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3" r:id="rId1"/>
    <p:sldMasterId id="2147483660" r:id="rId2"/>
    <p:sldMasterId id="2147483687" r:id="rId3"/>
    <p:sldMasterId id="2147483689" r:id="rId4"/>
  </p:sldMasterIdLst>
  <p:notesMasterIdLst>
    <p:notesMasterId r:id="rId27"/>
  </p:notesMasterIdLst>
  <p:sldIdLst>
    <p:sldId id="556" r:id="rId5"/>
    <p:sldId id="684" r:id="rId6"/>
    <p:sldId id="650" r:id="rId7"/>
    <p:sldId id="651" r:id="rId8"/>
    <p:sldId id="652" r:id="rId9"/>
    <p:sldId id="653" r:id="rId10"/>
    <p:sldId id="654" r:id="rId11"/>
    <p:sldId id="655" r:id="rId12"/>
    <p:sldId id="656" r:id="rId13"/>
    <p:sldId id="657" r:id="rId14"/>
    <p:sldId id="658" r:id="rId15"/>
    <p:sldId id="659" r:id="rId16"/>
    <p:sldId id="660" r:id="rId17"/>
    <p:sldId id="661" r:id="rId18"/>
    <p:sldId id="662" r:id="rId19"/>
    <p:sldId id="663" r:id="rId20"/>
    <p:sldId id="668" r:id="rId21"/>
    <p:sldId id="669" r:id="rId22"/>
    <p:sldId id="670" r:id="rId23"/>
    <p:sldId id="671" r:id="rId24"/>
    <p:sldId id="672" r:id="rId25"/>
    <p:sldId id="685" r:id="rId26"/>
  </p:sldIdLst>
  <p:sldSz cx="9144000" cy="6858000" type="screen4x3"/>
  <p:notesSz cx="6858000" cy="9144000"/>
  <p:defaultText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636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0126" autoAdjust="0"/>
    <p:restoredTop sz="68505" autoAdjust="0"/>
  </p:normalViewPr>
  <p:slideViewPr>
    <p:cSldViewPr snapToObjects="1">
      <p:cViewPr>
        <p:scale>
          <a:sx n="66" d="100"/>
          <a:sy n="66" d="100"/>
        </p:scale>
        <p:origin x="-1728" y="-25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4819F0-ECC6-415A-8440-C5CBFF46ECA4}" type="datetimeFigureOut">
              <a:rPr lang="en-US" smtClean="0"/>
              <a:pPr/>
              <a:t>11/16/2022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FEBB7-FE7A-433B-8544-0A8DA9A3553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solidFill>
                  <a:prstClr val="black"/>
                </a:solidFill>
              </a:rPr>
              <a:pPr/>
              <a:t>22</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BFEBB7-FE7A-433B-8544-0A8DA9A3553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Layout">
    <p:spTree>
      <p:nvGrpSpPr>
        <p:cNvPr id="1" name=""/>
        <p:cNvGrpSpPr/>
        <p:nvPr/>
      </p:nvGrpSpPr>
      <p:grpSpPr>
        <a:xfrm>
          <a:off x="0" y="0"/>
          <a:ext cx="0" cy="0"/>
          <a:chOff x="0" y="0"/>
          <a:chExt cx="0" cy="0"/>
        </a:xfrm>
      </p:grpSpPr>
      <p:sp>
        <p:nvSpPr>
          <p:cNvPr id="6" name="Title 1"/>
          <p:cNvSpPr>
            <a:spLocks noGrp="1"/>
          </p:cNvSpPr>
          <p:nvPr>
            <p:ph type="ctrTitle"/>
          </p:nvPr>
        </p:nvSpPr>
        <p:spPr>
          <a:xfrm>
            <a:off x="685800" y="2130425"/>
            <a:ext cx="7772400" cy="1470025"/>
          </a:xfrm>
          <a:prstGeom prst="rect">
            <a:avLst/>
          </a:prstGeom>
        </p:spPr>
        <p:txBody>
          <a:bodyPr/>
          <a:lstStyle>
            <a:lvl1pPr>
              <a:defRPr>
                <a:solidFill>
                  <a:srgbClr val="616365"/>
                </a:solidFill>
                <a:latin typeface="Bliss Pro"/>
                <a:cs typeface="Bliss Pro"/>
              </a:defRPr>
            </a:lvl1pPr>
          </a:lstStyle>
          <a:p>
            <a:r>
              <a:rPr lang="it-IT"/>
              <a:t>Click to edit Master title style</a:t>
            </a:r>
            <a:endParaRPr lang="en-GB"/>
          </a:p>
        </p:txBody>
      </p:sp>
      <p:sp>
        <p:nvSpPr>
          <p:cNvPr id="7"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16365"/>
                </a:solidFill>
                <a:latin typeface="Bliss Pro"/>
                <a:cs typeface="Bliss Pro"/>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r>
              <a:rPr lang="en-US" smtClean="0"/>
              <a:t>10/22/08</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AD73BF-4F90-BF4A-B58E-D4B49D89A2FA}" type="slidenum">
              <a:rPr smtClean="0"/>
              <a:pPr/>
              <a:t>‹#›</a:t>
            </a:fld>
            <a:r>
              <a:rPr lang="en-US" dirty="0" smtClean="0"/>
              <a:t>/35</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GB"/>
          </a:p>
        </p:txBody>
      </p:sp>
      <p:sp>
        <p:nvSpPr>
          <p:cNvPr id="4" name="Date Placeholder 3"/>
          <p:cNvSpPr>
            <a:spLocks noGrp="1"/>
          </p:cNvSpPr>
          <p:nvPr>
            <p:ph type="dt" sz="half" idx="10"/>
          </p:nvPr>
        </p:nvSpPr>
        <p:spPr/>
        <p:txBody>
          <a:bodyPr/>
          <a:lstStyle/>
          <a:p>
            <a:r>
              <a:rPr lang="en-US" smtClean="0"/>
              <a:t>10/22/08</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D73BF-4F90-BF4A-B58E-D4B49D89A2FA}" type="slidenum">
              <a:rPr smtClean="0"/>
              <a:pPr/>
              <a:t>‹#›</a:t>
            </a:fld>
            <a:r>
              <a:rPr lang="en-US" dirty="0" smtClean="0"/>
              <a:t>/35</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it-IT"/>
              <a:t>Click to edit Master title style</a:t>
            </a:r>
            <a:endParaRPr lang="en-GB"/>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GB"/>
          </a:p>
        </p:txBody>
      </p:sp>
      <p:sp>
        <p:nvSpPr>
          <p:cNvPr id="4" name="Date Placeholder 3"/>
          <p:cNvSpPr>
            <a:spLocks noGrp="1"/>
          </p:cNvSpPr>
          <p:nvPr>
            <p:ph type="dt" sz="half" idx="10"/>
          </p:nvPr>
        </p:nvSpPr>
        <p:spPr/>
        <p:txBody>
          <a:bodyPr/>
          <a:lstStyle/>
          <a:p>
            <a:r>
              <a:rPr lang="en-US" smtClean="0"/>
              <a:t>10/22/08</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D73BF-4F90-BF4A-B58E-D4B49D89A2FA}" type="slidenum">
              <a:rPr smtClean="0"/>
              <a:pPr/>
              <a:t>‹#›</a:t>
            </a:fld>
            <a:r>
              <a:rPr lang="en-US" dirty="0" smtClean="0"/>
              <a:t>/35</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age Layout">
    <p:spTree>
      <p:nvGrpSpPr>
        <p:cNvPr id="1" name=""/>
        <p:cNvGrpSpPr/>
        <p:nvPr/>
      </p:nvGrpSpPr>
      <p:grpSpPr>
        <a:xfrm>
          <a:off x="0" y="0"/>
          <a:ext cx="0" cy="0"/>
          <a:chOff x="0" y="0"/>
          <a:chExt cx="0" cy="0"/>
        </a:xfrm>
      </p:grpSpPr>
      <p:sp>
        <p:nvSpPr>
          <p:cNvPr id="6" name="Title 1"/>
          <p:cNvSpPr>
            <a:spLocks noGrp="1"/>
          </p:cNvSpPr>
          <p:nvPr>
            <p:ph type="ctrTitle"/>
          </p:nvPr>
        </p:nvSpPr>
        <p:spPr>
          <a:xfrm>
            <a:off x="685800" y="2130425"/>
            <a:ext cx="7772400" cy="1470025"/>
          </a:xfrm>
          <a:prstGeom prst="rect">
            <a:avLst/>
          </a:prstGeom>
        </p:spPr>
        <p:txBody>
          <a:bodyPr/>
          <a:lstStyle>
            <a:lvl1pPr>
              <a:defRPr>
                <a:solidFill>
                  <a:srgbClr val="616365"/>
                </a:solidFill>
                <a:latin typeface="Bliss Pro"/>
                <a:cs typeface="Bliss Pro"/>
              </a:defRPr>
            </a:lvl1pPr>
          </a:lstStyle>
          <a:p>
            <a:r>
              <a:rPr lang="it-IT"/>
              <a:t>Click to edit Master title style</a:t>
            </a:r>
            <a:endParaRPr lang="en-GB"/>
          </a:p>
        </p:txBody>
      </p:sp>
      <p:sp>
        <p:nvSpPr>
          <p:cNvPr id="7"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16365"/>
                </a:solidFill>
                <a:latin typeface="Bliss Pro"/>
                <a:cs typeface="Bliss Pro"/>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age Layout">
    <p:spTree>
      <p:nvGrpSpPr>
        <p:cNvPr id="1" name=""/>
        <p:cNvGrpSpPr/>
        <p:nvPr/>
      </p:nvGrpSpPr>
      <p:grpSpPr>
        <a:xfrm>
          <a:off x="0" y="0"/>
          <a:ext cx="0" cy="0"/>
          <a:chOff x="0" y="0"/>
          <a:chExt cx="0" cy="0"/>
        </a:xfrm>
      </p:grpSpPr>
      <p:sp>
        <p:nvSpPr>
          <p:cNvPr id="6" name="Title 1"/>
          <p:cNvSpPr>
            <a:spLocks noGrp="1"/>
          </p:cNvSpPr>
          <p:nvPr>
            <p:ph type="ctrTitle"/>
          </p:nvPr>
        </p:nvSpPr>
        <p:spPr>
          <a:xfrm>
            <a:off x="685800" y="2130425"/>
            <a:ext cx="7772400" cy="1470025"/>
          </a:xfrm>
          <a:prstGeom prst="rect">
            <a:avLst/>
          </a:prstGeom>
        </p:spPr>
        <p:txBody>
          <a:bodyPr/>
          <a:lstStyle>
            <a:lvl1pPr>
              <a:defRPr>
                <a:solidFill>
                  <a:srgbClr val="616365"/>
                </a:solidFill>
                <a:latin typeface="Bliss Pro"/>
                <a:cs typeface="Bliss Pro"/>
              </a:defRPr>
            </a:lvl1pPr>
          </a:lstStyle>
          <a:p>
            <a:r>
              <a:rPr lang="it-IT"/>
              <a:t>Click to edit Master title style</a:t>
            </a:r>
            <a:endParaRPr lang="en-GB"/>
          </a:p>
        </p:txBody>
      </p:sp>
      <p:sp>
        <p:nvSpPr>
          <p:cNvPr id="7"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16365"/>
                </a:solidFill>
                <a:latin typeface="Bliss Pro"/>
                <a:cs typeface="Bliss Pro"/>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6163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GB"/>
          </a:p>
        </p:txBody>
      </p:sp>
      <p:sp>
        <p:nvSpPr>
          <p:cNvPr id="4" name="Date Placeholder 3"/>
          <p:cNvSpPr>
            <a:spLocks noGrp="1"/>
          </p:cNvSpPr>
          <p:nvPr>
            <p:ph type="dt" sz="half" idx="10"/>
          </p:nvPr>
        </p:nvSpPr>
        <p:spPr/>
        <p:txBody>
          <a:bodyPr/>
          <a:lstStyle/>
          <a:p>
            <a:r>
              <a:rPr lang="en-US" smtClean="0"/>
              <a:t>10/22/08</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D73BF-4F90-BF4A-B58E-D4B49D89A2FA}" type="slidenum">
              <a:rPr smtClean="0"/>
              <a:pPr/>
              <a:t>‹#›</a:t>
            </a:fld>
            <a:r>
              <a:rPr lang="en-US" dirty="0" smtClean="0"/>
              <a:t>/35</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GB"/>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GB"/>
          </a:p>
        </p:txBody>
      </p:sp>
      <p:sp>
        <p:nvSpPr>
          <p:cNvPr id="4" name="Date Placeholder 3"/>
          <p:cNvSpPr>
            <a:spLocks noGrp="1"/>
          </p:cNvSpPr>
          <p:nvPr>
            <p:ph type="dt" sz="half" idx="10"/>
          </p:nvPr>
        </p:nvSpPr>
        <p:spPr/>
        <p:txBody>
          <a:bodyPr/>
          <a:lstStyle/>
          <a:p>
            <a:r>
              <a:rPr lang="en-US" smtClean="0"/>
              <a:t>10/22/08</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D73BF-4F90-BF4A-B58E-D4B49D89A2FA}" type="slidenum">
              <a:rPr lang="en-US" smtClean="0"/>
              <a:pPr/>
              <a:t>‹#›</a:t>
            </a:fld>
            <a:r>
              <a:rPr lang="en-US" dirty="0" smtClean="0"/>
              <a:t>/35</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4" name="Date Placeholder 3"/>
          <p:cNvSpPr>
            <a:spLocks noGrp="1"/>
          </p:cNvSpPr>
          <p:nvPr>
            <p:ph type="dt" sz="half" idx="10"/>
          </p:nvPr>
        </p:nvSpPr>
        <p:spPr/>
        <p:txBody>
          <a:bodyPr/>
          <a:lstStyle/>
          <a:p>
            <a:r>
              <a:rPr lang="en-US" smtClean="0"/>
              <a:t>10/22/08</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AD73BF-4F90-BF4A-B58E-D4B49D89A2FA}" type="slidenum">
              <a:rPr smtClean="0"/>
              <a:pPr/>
              <a:t>‹#›</a:t>
            </a:fld>
            <a:r>
              <a:rPr lang="en-US" dirty="0" smtClean="0"/>
              <a:t>/35</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GB"/>
          </a:p>
        </p:txBody>
      </p:sp>
      <p:sp>
        <p:nvSpPr>
          <p:cNvPr id="5" name="Date Placeholder 4"/>
          <p:cNvSpPr>
            <a:spLocks noGrp="1"/>
          </p:cNvSpPr>
          <p:nvPr>
            <p:ph type="dt" sz="half" idx="10"/>
          </p:nvPr>
        </p:nvSpPr>
        <p:spPr/>
        <p:txBody>
          <a:bodyPr/>
          <a:lstStyle/>
          <a:p>
            <a:r>
              <a:rPr lang="en-US" smtClean="0"/>
              <a:t>10/22/08</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AD73BF-4F90-BF4A-B58E-D4B49D89A2FA}" type="slidenum">
              <a:rPr smtClean="0"/>
              <a:pPr/>
              <a:t>‹#›</a:t>
            </a:fld>
            <a:r>
              <a:rPr lang="en-US" dirty="0" smtClean="0"/>
              <a:t>/35</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GB"/>
          </a:p>
        </p:txBody>
      </p:sp>
      <p:sp>
        <p:nvSpPr>
          <p:cNvPr id="7" name="Date Placeholder 6"/>
          <p:cNvSpPr>
            <a:spLocks noGrp="1"/>
          </p:cNvSpPr>
          <p:nvPr>
            <p:ph type="dt" sz="half" idx="10"/>
          </p:nvPr>
        </p:nvSpPr>
        <p:spPr/>
        <p:txBody>
          <a:bodyPr/>
          <a:lstStyle/>
          <a:p>
            <a:r>
              <a:rPr lang="en-US" smtClean="0"/>
              <a:t>10/22/08</a:t>
            </a:r>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AAD73BF-4F90-BF4A-B58E-D4B49D89A2FA}" type="slidenum">
              <a:rPr smtClean="0"/>
              <a:pPr/>
              <a:t>‹#›</a:t>
            </a:fld>
            <a:r>
              <a:rPr lang="en-US" dirty="0" smtClean="0"/>
              <a:t>/35</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GB"/>
          </a:p>
        </p:txBody>
      </p:sp>
      <p:sp>
        <p:nvSpPr>
          <p:cNvPr id="3" name="Date Placeholder 2"/>
          <p:cNvSpPr>
            <a:spLocks noGrp="1"/>
          </p:cNvSpPr>
          <p:nvPr>
            <p:ph type="dt" sz="half" idx="10"/>
          </p:nvPr>
        </p:nvSpPr>
        <p:spPr/>
        <p:txBody>
          <a:bodyPr/>
          <a:lstStyle/>
          <a:p>
            <a:r>
              <a:rPr lang="en-US" smtClean="0"/>
              <a:t>10/22/08</a:t>
            </a:r>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AAD73BF-4F90-BF4A-B58E-D4B49D89A2FA}" type="slidenum">
              <a:rPr smtClean="0"/>
              <a:pPr/>
              <a:t>‹#›</a:t>
            </a:fld>
            <a:r>
              <a:rPr lang="en-US" dirty="0" smtClean="0"/>
              <a:t>/35</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10/22/08</a:t>
            </a:r>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AAD73BF-4F90-BF4A-B58E-D4B49D89A2FA}" type="slidenum">
              <a:rPr smtClean="0"/>
              <a:pPr/>
              <a:t>‹#›</a:t>
            </a:fld>
            <a:r>
              <a:rPr lang="en-US" dirty="0" smtClean="0"/>
              <a:t>/35</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54075"/>
            <a:ext cx="3008313" cy="1162050"/>
          </a:xfrm>
        </p:spPr>
        <p:txBody>
          <a:bodyPr anchor="b"/>
          <a:lstStyle>
            <a:lvl1pPr algn="l">
              <a:defRPr sz="2000" b="1"/>
            </a:lvl1pPr>
          </a:lstStyle>
          <a:p>
            <a:r>
              <a:rPr lang="it-IT"/>
              <a:t>Click to edit Master title style</a:t>
            </a:r>
            <a:endParaRPr lang="en-GB"/>
          </a:p>
        </p:txBody>
      </p:sp>
      <p:sp>
        <p:nvSpPr>
          <p:cNvPr id="3" name="Content Placeholder 2"/>
          <p:cNvSpPr>
            <a:spLocks noGrp="1"/>
          </p:cNvSpPr>
          <p:nvPr>
            <p:ph idx="1"/>
          </p:nvPr>
        </p:nvSpPr>
        <p:spPr>
          <a:xfrm>
            <a:off x="3575050" y="854075"/>
            <a:ext cx="5111750" cy="52720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GB"/>
          </a:p>
        </p:txBody>
      </p:sp>
      <p:sp>
        <p:nvSpPr>
          <p:cNvPr id="4" name="Text Placeholder 3"/>
          <p:cNvSpPr>
            <a:spLocks noGrp="1"/>
          </p:cNvSpPr>
          <p:nvPr>
            <p:ph type="body" sz="half" idx="2"/>
          </p:nvPr>
        </p:nvSpPr>
        <p:spPr>
          <a:xfrm>
            <a:off x="457200" y="2016126"/>
            <a:ext cx="3008313" cy="41100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r>
              <a:rPr lang="en-US" smtClean="0"/>
              <a:t>10/22/08</a:t>
            </a:r>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AD73BF-4F90-BF4A-B58E-D4B49D89A2FA}" type="slidenum">
              <a:rPr smtClean="0"/>
              <a:pPr/>
              <a:t>‹#›</a:t>
            </a:fld>
            <a:r>
              <a:rPr lang="en-US" dirty="0" smtClean="0"/>
              <a:t>/35</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1.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2.pdf"/></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B05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24272" y="274638"/>
            <a:ext cx="7696200" cy="944562"/>
          </a:xfrm>
          <a:prstGeom prst="rect">
            <a:avLst/>
          </a:prstGeom>
        </p:spPr>
        <p:txBody>
          <a:bodyPr vert="horz" lIns="91440" tIns="45720" rIns="91440" bIns="45720" rtlCol="0" anchor="ctr">
            <a:normAutofit/>
          </a:bodyPr>
          <a:lstStyle/>
          <a:p>
            <a:r>
              <a:rPr lang="it-IT"/>
              <a:t>Click to edit Master title style</a:t>
            </a:r>
            <a:endParaRPr lang="en-GB"/>
          </a:p>
        </p:txBody>
      </p:sp>
      <p:sp>
        <p:nvSpPr>
          <p:cNvPr id="3" name="Text Placeholder 2"/>
          <p:cNvSpPr>
            <a:spLocks noGrp="1"/>
          </p:cNvSpPr>
          <p:nvPr>
            <p:ph type="body" idx="1"/>
          </p:nvPr>
        </p:nvSpPr>
        <p:spPr>
          <a:xfrm>
            <a:off x="1022920" y="1371600"/>
            <a:ext cx="7941568" cy="4754563"/>
          </a:xfrm>
          <a:prstGeom prst="rect">
            <a:avLst/>
          </a:prstGeom>
        </p:spPr>
        <p:txBody>
          <a:bodyPr vert="horz" lIns="91440" tIns="45720" rIns="91440" bIns="45720" rtlCol="0">
            <a:normAutofit/>
          </a:bodyPr>
          <a:lstStyle/>
          <a:p>
            <a:pPr lvl="0"/>
            <a:r>
              <a:rPr lang="it-IT" dirty="0"/>
              <a:t>Click to edit Master text styles</a:t>
            </a:r>
          </a:p>
          <a:p>
            <a:pPr lvl="1"/>
            <a:r>
              <a:rPr lang="it-IT" dirty="0"/>
              <a:t>Second level</a:t>
            </a:r>
          </a:p>
          <a:p>
            <a:pPr lvl="2"/>
            <a:r>
              <a:rPr lang="it-IT" dirty="0"/>
              <a:t>Third level</a:t>
            </a:r>
          </a:p>
          <a:p>
            <a:pPr lvl="3"/>
            <a:r>
              <a:rPr lang="it-IT" dirty="0"/>
              <a:t>Fourth level</a:t>
            </a:r>
          </a:p>
          <a:p>
            <a:pPr lvl="4"/>
            <a:r>
              <a:rPr lang="it-IT" dirty="0"/>
              <a:t>Fifth level</a:t>
            </a:r>
            <a:endParaRPr lang="en-GB" dirty="0"/>
          </a:p>
        </p:txBody>
      </p:sp>
      <p:pic>
        <p:nvPicPr>
          <p:cNvPr id="7" name="Picture 6" descr="iit logo RGB outline without text.ai"/>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14"/>
              <a:stretch>
                <a:fillRect/>
              </a:stretch>
            </p:blipFill>
          </mc:Choice>
          <mc:Fallback>
            <p:blipFill>
              <a:blip r:embed="rId15"/>
              <a:stretch>
                <a:fillRect/>
              </a:stretch>
            </p:blipFill>
          </mc:Fallback>
        </mc:AlternateContent>
        <p:spPr>
          <a:xfrm>
            <a:off x="180000" y="180000"/>
            <a:ext cx="660400" cy="558800"/>
          </a:xfrm>
          <a:prstGeom prst="rect">
            <a:avLst/>
          </a:prstGeom>
        </p:spPr>
      </p:pic>
      <p:sp>
        <p:nvSpPr>
          <p:cNvPr id="8" name="Rectangle 7"/>
          <p:cNvSpPr/>
          <p:nvPr userDrawn="1"/>
        </p:nvSpPr>
        <p:spPr>
          <a:xfrm>
            <a:off x="0" y="6553200"/>
            <a:ext cx="9144000" cy="168275"/>
          </a:xfrm>
          <a:prstGeom prst="rect">
            <a:avLst/>
          </a:prstGeom>
          <a:solidFill>
            <a:srgbClr val="61636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Date Placeholder 3"/>
          <p:cNvSpPr>
            <a:spLocks noGrp="1"/>
          </p:cNvSpPr>
          <p:nvPr>
            <p:ph type="dt" sz="half" idx="2"/>
          </p:nvPr>
        </p:nvSpPr>
        <p:spPr>
          <a:xfrm>
            <a:off x="998240" y="6553200"/>
            <a:ext cx="2133600" cy="168275"/>
          </a:xfrm>
          <a:prstGeom prst="rect">
            <a:avLst/>
          </a:prstGeom>
          <a:ln>
            <a:noFill/>
          </a:ln>
        </p:spPr>
        <p:txBody>
          <a:bodyPr vert="horz" lIns="0" tIns="0" rIns="0" bIns="0" rtlCol="0" anchor="t" anchorCtr="0"/>
          <a:lstStyle>
            <a:lvl1pPr algn="l">
              <a:defRPr sz="1200">
                <a:solidFill>
                  <a:schemeClr val="bg1"/>
                </a:solidFill>
              </a:defRPr>
            </a:lvl1pPr>
          </a:lstStyle>
          <a:p>
            <a:r>
              <a:rPr lang="en-US" smtClean="0"/>
              <a:t>10/22/08</a:t>
            </a:r>
            <a:endParaRPr lang="en-GB" dirty="0"/>
          </a:p>
        </p:txBody>
      </p:sp>
      <p:sp>
        <p:nvSpPr>
          <p:cNvPr id="5" name="Footer Placeholder 4"/>
          <p:cNvSpPr>
            <a:spLocks noGrp="1"/>
          </p:cNvSpPr>
          <p:nvPr>
            <p:ph type="ftr" sz="quarter" idx="3"/>
          </p:nvPr>
        </p:nvSpPr>
        <p:spPr>
          <a:xfrm>
            <a:off x="3404592" y="6553200"/>
            <a:ext cx="2895600" cy="168275"/>
          </a:xfrm>
          <a:prstGeom prst="rect">
            <a:avLst/>
          </a:prstGeom>
          <a:ln>
            <a:noFill/>
          </a:ln>
        </p:spPr>
        <p:txBody>
          <a:bodyPr vert="horz" lIns="0" tIns="0" rIns="0" bIns="0" rtlCol="0" anchor="t" anchorCtr="0"/>
          <a:lstStyle>
            <a:lvl1pPr algn="ctr">
              <a:defRPr sz="1200">
                <a:solidFill>
                  <a:schemeClr val="bg1"/>
                </a:solidFill>
              </a:defRPr>
            </a:lvl1pPr>
          </a:lstStyle>
          <a:p>
            <a:endParaRPr lang="en-GB" dirty="0"/>
          </a:p>
        </p:txBody>
      </p:sp>
      <p:sp>
        <p:nvSpPr>
          <p:cNvPr id="6" name="Slide Number Placeholder 5"/>
          <p:cNvSpPr>
            <a:spLocks noGrp="1"/>
          </p:cNvSpPr>
          <p:nvPr>
            <p:ph type="sldNum" sz="quarter" idx="4"/>
          </p:nvPr>
        </p:nvSpPr>
        <p:spPr>
          <a:xfrm>
            <a:off x="6553200" y="6553200"/>
            <a:ext cx="2133600" cy="168275"/>
          </a:xfrm>
          <a:prstGeom prst="rect">
            <a:avLst/>
          </a:prstGeom>
          <a:ln>
            <a:noFill/>
          </a:ln>
        </p:spPr>
        <p:txBody>
          <a:bodyPr vert="horz" lIns="0" tIns="0" rIns="0" bIns="0" rtlCol="0" anchor="t" anchorCtr="0"/>
          <a:lstStyle>
            <a:lvl1pPr algn="r">
              <a:defRPr sz="1200">
                <a:solidFill>
                  <a:schemeClr val="bg1"/>
                </a:solidFill>
              </a:defRPr>
            </a:lvl1pPr>
          </a:lstStyle>
          <a:p>
            <a:fld id="{DAAD73BF-4F90-BF4A-B58E-D4B49D89A2FA}" type="slidenum">
              <a:rPr lang="en-GB" smtClean="0"/>
              <a:pPr/>
              <a:t>‹#›</a:t>
            </a:fld>
            <a:r>
              <a:rPr lang="en-GB" dirty="0" smtClean="0"/>
              <a:t>/35</a:t>
            </a:r>
            <a:endParaRPr lang="en-GB" dirty="0"/>
          </a:p>
        </p:txBody>
      </p:sp>
      <p:sp>
        <p:nvSpPr>
          <p:cNvPr id="9" name="Rectangle 8"/>
          <p:cNvSpPr/>
          <p:nvPr userDrawn="1"/>
        </p:nvSpPr>
        <p:spPr>
          <a:xfrm>
            <a:off x="0" y="0"/>
            <a:ext cx="9906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Comsats_logo.jpg"/>
          <p:cNvPicPr>
            <a:picLocks noChangeAspect="1"/>
          </p:cNvPicPr>
          <p:nvPr userDrawn="1"/>
        </p:nvPicPr>
        <p:blipFill>
          <a:blip r:embed="rId16"/>
          <a:stretch>
            <a:fillRect/>
          </a:stretch>
        </p:blipFill>
        <p:spPr>
          <a:xfrm>
            <a:off x="71406" y="108562"/>
            <a:ext cx="841137" cy="820108"/>
          </a:xfrm>
          <a:prstGeom prst="rect">
            <a:avLst/>
          </a:prstGeom>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latinLnBrk="0" hangingPunct="1">
        <a:spcBef>
          <a:spcPct val="0"/>
        </a:spcBef>
        <a:buNone/>
        <a:defRPr sz="4400" kern="1200">
          <a:solidFill>
            <a:srgbClr val="616365"/>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buFont typeface="Arial"/>
        <a:buChar char="•"/>
        <a:defRPr sz="3200" kern="1200">
          <a:ln>
            <a:noFill/>
          </a:ln>
          <a:solidFill>
            <a:srgbClr val="616365"/>
          </a:solidFill>
          <a:latin typeface="+mn-lt"/>
          <a:ea typeface="+mn-ea"/>
          <a:cs typeface="+mn-cs"/>
        </a:defRPr>
      </a:lvl1pPr>
      <a:lvl2pPr marL="742950" indent="-285750" algn="l" defTabSz="457200" rtl="0" eaLnBrk="1" latinLnBrk="0" hangingPunct="1">
        <a:spcBef>
          <a:spcPct val="20000"/>
        </a:spcBef>
        <a:buFont typeface="Arial"/>
        <a:buChar char="–"/>
        <a:defRPr sz="2800" kern="1200">
          <a:ln>
            <a:noFill/>
          </a:ln>
          <a:solidFill>
            <a:srgbClr val="616365"/>
          </a:solidFill>
          <a:latin typeface="+mn-lt"/>
          <a:ea typeface="+mn-ea"/>
          <a:cs typeface="+mn-cs"/>
        </a:defRPr>
      </a:lvl2pPr>
      <a:lvl3pPr marL="1143000" indent="-228600" algn="l" defTabSz="457200" rtl="0" eaLnBrk="1" latinLnBrk="0" hangingPunct="1">
        <a:spcBef>
          <a:spcPct val="20000"/>
        </a:spcBef>
        <a:buFont typeface="Arial"/>
        <a:buChar char="•"/>
        <a:defRPr sz="2400" kern="1200">
          <a:ln>
            <a:noFill/>
          </a:ln>
          <a:solidFill>
            <a:srgbClr val="616365"/>
          </a:solidFill>
          <a:latin typeface="+mn-lt"/>
          <a:ea typeface="+mn-ea"/>
          <a:cs typeface="+mn-cs"/>
        </a:defRPr>
      </a:lvl3pPr>
      <a:lvl4pPr marL="1600200" indent="-228600" algn="l" defTabSz="457200" rtl="0" eaLnBrk="1" latinLnBrk="0" hangingPunct="1">
        <a:spcBef>
          <a:spcPct val="20000"/>
        </a:spcBef>
        <a:buFont typeface="Arial"/>
        <a:buChar char="–"/>
        <a:defRPr sz="2000" kern="1200">
          <a:ln>
            <a:noFill/>
          </a:ln>
          <a:solidFill>
            <a:srgbClr val="616365"/>
          </a:solidFill>
          <a:latin typeface="+mn-lt"/>
          <a:ea typeface="+mn-ea"/>
          <a:cs typeface="+mn-cs"/>
        </a:defRPr>
      </a:lvl4pPr>
      <a:lvl5pPr marL="2057400" indent="-228600" algn="l" defTabSz="457200" rtl="0" eaLnBrk="1" latinLnBrk="0" hangingPunct="1">
        <a:spcBef>
          <a:spcPct val="20000"/>
        </a:spcBef>
        <a:buFont typeface="Arial"/>
        <a:buChar char="»"/>
        <a:defRPr sz="2000" kern="1200">
          <a:ln>
            <a:noFill/>
          </a:ln>
          <a:solidFill>
            <a:srgbClr val="616365"/>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B05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8"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0B05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0"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eg"/><Relationship Id="rId7" Type="http://schemas.openxmlformats.org/officeDocument/2006/relationships/hyperlink" Target="//upload.wikimedia.org/wikipedia/commons/2/2c/Bismillah.svg"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jpeg"/><Relationship Id="rId11" Type="http://schemas.openxmlformats.org/officeDocument/2006/relationships/image" Target="../media/image9.jpeg"/><Relationship Id="rId5" Type="http://schemas.openxmlformats.org/officeDocument/2006/relationships/image" Target="../media/image5.jpeg"/><Relationship Id="rId10" Type="http://schemas.openxmlformats.org/officeDocument/2006/relationships/image" Target="../media/image8.png"/><Relationship Id="rId4" Type="http://schemas.openxmlformats.org/officeDocument/2006/relationships/image" Target="../media/image4.jpeg"/><Relationship Id="rId9" Type="http://schemas.openxmlformats.org/officeDocument/2006/relationships/hyperlink" Target="//upload.wikimedia.org/wikipedia/commons/b/be/Basmalah-1wm.pn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9.jpeg"/><Relationship Id="rId3" Type="http://schemas.openxmlformats.org/officeDocument/2006/relationships/image" Target="../media/image11.png"/><Relationship Id="rId7" Type="http://schemas.openxmlformats.org/officeDocument/2006/relationships/image" Target="../media/image16.png"/><Relationship Id="rId12"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9.png"/><Relationship Id="rId4" Type="http://schemas.openxmlformats.org/officeDocument/2006/relationships/image" Target="../media/image12.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9.jpeg"/><Relationship Id="rId5" Type="http://schemas.openxmlformats.org/officeDocument/2006/relationships/image" Target="../media/image19.png"/><Relationship Id="rId10"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dirty="0"/>
          </a:p>
        </p:txBody>
      </p:sp>
      <p:pic>
        <p:nvPicPr>
          <p:cNvPr id="53250" name="Picture 2" descr="http://t2.gstatic.com/images?q=tbn:ANd9GcQpChDDn59Jp8cBDj09LRQDU2iFFeSlM2Hiy7p7Ft8pqj8USUPs"/>
          <p:cNvPicPr>
            <a:picLocks noChangeAspect="1" noChangeArrowheads="1"/>
          </p:cNvPicPr>
          <p:nvPr/>
        </p:nvPicPr>
        <p:blipFill>
          <a:blip r:embed="rId3"/>
          <a:srcRect/>
          <a:stretch>
            <a:fillRect/>
          </a:stretch>
        </p:blipFill>
        <p:spPr bwMode="auto">
          <a:xfrm>
            <a:off x="2971529" y="2000240"/>
            <a:ext cx="3431355" cy="2560320"/>
          </a:xfrm>
          <a:prstGeom prst="rect">
            <a:avLst/>
          </a:prstGeom>
          <a:noFill/>
        </p:spPr>
      </p:pic>
      <p:sp>
        <p:nvSpPr>
          <p:cNvPr id="53252" name="AutoShape 4" descr="data:image/jpeg;base64,/9j/4AAQSkZJRgABAQAAAQABAAD/2wBDAAkGBwgHBgkIBwgKCgkLDRYPDQwMDRsUFRAWIB0iIiAdHx8kKDQsJCYxJx8fLT0tMTU3Ojo6Iys/RD84QzQ5Ojf/2wBDAQoKCg0MDRoPDxo3JR8lNzc3Nzc3Nzc3Nzc3Nzc3Nzc3Nzc3Nzc3Nzc3Nzc3Nzc3Nzc3Nzc3Nzc3Nzc3Nzc3Nzf/wAARCABcARsDASIAAhEBAxEB/8QAHAABAAIDAQEBAAAAAAAAAAAAAAYHAwQFAQII/8QAPhAAAQMDAgQFAgMHAgQHAAAAAQIDBAAFEQYhBxIxQRMUIlFhcYEykaEVIyRCYnLBUrEIFlOCFyVzkqLR8f/EABQBAQAAAAAAAAAAAAAAAAAAAAD/xAAUEQEAAAAAAAAAAAAAAAAAAAAA/9oADAMBAAIRAxEAPwC8aUpQKUpQKUpQKUpQKUpQKUrWenxWZjEN2Q0mS+FKaaKhzLCepA74yKDZpWCXLZhRXZUt1DLDKStxxxWEpA6kmvtLqVoDiCFIIyFDoRQZKVp226Qrowp+3SWpDSVlBU2rIChsQfmsqpbCZbcRTqBIcQpxDZPqUlJAJA9gVD8xQZ6V4T9K+HXkNIK3VpQgdVKUAB96DJSuS5qSytzmIK7rCEp/AaZ8dJUvPsAa3m5jDr7sdt1CnmeXxGwocyM7jI7ZoNilY/FQHA2VJCyCQnO5A74+9YJFyhR5saE/KZblSeYsMqWAt3lGTyjvig26V5nasMOWxNYS/GcS40rOFDocHH+KDPSvkqwO1fDMhp8KLLiHAk4JQoKwe4270GWleA5r2gUpSgUpSgUpSgUpSgUpSgUpSgUpSgUpSgUpSg8PSqX48Lm2W+6c1JDeWDGUpCUE+kKBCunX1DIO/QCrpqs+Oby4lt0/PS2lSYt3adUVj0gAE7/G1Bs8R3k6l4TS7hb1qS07Hblp9WPQCFEH7ZGK+eCOpFX3R6I0l4uTLcrwFlRHMUdUE/bbPflrvT9OW+Bou72q3sBER1iQoM8x5UlQJIT7DPYdKjXAiJAGiIk5iM2iaouMPup/E4EuqUnP0Cvr+lBy2NbaZ0brDVwccUhpx1jw4sVknmdSg+KR/KCSQNyN0n6nmTuINy1PeYNy0ppG4PyoiHW2H1rWW8LAzzpRhJG3Qq6gd62NMTtPf+J9yso0ky6tUpwier98pC9yVK5gQlJOdxjGw3q3p7chm2SRam2RKDSvLocGEeJg8vNjtnGaCqf2fxdvagubdIdkjrVktI5AUY6Y5Qon6c1Y3eDNwmx3XL3qmXOXlTiWUIPKV791qI3+gxmsV0usrVsuyaT1pDdtl2TcUreQwogOtFpwpcQoZH4sDYncfUC0/MQdKadZ/a1zV5eI0ltUqUvK142GT3UaCAcJdF6fjYuqYsxu8wXFsPszFhRjuY32AA3ByD7Go9edRStGcbpkqY8Tb53hJfG4AZUkBJx0ygjr9fc1MWNaWa2XphNvjKUxfX2JK5i3cc6XElsFKTv6VIQkjtzZrQ1RarZcuMtvjXphmRGmWhbSGXEk+tKlHY9jjO43GKDicWr1M0xxIsV/jurWz5UDwwr0OI5jzgDPcKH3APap3rJuFqDTNvu9vSl2QJEZ6BIQMqb5nUZOR0GCcj4NcPiQ01bdbaBkBtoMiSuIULTzDlVyJG3wFH71P3rHBcsq7MloswVtlstsrUjCSckAg5Gd/wA6CNX/AIpaYszgjpmKuUknHg24B457jOQPtmoNpS5cR3bN+ybBZVxo/irLFwuSOQtNHJSAFAA4yN8KHXb2sLQsTSJYkq0xb4rK47648ghseKlaT0Uo5OO43rt6ivUTT1sVcbgVJjJdbbWsDPJzrCQo/Azk/AoK/b4aaivD3jau1jMfQRymPDy2kj2PQdz/AC139AqsNnlXHS9phP2+RDcLq2pX45CDgB5JP4k9B8bVp8Jda3DV0e5/tRtnxYj4ShyO2UtKSR2J67gn6KFdXUEUJ1npqdHH8QVvx3cDcslsqJPwFJR91DffcIFoLUs62cVL3p26znX2Jcp0MBxZUEOAlSQM9AUkjHTYVdIOQCKp+FpyBceM2ombpHPOER5sNxBKShQ5DzJI+QQffBq4E9KD2lKUClKUClKUClKUClKUCvFKCRkkAe5r2oTfHHb9riHYUqdRbreymfNKF8virKsNNnBzjIKiO+BQTXNe1DeIcLVbzVvl6PloQ/CcU67GcWUiSOXZJ7HvsSBvnIIrhcLZLuorve9WSn50VzxvKG3OO5aa5W2yfSR1Cub22J70Fn0PSqIv3GW9uXySnTkFt20Q1/vHfBU4paAcFZUDhKT2qd8U76uJolKoUhEdd1dbiNvKz6EuA5OR0wkE5oJQ/qKyx3lMv3eA26g4UhchAUPtmt9mQy8AWnUOA9OVQP8AtVIN8A1rQlTmoUqWdyUxtj/8qjGrdB3nQUZM1jUjHKn8CGpCmHiSd+ROd+uTg0H6azVd8e2Q5w7kLOctSGVjH92N/wA6qXTHFDWzMuNCYmC5KcUlptqW3zk9t1DCifckmrs4tRfOcOb024op5WQ4SB3QpKsfTKaDut3qCqXDtqneSVMil9ltaSOdAxnB6ZGRt1qF8DVIZ01cbakLBgXJ5kleMnoa3HWX7rpvRlytzan5EeTEe8TG/hKSUOEk4OOVRP1ArDwtjCLeNZMpKj/5upXq/qGf80HR4dIaii+2zk/fwro9zrKQCtLh8RJ+dlY+1Sx2VHbVyOPtIVjOFLANVLrKZcbE3q6823niO3WdEgRnVK5cFtBSt0EnYHJSD/TmuKOB97uSUyrjqRhyQ4kFSlJW9nv+IneguO4WO03uXAnyWkPvwHC5HdSvdJI33HUdNvgVtybZAlHMqKy+Q6Hk+MgLCXAMBQznBA9qoibwj1pY2yuw3gPpbyoIjyVR15+ATj37iuZE4qa109OXDubzU1bKglbUlCSRt2Wg7/XeguG0cMdPW29qugQ9IUhzxIkd5eWoh5ub92ntvv8AHaufrXLPFLQ7xRls+Yb5j2JRtXW4ba3Tre2Py/ImG5Hc8NaPFCwSRnIOAf0/OuDxbbUdUaDd25P2w0nr350Gg+uN6fCt1guCRkw7uyskDcA579twKnt1nxINqfmzngxGbaKluYyQMdgNyfYDc9qh3GItT+Hd1VFc8RUZxBUps7oUhYyM/Het8RYMuHF1PfJji4DEVuSxHe9LUf0Alak59S99iem2BnJIQnhRpLVOm9RInrQF2a5NLU94jnK6gdW1LQRnnOegzjJzirWuT9vdeatVwS0751Kwlh5AUl0JGVAgjB27GuVovWVs1jHlPWvxgmM94a0vJ5VHuFD4O/zsahPG3zdluem9WQyv+AkFpwDfIVvj2GQFD7j2oLIuU616btK5cxbMKBHCQSlGEpGQAAAPkDAraSzGkONTUobcc5CGnuXJCVYJAPscD8q4msbWzqrRc6GgFaZMbxWMHGVAcyP1xUV4CT7lM0s+xcXUuNxHy0zzOKLqO6kLBG2MjG/fG2Nw2ZTflOOMJ9SVcsyzrbQrqCpKsn6bVYoO1V1rj+F4n6GlqJShxclgkdyUgAY9sqrr60/atvm229Wy4uJabkNRpFvVgtvoccCc47KHNnI9qCX0ryqx4sXbVduU2qzT4tshICQhZPPImPKzhttASont275zigs7Ne1GdEsagY0mwNRPqfu60rcXzEegqJKUnG2QMfTeoVws4g3CVdntL6wJTd0OKSy4pvCnFDJUhXKMDAGQdgR9shbdK8HSvaBSlKBSlKAelVzqC0ash66F00wiOuFc22mpzjpAMcNnqN+4JxgH/apnqO8M2GzS7lISpaGEEhCPxLV0SkfJJAqv5srUejrO1qqVHaluS3Q9e2lJ/eMtqIDbbRBwA2CR7EqJ7k0FopGU9a4WrUph6UvTsZKWlmM64VIQASrl6nHU9PyrQ17rm36NtXjyCHprqf4aIDhTh9z7JHc/5qmm7PxA4oLXOkLLcJfKEeM4pmPjqORGDzD+rB+u1BNOEarPqThvL04htpmUG3G5YGOZfNkpc9z1H0xiq+uupJdu0hO0DqaG6qTCdT5V5K8lvB5gDnqnB2I/lIG1dG06E1fojWNklBsrZdmNNOvwVFxBQpQ50rGAQMA5yMbdelW5qCJpu8aojWbUFnS9LXHLsWQ8gYdAPqQlQOcjIOD70FPWriZrO4WmBp2xR+ea034RkNoLjziRgJO+ycDYqPX4qQ6b4N3K6vJuOubm+pxRCjHQ94jp+FuHON+oGfrUz4Z2S2Wq86tVamQ20LimOlI3CUobSrA+OZav0qM8T7nrlWpHbFp9maGJKW3I70ZPKQAhQWnn6Dcg5JBGB70EuvE7TPDC0xVNWxLDD76WQWGwVHbdSlHc4APya1OIOs9OOaEugj3aJIVMjOMR0MuBalqKcdB7cwznpWzrvTgvHDhcS8SGfPw4qXjMc9KQ8hI5lH2CiCD8Gqm0romPGs9mvsorlXW4yMW22HCULUCSFuHclACec7dABvmg/QFghi32GBD5QnwI7aCAMYwkDpUT4fwA1rPW8tCyW3JzTYT7FKOYnP8A3/pWxpjVNigqOnpGpBNukZwpeelr5S86olSgk9CASQAOgGO1bNhZRpHT9xuOoHWGHXZD02YtCioJ5lHlTnAKiEhKem52FB0dZ6di6osEm1TFciXE8zbg6trG6VfY9u4zVDWjiNfdB+dsCXod3ZjEtxnS4VoaO2OUjcp/p2we+1djUmsb7xIfm2zTyfI6ejI55kp30kNAElThB2T6T6Rucb+w6Y4a6em8M5D2lnG7lPeQHWpzvpUopUCpKc45NgRg7+9BHYdt4i8S0tS3pqmbY4olC1O+EyBnB5UJ3Vjcb/nU505wR0/bwh28PP3J8AEoUfDaB/tG5+5x8VGv+HdUxu4Xlla3Ewww274Ss4KiSAoD6AjI67VOE6m1dqN1KNMWNNugleFXC7pIJSCQeRob+xGfp80GnqPXNt4f6ntmn0W5mLaFxvGeWw1gt8yiEkAHcDlJOxJyMdK1dZXuzan1XomHZ7pGlOs3ISl+XVzhKUAK3x0zy4rX4z2sL0jZYk6YJd7Ettpl4pSlb5VkK9I7dOnsK72geF9u0fLdnCS7MnON+GlxYwltJ/FgDufc/wD3kOG46iVwVv0hPMfMyJa08/UkyDj74xWbWMV29yNOcPoL7rMcxkSLi6lXqSw2kBI365I/PHzXmhl2aZpi42C6zPLiyXRx94KUlB5EPeIlSs/ykjB/x1rPw6urE7UN71BMd5VXq4eSticE+I2yhRyn2BAyT0yKDc4X2yHa9Qavj2xtLMNma2y20FFWClvfc/JNdjirBYncP723IAIbjF5B7hSPUP1FV9ctZy+HfEe+IucEvWy5rTJT4QHOdgApJJwRsoEe4rS1PxAmcSUs6U0xAej+ccHjOyFAEoTvvy5wnbJ+gHegsDgzdzduH9v8RwKfi80ZeOo5T6c/9vLXFgtP6K4srjoANo1NlbeNg2+kEkde5J+vMPao3q2yX/hlenL7pFIFoeabRIRyBSEKAx609cZ3yO5P3w6X1lfOIus7FGulviGJb5Pm1mKyocikpVyqUpSjtnFBOuKaFN6g0PNQCpTV4SyEAdQvlyfty11uI2rY+k7M2+qOiXPfdCIcUgnxHARvsM7Zzt3wO9fWs40UXGyXi63GPEtdpecedS8ceI6UhLePp6tvpVUa64l2uZrPT14sSXZDdqKy4XW+UOBRAISDvnlzufcUEt4Z6z1NctTSLPq2L5Z16N5qMlTPhEAEAgA9sH6jBqyHrTb3rq3c3IbC57bfhIkKbBWlOScA9tyfzqruJV18xbNPcQ9MOpc8g6QpZG3huekpWOowcpPtzGubL42XC7Qm7fp6xuJvEnCEnm8QJUepSkbqPXGdh1PSgu151thsrdUlCEj1KUcAVVN0bTo/jLEuis+Q1CgR1knPhvekDt3IT/7ldhUIa1fqvU+lk6Vt1rUt63thcuQCouLQ2cgKB6KyBnfcg++K2EazvHEy6aesa7ZHQ5GnNyn5DBVnlR+JW+yE4PzkgfSg/RI6V7Xiele0ClKUClfKirI5cV9UEE4wyUwtMRpbqVKYj3GM68lPdCXATXM13xE0bI00/CXOVP8AONj+HhHKiMg4UeiPY9+uKn18tEO+WuTbri0HY0hBStPf4I+R1H0qsrJwNtMO4rfutwfnxwrLUfw/D2z0WQTzdumP12CCf8uXTWzL2q9QPOMtzJbEWE0gbkLcSn0gjZCUlWPcjP1/Qt5u9u07a3J90dTHiMAAqCenYAAfoBXG1zYLncrNEa0vIjwp8F9DsZTifQkAFOOhAwCexreuum4t/wBPNWrUZM0BKC44D4ZU4kfjHLjHf86DDF1zpubZZF3jXNtyLFbLjwGQ4gD3R+L9K5Fpv2ntdzrPcIFw8KRbnXHfJPYQ8SpBRgjJ2wSds9qisHgXBjajQ7JmqmWVKCSw4Sl1S9sAqTj09TkEHYDua6Nq4M2u2asjXhic8uFFWHmojicqDiTlJ5x1SDg4x2oObofWETS+stU2TUcpDKH7i5IZlOZA5j1SonoOUJx07/FSPUvF7S9mQEw31XR9Y2TDwpKf7lE4H6mvviDwutmr3/PIkKgXEgJU+hvnS4B05k5GTjbOQentXM05wS09blJduzz90cTg8q/3bWR/SDk/Qk9KCItJ1ZxiuOXVG3adaWMpSSEYGTt/1F/PQVN7ULbA4qJtS3CgW2ytM29DixyjJ9ZA/wBRHL07A/FWKyw1HZQyw2lDaBypQkABI9gKq/i5wzl6ruEe62V1hMxKA082+ohK0g7EHB3GTt3+24cbW2mdDaWv8a/P3B1L6ZPmFWxsh0vndWAMgoHNg5Jx271yG2dR8ZL94jynYOnGF82M5QjAwQnb1uHJ3P4cn79bSfApLbiH9VTUOJByYkQkJV/cvY/kB9auaJDjQIbcSEwhiO0nkQ22OVKR7UHD0hH03bIr1m047FV5QjzLbTgWsKPdZ65ODXIsMNi3zNXutKRFhTZnhx2VEJSt4N4cUkZ/mWcYH+muHF0prGy6mvb2l49lhwrgttLbzuSplCc+oJHVXqJPNnJFSfTuh2YU5u732dIvF6RkpkyD6GSevht9E/lQcXhXq+wK0hDjSp0eJNgspjyESFhCvTnByeo6/StTWHGa029tUbTaf2pNJCUrCSGUk/PVR+Bt81g1dwTh3i8LnWm4/s9L6yt9pbJdTzE5JT6hjJzt09sdKkuieGdi0opMlttUyeOkmQASj+wdE/70EM0Foe/XrUbWsNcOLDjZS7HjujCyobpynHoSnqAN8+2+ZxqDWvg2a3TtKxmb2ufM8qy2h8IBPKtR39/R0NTEoBBHYjBGaqq8cMlWW7WSdo0voisXFh2XBU+SkgK3cBUeySoEdwfsQ+dccJ/+brk3e4MhFtlyW0mZHfTzjn5cZGDsegONjjPXr1NOWKHa9W2yzMKJRp+0lxCzt4jr68LWcf8Ap9P6qsPAxVQcW9P6na1HF1BpFEpTz0fyb/lhzLTk7ZH+k9z2xQWdeLBar42hF3t8aYlH4PGbCuXI7e1cy227T2mbpGttqtkeLInocXlpIBKUYzk9cbiuvYojkCywITyytyPGbaWsqJKlJSATk7ncVGda27ULmorBdNOCOry6nGJPi49LThQVK3+EY233oMevWlXq92DTC1lEOY4uVMH/AFW2cHw/uopz8DrXV1VqOzaMs7kuYW2hv4UdoAKeV7Af57Vx+KOjp2pI0KbYpIjXi3OFTDhWU5SfxJyOh2G+OxHeoRpXhVfL5d0XfiBIWtCMARXHedxwDoFEbJT3wDvk9KDRhWK/8U5R1BqiWLdYGQtTKU7ciB15MjGNt1q9vyn0fhNomVaGkMwFqQ4hLiJQkL8VWRsc5xuO2MfFSbVlremaQulrtaEIdfhOMMoB5UjKcBPwO1eaOm3edZkvX22i2yecpTH5+YpQMAEn360HA4Z6Jk6QZvUGU+iRCkSuaMnPNlsDGVjGyiMAjptUjtemLDZ5Tkq22qJFfczzONtAHfrv2Fa2oL7dIEpEO0admXF5xHMl4KS2wkk9FKJzkdcY77d64Tejr9flrd1pfXSwsZbt1sUWW2T2ysYK8fP/AOBK414tL16k2uNKZVcWkB2Qy3jmSNgCrHfcdfetlhUJEtxhkx0yeUOONo5QvlOwUR1x13rnaZ0nZ9Lx3G7RF5Fu7uvLVzuOnJPqUevU1VusOGWpWdWftzTF0dddmSSVrU5yLjA+6v5kDGMY6ADBoLuHSvawxEONxWUPueK6lAC3MY5iBucVmoFKUoFKUoFKUoFKUoFKUoFKUoFKUoFKUoFKUoFKUoFKUoFKUoFKUoFKUoFKUoFKUoFKUoFKUoFKUoP/2Q=="/>
          <p:cNvSpPr>
            <a:spLocks noChangeAspect="1" noChangeArrowheads="1"/>
          </p:cNvSpPr>
          <p:nvPr/>
        </p:nvSpPr>
        <p:spPr bwMode="auto">
          <a:xfrm>
            <a:off x="63500" y="-385763"/>
            <a:ext cx="2400300" cy="7810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4" name="AutoShape 6" descr="data:image/jpeg;base64,/9j/4AAQSkZJRgABAQAAAQABAAD/2wBDAAkGBwgHBgkIBwgKCgkLDRYPDQwMDRsUFRAWIB0iIiAdHx8kKDQsJCYxJx8fLT0tMTU3Ojo6Iys/RD84QzQ5Ojf/2wBDAQoKCg0MDRoPDxo3JR8lNzc3Nzc3Nzc3Nzc3Nzc3Nzc3Nzc3Nzc3Nzc3Nzc3Nzc3Nzc3Nzc3Nzc3Nzc3Nzc3Nzf/wAARCABcARsDASIAAhEBAxEB/8QAHAABAAIDAQEBAAAAAAAAAAAAAAYHAwQFAQII/8QAPhAAAQMDAgQFAgMHAgQHAAAAAQIDBAAFEQYhBxIxQRMUIlFhcYEykaEVIyRCYnLBUrEIFlOCFyVzkqLR8f/EABQBAQAAAAAAAAAAAAAAAAAAAAD/xAAUEQEAAAAAAAAAAAAAAAAAAAAA/9oADAMBAAIRAxEAPwC8aUpQKUpQKUpQKUpQKUpQKUrWenxWZjEN2Q0mS+FKaaKhzLCepA74yKDZpWCXLZhRXZUt1DLDKStxxxWEpA6kmvtLqVoDiCFIIyFDoRQZKVp226Qrowp+3SWpDSVlBU2rIChsQfmsqpbCZbcRTqBIcQpxDZPqUlJAJA9gVD8xQZ6V4T9K+HXkNIK3VpQgdVKUAB96DJSuS5qSytzmIK7rCEp/AaZ8dJUvPsAa3m5jDr7sdt1CnmeXxGwocyM7jI7ZoNilY/FQHA2VJCyCQnO5A74+9YJFyhR5saE/KZblSeYsMqWAt3lGTyjvig26V5nasMOWxNYS/GcS40rOFDocHH+KDPSvkqwO1fDMhp8KLLiHAk4JQoKwe4270GWleA5r2gUpSgUpSgUpSgUpSgUpSgUpSgUpSgUpSgUpSg8PSqX48Lm2W+6c1JDeWDGUpCUE+kKBCunX1DIO/QCrpqs+Oby4lt0/PS2lSYt3adUVj0gAE7/G1Bs8R3k6l4TS7hb1qS07Hblp9WPQCFEH7ZGK+eCOpFX3R6I0l4uTLcrwFlRHMUdUE/bbPflrvT9OW+Bou72q3sBER1iQoM8x5UlQJIT7DPYdKjXAiJAGiIk5iM2iaouMPup/E4EuqUnP0Cvr+lBy2NbaZ0brDVwccUhpx1jw4sVknmdSg+KR/KCSQNyN0n6nmTuINy1PeYNy0ppG4PyoiHW2H1rWW8LAzzpRhJG3Qq6gd62NMTtPf+J9yso0ky6tUpwier98pC9yVK5gQlJOdxjGw3q3p7chm2SRam2RKDSvLocGEeJg8vNjtnGaCqf2fxdvagubdIdkjrVktI5AUY6Y5Qon6c1Y3eDNwmx3XL3qmXOXlTiWUIPKV791qI3+gxmsV0usrVsuyaT1pDdtl2TcUreQwogOtFpwpcQoZH4sDYncfUC0/MQdKadZ/a1zV5eI0ltUqUvK142GT3UaCAcJdF6fjYuqYsxu8wXFsPszFhRjuY32AA3ByD7Go9edRStGcbpkqY8Tb53hJfG4AZUkBJx0ygjr9fc1MWNaWa2XphNvjKUxfX2JK5i3cc6XElsFKTv6VIQkjtzZrQ1RarZcuMtvjXphmRGmWhbSGXEk+tKlHY9jjO43GKDicWr1M0xxIsV/jurWz5UDwwr0OI5jzgDPcKH3APap3rJuFqDTNvu9vSl2QJEZ6BIQMqb5nUZOR0GCcj4NcPiQ01bdbaBkBtoMiSuIULTzDlVyJG3wFH71P3rHBcsq7MloswVtlstsrUjCSckAg5Gd/wA6CNX/AIpaYszgjpmKuUknHg24B457jOQPtmoNpS5cR3bN+ybBZVxo/irLFwuSOQtNHJSAFAA4yN8KHXb2sLQsTSJYkq0xb4rK47648ghseKlaT0Uo5OO43rt6ivUTT1sVcbgVJjJdbbWsDPJzrCQo/Azk/AoK/b4aaivD3jau1jMfQRymPDy2kj2PQdz/AC139AqsNnlXHS9phP2+RDcLq2pX45CDgB5JP4k9B8bVp8Jda3DV0e5/tRtnxYj4ShyO2UtKSR2J67gn6KFdXUEUJ1npqdHH8QVvx3cDcslsqJPwFJR91DffcIFoLUs62cVL3p26znX2Jcp0MBxZUEOAlSQM9AUkjHTYVdIOQCKp+FpyBceM2ombpHPOER5sNxBKShQ5DzJI+QQffBq4E9KD2lKUClKUClKUClKUClKUCvFKCRkkAe5r2oTfHHb9riHYUqdRbreymfNKF8virKsNNnBzjIKiO+BQTXNe1DeIcLVbzVvl6PloQ/CcU67GcWUiSOXZJ7HvsSBvnIIrhcLZLuorve9WSn50VzxvKG3OO5aa5W2yfSR1Cub22J70Fn0PSqIv3GW9uXySnTkFt20Q1/vHfBU4paAcFZUDhKT2qd8U76uJolKoUhEdd1dbiNvKz6EuA5OR0wkE5oJQ/qKyx3lMv3eA26g4UhchAUPtmt9mQy8AWnUOA9OVQP8AtVIN8A1rQlTmoUqWdyUxtj/8qjGrdB3nQUZM1jUjHKn8CGpCmHiSd+ROd+uTg0H6azVd8e2Q5w7kLOctSGVjH92N/wA6qXTHFDWzMuNCYmC5KcUlptqW3zk9t1DCifckmrs4tRfOcOb024op5WQ4SB3QpKsfTKaDut3qCqXDtqneSVMil9ltaSOdAxnB6ZGRt1qF8DVIZ01cbakLBgXJ5kleMnoa3HWX7rpvRlytzan5EeTEe8TG/hKSUOEk4OOVRP1ArDwtjCLeNZMpKj/5upXq/qGf80HR4dIaii+2zk/fwro9zrKQCtLh8RJ+dlY+1Sx2VHbVyOPtIVjOFLANVLrKZcbE3q6823niO3WdEgRnVK5cFtBSt0EnYHJSD/TmuKOB97uSUyrjqRhyQ4kFSlJW9nv+IneguO4WO03uXAnyWkPvwHC5HdSvdJI33HUdNvgVtybZAlHMqKy+Q6Hk+MgLCXAMBQznBA9qoibwj1pY2yuw3gPpbyoIjyVR15+ATj37iuZE4qa109OXDubzU1bKglbUlCSRt2Wg7/XeguG0cMdPW29qugQ9IUhzxIkd5eWoh5ub92ntvv8AHaufrXLPFLQ7xRls+Yb5j2JRtXW4ba3Tre2Py/ImG5Hc8NaPFCwSRnIOAf0/OuDxbbUdUaDd25P2w0nr350Gg+uN6fCt1guCRkw7uyskDcA579twKnt1nxINqfmzngxGbaKluYyQMdgNyfYDc9qh3GItT+Hd1VFc8RUZxBUps7oUhYyM/Het8RYMuHF1PfJji4DEVuSxHe9LUf0Alak59S99iem2BnJIQnhRpLVOm9RInrQF2a5NLU94jnK6gdW1LQRnnOegzjJzirWuT9vdeatVwS0751Kwlh5AUl0JGVAgjB27GuVovWVs1jHlPWvxgmM94a0vJ5VHuFD4O/zsahPG3zdluem9WQyv+AkFpwDfIVvj2GQFD7j2oLIuU616btK5cxbMKBHCQSlGEpGQAAAPkDAraSzGkONTUobcc5CGnuXJCVYJAPscD8q4msbWzqrRc6GgFaZMbxWMHGVAcyP1xUV4CT7lM0s+xcXUuNxHy0zzOKLqO6kLBG2MjG/fG2Nw2ZTflOOMJ9SVcsyzrbQrqCpKsn6bVYoO1V1rj+F4n6GlqJShxclgkdyUgAY9sqrr60/atvm229Wy4uJabkNRpFvVgtvoccCc47KHNnI9qCX0ryqx4sXbVduU2qzT4tshICQhZPPImPKzhttASont275zigs7Ne1GdEsagY0mwNRPqfu60rcXzEegqJKUnG2QMfTeoVws4g3CVdntL6wJTd0OKSy4pvCnFDJUhXKMDAGQdgR9shbdK8HSvaBSlKBSlKAelVzqC0ash66F00wiOuFc22mpzjpAMcNnqN+4JxgH/apnqO8M2GzS7lISpaGEEhCPxLV0SkfJJAqv5srUejrO1qqVHaluS3Q9e2lJ/eMtqIDbbRBwA2CR7EqJ7k0FopGU9a4WrUph6UvTsZKWlmM64VIQASrl6nHU9PyrQ17rm36NtXjyCHprqf4aIDhTh9z7JHc/5qmm7PxA4oLXOkLLcJfKEeM4pmPjqORGDzD+rB+u1BNOEarPqThvL04htpmUG3G5YGOZfNkpc9z1H0xiq+uupJdu0hO0DqaG6qTCdT5V5K8lvB5gDnqnB2I/lIG1dG06E1fojWNklBsrZdmNNOvwVFxBQpQ50rGAQMA5yMbdelW5qCJpu8aojWbUFnS9LXHLsWQ8gYdAPqQlQOcjIOD70FPWriZrO4WmBp2xR+ea034RkNoLjziRgJO+ycDYqPX4qQ6b4N3K6vJuOubm+pxRCjHQ94jp+FuHON+oGfrUz4Z2S2Wq86tVamQ20LimOlI3CUobSrA+OZav0qM8T7nrlWpHbFp9maGJKW3I70ZPKQAhQWnn6Dcg5JBGB70EuvE7TPDC0xVNWxLDD76WQWGwVHbdSlHc4APya1OIOs9OOaEugj3aJIVMjOMR0MuBalqKcdB7cwznpWzrvTgvHDhcS8SGfPw4qXjMc9KQ8hI5lH2CiCD8Gqm0romPGs9mvsorlXW4yMW22HCULUCSFuHclACec7dABvmg/QFghi32GBD5QnwI7aCAMYwkDpUT4fwA1rPW8tCyW3JzTYT7FKOYnP8A3/pWxpjVNigqOnpGpBNukZwpeelr5S86olSgk9CASQAOgGO1bNhZRpHT9xuOoHWGHXZD02YtCioJ5lHlTnAKiEhKem52FB0dZ6di6osEm1TFciXE8zbg6trG6VfY9u4zVDWjiNfdB+dsCXod3ZjEtxnS4VoaO2OUjcp/p2we+1djUmsb7xIfm2zTyfI6ejI55kp30kNAElThB2T6T6Rucb+w6Y4a6em8M5D2lnG7lPeQHWpzvpUopUCpKc45NgRg7+9BHYdt4i8S0tS3pqmbY4olC1O+EyBnB5UJ3Vjcb/nU505wR0/bwh28PP3J8AEoUfDaB/tG5+5x8VGv+HdUxu4Xlla3Ewww274Ss4KiSAoD6AjI67VOE6m1dqN1KNMWNNugleFXC7pIJSCQeRob+xGfp80GnqPXNt4f6ntmn0W5mLaFxvGeWw1gt8yiEkAHcDlJOxJyMdK1dZXuzan1XomHZ7pGlOs3ISl+XVzhKUAK3x0zy4rX4z2sL0jZYk6YJd7Ettpl4pSlb5VkK9I7dOnsK72geF9u0fLdnCS7MnON+GlxYwltJ/FgDufc/wD3kOG46iVwVv0hPMfMyJa08/UkyDj74xWbWMV29yNOcPoL7rMcxkSLi6lXqSw2kBI365I/PHzXmhl2aZpi42C6zPLiyXRx94KUlB5EPeIlSs/ykjB/x1rPw6urE7UN71BMd5VXq4eSticE+I2yhRyn2BAyT0yKDc4X2yHa9Qavj2xtLMNma2y20FFWClvfc/JNdjirBYncP723IAIbjF5B7hSPUP1FV9ctZy+HfEe+IucEvWy5rTJT4QHOdgApJJwRsoEe4rS1PxAmcSUs6U0xAej+ccHjOyFAEoTvvy5wnbJ+gHegsDgzdzduH9v8RwKfi80ZeOo5T6c/9vLXFgtP6K4srjoANo1NlbeNg2+kEkde5J+vMPao3q2yX/hlenL7pFIFoeabRIRyBSEKAx609cZ3yO5P3w6X1lfOIus7FGulviGJb5Pm1mKyocikpVyqUpSjtnFBOuKaFN6g0PNQCpTV4SyEAdQvlyfty11uI2rY+k7M2+qOiXPfdCIcUgnxHARvsM7Zzt3wO9fWs40UXGyXi63GPEtdpecedS8ceI6UhLePp6tvpVUa64l2uZrPT14sSXZDdqKy4XW+UOBRAISDvnlzufcUEt4Z6z1NctTSLPq2L5Z16N5qMlTPhEAEAgA9sH6jBqyHrTb3rq3c3IbC57bfhIkKbBWlOScA9tyfzqruJV18xbNPcQ9MOpc8g6QpZG3huekpWOowcpPtzGubL42XC7Qm7fp6xuJvEnCEnm8QJUepSkbqPXGdh1PSgu151thsrdUlCEj1KUcAVVN0bTo/jLEuis+Q1CgR1knPhvekDt3IT/7ldhUIa1fqvU+lk6Vt1rUt63thcuQCouLQ2cgKB6KyBnfcg++K2EazvHEy6aesa7ZHQ5GnNyn5DBVnlR+JW+yE4PzkgfSg/RI6V7Xiele0ClKUClfKirI5cV9UEE4wyUwtMRpbqVKYj3GM68lPdCXATXM13xE0bI00/CXOVP8AONj+HhHKiMg4UeiPY9+uKn18tEO+WuTbri0HY0hBStPf4I+R1H0qsrJwNtMO4rfutwfnxwrLUfw/D2z0WQTzdumP12CCf8uXTWzL2q9QPOMtzJbEWE0gbkLcSn0gjZCUlWPcjP1/Qt5u9u07a3J90dTHiMAAqCenYAAfoBXG1zYLncrNEa0vIjwp8F9DsZTifQkAFOOhAwCexreuum4t/wBPNWrUZM0BKC44D4ZU4kfjHLjHf86DDF1zpubZZF3jXNtyLFbLjwGQ4gD3R+L9K5Fpv2ntdzrPcIFw8KRbnXHfJPYQ8SpBRgjJ2wSds9qisHgXBjajQ7JmqmWVKCSw4Sl1S9sAqTj09TkEHYDua6Nq4M2u2asjXhic8uFFWHmojicqDiTlJ5x1SDg4x2oObofWETS+stU2TUcpDKH7i5IZlOZA5j1SonoOUJx07/FSPUvF7S9mQEw31XR9Y2TDwpKf7lE4H6mvviDwutmr3/PIkKgXEgJU+hvnS4B05k5GTjbOQentXM05wS09blJduzz90cTg8q/3bWR/SDk/Qk9KCItJ1ZxiuOXVG3adaWMpSSEYGTt/1F/PQVN7ULbA4qJtS3CgW2ytM29DixyjJ9ZA/wBRHL07A/FWKyw1HZQyw2lDaBypQkABI9gKq/i5wzl6ruEe62V1hMxKA082+ohK0g7EHB3GTt3+24cbW2mdDaWv8a/P3B1L6ZPmFWxsh0vndWAMgoHNg5Jx271yG2dR8ZL94jynYOnGF82M5QjAwQnb1uHJ3P4cn79bSfApLbiH9VTUOJByYkQkJV/cvY/kB9auaJDjQIbcSEwhiO0nkQ22OVKR7UHD0hH03bIr1m047FV5QjzLbTgWsKPdZ65ODXIsMNi3zNXutKRFhTZnhx2VEJSt4N4cUkZ/mWcYH+muHF0prGy6mvb2l49lhwrgttLbzuSplCc+oJHVXqJPNnJFSfTuh2YU5u732dIvF6RkpkyD6GSevht9E/lQcXhXq+wK0hDjSp0eJNgspjyESFhCvTnByeo6/StTWHGa029tUbTaf2pNJCUrCSGUk/PVR+Bt81g1dwTh3i8LnWm4/s9L6yt9pbJdTzE5JT6hjJzt09sdKkuieGdi0opMlttUyeOkmQASj+wdE/70EM0Foe/XrUbWsNcOLDjZS7HjujCyobpynHoSnqAN8+2+ZxqDWvg2a3TtKxmb2ufM8qy2h8IBPKtR39/R0NTEoBBHYjBGaqq8cMlWW7WSdo0voisXFh2XBU+SkgK3cBUeySoEdwfsQ+dccJ/+brk3e4MhFtlyW0mZHfTzjn5cZGDsegONjjPXr1NOWKHa9W2yzMKJRp+0lxCzt4jr68LWcf8Ap9P6qsPAxVQcW9P6na1HF1BpFEpTz0fyb/lhzLTk7ZH+k9z2xQWdeLBar42hF3t8aYlH4PGbCuXI7e1cy227T2mbpGttqtkeLInocXlpIBKUYzk9cbiuvYojkCywITyytyPGbaWsqJKlJSATk7ncVGda27ULmorBdNOCOry6nGJPi49LThQVK3+EY233oMevWlXq92DTC1lEOY4uVMH/AFW2cHw/uopz8DrXV1VqOzaMs7kuYW2hv4UdoAKeV7Af57Vx+KOjp2pI0KbYpIjXi3OFTDhWU5SfxJyOh2G+OxHeoRpXhVfL5d0XfiBIWtCMARXHedxwDoFEbJT3wDvk9KDRhWK/8U5R1BqiWLdYGQtTKU7ciB15MjGNt1q9vyn0fhNomVaGkMwFqQ4hLiJQkL8VWRsc5xuO2MfFSbVlremaQulrtaEIdfhOMMoB5UjKcBPwO1eaOm3edZkvX22i2yecpTH5+YpQMAEn360HA4Z6Jk6QZvUGU+iRCkSuaMnPNlsDGVjGyiMAjptUjtemLDZ5Tkq22qJFfczzONtAHfrv2Fa2oL7dIEpEO0admXF5xHMl4KS2wkk9FKJzkdcY77d64Tejr9flrd1pfXSwsZbt1sUWW2T2ysYK8fP/AOBK414tL16k2uNKZVcWkB2Qy3jmSNgCrHfcdfetlhUJEtxhkx0yeUOONo5QvlOwUR1x13rnaZ0nZ9Lx3G7RF5Fu7uvLVzuOnJPqUevU1VusOGWpWdWftzTF0dddmSSVrU5yLjA+6v5kDGMY6ADBoLuHSvawxEONxWUPueK6lAC3MY5iBucVmoFKUoFKUoFKUoFKUoFKUoFKUoFKUoFKUoFKUoFKUoFKUoFKUoFKUoFKUoFKUoFKUoFKUoFKUoFKUoP/2Q=="/>
          <p:cNvSpPr>
            <a:spLocks noChangeAspect="1" noChangeArrowheads="1"/>
          </p:cNvSpPr>
          <p:nvPr/>
        </p:nvSpPr>
        <p:spPr bwMode="auto">
          <a:xfrm>
            <a:off x="63500" y="-385763"/>
            <a:ext cx="2400300" cy="7810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3256" name="Picture 8" descr="http://www.2muslims.com/images/postcards/postcards/Bismillah/bismillah_islamic_gallery_21.jpg"/>
          <p:cNvPicPr>
            <a:picLocks noChangeAspect="1" noChangeArrowheads="1"/>
          </p:cNvPicPr>
          <p:nvPr/>
        </p:nvPicPr>
        <p:blipFill>
          <a:blip r:embed="rId4"/>
          <a:srcRect l="9166" t="5798" r="13490"/>
          <a:stretch>
            <a:fillRect/>
          </a:stretch>
        </p:blipFill>
        <p:spPr bwMode="auto">
          <a:xfrm>
            <a:off x="1036652" y="171440"/>
            <a:ext cx="2002037" cy="1828800"/>
          </a:xfrm>
          <a:prstGeom prst="rect">
            <a:avLst/>
          </a:prstGeom>
          <a:noFill/>
        </p:spPr>
      </p:pic>
      <p:pic>
        <p:nvPicPr>
          <p:cNvPr id="53258" name="Picture 10" descr="http://2.bp.blogspot.com/-JQmea0jiGx0/TjIiroEj5UI/AAAAAAAAASY/QuIRgGoMpYA/s1600/bismillah.jpg"/>
          <p:cNvPicPr>
            <a:picLocks noChangeAspect="1" noChangeArrowheads="1"/>
          </p:cNvPicPr>
          <p:nvPr/>
        </p:nvPicPr>
        <p:blipFill>
          <a:blip r:embed="rId5"/>
          <a:srcRect/>
          <a:stretch>
            <a:fillRect/>
          </a:stretch>
        </p:blipFill>
        <p:spPr bwMode="auto">
          <a:xfrm>
            <a:off x="3325872" y="1458350"/>
            <a:ext cx="2649954" cy="457200"/>
          </a:xfrm>
          <a:prstGeom prst="rect">
            <a:avLst/>
          </a:prstGeom>
          <a:noFill/>
        </p:spPr>
      </p:pic>
      <p:pic>
        <p:nvPicPr>
          <p:cNvPr id="53260" name="Picture 12" descr="Bismillah 1"/>
          <p:cNvPicPr>
            <a:picLocks noChangeAspect="1" noChangeArrowheads="1"/>
          </p:cNvPicPr>
          <p:nvPr/>
        </p:nvPicPr>
        <p:blipFill>
          <a:blip r:embed="rId6"/>
          <a:srcRect/>
          <a:stretch>
            <a:fillRect/>
          </a:stretch>
        </p:blipFill>
        <p:spPr bwMode="auto">
          <a:xfrm>
            <a:off x="6357950" y="171440"/>
            <a:ext cx="2756261" cy="1828800"/>
          </a:xfrm>
          <a:prstGeom prst="rect">
            <a:avLst/>
          </a:prstGeom>
          <a:noFill/>
        </p:spPr>
      </p:pic>
      <p:grpSp>
        <p:nvGrpSpPr>
          <p:cNvPr id="2" name="Group 15"/>
          <p:cNvGrpSpPr/>
          <p:nvPr/>
        </p:nvGrpSpPr>
        <p:grpSpPr>
          <a:xfrm>
            <a:off x="6402884" y="4241322"/>
            <a:ext cx="2711327" cy="2286000"/>
            <a:chOff x="6402884" y="3857628"/>
            <a:chExt cx="2711327" cy="2286000"/>
          </a:xfrm>
        </p:grpSpPr>
        <p:sp>
          <p:nvSpPr>
            <p:cNvPr id="14" name="Rectangle 13"/>
            <p:cNvSpPr/>
            <p:nvPr/>
          </p:nvSpPr>
          <p:spPr>
            <a:xfrm>
              <a:off x="6402884" y="3857628"/>
              <a:ext cx="2711327"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266" name="Picture 18" descr="File:Bismillah.svg">
              <a:hlinkClick r:id="rId7"/>
            </p:cNvPr>
            <p:cNvPicPr>
              <a:picLocks noChangeAspect="1" noChangeArrowheads="1"/>
            </p:cNvPicPr>
            <p:nvPr/>
          </p:nvPicPr>
          <p:blipFill>
            <a:blip r:embed="rId8"/>
            <a:srcRect/>
            <a:stretch>
              <a:fillRect/>
            </a:stretch>
          </p:blipFill>
          <p:spPr bwMode="auto">
            <a:xfrm>
              <a:off x="6553200" y="3857628"/>
              <a:ext cx="2352674" cy="2286000"/>
            </a:xfrm>
            <a:prstGeom prst="rect">
              <a:avLst/>
            </a:prstGeom>
            <a:noFill/>
          </p:spPr>
        </p:pic>
      </p:grpSp>
      <p:grpSp>
        <p:nvGrpSpPr>
          <p:cNvPr id="3" name="Group 16"/>
          <p:cNvGrpSpPr/>
          <p:nvPr/>
        </p:nvGrpSpPr>
        <p:grpSpPr>
          <a:xfrm>
            <a:off x="1036652" y="4276764"/>
            <a:ext cx="1934877" cy="2295508"/>
            <a:chOff x="1036652" y="4000520"/>
            <a:chExt cx="1934877" cy="2295508"/>
          </a:xfrm>
        </p:grpSpPr>
        <p:sp>
          <p:nvSpPr>
            <p:cNvPr id="15" name="Rectangle 14"/>
            <p:cNvSpPr/>
            <p:nvPr/>
          </p:nvSpPr>
          <p:spPr>
            <a:xfrm>
              <a:off x="1036652" y="4010028"/>
              <a:ext cx="1934877"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268" name="Picture 20" descr="File:Basmalah-1wm.png">
              <a:hlinkClick r:id="rId9"/>
            </p:cNvPr>
            <p:cNvPicPr>
              <a:picLocks noChangeAspect="1" noChangeArrowheads="1"/>
            </p:cNvPicPr>
            <p:nvPr/>
          </p:nvPicPr>
          <p:blipFill>
            <a:blip r:embed="rId10"/>
            <a:srcRect l="4902" r="3771" b="5077"/>
            <a:stretch>
              <a:fillRect/>
            </a:stretch>
          </p:blipFill>
          <p:spPr bwMode="auto">
            <a:xfrm>
              <a:off x="1187910" y="4000520"/>
              <a:ext cx="1674346" cy="2286000"/>
            </a:xfrm>
            <a:prstGeom prst="rect">
              <a:avLst/>
            </a:prstGeom>
            <a:noFill/>
          </p:spPr>
        </p:pic>
      </p:grpSp>
      <p:pic>
        <p:nvPicPr>
          <p:cNvPr id="16" name="Picture 408" descr="C:\Users\user\Desktop\full final logo emboss.jpg"/>
          <p:cNvPicPr>
            <a:picLocks noChangeAspect="1" noChangeArrowheads="1"/>
          </p:cNvPicPr>
          <p:nvPr/>
        </p:nvPicPr>
        <p:blipFill>
          <a:blip r:embed="rId11"/>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142976" y="357174"/>
            <a:ext cx="7858180" cy="714372"/>
          </a:xfrm>
        </p:spPr>
        <p:txBody>
          <a:bodyPr>
            <a:noAutofit/>
          </a:bodyPr>
          <a:lstStyle/>
          <a:p>
            <a:r>
              <a:rPr lang="it-IT" altLang="zh-CN" sz="3600" dirty="0" smtClean="0">
                <a:solidFill>
                  <a:schemeClr val="bg1"/>
                </a:solidFill>
              </a:rPr>
              <a:t>Comments on RH Criterion</a:t>
            </a:r>
            <a:endParaRPr lang="en-US" sz="3600" dirty="0" smtClean="0">
              <a:solidFill>
                <a:schemeClr val="bg1"/>
              </a:solidFill>
            </a:endParaRPr>
          </a:p>
        </p:txBody>
      </p:sp>
      <p:sp>
        <p:nvSpPr>
          <p:cNvPr id="12" name="Text Box 6"/>
          <p:cNvSpPr txBox="1">
            <a:spLocks noChangeArrowheads="1"/>
          </p:cNvSpPr>
          <p:nvPr/>
        </p:nvSpPr>
        <p:spPr bwMode="auto">
          <a:xfrm>
            <a:off x="1043022" y="1142984"/>
            <a:ext cx="7643778" cy="4401205"/>
          </a:xfrm>
          <a:prstGeom prst="rect">
            <a:avLst/>
          </a:prstGeom>
          <a:noFill/>
          <a:ln w="9525">
            <a:noFill/>
            <a:miter lim="800000"/>
            <a:headEnd/>
            <a:tailEnd/>
          </a:ln>
          <a:effectLst/>
        </p:spPr>
        <p:txBody>
          <a:bodyPr wrap="square">
            <a:spAutoFit/>
          </a:bodyPr>
          <a:lstStyle/>
          <a:p>
            <a:pPr algn="just">
              <a:buFont typeface="Wingdings" pitchFamily="2" charset="2"/>
              <a:buChar char="Ø"/>
            </a:pPr>
            <a:r>
              <a:rPr lang="en-US" altLang="zh-CN" sz="2800" dirty="0" smtClean="0">
                <a:solidFill>
                  <a:schemeClr val="bg1"/>
                </a:solidFill>
              </a:rPr>
              <a:t>If an element in a row is missing, it is regarded as zero</a:t>
            </a:r>
          </a:p>
          <a:p>
            <a:pPr algn="just">
              <a:buFont typeface="Wingdings" pitchFamily="2" charset="2"/>
              <a:buChar char="Ø"/>
            </a:pPr>
            <a:r>
              <a:rPr lang="it-IT" altLang="zh-CN" sz="2800" dirty="0" smtClean="0">
                <a:solidFill>
                  <a:schemeClr val="bg1"/>
                </a:solidFill>
              </a:rPr>
              <a:t> There will be only two entries in s</a:t>
            </a:r>
            <a:r>
              <a:rPr lang="it-IT" altLang="zh-CN" sz="2800" baseline="30000" dirty="0" smtClean="0">
                <a:solidFill>
                  <a:schemeClr val="bg1"/>
                </a:solidFill>
              </a:rPr>
              <a:t>2</a:t>
            </a:r>
            <a:r>
              <a:rPr lang="it-IT" altLang="zh-CN" sz="2800" dirty="0" smtClean="0">
                <a:solidFill>
                  <a:schemeClr val="bg1"/>
                </a:solidFill>
              </a:rPr>
              <a:t> row and one element each in s</a:t>
            </a:r>
            <a:r>
              <a:rPr lang="it-IT" altLang="zh-CN" sz="2800" baseline="30000" dirty="0" smtClean="0">
                <a:solidFill>
                  <a:schemeClr val="bg1"/>
                </a:solidFill>
              </a:rPr>
              <a:t>1</a:t>
            </a:r>
            <a:r>
              <a:rPr lang="it-IT" altLang="zh-CN" sz="2800" dirty="0" smtClean="0">
                <a:solidFill>
                  <a:schemeClr val="bg1"/>
                </a:solidFill>
              </a:rPr>
              <a:t> and rows s</a:t>
            </a:r>
            <a:r>
              <a:rPr lang="it-IT" altLang="zh-CN" sz="2800" baseline="30000" dirty="0" smtClean="0">
                <a:solidFill>
                  <a:schemeClr val="bg1"/>
                </a:solidFill>
              </a:rPr>
              <a:t>0</a:t>
            </a:r>
          </a:p>
          <a:p>
            <a:pPr algn="just">
              <a:buFont typeface="Wingdings" pitchFamily="2" charset="2"/>
              <a:buChar char="Ø"/>
            </a:pPr>
            <a:r>
              <a:rPr lang="it-IT" altLang="zh-CN" sz="2800" dirty="0" smtClean="0">
                <a:solidFill>
                  <a:schemeClr val="bg1"/>
                </a:solidFill>
              </a:rPr>
              <a:t> The RH array is constructed until s</a:t>
            </a:r>
            <a:r>
              <a:rPr lang="it-IT" altLang="zh-CN" sz="2800" baseline="30000" dirty="0" smtClean="0">
                <a:solidFill>
                  <a:schemeClr val="bg1"/>
                </a:solidFill>
              </a:rPr>
              <a:t>0 </a:t>
            </a:r>
            <a:r>
              <a:rPr lang="it-IT" altLang="zh-CN" sz="2800" dirty="0" smtClean="0">
                <a:solidFill>
                  <a:schemeClr val="bg1"/>
                </a:solidFill>
              </a:rPr>
              <a:t>row is computed</a:t>
            </a:r>
          </a:p>
          <a:p>
            <a:pPr algn="just">
              <a:buFont typeface="Wingdings" pitchFamily="2" charset="2"/>
              <a:buChar char="Ø"/>
            </a:pPr>
            <a:r>
              <a:rPr lang="it-IT" altLang="zh-CN" sz="2800" dirty="0" smtClean="0">
                <a:solidFill>
                  <a:schemeClr val="bg1"/>
                </a:solidFill>
              </a:rPr>
              <a:t> RH criterion tells us whether the system is stable or unstable. It does not give any indication of the exact location of roots</a:t>
            </a:r>
            <a:endParaRPr lang="en-US" altLang="zh-CN" sz="2800" dirty="0" smtClean="0">
              <a:solidFill>
                <a:schemeClr val="bg1"/>
              </a:solidFill>
            </a:endParaRPr>
          </a:p>
          <a:p>
            <a:pPr algn="just">
              <a:buFont typeface="Wingdings" pitchFamily="2" charset="2"/>
              <a:buChar char="Ø"/>
            </a:pPr>
            <a:endParaRPr lang="en-US" altLang="zh-CN" sz="2800" dirty="0" smtClean="0">
              <a:solidFill>
                <a:schemeClr val="bg1"/>
              </a:solidFill>
            </a:endParaRPr>
          </a:p>
        </p:txBody>
      </p:sp>
      <p:pic>
        <p:nvPicPr>
          <p:cNvPr id="4" name="Picture 408" descr="C:\Users\user\Desktop\full final logo emboss.jpg"/>
          <p:cNvPicPr>
            <a:picLocks noChangeAspect="1" noChangeArrowheads="1"/>
          </p:cNvPicPr>
          <p:nvPr/>
        </p:nvPicPr>
        <p:blipFill>
          <a:blip r:embed="rId3"/>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checkerboard(across)">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checkerboard(across)">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checkerboard(across)">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checkerboard(across)">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142976" y="357174"/>
            <a:ext cx="7858180" cy="714372"/>
          </a:xfrm>
        </p:spPr>
        <p:txBody>
          <a:bodyPr>
            <a:noAutofit/>
          </a:bodyPr>
          <a:lstStyle/>
          <a:p>
            <a:r>
              <a:rPr lang="it-IT" altLang="zh-CN" sz="3600" dirty="0" smtClean="0">
                <a:solidFill>
                  <a:schemeClr val="bg1"/>
                </a:solidFill>
              </a:rPr>
              <a:t>RH Criterion Algorithm</a:t>
            </a:r>
            <a:endParaRPr lang="en-US" sz="3600" dirty="0" smtClean="0">
              <a:solidFill>
                <a:schemeClr val="bg1"/>
              </a:solidFill>
            </a:endParaRPr>
          </a:p>
        </p:txBody>
      </p:sp>
      <p:sp>
        <p:nvSpPr>
          <p:cNvPr id="12" name="Text Box 6"/>
          <p:cNvSpPr txBox="1">
            <a:spLocks noChangeArrowheads="1"/>
          </p:cNvSpPr>
          <p:nvPr/>
        </p:nvSpPr>
        <p:spPr bwMode="auto">
          <a:xfrm>
            <a:off x="1043022" y="1142984"/>
            <a:ext cx="7643778" cy="4585871"/>
          </a:xfrm>
          <a:prstGeom prst="rect">
            <a:avLst/>
          </a:prstGeom>
          <a:noFill/>
          <a:ln w="9525">
            <a:noFill/>
            <a:miter lim="800000"/>
            <a:headEnd/>
            <a:tailEnd/>
          </a:ln>
          <a:effectLst/>
        </p:spPr>
        <p:txBody>
          <a:bodyPr wrap="square">
            <a:spAutoFit/>
          </a:bodyPr>
          <a:lstStyle/>
          <a:p>
            <a:pPr algn="just">
              <a:buFont typeface="Wingdings" pitchFamily="2" charset="2"/>
              <a:buChar char="Ø"/>
            </a:pPr>
            <a:r>
              <a:rPr lang="en-US" altLang="zh-CN" sz="2800" dirty="0" smtClean="0">
                <a:solidFill>
                  <a:schemeClr val="bg1"/>
                </a:solidFill>
              </a:rPr>
              <a:t> For a system to be stable, it is necessary and sufficient condition that there is NO sign change in the first column of </a:t>
            </a:r>
            <a:r>
              <a:rPr lang="en-US" altLang="zh-CN" sz="2800" dirty="0" err="1" smtClean="0">
                <a:solidFill>
                  <a:schemeClr val="bg1"/>
                </a:solidFill>
              </a:rPr>
              <a:t>Routh</a:t>
            </a:r>
            <a:r>
              <a:rPr lang="en-US" altLang="zh-CN" sz="2800" dirty="0" smtClean="0">
                <a:solidFill>
                  <a:schemeClr val="bg1"/>
                </a:solidFill>
              </a:rPr>
              <a:t> array</a:t>
            </a:r>
          </a:p>
          <a:p>
            <a:pPr algn="just"/>
            <a:endParaRPr lang="en-US" altLang="zh-CN" sz="2800" dirty="0" smtClean="0">
              <a:solidFill>
                <a:schemeClr val="bg1"/>
              </a:solidFill>
            </a:endParaRPr>
          </a:p>
          <a:p>
            <a:pPr algn="just">
              <a:buFont typeface="Wingdings" pitchFamily="2" charset="2"/>
              <a:buChar char="Ø"/>
            </a:pPr>
            <a:endParaRPr lang="it-IT" altLang="zh-CN" sz="2800" dirty="0" smtClean="0">
              <a:solidFill>
                <a:schemeClr val="bg1"/>
              </a:solidFill>
            </a:endParaRPr>
          </a:p>
          <a:p>
            <a:pPr algn="just">
              <a:buFont typeface="Wingdings" pitchFamily="2" charset="2"/>
              <a:buChar char="Ø"/>
            </a:pPr>
            <a:endParaRPr lang="it-IT" altLang="zh-CN" sz="1200" dirty="0" smtClean="0">
              <a:solidFill>
                <a:schemeClr val="bg1"/>
              </a:solidFill>
            </a:endParaRPr>
          </a:p>
          <a:p>
            <a:pPr algn="just">
              <a:buFont typeface="Wingdings" pitchFamily="2" charset="2"/>
              <a:buChar char="Ø"/>
            </a:pPr>
            <a:r>
              <a:rPr lang="it-IT" altLang="zh-CN" sz="2800" dirty="0" smtClean="0">
                <a:solidFill>
                  <a:schemeClr val="bg1"/>
                </a:solidFill>
              </a:rPr>
              <a:t>If there is ANY sign change in the first column, the system is unstable. The number of roots of the characteristic eq. lying in the RHP is given by the number of sign changes of entries in the first column</a:t>
            </a:r>
            <a:endParaRPr lang="en-US" altLang="zh-CN" sz="2800" dirty="0" smtClean="0">
              <a:solidFill>
                <a:schemeClr val="bg1"/>
              </a:solidFill>
            </a:endParaRPr>
          </a:p>
        </p:txBody>
      </p:sp>
      <p:sp>
        <p:nvSpPr>
          <p:cNvPr id="4" name="Down Arrow 3"/>
          <p:cNvSpPr/>
          <p:nvPr/>
        </p:nvSpPr>
        <p:spPr>
          <a:xfrm>
            <a:off x="4143372" y="2571744"/>
            <a:ext cx="714380" cy="642942"/>
          </a:xfrm>
          <a:prstGeom prst="down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14678" y="3143248"/>
            <a:ext cx="3291286" cy="430887"/>
          </a:xfrm>
          <a:prstGeom prst="rect">
            <a:avLst/>
          </a:prstGeom>
        </p:spPr>
        <p:txBody>
          <a:bodyPr wrap="none">
            <a:spAutoFit/>
          </a:bodyPr>
          <a:lstStyle/>
          <a:p>
            <a:r>
              <a:rPr lang="en-US" altLang="zh-CN" sz="2200" dirty="0" smtClean="0">
                <a:solidFill>
                  <a:srgbClr val="FFFF00"/>
                </a:solidFill>
              </a:rPr>
              <a:t>Stable/Unstable Check ! </a:t>
            </a:r>
            <a:endParaRPr lang="en-US" sz="2200" dirty="0">
              <a:solidFill>
                <a:srgbClr val="FFFF00"/>
              </a:solidFill>
            </a:endParaRPr>
          </a:p>
        </p:txBody>
      </p:sp>
      <p:sp>
        <p:nvSpPr>
          <p:cNvPr id="6" name="Down Arrow 5"/>
          <p:cNvSpPr/>
          <p:nvPr/>
        </p:nvSpPr>
        <p:spPr>
          <a:xfrm>
            <a:off x="4152453" y="5715016"/>
            <a:ext cx="714380" cy="642942"/>
          </a:xfrm>
          <a:prstGeom prst="down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86050" y="6215082"/>
            <a:ext cx="4030270" cy="430887"/>
          </a:xfrm>
          <a:prstGeom prst="rect">
            <a:avLst/>
          </a:prstGeom>
        </p:spPr>
        <p:txBody>
          <a:bodyPr wrap="none">
            <a:spAutoFit/>
          </a:bodyPr>
          <a:lstStyle/>
          <a:p>
            <a:r>
              <a:rPr lang="en-US" altLang="zh-CN" sz="2200" dirty="0" smtClean="0">
                <a:solidFill>
                  <a:srgbClr val="FFFF00"/>
                </a:solidFill>
              </a:rPr>
              <a:t>No. of roots causing instability</a:t>
            </a:r>
            <a:endParaRPr lang="en-US" sz="2200" dirty="0">
              <a:solidFill>
                <a:srgbClr val="FFFF00"/>
              </a:solidFill>
            </a:endParaRPr>
          </a:p>
        </p:txBody>
      </p:sp>
      <p:pic>
        <p:nvPicPr>
          <p:cNvPr id="8" name="Picture 408" descr="C:\Users\user\Desktop\full final logo emboss.jpg"/>
          <p:cNvPicPr>
            <a:picLocks noChangeAspect="1" noChangeArrowheads="1"/>
          </p:cNvPicPr>
          <p:nvPr/>
        </p:nvPicPr>
        <p:blipFill>
          <a:blip r:embed="rId3"/>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checkerboard(across)">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par>
                          <p:cTn id="13" fill="hold">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heckerboard(across)">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checkerboard(across)">
                                      <p:cBhvr>
                                        <p:cTn id="21" dur="500"/>
                                        <p:tgtEl>
                                          <p:spTgt spid="1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checkerboard(across)">
                                      <p:cBhvr>
                                        <p:cTn id="26" dur="500"/>
                                        <p:tgtEl>
                                          <p:spTgt spid="6"/>
                                        </p:tgtEl>
                                      </p:cBhvr>
                                    </p:animEffect>
                                  </p:childTnLst>
                                </p:cTn>
                              </p:par>
                            </p:childTnLst>
                          </p:cTn>
                        </p:par>
                        <p:par>
                          <p:cTn id="27" fill="hold">
                            <p:stCondLst>
                              <p:cond delay="500"/>
                            </p:stCondLst>
                            <p:childTnLst>
                              <p:par>
                                <p:cTn id="28" presetID="5" presetClass="entr" presetSubtype="1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checkerboard(across)">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142976" y="357174"/>
            <a:ext cx="7858180" cy="714372"/>
          </a:xfrm>
        </p:spPr>
        <p:txBody>
          <a:bodyPr>
            <a:noAutofit/>
          </a:bodyPr>
          <a:lstStyle/>
          <a:p>
            <a:r>
              <a:rPr lang="it-IT" altLang="zh-CN" sz="3600" dirty="0" smtClean="0">
                <a:solidFill>
                  <a:schemeClr val="bg1"/>
                </a:solidFill>
              </a:rPr>
              <a:t>Example 1: RH Criterion</a:t>
            </a:r>
            <a:endParaRPr lang="en-US" sz="3600" dirty="0" smtClean="0">
              <a:solidFill>
                <a:schemeClr val="bg1"/>
              </a:solidFill>
            </a:endParaRPr>
          </a:p>
        </p:txBody>
      </p:sp>
      <p:pic>
        <p:nvPicPr>
          <p:cNvPr id="5122" name="Picture 2"/>
          <p:cNvPicPr>
            <a:picLocks noChangeAspect="1" noChangeArrowheads="1"/>
          </p:cNvPicPr>
          <p:nvPr/>
        </p:nvPicPr>
        <p:blipFill>
          <a:blip r:embed="rId3"/>
          <a:srcRect/>
          <a:stretch>
            <a:fillRect/>
          </a:stretch>
        </p:blipFill>
        <p:spPr bwMode="auto">
          <a:xfrm>
            <a:off x="1142976" y="1142984"/>
            <a:ext cx="6180759" cy="118872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1130544" y="2511754"/>
            <a:ext cx="7799174" cy="2560320"/>
          </a:xfrm>
          <a:prstGeom prst="rect">
            <a:avLst/>
          </a:prstGeom>
          <a:noFill/>
          <a:ln w="9525">
            <a:noFill/>
            <a:miter lim="800000"/>
            <a:headEnd/>
            <a:tailEnd/>
          </a:ln>
          <a:effectLst/>
        </p:spPr>
      </p:pic>
      <p:sp>
        <p:nvSpPr>
          <p:cNvPr id="6" name="Rectangle 5"/>
          <p:cNvSpPr/>
          <p:nvPr/>
        </p:nvSpPr>
        <p:spPr>
          <a:xfrm>
            <a:off x="1142976" y="5249962"/>
            <a:ext cx="6994154" cy="1107996"/>
          </a:xfrm>
          <a:prstGeom prst="rect">
            <a:avLst/>
          </a:prstGeom>
        </p:spPr>
        <p:txBody>
          <a:bodyPr wrap="square">
            <a:spAutoFit/>
          </a:bodyPr>
          <a:lstStyle/>
          <a:p>
            <a:pPr algn="just"/>
            <a:r>
              <a:rPr lang="it-IT" altLang="zh-CN" sz="2200" dirty="0" smtClean="0">
                <a:solidFill>
                  <a:schemeClr val="bg1"/>
                </a:solidFill>
              </a:rPr>
              <a:t>Considering the entries in the first column; 1,2,6,3,3. Since there is no sign change, thus the system is </a:t>
            </a:r>
            <a:r>
              <a:rPr lang="it-IT" altLang="zh-CN" sz="2200" dirty="0" smtClean="0">
                <a:solidFill>
                  <a:srgbClr val="FFFF00"/>
                </a:solidFill>
              </a:rPr>
              <a:t>stable</a:t>
            </a:r>
            <a:r>
              <a:rPr lang="it-IT" altLang="zh-CN" sz="2200" dirty="0" smtClean="0">
                <a:solidFill>
                  <a:schemeClr val="bg1"/>
                </a:solidFill>
              </a:rPr>
              <a:t>.</a:t>
            </a:r>
            <a:endParaRPr lang="en-US" sz="2200" dirty="0"/>
          </a:p>
        </p:txBody>
      </p:sp>
      <p:pic>
        <p:nvPicPr>
          <p:cNvPr id="7" name="Picture 408" descr="C:\Users\user\Desktop\full final logo emboss.jpg"/>
          <p:cNvPicPr>
            <a:picLocks noChangeAspect="1" noChangeArrowheads="1"/>
          </p:cNvPicPr>
          <p:nvPr/>
        </p:nvPicPr>
        <p:blipFill>
          <a:blip r:embed="rId5"/>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checkerboard(across)">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142976" y="357174"/>
            <a:ext cx="7858180" cy="714372"/>
          </a:xfrm>
        </p:spPr>
        <p:txBody>
          <a:bodyPr>
            <a:noAutofit/>
          </a:bodyPr>
          <a:lstStyle/>
          <a:p>
            <a:r>
              <a:rPr lang="it-IT" altLang="zh-CN" sz="3600" dirty="0" smtClean="0">
                <a:solidFill>
                  <a:schemeClr val="bg1"/>
                </a:solidFill>
              </a:rPr>
              <a:t>Example 2: RH Criterion</a:t>
            </a:r>
            <a:endParaRPr lang="en-US" sz="3600" dirty="0" smtClean="0">
              <a:solidFill>
                <a:schemeClr val="bg1"/>
              </a:solidFill>
            </a:endParaRPr>
          </a:p>
        </p:txBody>
      </p:sp>
      <p:pic>
        <p:nvPicPr>
          <p:cNvPr id="6146" name="Picture 2"/>
          <p:cNvPicPr>
            <a:picLocks noChangeAspect="1" noChangeArrowheads="1"/>
          </p:cNvPicPr>
          <p:nvPr/>
        </p:nvPicPr>
        <p:blipFill>
          <a:blip r:embed="rId3"/>
          <a:srcRect/>
          <a:stretch>
            <a:fillRect/>
          </a:stretch>
        </p:blipFill>
        <p:spPr bwMode="auto">
          <a:xfrm>
            <a:off x="1142975" y="1285859"/>
            <a:ext cx="5732792" cy="118872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1129911" y="2583192"/>
            <a:ext cx="4376842" cy="2560320"/>
          </a:xfrm>
          <a:prstGeom prst="rect">
            <a:avLst/>
          </a:prstGeom>
          <a:noFill/>
          <a:ln w="9525">
            <a:noFill/>
            <a:miter lim="800000"/>
            <a:headEnd/>
            <a:tailEnd/>
          </a:ln>
          <a:effectLst/>
        </p:spPr>
      </p:pic>
      <p:sp>
        <p:nvSpPr>
          <p:cNvPr id="6" name="Rectangle 5"/>
          <p:cNvSpPr/>
          <p:nvPr/>
        </p:nvSpPr>
        <p:spPr>
          <a:xfrm>
            <a:off x="1103787" y="5151848"/>
            <a:ext cx="7896950" cy="1446550"/>
          </a:xfrm>
          <a:prstGeom prst="rect">
            <a:avLst/>
          </a:prstGeom>
        </p:spPr>
        <p:txBody>
          <a:bodyPr wrap="square">
            <a:spAutoFit/>
          </a:bodyPr>
          <a:lstStyle/>
          <a:p>
            <a:pPr algn="just"/>
            <a:r>
              <a:rPr lang="it-IT" altLang="zh-CN" sz="2200" dirty="0" smtClean="0">
                <a:solidFill>
                  <a:schemeClr val="bg1"/>
                </a:solidFill>
              </a:rPr>
              <a:t>Considering the entries in the first column; 1,2,-1,8,2 Since there are sign changes, so the system is </a:t>
            </a:r>
            <a:r>
              <a:rPr lang="it-IT" altLang="zh-CN" sz="2200" dirty="0" smtClean="0">
                <a:solidFill>
                  <a:srgbClr val="FFFF00"/>
                </a:solidFill>
              </a:rPr>
              <a:t>unstable</a:t>
            </a:r>
            <a:r>
              <a:rPr lang="it-IT" altLang="zh-CN" sz="2200" dirty="0" smtClean="0">
                <a:solidFill>
                  <a:schemeClr val="bg1"/>
                </a:solidFill>
              </a:rPr>
              <a:t>.  There are two sign changes (+2 to -1 and -1 to +8). This implies that two (out of 4) roots lie in RHP of s-plane.</a:t>
            </a:r>
            <a:endParaRPr lang="en-US" sz="2200" dirty="0"/>
          </a:p>
        </p:txBody>
      </p:sp>
      <p:pic>
        <p:nvPicPr>
          <p:cNvPr id="7" name="Picture 408" descr="C:\Users\user\Desktop\full final logo emboss.jpg"/>
          <p:cNvPicPr>
            <a:picLocks noChangeAspect="1" noChangeArrowheads="1"/>
          </p:cNvPicPr>
          <p:nvPr/>
        </p:nvPicPr>
        <p:blipFill>
          <a:blip r:embed="rId5"/>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checkerboard(across)">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142976" y="357174"/>
            <a:ext cx="7858180" cy="714372"/>
          </a:xfrm>
        </p:spPr>
        <p:txBody>
          <a:bodyPr>
            <a:noAutofit/>
          </a:bodyPr>
          <a:lstStyle/>
          <a:p>
            <a:r>
              <a:rPr lang="it-IT" altLang="zh-CN" sz="3600" dirty="0" smtClean="0">
                <a:solidFill>
                  <a:schemeClr val="bg1"/>
                </a:solidFill>
              </a:rPr>
              <a:t>Example 3: RH Criterion</a:t>
            </a:r>
            <a:endParaRPr lang="en-US" sz="3600" dirty="0" smtClean="0">
              <a:solidFill>
                <a:schemeClr val="bg1"/>
              </a:solidFill>
            </a:endParaRPr>
          </a:p>
        </p:txBody>
      </p:sp>
      <p:pic>
        <p:nvPicPr>
          <p:cNvPr id="7170" name="Picture 2"/>
          <p:cNvPicPr>
            <a:picLocks noChangeAspect="1" noChangeArrowheads="1"/>
          </p:cNvPicPr>
          <p:nvPr/>
        </p:nvPicPr>
        <p:blipFill>
          <a:blip r:embed="rId3"/>
          <a:srcRect/>
          <a:stretch>
            <a:fillRect/>
          </a:stretch>
        </p:blipFill>
        <p:spPr bwMode="auto">
          <a:xfrm>
            <a:off x="1357290" y="1285859"/>
            <a:ext cx="5167423" cy="54864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1338104" y="1927187"/>
            <a:ext cx="3260036" cy="2743200"/>
          </a:xfrm>
          <a:prstGeom prst="rect">
            <a:avLst/>
          </a:prstGeom>
          <a:noFill/>
          <a:ln w="9525">
            <a:noFill/>
            <a:miter lim="800000"/>
            <a:headEnd/>
            <a:tailEnd/>
          </a:ln>
          <a:effectLst/>
        </p:spPr>
      </p:pic>
      <p:sp>
        <p:nvSpPr>
          <p:cNvPr id="8" name="Rectangle 7"/>
          <p:cNvSpPr/>
          <p:nvPr/>
        </p:nvSpPr>
        <p:spPr>
          <a:xfrm>
            <a:off x="1285852" y="4861995"/>
            <a:ext cx="7500990" cy="1138773"/>
          </a:xfrm>
          <a:prstGeom prst="rect">
            <a:avLst/>
          </a:prstGeom>
        </p:spPr>
        <p:txBody>
          <a:bodyPr wrap="square">
            <a:spAutoFit/>
          </a:bodyPr>
          <a:lstStyle/>
          <a:p>
            <a:pPr algn="just"/>
            <a:r>
              <a:rPr lang="en-US" sz="2200" dirty="0" smtClean="0">
                <a:solidFill>
                  <a:schemeClr val="bg1"/>
                </a:solidFill>
              </a:rPr>
              <a:t>In the first column, there are two sign changes (0.75 → −3, and −3 → 3), thus the system is </a:t>
            </a:r>
            <a:r>
              <a:rPr lang="it-IT" altLang="zh-CN" sz="2400" dirty="0" smtClean="0">
                <a:solidFill>
                  <a:srgbClr val="FFFF00"/>
                </a:solidFill>
              </a:rPr>
              <a:t>unstable </a:t>
            </a:r>
            <a:r>
              <a:rPr lang="en-US" sz="2200" dirty="0" smtClean="0">
                <a:solidFill>
                  <a:schemeClr val="bg1"/>
                </a:solidFill>
              </a:rPr>
              <a:t>and has two roots (out of 5) in RHP.</a:t>
            </a:r>
            <a:endParaRPr lang="en-US" sz="2200" dirty="0">
              <a:solidFill>
                <a:schemeClr val="bg1"/>
              </a:solidFill>
            </a:endParaRPr>
          </a:p>
        </p:txBody>
      </p:sp>
      <p:pic>
        <p:nvPicPr>
          <p:cNvPr id="6" name="Picture 408" descr="C:\Users\user\Desktop\full final logo emboss.jpg"/>
          <p:cNvPicPr>
            <a:picLocks noChangeAspect="1" noChangeArrowheads="1"/>
          </p:cNvPicPr>
          <p:nvPr/>
        </p:nvPicPr>
        <p:blipFill>
          <a:blip r:embed="rId5"/>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142976" y="357174"/>
            <a:ext cx="7858180" cy="714372"/>
          </a:xfrm>
        </p:spPr>
        <p:txBody>
          <a:bodyPr>
            <a:noAutofit/>
          </a:bodyPr>
          <a:lstStyle/>
          <a:p>
            <a:r>
              <a:rPr lang="it-IT" altLang="zh-CN" sz="3600" dirty="0" smtClean="0">
                <a:solidFill>
                  <a:schemeClr val="bg1"/>
                </a:solidFill>
              </a:rPr>
              <a:t>Example 4: RH Criterion</a:t>
            </a:r>
            <a:endParaRPr lang="en-US" sz="3600" dirty="0" smtClean="0">
              <a:solidFill>
                <a:schemeClr val="bg1"/>
              </a:solidFill>
            </a:endParaRPr>
          </a:p>
        </p:txBody>
      </p:sp>
      <p:pic>
        <p:nvPicPr>
          <p:cNvPr id="8194" name="Picture 2"/>
          <p:cNvPicPr>
            <a:picLocks noChangeAspect="1" noChangeArrowheads="1"/>
          </p:cNvPicPr>
          <p:nvPr/>
        </p:nvPicPr>
        <p:blipFill>
          <a:blip r:embed="rId3"/>
          <a:srcRect/>
          <a:stretch>
            <a:fillRect/>
          </a:stretch>
        </p:blipFill>
        <p:spPr bwMode="auto">
          <a:xfrm>
            <a:off x="1174749" y="1285860"/>
            <a:ext cx="5888567" cy="1188720"/>
          </a:xfrm>
          <a:prstGeom prst="rect">
            <a:avLst/>
          </a:prstGeom>
          <a:noFill/>
          <a:ln w="9525">
            <a:noFill/>
            <a:miter lim="800000"/>
            <a:headEnd/>
            <a:tailEnd/>
          </a:ln>
          <a:effectLst/>
        </p:spPr>
      </p:pic>
      <p:sp>
        <p:nvSpPr>
          <p:cNvPr id="7" name="Rectangle 6"/>
          <p:cNvSpPr/>
          <p:nvPr/>
        </p:nvSpPr>
        <p:spPr>
          <a:xfrm>
            <a:off x="1142976" y="2482232"/>
            <a:ext cx="7500990" cy="3447098"/>
          </a:xfrm>
          <a:prstGeom prst="rect">
            <a:avLst/>
          </a:prstGeom>
        </p:spPr>
        <p:txBody>
          <a:bodyPr wrap="square">
            <a:spAutoFit/>
          </a:bodyPr>
          <a:lstStyle/>
          <a:p>
            <a:pPr algn="just"/>
            <a:r>
              <a:rPr lang="en-US" sz="2600" dirty="0" smtClean="0">
                <a:solidFill>
                  <a:schemeClr val="bg1"/>
                </a:solidFill>
              </a:rPr>
              <a:t>Special Case-I: </a:t>
            </a:r>
          </a:p>
          <a:p>
            <a:pPr algn="just"/>
            <a:r>
              <a:rPr lang="en-US" sz="2600" dirty="0" smtClean="0">
                <a:solidFill>
                  <a:schemeClr val="bg1"/>
                </a:solidFill>
              </a:rPr>
              <a:t>First entry in a particular row turn out to be zero.</a:t>
            </a:r>
          </a:p>
          <a:p>
            <a:pPr algn="just"/>
            <a:r>
              <a:rPr lang="it-IT" sz="2600" dirty="0" smtClean="0">
                <a:solidFill>
                  <a:schemeClr val="bg1"/>
                </a:solidFill>
              </a:rPr>
              <a:t>Two methods exists to tackle this special case:</a:t>
            </a:r>
            <a:endParaRPr lang="en-US" sz="2600" dirty="0" smtClean="0">
              <a:solidFill>
                <a:schemeClr val="bg1"/>
              </a:solidFill>
            </a:endParaRPr>
          </a:p>
          <a:p>
            <a:pPr algn="just"/>
            <a:r>
              <a:rPr lang="it-IT" sz="2600" dirty="0" smtClean="0">
                <a:solidFill>
                  <a:srgbClr val="FFFF00"/>
                </a:solidFill>
              </a:rPr>
              <a:t>1</a:t>
            </a:r>
            <a:r>
              <a:rPr lang="it-IT" sz="2600" baseline="30000" dirty="0" smtClean="0">
                <a:solidFill>
                  <a:srgbClr val="FFFF00"/>
                </a:solidFill>
              </a:rPr>
              <a:t>st </a:t>
            </a:r>
            <a:r>
              <a:rPr lang="it-IT" sz="2600" dirty="0" smtClean="0">
                <a:solidFill>
                  <a:srgbClr val="FFFF00"/>
                </a:solidFill>
              </a:rPr>
              <a:t> Method: </a:t>
            </a:r>
          </a:p>
          <a:p>
            <a:pPr algn="just"/>
            <a:r>
              <a:rPr lang="it-IT" sz="2600" dirty="0" smtClean="0">
                <a:solidFill>
                  <a:schemeClr val="bg1"/>
                </a:solidFill>
              </a:rPr>
              <a:t>	i)  Replace the zero in that row by </a:t>
            </a:r>
            <a:r>
              <a:rPr lang="it-IT" sz="3000" dirty="0" smtClean="0">
                <a:solidFill>
                  <a:schemeClr val="bg1"/>
                </a:solidFill>
                <a:sym typeface="Symbol"/>
              </a:rPr>
              <a:t></a:t>
            </a:r>
          </a:p>
          <a:p>
            <a:pPr algn="just"/>
            <a:r>
              <a:rPr lang="it-IT" sz="3000" dirty="0" smtClean="0">
                <a:solidFill>
                  <a:schemeClr val="bg1"/>
                </a:solidFill>
                <a:sym typeface="Symbol"/>
              </a:rPr>
              <a:t>	</a:t>
            </a:r>
            <a:r>
              <a:rPr lang="it-IT" sz="2600" dirty="0" smtClean="0">
                <a:solidFill>
                  <a:schemeClr val="bg1"/>
                </a:solidFill>
                <a:sym typeface="Symbol"/>
              </a:rPr>
              <a:t>ii) Proceed with the construction of the table</a:t>
            </a:r>
          </a:p>
          <a:p>
            <a:pPr algn="just"/>
            <a:r>
              <a:rPr lang="it-IT" sz="2600" dirty="0" smtClean="0">
                <a:solidFill>
                  <a:schemeClr val="bg1"/>
                </a:solidFill>
                <a:sym typeface="Symbol"/>
              </a:rPr>
              <a:t>	iii)Consider/analyze the entries of the first column by letting </a:t>
            </a:r>
            <a:r>
              <a:rPr lang="it-IT" sz="2800" dirty="0" smtClean="0">
                <a:solidFill>
                  <a:schemeClr val="bg1"/>
                </a:solidFill>
                <a:sym typeface="Symbol"/>
              </a:rPr>
              <a:t>0</a:t>
            </a:r>
            <a:endParaRPr lang="en-US" sz="2600" dirty="0" smtClean="0">
              <a:solidFill>
                <a:schemeClr val="bg1"/>
              </a:solidFill>
            </a:endParaRPr>
          </a:p>
        </p:txBody>
      </p:sp>
      <p:pic>
        <p:nvPicPr>
          <p:cNvPr id="5" name="Picture 408" descr="C:\Users\user\Desktop\full final logo emboss.jpg"/>
          <p:cNvPicPr>
            <a:picLocks noChangeAspect="1" noChangeArrowheads="1"/>
          </p:cNvPicPr>
          <p:nvPr/>
        </p:nvPicPr>
        <p:blipFill>
          <a:blip r:embed="rId4"/>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142976" y="357174"/>
            <a:ext cx="7858180" cy="714372"/>
          </a:xfrm>
        </p:spPr>
        <p:txBody>
          <a:bodyPr>
            <a:noAutofit/>
          </a:bodyPr>
          <a:lstStyle/>
          <a:p>
            <a:r>
              <a:rPr lang="it-IT" altLang="zh-CN" sz="3600" dirty="0" smtClean="0">
                <a:solidFill>
                  <a:schemeClr val="bg1"/>
                </a:solidFill>
              </a:rPr>
              <a:t>Example 4: RH Criterion</a:t>
            </a:r>
            <a:endParaRPr lang="en-US" sz="3600" dirty="0" smtClean="0">
              <a:solidFill>
                <a:schemeClr val="bg1"/>
              </a:solidFill>
            </a:endParaRPr>
          </a:p>
        </p:txBody>
      </p:sp>
      <p:pic>
        <p:nvPicPr>
          <p:cNvPr id="8194" name="Picture 2"/>
          <p:cNvPicPr>
            <a:picLocks noChangeAspect="1" noChangeArrowheads="1"/>
          </p:cNvPicPr>
          <p:nvPr/>
        </p:nvPicPr>
        <p:blipFill>
          <a:blip r:embed="rId3"/>
          <a:srcRect/>
          <a:stretch>
            <a:fillRect/>
          </a:stretch>
        </p:blipFill>
        <p:spPr bwMode="auto">
          <a:xfrm>
            <a:off x="1039289" y="1071546"/>
            <a:ext cx="5435600" cy="1097280"/>
          </a:xfrm>
          <a:prstGeom prst="rect">
            <a:avLst/>
          </a:prstGeom>
          <a:noFill/>
          <a:ln w="9525">
            <a:noFill/>
            <a:miter lim="800000"/>
            <a:headEnd/>
            <a:tailEnd/>
          </a:ln>
          <a:effectLst/>
        </p:spPr>
      </p:pic>
      <p:pic>
        <p:nvPicPr>
          <p:cNvPr id="9218" name="Picture 2"/>
          <p:cNvPicPr>
            <a:picLocks noChangeAspect="1" noChangeArrowheads="1"/>
          </p:cNvPicPr>
          <p:nvPr/>
        </p:nvPicPr>
        <p:blipFill>
          <a:blip r:embed="rId4"/>
          <a:srcRect/>
          <a:stretch>
            <a:fillRect/>
          </a:stretch>
        </p:blipFill>
        <p:spPr bwMode="auto">
          <a:xfrm>
            <a:off x="1050068" y="2227617"/>
            <a:ext cx="4437563" cy="1280160"/>
          </a:xfrm>
          <a:prstGeom prst="rect">
            <a:avLst/>
          </a:prstGeom>
          <a:noFill/>
          <a:ln w="9525">
            <a:noFill/>
            <a:miter lim="800000"/>
            <a:headEnd/>
            <a:tailEnd/>
          </a:ln>
          <a:effectLst/>
        </p:spPr>
      </p:pic>
      <p:pic>
        <p:nvPicPr>
          <p:cNvPr id="9219" name="Picture 3"/>
          <p:cNvPicPr>
            <a:picLocks noChangeAspect="1" noChangeArrowheads="1"/>
          </p:cNvPicPr>
          <p:nvPr/>
        </p:nvPicPr>
        <p:blipFill>
          <a:blip r:embed="rId5"/>
          <a:srcRect/>
          <a:stretch>
            <a:fillRect/>
          </a:stretch>
        </p:blipFill>
        <p:spPr bwMode="auto">
          <a:xfrm>
            <a:off x="1056146" y="3623328"/>
            <a:ext cx="2574097" cy="2377440"/>
          </a:xfrm>
          <a:prstGeom prst="rect">
            <a:avLst/>
          </a:prstGeom>
          <a:noFill/>
          <a:ln w="9525">
            <a:noFill/>
            <a:miter lim="800000"/>
            <a:headEnd/>
            <a:tailEnd/>
          </a:ln>
          <a:effectLst/>
        </p:spPr>
      </p:pic>
      <p:sp>
        <p:nvSpPr>
          <p:cNvPr id="8" name="Oval 7"/>
          <p:cNvSpPr/>
          <p:nvPr/>
        </p:nvSpPr>
        <p:spPr>
          <a:xfrm>
            <a:off x="1828781" y="2873976"/>
            <a:ext cx="1571636" cy="66773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830368" y="4147786"/>
            <a:ext cx="357190" cy="25558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0" name="Picture 4"/>
          <p:cNvPicPr>
            <a:picLocks noChangeAspect="1" noChangeArrowheads="1"/>
          </p:cNvPicPr>
          <p:nvPr/>
        </p:nvPicPr>
        <p:blipFill>
          <a:blip r:embed="rId6"/>
          <a:srcRect/>
          <a:stretch>
            <a:fillRect/>
          </a:stretch>
        </p:blipFill>
        <p:spPr bwMode="auto">
          <a:xfrm>
            <a:off x="4614873" y="3520456"/>
            <a:ext cx="2623832" cy="2194560"/>
          </a:xfrm>
          <a:prstGeom prst="rect">
            <a:avLst/>
          </a:prstGeom>
          <a:noFill/>
          <a:ln w="9525">
            <a:noFill/>
            <a:miter lim="800000"/>
            <a:headEnd/>
            <a:tailEnd/>
          </a:ln>
          <a:effectLst/>
        </p:spPr>
      </p:pic>
      <p:sp>
        <p:nvSpPr>
          <p:cNvPr id="10" name="Rectangle 9"/>
          <p:cNvSpPr/>
          <p:nvPr/>
        </p:nvSpPr>
        <p:spPr>
          <a:xfrm>
            <a:off x="5626245" y="2952801"/>
            <a:ext cx="3491661" cy="430887"/>
          </a:xfrm>
          <a:prstGeom prst="rect">
            <a:avLst/>
          </a:prstGeom>
        </p:spPr>
        <p:txBody>
          <a:bodyPr wrap="none">
            <a:spAutoFit/>
          </a:bodyPr>
          <a:lstStyle/>
          <a:p>
            <a:r>
              <a:rPr lang="it-IT" sz="2200" dirty="0" smtClean="0">
                <a:solidFill>
                  <a:schemeClr val="bg1"/>
                </a:solidFill>
                <a:sym typeface="Symbol"/>
              </a:rPr>
              <a:t>Letting 0 in first column</a:t>
            </a:r>
            <a:endParaRPr lang="en-US" sz="2200" dirty="0"/>
          </a:p>
        </p:txBody>
      </p:sp>
      <p:pic>
        <p:nvPicPr>
          <p:cNvPr id="9221" name="Picture 5"/>
          <p:cNvPicPr>
            <a:picLocks noChangeAspect="1" noChangeArrowheads="1"/>
          </p:cNvPicPr>
          <p:nvPr/>
        </p:nvPicPr>
        <p:blipFill>
          <a:blip r:embed="rId7"/>
          <a:srcRect/>
          <a:stretch>
            <a:fillRect/>
          </a:stretch>
        </p:blipFill>
        <p:spPr bwMode="auto">
          <a:xfrm>
            <a:off x="1046761" y="6095070"/>
            <a:ext cx="7941332" cy="548640"/>
          </a:xfrm>
          <a:prstGeom prst="rect">
            <a:avLst/>
          </a:prstGeom>
          <a:noFill/>
          <a:ln w="9525">
            <a:noFill/>
            <a:miter lim="800000"/>
            <a:headEnd/>
            <a:tailEnd/>
          </a:ln>
          <a:effectLst/>
        </p:spPr>
      </p:pic>
      <p:sp>
        <p:nvSpPr>
          <p:cNvPr id="12" name="Rectangle 11"/>
          <p:cNvSpPr/>
          <p:nvPr/>
        </p:nvSpPr>
        <p:spPr>
          <a:xfrm rot="20107498">
            <a:off x="6670854" y="1462663"/>
            <a:ext cx="2321469" cy="553998"/>
          </a:xfrm>
          <a:prstGeom prst="rect">
            <a:avLst/>
          </a:prstGeom>
        </p:spPr>
        <p:txBody>
          <a:bodyPr wrap="none">
            <a:spAutoFit/>
          </a:bodyPr>
          <a:lstStyle/>
          <a:p>
            <a:r>
              <a:rPr lang="it-IT" sz="3000" dirty="0" smtClean="0">
                <a:solidFill>
                  <a:schemeClr val="bg1"/>
                </a:solidFill>
                <a:sym typeface="Symbol"/>
              </a:rPr>
              <a:t>First Method</a:t>
            </a:r>
            <a:endParaRPr lang="en-US" sz="3000" dirty="0"/>
          </a:p>
        </p:txBody>
      </p:sp>
      <p:pic>
        <p:nvPicPr>
          <p:cNvPr id="13" name="Picture 408" descr="C:\Users\user\Desktop\full final logo emboss.jpg"/>
          <p:cNvPicPr>
            <a:picLocks noChangeAspect="1" noChangeArrowheads="1"/>
          </p:cNvPicPr>
          <p:nvPr/>
        </p:nvPicPr>
        <p:blipFill>
          <a:blip r:embed="rId8"/>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142976" y="357174"/>
            <a:ext cx="7858180" cy="714372"/>
          </a:xfrm>
        </p:spPr>
        <p:txBody>
          <a:bodyPr>
            <a:noAutofit/>
          </a:bodyPr>
          <a:lstStyle/>
          <a:p>
            <a:r>
              <a:rPr lang="it-IT" altLang="zh-CN" sz="3600" dirty="0" smtClean="0">
                <a:solidFill>
                  <a:schemeClr val="bg1"/>
                </a:solidFill>
              </a:rPr>
              <a:t>Example 5: RH Criterion</a:t>
            </a:r>
            <a:endParaRPr lang="en-US" sz="3600" dirty="0" smtClean="0">
              <a:solidFill>
                <a:schemeClr val="bg1"/>
              </a:solidFill>
            </a:endParaRPr>
          </a:p>
        </p:txBody>
      </p:sp>
      <p:sp>
        <p:nvSpPr>
          <p:cNvPr id="7" name="Rectangle 6"/>
          <p:cNvSpPr/>
          <p:nvPr/>
        </p:nvSpPr>
        <p:spPr>
          <a:xfrm>
            <a:off x="1142976" y="2357430"/>
            <a:ext cx="7500990" cy="1692771"/>
          </a:xfrm>
          <a:prstGeom prst="rect">
            <a:avLst/>
          </a:prstGeom>
        </p:spPr>
        <p:txBody>
          <a:bodyPr wrap="square">
            <a:spAutoFit/>
          </a:bodyPr>
          <a:lstStyle/>
          <a:p>
            <a:pPr algn="just"/>
            <a:r>
              <a:rPr lang="en-US" sz="2600" dirty="0" smtClean="0">
                <a:solidFill>
                  <a:schemeClr val="bg1"/>
                </a:solidFill>
              </a:rPr>
              <a:t>Special Case-II: </a:t>
            </a:r>
          </a:p>
          <a:p>
            <a:pPr algn="just"/>
            <a:r>
              <a:rPr lang="en-US" sz="2600" dirty="0" smtClean="0">
                <a:solidFill>
                  <a:schemeClr val="bg1"/>
                </a:solidFill>
              </a:rPr>
              <a:t>A row contains all zero entries</a:t>
            </a:r>
          </a:p>
          <a:p>
            <a:pPr algn="just"/>
            <a:r>
              <a:rPr lang="it-IT" sz="2600" dirty="0" smtClean="0">
                <a:solidFill>
                  <a:srgbClr val="FFFF00"/>
                </a:solidFill>
              </a:rPr>
              <a:t>Solution: </a:t>
            </a:r>
          </a:p>
          <a:p>
            <a:pPr algn="just"/>
            <a:r>
              <a:rPr lang="it-IT" sz="2600" dirty="0" smtClean="0">
                <a:solidFill>
                  <a:schemeClr val="bg1"/>
                </a:solidFill>
              </a:rPr>
              <a:t>	</a:t>
            </a:r>
            <a:endParaRPr lang="en-US" sz="2600" dirty="0" smtClean="0">
              <a:solidFill>
                <a:schemeClr val="bg1"/>
              </a:solidFill>
            </a:endParaRPr>
          </a:p>
        </p:txBody>
      </p:sp>
      <p:pic>
        <p:nvPicPr>
          <p:cNvPr id="11266" name="Picture 2"/>
          <p:cNvPicPr>
            <a:picLocks noChangeAspect="1" noChangeArrowheads="1"/>
          </p:cNvPicPr>
          <p:nvPr/>
        </p:nvPicPr>
        <p:blipFill>
          <a:blip r:embed="rId3"/>
          <a:srcRect/>
          <a:stretch>
            <a:fillRect/>
          </a:stretch>
        </p:blipFill>
        <p:spPr bwMode="auto">
          <a:xfrm>
            <a:off x="1142976" y="1168710"/>
            <a:ext cx="6480967" cy="1188720"/>
          </a:xfrm>
          <a:prstGeom prst="rect">
            <a:avLst/>
          </a:prstGeom>
          <a:noFill/>
          <a:ln w="9525">
            <a:noFill/>
            <a:miter lim="800000"/>
            <a:headEnd/>
            <a:tailEnd/>
          </a:ln>
          <a:effectLst/>
        </p:spPr>
      </p:pic>
      <p:pic>
        <p:nvPicPr>
          <p:cNvPr id="5" name="Picture 3"/>
          <p:cNvPicPr>
            <a:picLocks noChangeAspect="1" noChangeArrowheads="1"/>
          </p:cNvPicPr>
          <p:nvPr/>
        </p:nvPicPr>
        <p:blipFill>
          <a:blip r:embed="rId4"/>
          <a:srcRect/>
          <a:stretch>
            <a:fillRect/>
          </a:stretch>
        </p:blipFill>
        <p:spPr bwMode="auto">
          <a:xfrm>
            <a:off x="129200" y="3726200"/>
            <a:ext cx="8943394" cy="2560320"/>
          </a:xfrm>
          <a:prstGeom prst="rect">
            <a:avLst/>
          </a:prstGeom>
          <a:noFill/>
          <a:ln w="9525">
            <a:noFill/>
            <a:miter lim="800000"/>
            <a:headEnd/>
            <a:tailEnd/>
          </a:ln>
          <a:effectLst/>
        </p:spPr>
      </p:pic>
      <p:pic>
        <p:nvPicPr>
          <p:cNvPr id="6" name="Picture 408" descr="C:\Users\user\Desktop\full final logo emboss.jpg"/>
          <p:cNvPicPr>
            <a:picLocks noChangeAspect="1" noChangeArrowheads="1"/>
          </p:cNvPicPr>
          <p:nvPr/>
        </p:nvPicPr>
        <p:blipFill>
          <a:blip r:embed="rId5"/>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ight Arrow 12"/>
          <p:cNvSpPr/>
          <p:nvPr/>
        </p:nvSpPr>
        <p:spPr>
          <a:xfrm rot="5400000">
            <a:off x="2359859" y="3359998"/>
            <a:ext cx="2066827" cy="928694"/>
          </a:xfrm>
          <a:prstGeom prst="right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p:cNvSpPr>
            <a:spLocks noGrp="1"/>
          </p:cNvSpPr>
          <p:nvPr>
            <p:ph type="title"/>
          </p:nvPr>
        </p:nvSpPr>
        <p:spPr>
          <a:xfrm>
            <a:off x="816883" y="500042"/>
            <a:ext cx="8501122" cy="714372"/>
          </a:xfrm>
        </p:spPr>
        <p:txBody>
          <a:bodyPr>
            <a:normAutofit/>
          </a:bodyPr>
          <a:lstStyle/>
          <a:p>
            <a:r>
              <a:rPr lang="it-IT" sz="3600" dirty="0" smtClean="0">
                <a:solidFill>
                  <a:schemeClr val="bg1"/>
                </a:solidFill>
              </a:rPr>
              <a:t>Stability of a Control System</a:t>
            </a:r>
            <a:endParaRPr lang="en-US" sz="3600" dirty="0" smtClean="0">
              <a:solidFill>
                <a:schemeClr val="bg1"/>
              </a:solidFill>
            </a:endParaRPr>
          </a:p>
        </p:txBody>
      </p:sp>
      <p:sp>
        <p:nvSpPr>
          <p:cNvPr id="4" name="Slide Number Placeholder 3"/>
          <p:cNvSpPr>
            <a:spLocks noGrp="1"/>
          </p:cNvSpPr>
          <p:nvPr>
            <p:ph type="sldNum" sz="quarter" idx="12"/>
          </p:nvPr>
        </p:nvSpPr>
        <p:spPr/>
        <p:txBody>
          <a:bodyPr/>
          <a:lstStyle/>
          <a:p>
            <a:endParaRPr lang="en-US" dirty="0"/>
          </a:p>
        </p:txBody>
      </p:sp>
      <p:sp>
        <p:nvSpPr>
          <p:cNvPr id="12" name="Rectangle 3"/>
          <p:cNvSpPr txBox="1">
            <a:spLocks noChangeArrowheads="1"/>
          </p:cNvSpPr>
          <p:nvPr/>
        </p:nvSpPr>
        <p:spPr>
          <a:xfrm>
            <a:off x="1214414" y="1357298"/>
            <a:ext cx="7929586" cy="4786346"/>
          </a:xfrm>
          <a:prstGeom prst="rect">
            <a:avLst/>
          </a:prstGeom>
        </p:spPr>
        <p:txBody>
          <a:bodyPr vert="horz" lIns="91440" tIns="45720" rIns="91440" bIns="45720" rtlCol="0">
            <a:noAutofit/>
          </a:bodyPr>
          <a:lstStyle/>
          <a:p>
            <a:pPr marL="342900" marR="0" lvl="0" indent="-342900" algn="just" defTabSz="457200" rtl="0" eaLnBrk="1" fontAlgn="auto" latinLnBrk="0" hangingPunct="1">
              <a:lnSpc>
                <a:spcPct val="100000"/>
              </a:lnSpc>
              <a:spcAft>
                <a:spcPts val="0"/>
              </a:spcAft>
              <a:buClrTx/>
              <a:buSzTx/>
              <a:buFont typeface="Wingdings" pitchFamily="2" charset="2"/>
              <a:buChar char="Ø"/>
              <a:tabLst/>
              <a:defRPr/>
            </a:pPr>
            <a:r>
              <a:rPr kumimoji="0" lang="en-US" sz="2800" b="0" i="0" u="none" strike="noStrike" kern="1200" cap="none" spc="0" normalizeH="0" baseline="0" noProof="0" dirty="0" smtClean="0">
                <a:ln>
                  <a:noFill/>
                </a:ln>
                <a:solidFill>
                  <a:schemeClr val="bg1"/>
                </a:solidFill>
                <a:effectLst/>
                <a:uLnTx/>
                <a:uFillTx/>
                <a:latin typeface="+mn-lt"/>
                <a:ea typeface="+mn-ea"/>
                <a:cs typeface="+mn-cs"/>
              </a:rPr>
              <a:t>Roots in RHP = Unstable</a:t>
            </a:r>
          </a:p>
          <a:p>
            <a:pPr marL="342900" marR="0" lvl="0" indent="-342900" algn="just" defTabSz="457200" rtl="0" eaLnBrk="1" fontAlgn="auto" latinLnBrk="0" hangingPunct="1">
              <a:lnSpc>
                <a:spcPct val="100000"/>
              </a:lnSpc>
              <a:spcAft>
                <a:spcPts val="0"/>
              </a:spcAft>
              <a:buClrTx/>
              <a:buSzTx/>
              <a:buFont typeface="Wingdings" pitchFamily="2" charset="2"/>
              <a:buChar char="Ø"/>
              <a:tabLst/>
              <a:defRPr/>
            </a:pPr>
            <a:r>
              <a:rPr lang="it-IT" sz="2800" dirty="0" smtClean="0">
                <a:solidFill>
                  <a:schemeClr val="bg1"/>
                </a:solidFill>
              </a:rPr>
              <a:t>Roots in LHP = Stable</a:t>
            </a:r>
          </a:p>
          <a:p>
            <a:pPr marL="342900" lvl="0" indent="-342900" algn="just">
              <a:buFont typeface="Wingdings" pitchFamily="2" charset="2"/>
              <a:buChar char="Ø"/>
              <a:defRPr/>
            </a:pPr>
            <a:r>
              <a:rPr kumimoji="0" lang="it-IT" sz="2800" b="0" i="0" u="none" strike="noStrike" kern="1200" cap="none" spc="0" normalizeH="0" baseline="0" noProof="0" dirty="0" smtClean="0">
                <a:ln>
                  <a:noFill/>
                </a:ln>
                <a:solidFill>
                  <a:schemeClr val="bg1"/>
                </a:solidFill>
                <a:effectLst/>
                <a:uLnTx/>
                <a:uFillTx/>
                <a:latin typeface="+mn-lt"/>
                <a:ea typeface="+mn-ea"/>
                <a:cs typeface="+mn-cs"/>
              </a:rPr>
              <a:t>Roots on j</a:t>
            </a:r>
            <a:r>
              <a:rPr lang="it-IT" altLang="zh-CN" sz="2800" dirty="0" smtClean="0">
                <a:solidFill>
                  <a:schemeClr val="bg1"/>
                </a:solidFill>
                <a:sym typeface="Symbol"/>
              </a:rPr>
              <a:t> axis = ?</a:t>
            </a:r>
          </a:p>
          <a:p>
            <a:pPr marL="342900" lvl="0" indent="-342900" algn="just">
              <a:defRPr/>
            </a:pPr>
            <a:endParaRPr lang="it-IT" altLang="zh-CN" sz="2800" dirty="0" smtClean="0">
              <a:solidFill>
                <a:schemeClr val="bg1"/>
              </a:solidFill>
              <a:sym typeface="Symbol"/>
            </a:endParaRPr>
          </a:p>
          <a:p>
            <a:pPr marL="342900" lvl="0" indent="-342900" algn="just">
              <a:defRPr/>
            </a:pPr>
            <a:endParaRPr lang="it-IT" altLang="zh-CN" sz="2800" dirty="0" smtClean="0">
              <a:solidFill>
                <a:schemeClr val="bg1"/>
              </a:solidFill>
              <a:sym typeface="Symbol"/>
            </a:endParaRPr>
          </a:p>
          <a:p>
            <a:pPr marL="342900" lvl="0" indent="-342900" algn="just">
              <a:defRPr/>
            </a:pPr>
            <a:endParaRPr lang="it-IT" altLang="zh-CN" sz="2800" dirty="0" smtClean="0">
              <a:solidFill>
                <a:schemeClr val="bg1"/>
              </a:solidFill>
              <a:sym typeface="Symbol"/>
            </a:endParaRPr>
          </a:p>
          <a:p>
            <a:pPr marL="342900" lvl="0" indent="-342900" algn="just">
              <a:defRPr/>
            </a:pPr>
            <a:endParaRPr lang="it-IT" altLang="zh-CN" sz="2800" dirty="0" smtClean="0">
              <a:solidFill>
                <a:schemeClr val="bg1"/>
              </a:solidFill>
              <a:sym typeface="Symbol"/>
            </a:endParaRPr>
          </a:p>
          <a:p>
            <a:pPr marL="342900" lvl="0" indent="-342900" algn="just">
              <a:defRPr/>
            </a:pPr>
            <a:endParaRPr lang="it-IT" altLang="zh-CN" sz="2800" dirty="0" smtClean="0">
              <a:solidFill>
                <a:schemeClr val="bg1"/>
              </a:solidFill>
              <a:sym typeface="Symbol"/>
            </a:endParaRPr>
          </a:p>
          <a:p>
            <a:pPr marL="342900" lvl="0" indent="-342900" algn="just">
              <a:defRPr/>
            </a:pPr>
            <a:endParaRPr lang="it-IT" altLang="zh-CN" sz="2800" dirty="0" smtClean="0">
              <a:solidFill>
                <a:schemeClr val="bg1"/>
              </a:solidFill>
              <a:sym typeface="Symbol"/>
            </a:endParaRPr>
          </a:p>
          <a:p>
            <a:pPr marL="342900" lvl="0" indent="-342900" algn="just">
              <a:spcBef>
                <a:spcPts val="500"/>
              </a:spcBef>
              <a:defRPr/>
            </a:pPr>
            <a:r>
              <a:rPr lang="it-IT" sz="2600" dirty="0" smtClean="0">
                <a:solidFill>
                  <a:schemeClr val="bg1"/>
                </a:solidFill>
                <a:sym typeface="Symbol"/>
              </a:rPr>
              <a:t>Simple roots (</a:t>
            </a:r>
            <a:r>
              <a:rPr kumimoji="0" lang="it-IT" sz="2600" b="0" i="0" u="none" strike="noStrike" kern="1200" cap="none" spc="0" normalizeH="0" baseline="0" noProof="0" dirty="0" smtClean="0">
                <a:ln>
                  <a:noFill/>
                </a:ln>
                <a:solidFill>
                  <a:schemeClr val="bg1"/>
                </a:solidFill>
                <a:effectLst/>
                <a:uLnTx/>
                <a:uFillTx/>
                <a:latin typeface="+mn-lt"/>
                <a:ea typeface="+mn-ea"/>
                <a:cs typeface="+mn-cs"/>
                <a:sym typeface="Symbol"/>
              </a:rPr>
              <a:t>multiplicity n=1), Repeated roots (n&gt;1)</a:t>
            </a:r>
          </a:p>
          <a:p>
            <a:pPr marL="342900" lvl="0" indent="-342900" algn="just">
              <a:spcBef>
                <a:spcPts val="500"/>
              </a:spcBef>
              <a:defRPr/>
            </a:pPr>
            <a:r>
              <a:rPr lang="it-IT" sz="2600" dirty="0" smtClean="0">
                <a:solidFill>
                  <a:schemeClr val="bg1"/>
                </a:solidFill>
                <a:sym typeface="Symbol"/>
              </a:rPr>
              <a:t>Examples: f(s) = (s-1)/(s-2) and g(s) = 1/(s-2)</a:t>
            </a:r>
            <a:r>
              <a:rPr lang="it-IT" sz="2600" baseline="30000" dirty="0" smtClean="0">
                <a:solidFill>
                  <a:schemeClr val="bg1"/>
                </a:solidFill>
                <a:sym typeface="Symbol"/>
              </a:rPr>
              <a:t>2</a:t>
            </a:r>
            <a:endParaRPr kumimoji="0" lang="en-US" sz="2600" b="0" i="0" u="none" strike="noStrike" kern="1200" cap="none" spc="0" normalizeH="0" baseline="30000" noProof="0" dirty="0">
              <a:ln>
                <a:noFill/>
              </a:ln>
              <a:solidFill>
                <a:schemeClr val="bg1"/>
              </a:solidFill>
              <a:effectLst/>
              <a:uLnTx/>
              <a:uFillTx/>
              <a:latin typeface="+mn-lt"/>
              <a:ea typeface="+mn-ea"/>
              <a:cs typeface="+mn-cs"/>
            </a:endParaRPr>
          </a:p>
        </p:txBody>
      </p:sp>
      <p:sp>
        <p:nvSpPr>
          <p:cNvPr id="14" name="Rectangle 13"/>
          <p:cNvSpPr/>
          <p:nvPr/>
        </p:nvSpPr>
        <p:spPr>
          <a:xfrm rot="5400000">
            <a:off x="2747968" y="3409803"/>
            <a:ext cx="1357322" cy="523220"/>
          </a:xfrm>
          <a:prstGeom prst="rect">
            <a:avLst/>
          </a:prstGeom>
        </p:spPr>
        <p:txBody>
          <a:bodyPr wrap="square">
            <a:spAutoFit/>
          </a:bodyPr>
          <a:lstStyle/>
          <a:p>
            <a:pPr algn="just"/>
            <a:r>
              <a:rPr lang="it-IT" altLang="zh-CN" sz="2800" dirty="0" smtClean="0">
                <a:solidFill>
                  <a:srgbClr val="00B050"/>
                </a:solidFill>
              </a:rPr>
              <a:t>Simple </a:t>
            </a:r>
            <a:endParaRPr lang="it-IT" altLang="zh-CN" sz="2600" baseline="30000" dirty="0" smtClean="0">
              <a:solidFill>
                <a:srgbClr val="00B050"/>
              </a:solidFill>
            </a:endParaRPr>
          </a:p>
        </p:txBody>
      </p:sp>
      <p:sp>
        <p:nvSpPr>
          <p:cNvPr id="15" name="Rectangle 14"/>
          <p:cNvSpPr/>
          <p:nvPr/>
        </p:nvSpPr>
        <p:spPr>
          <a:xfrm>
            <a:off x="1018499" y="3429000"/>
            <a:ext cx="2196179" cy="446276"/>
          </a:xfrm>
          <a:prstGeom prst="rect">
            <a:avLst/>
          </a:prstGeom>
        </p:spPr>
        <p:txBody>
          <a:bodyPr wrap="none">
            <a:spAutoFit/>
          </a:bodyPr>
          <a:lstStyle/>
          <a:p>
            <a:r>
              <a:rPr lang="it-IT" altLang="zh-CN" sz="2300" dirty="0" smtClean="0">
                <a:solidFill>
                  <a:schemeClr val="bg1"/>
                </a:solidFill>
                <a:sym typeface="Symbol"/>
              </a:rPr>
              <a:t>Types of roots?</a:t>
            </a:r>
            <a:endParaRPr lang="en-US" sz="2300" dirty="0"/>
          </a:p>
        </p:txBody>
      </p:sp>
      <p:sp>
        <p:nvSpPr>
          <p:cNvPr id="16" name="Rectangle 15"/>
          <p:cNvSpPr/>
          <p:nvPr/>
        </p:nvSpPr>
        <p:spPr>
          <a:xfrm>
            <a:off x="1142976" y="4857759"/>
            <a:ext cx="4751622" cy="430887"/>
          </a:xfrm>
          <a:prstGeom prst="rect">
            <a:avLst/>
          </a:prstGeom>
        </p:spPr>
        <p:txBody>
          <a:bodyPr wrap="none">
            <a:spAutoFit/>
          </a:bodyPr>
          <a:lstStyle/>
          <a:p>
            <a:r>
              <a:rPr lang="it-IT" altLang="zh-CN" sz="2200" dirty="0" smtClean="0">
                <a:solidFill>
                  <a:schemeClr val="bg1"/>
                </a:solidFill>
                <a:sym typeface="Symbol"/>
              </a:rPr>
              <a:t>Marginally Stable or Limitedly Stable</a:t>
            </a:r>
            <a:endParaRPr lang="en-US" sz="2200" dirty="0"/>
          </a:p>
        </p:txBody>
      </p:sp>
      <p:grpSp>
        <p:nvGrpSpPr>
          <p:cNvPr id="2" name="Group 20"/>
          <p:cNvGrpSpPr/>
          <p:nvPr/>
        </p:nvGrpSpPr>
        <p:grpSpPr>
          <a:xfrm>
            <a:off x="6786578" y="2790931"/>
            <a:ext cx="928694" cy="2066827"/>
            <a:chOff x="2928926" y="2790931"/>
            <a:chExt cx="928694" cy="2066827"/>
          </a:xfrm>
        </p:grpSpPr>
        <p:sp>
          <p:nvSpPr>
            <p:cNvPr id="22" name="Right Arrow 21"/>
            <p:cNvSpPr/>
            <p:nvPr/>
          </p:nvSpPr>
          <p:spPr>
            <a:xfrm rot="5400000">
              <a:off x="2359859" y="3359998"/>
              <a:ext cx="2066827" cy="928694"/>
            </a:xfrm>
            <a:prstGeom prst="right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5400000">
              <a:off x="2637000" y="3559242"/>
              <a:ext cx="1579257" cy="446276"/>
            </a:xfrm>
            <a:prstGeom prst="rect">
              <a:avLst/>
            </a:prstGeom>
          </p:spPr>
          <p:txBody>
            <a:bodyPr wrap="square">
              <a:spAutoFit/>
            </a:bodyPr>
            <a:lstStyle/>
            <a:p>
              <a:pPr algn="just"/>
              <a:r>
                <a:rPr lang="it-IT" altLang="zh-CN" sz="2300" dirty="0" smtClean="0">
                  <a:solidFill>
                    <a:srgbClr val="00B050"/>
                  </a:solidFill>
                </a:rPr>
                <a:t>Repeated</a:t>
              </a:r>
              <a:endParaRPr lang="it-IT" altLang="zh-CN" sz="2300" baseline="30000" dirty="0" smtClean="0">
                <a:solidFill>
                  <a:srgbClr val="00B050"/>
                </a:solidFill>
              </a:endParaRPr>
            </a:p>
          </p:txBody>
        </p:sp>
      </p:grpSp>
      <p:sp>
        <p:nvSpPr>
          <p:cNvPr id="24" name="Rectangle 23"/>
          <p:cNvSpPr/>
          <p:nvPr/>
        </p:nvSpPr>
        <p:spPr>
          <a:xfrm>
            <a:off x="6630833" y="4855501"/>
            <a:ext cx="1298753" cy="430887"/>
          </a:xfrm>
          <a:prstGeom prst="rect">
            <a:avLst/>
          </a:prstGeom>
        </p:spPr>
        <p:txBody>
          <a:bodyPr wrap="none">
            <a:spAutoFit/>
          </a:bodyPr>
          <a:lstStyle/>
          <a:p>
            <a:r>
              <a:rPr lang="it-IT" altLang="zh-CN" sz="2200" dirty="0" smtClean="0">
                <a:solidFill>
                  <a:schemeClr val="bg1"/>
                </a:solidFill>
                <a:sym typeface="Symbol"/>
              </a:rPr>
              <a:t>Unstable</a:t>
            </a:r>
            <a:endParaRPr lang="en-US" sz="2200" dirty="0"/>
          </a:p>
        </p:txBody>
      </p:sp>
      <p:pic>
        <p:nvPicPr>
          <p:cNvPr id="17" name="Picture 408" descr="C:\Users\user\Desktop\full final logo emboss.jpg"/>
          <p:cNvPicPr>
            <a:picLocks noChangeAspect="1" noChangeArrowheads="1"/>
          </p:cNvPicPr>
          <p:nvPr/>
        </p:nvPicPr>
        <p:blipFill>
          <a:blip r:embed="rId3"/>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142976" y="357174"/>
            <a:ext cx="7858180" cy="714372"/>
          </a:xfrm>
        </p:spPr>
        <p:txBody>
          <a:bodyPr>
            <a:noAutofit/>
          </a:bodyPr>
          <a:lstStyle/>
          <a:p>
            <a:r>
              <a:rPr lang="it-IT" altLang="zh-CN" sz="3600" dirty="0" smtClean="0">
                <a:solidFill>
                  <a:schemeClr val="bg1"/>
                </a:solidFill>
              </a:rPr>
              <a:t>Example 5: RH Criterion</a:t>
            </a:r>
            <a:endParaRPr lang="en-US" sz="3600" dirty="0" smtClean="0">
              <a:solidFill>
                <a:schemeClr val="bg1"/>
              </a:solidFill>
            </a:endParaRPr>
          </a:p>
        </p:txBody>
      </p:sp>
      <p:sp>
        <p:nvSpPr>
          <p:cNvPr id="7" name="Rectangle 6"/>
          <p:cNvSpPr/>
          <p:nvPr/>
        </p:nvSpPr>
        <p:spPr>
          <a:xfrm>
            <a:off x="1142976" y="2357430"/>
            <a:ext cx="7500990" cy="2893100"/>
          </a:xfrm>
          <a:prstGeom prst="rect">
            <a:avLst/>
          </a:prstGeom>
        </p:spPr>
        <p:txBody>
          <a:bodyPr wrap="square">
            <a:spAutoFit/>
          </a:bodyPr>
          <a:lstStyle/>
          <a:p>
            <a:pPr algn="just"/>
            <a:r>
              <a:rPr lang="it-IT" sz="2600" dirty="0" smtClean="0">
                <a:solidFill>
                  <a:srgbClr val="FFFF00"/>
                </a:solidFill>
              </a:rPr>
              <a:t>Solution: </a:t>
            </a:r>
          </a:p>
          <a:p>
            <a:pPr algn="just"/>
            <a:r>
              <a:rPr lang="it-IT" sz="2600" dirty="0" smtClean="0">
                <a:solidFill>
                  <a:schemeClr val="bg1"/>
                </a:solidFill>
              </a:rPr>
              <a:t>	The polynomial whose coefficients are the entries in the row ABOVE the row of zeros is called “auxiliary polynomial”</a:t>
            </a:r>
          </a:p>
          <a:p>
            <a:pPr algn="just"/>
            <a:r>
              <a:rPr lang="it-IT" sz="2600" dirty="0" smtClean="0">
                <a:solidFill>
                  <a:schemeClr val="bg1"/>
                </a:solidFill>
              </a:rPr>
              <a:t>	The row of zeros is replaced with the coefficients of the differential of the aux. polynomial</a:t>
            </a:r>
            <a:endParaRPr lang="en-US" sz="2600" dirty="0" smtClean="0">
              <a:solidFill>
                <a:schemeClr val="bg1"/>
              </a:solidFill>
            </a:endParaRPr>
          </a:p>
        </p:txBody>
      </p:sp>
      <p:pic>
        <p:nvPicPr>
          <p:cNvPr id="11266" name="Picture 2"/>
          <p:cNvPicPr>
            <a:picLocks noChangeAspect="1" noChangeArrowheads="1"/>
          </p:cNvPicPr>
          <p:nvPr/>
        </p:nvPicPr>
        <p:blipFill>
          <a:blip r:embed="rId3"/>
          <a:srcRect/>
          <a:stretch>
            <a:fillRect/>
          </a:stretch>
        </p:blipFill>
        <p:spPr bwMode="auto">
          <a:xfrm>
            <a:off x="1142976" y="1168710"/>
            <a:ext cx="6480967" cy="1188720"/>
          </a:xfrm>
          <a:prstGeom prst="rect">
            <a:avLst/>
          </a:prstGeom>
          <a:noFill/>
          <a:ln w="9525">
            <a:noFill/>
            <a:miter lim="800000"/>
            <a:headEnd/>
            <a:tailEnd/>
          </a:ln>
          <a:effectLst/>
        </p:spPr>
      </p:pic>
      <p:pic>
        <p:nvPicPr>
          <p:cNvPr id="5" name="Picture 408" descr="C:\Users\user\Desktop\full final logo emboss.jpg"/>
          <p:cNvPicPr>
            <a:picLocks noChangeAspect="1" noChangeArrowheads="1"/>
          </p:cNvPicPr>
          <p:nvPr/>
        </p:nvPicPr>
        <p:blipFill>
          <a:blip r:embed="rId4"/>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85786" y="1357298"/>
            <a:ext cx="8072494" cy="1285884"/>
          </a:xfrm>
        </p:spPr>
        <p:txBody>
          <a:bodyPr/>
          <a:lstStyle/>
          <a:p>
            <a:r>
              <a:rPr lang="en-GB" sz="3500" b="1" dirty="0" smtClean="0">
                <a:solidFill>
                  <a:schemeClr val="bg1"/>
                </a:solidFill>
                <a:latin typeface="Bliss Pro"/>
              </a:rPr>
              <a:t>Linear Control Systems</a:t>
            </a:r>
            <a:endParaRPr lang="en-GB" sz="3600" b="1" dirty="0" smtClean="0">
              <a:solidFill>
                <a:schemeClr val="bg1"/>
              </a:solidFill>
              <a:latin typeface="Bliss Pro"/>
              <a:cs typeface="Times New Roman" pitchFamily="18" charset="0"/>
            </a:endParaRPr>
          </a:p>
        </p:txBody>
      </p:sp>
      <p:sp>
        <p:nvSpPr>
          <p:cNvPr id="6" name="TextBox 5"/>
          <p:cNvSpPr txBox="1"/>
          <p:nvPr/>
        </p:nvSpPr>
        <p:spPr>
          <a:xfrm>
            <a:off x="1142976" y="2319843"/>
            <a:ext cx="7358114" cy="1354217"/>
          </a:xfrm>
          <a:prstGeom prst="rect">
            <a:avLst/>
          </a:prstGeom>
          <a:noFill/>
        </p:spPr>
        <p:txBody>
          <a:bodyPr wrap="square" rtlCol="0">
            <a:spAutoFit/>
          </a:bodyPr>
          <a:lstStyle/>
          <a:p>
            <a:pPr algn="ctr"/>
            <a:r>
              <a:rPr lang="en-US" sz="3000" dirty="0" smtClean="0">
                <a:solidFill>
                  <a:schemeClr val="bg1"/>
                </a:solidFill>
                <a:latin typeface="Bliss Pro"/>
              </a:rPr>
              <a:t>Dr. Muhammad Ilyas</a:t>
            </a:r>
          </a:p>
          <a:p>
            <a:pPr algn="ctr"/>
            <a:r>
              <a:rPr lang="en-US" sz="2600" dirty="0" smtClean="0">
                <a:solidFill>
                  <a:schemeClr val="bg1"/>
                </a:solidFill>
                <a:latin typeface="Bliss Pro"/>
              </a:rPr>
              <a:t>Assistant Professor </a:t>
            </a:r>
          </a:p>
          <a:p>
            <a:pPr algn="ctr"/>
            <a:r>
              <a:rPr lang="it-IT" sz="2600" dirty="0" smtClean="0">
                <a:solidFill>
                  <a:schemeClr val="bg1"/>
                </a:solidFill>
                <a:latin typeface="Bliss Pro"/>
              </a:rPr>
              <a:t> BUET Khuzdar </a:t>
            </a:r>
          </a:p>
        </p:txBody>
      </p:sp>
      <p:pic>
        <p:nvPicPr>
          <p:cNvPr id="4" name="Picture 408" descr="C:\Users\user\Desktop\full final logo emboss.jpg"/>
          <p:cNvPicPr>
            <a:picLocks noChangeAspect="1" noChangeArrowheads="1"/>
          </p:cNvPicPr>
          <p:nvPr/>
        </p:nvPicPr>
        <p:blipFill>
          <a:blip r:embed="rId3"/>
          <a:srcRect/>
          <a:stretch>
            <a:fillRect/>
          </a:stretch>
        </p:blipFill>
        <p:spPr bwMode="auto">
          <a:xfrm>
            <a:off x="3714744" y="4351169"/>
            <a:ext cx="2071702" cy="2013585"/>
          </a:xfrm>
          <a:prstGeom prst="rect">
            <a:avLst/>
          </a:prstGeom>
          <a:noFill/>
          <a:ln w="9525">
            <a:noFill/>
            <a:miter lim="800000"/>
            <a:headEnd/>
            <a:tailEnd/>
          </a:ln>
        </p:spPr>
      </p:pic>
      <p:pic>
        <p:nvPicPr>
          <p:cNvPr id="5" name="Picture 408" descr="C:\Users\user\Desktop\full final logo emboss.jpg"/>
          <p:cNvPicPr>
            <a:picLocks noChangeAspect="1" noChangeArrowheads="1"/>
          </p:cNvPicPr>
          <p:nvPr/>
        </p:nvPicPr>
        <p:blipFill>
          <a:blip r:embed="rId3"/>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142976" y="357174"/>
            <a:ext cx="7858180" cy="714372"/>
          </a:xfrm>
        </p:spPr>
        <p:txBody>
          <a:bodyPr>
            <a:noAutofit/>
          </a:bodyPr>
          <a:lstStyle/>
          <a:p>
            <a:r>
              <a:rPr lang="it-IT" altLang="zh-CN" sz="3600" dirty="0" smtClean="0">
                <a:solidFill>
                  <a:schemeClr val="bg1"/>
                </a:solidFill>
              </a:rPr>
              <a:t>Example 5: RH Criterion</a:t>
            </a:r>
            <a:endParaRPr lang="en-US" sz="3600" dirty="0" smtClean="0">
              <a:solidFill>
                <a:schemeClr val="bg1"/>
              </a:solidFill>
            </a:endParaRPr>
          </a:p>
        </p:txBody>
      </p:sp>
      <p:pic>
        <p:nvPicPr>
          <p:cNvPr id="12" name="Picture 2"/>
          <p:cNvPicPr>
            <a:picLocks noChangeAspect="1" noChangeArrowheads="1"/>
          </p:cNvPicPr>
          <p:nvPr/>
        </p:nvPicPr>
        <p:blipFill>
          <a:blip r:embed="rId3"/>
          <a:srcRect/>
          <a:stretch>
            <a:fillRect/>
          </a:stretch>
        </p:blipFill>
        <p:spPr bwMode="auto">
          <a:xfrm>
            <a:off x="1142976" y="1228716"/>
            <a:ext cx="5982431" cy="1097280"/>
          </a:xfrm>
          <a:prstGeom prst="rect">
            <a:avLst/>
          </a:prstGeom>
          <a:noFill/>
          <a:ln w="9525">
            <a:noFill/>
            <a:miter lim="800000"/>
            <a:headEnd/>
            <a:tailEnd/>
          </a:ln>
          <a:effectLst/>
        </p:spPr>
      </p:pic>
      <p:pic>
        <p:nvPicPr>
          <p:cNvPr id="12290" name="Picture 2"/>
          <p:cNvPicPr>
            <a:picLocks noChangeAspect="1" noChangeArrowheads="1"/>
          </p:cNvPicPr>
          <p:nvPr/>
        </p:nvPicPr>
        <p:blipFill>
          <a:blip r:embed="rId4"/>
          <a:srcRect/>
          <a:stretch>
            <a:fillRect/>
          </a:stretch>
        </p:blipFill>
        <p:spPr bwMode="auto">
          <a:xfrm>
            <a:off x="1142976" y="2386018"/>
            <a:ext cx="3301431" cy="1828800"/>
          </a:xfrm>
          <a:prstGeom prst="rect">
            <a:avLst/>
          </a:prstGeom>
          <a:noFill/>
          <a:ln w="9525">
            <a:noFill/>
            <a:miter lim="800000"/>
            <a:headEnd/>
            <a:tailEnd/>
          </a:ln>
          <a:effectLst/>
        </p:spPr>
      </p:pic>
      <p:pic>
        <p:nvPicPr>
          <p:cNvPr id="13314" name="Picture 2"/>
          <p:cNvPicPr>
            <a:picLocks noChangeAspect="1" noChangeArrowheads="1"/>
          </p:cNvPicPr>
          <p:nvPr/>
        </p:nvPicPr>
        <p:blipFill>
          <a:blip r:embed="rId5"/>
          <a:srcRect/>
          <a:stretch>
            <a:fillRect/>
          </a:stretch>
        </p:blipFill>
        <p:spPr bwMode="auto">
          <a:xfrm>
            <a:off x="1130276" y="4372208"/>
            <a:ext cx="3582747" cy="2377440"/>
          </a:xfrm>
          <a:prstGeom prst="rect">
            <a:avLst/>
          </a:prstGeom>
          <a:noFill/>
          <a:ln w="9525">
            <a:noFill/>
            <a:miter lim="800000"/>
            <a:headEnd/>
            <a:tailEnd/>
          </a:ln>
          <a:effectLst/>
        </p:spPr>
      </p:pic>
      <p:pic>
        <p:nvPicPr>
          <p:cNvPr id="9" name="Picture 4"/>
          <p:cNvPicPr>
            <a:picLocks noChangeAspect="1" noChangeArrowheads="1"/>
          </p:cNvPicPr>
          <p:nvPr/>
        </p:nvPicPr>
        <p:blipFill>
          <a:blip r:embed="rId6"/>
          <a:srcRect/>
          <a:stretch>
            <a:fillRect/>
          </a:stretch>
        </p:blipFill>
        <p:spPr bwMode="auto">
          <a:xfrm>
            <a:off x="4714877" y="2357430"/>
            <a:ext cx="2114301" cy="1371600"/>
          </a:xfrm>
          <a:prstGeom prst="rect">
            <a:avLst/>
          </a:prstGeom>
          <a:noFill/>
          <a:ln w="9525">
            <a:noFill/>
            <a:miter lim="800000"/>
            <a:headEnd/>
            <a:tailEnd/>
          </a:ln>
          <a:effectLst/>
        </p:spPr>
      </p:pic>
      <p:sp>
        <p:nvSpPr>
          <p:cNvPr id="10" name="Oval 9"/>
          <p:cNvSpPr/>
          <p:nvPr/>
        </p:nvSpPr>
        <p:spPr>
          <a:xfrm>
            <a:off x="1428728" y="3282918"/>
            <a:ext cx="2286016" cy="50327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023092" y="5184470"/>
            <a:ext cx="1191586" cy="32702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4"/>
          <p:cNvGrpSpPr/>
          <p:nvPr/>
        </p:nvGrpSpPr>
        <p:grpSpPr>
          <a:xfrm>
            <a:off x="5704258" y="3225758"/>
            <a:ext cx="948971" cy="304843"/>
            <a:chOff x="5704258" y="3225758"/>
            <a:chExt cx="948971" cy="304843"/>
          </a:xfrm>
        </p:grpSpPr>
        <p:sp>
          <p:nvSpPr>
            <p:cNvPr id="16" name="Oval 15"/>
            <p:cNvSpPr/>
            <p:nvPr/>
          </p:nvSpPr>
          <p:spPr>
            <a:xfrm>
              <a:off x="6367477" y="3225758"/>
              <a:ext cx="285752" cy="30484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704258" y="3244218"/>
              <a:ext cx="229615" cy="28003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p:cNvCxnSpPr/>
          <p:nvPr/>
        </p:nvCxnSpPr>
        <p:spPr>
          <a:xfrm rot="5400000">
            <a:off x="3623127" y="1990522"/>
            <a:ext cx="537901" cy="3523338"/>
          </a:xfrm>
          <a:prstGeom prst="straightConnector1">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flipV="1">
            <a:off x="2941627" y="3549917"/>
            <a:ext cx="3403625" cy="471224"/>
          </a:xfrm>
          <a:prstGeom prst="straightConnector1">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357818" y="2357430"/>
            <a:ext cx="1471360" cy="50327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408" descr="C:\Users\user\Desktop\full final logo emboss.jpg"/>
          <p:cNvPicPr>
            <a:picLocks noChangeAspect="1" noChangeArrowheads="1"/>
          </p:cNvPicPr>
          <p:nvPr/>
        </p:nvPicPr>
        <p:blipFill>
          <a:blip r:embed="rId7"/>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par>
                          <p:cTn id="13" fill="hold">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checkerboard(across)">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heckerboard(across)">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checkerboard(across)">
                                      <p:cBhvr>
                                        <p:cTn id="26" dur="500"/>
                                        <p:tgtEl>
                                          <p:spTgt spid="15"/>
                                        </p:tgtEl>
                                      </p:cBhvr>
                                    </p:animEffect>
                                  </p:childTnLst>
                                </p:cTn>
                              </p:par>
                              <p:par>
                                <p:cTn id="27" presetID="5" presetClass="entr" presetSubtype="1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checkerboard(across)">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13314"/>
                                        </p:tgtEl>
                                        <p:attrNameLst>
                                          <p:attrName>style.visibility</p:attrName>
                                        </p:attrNameLst>
                                      </p:cBhvr>
                                      <p:to>
                                        <p:strVal val="visible"/>
                                      </p:to>
                                    </p:set>
                                    <p:animEffect transition="in" filter="checkerboard(across)">
                                      <p:cBhvr>
                                        <p:cTn id="34" dur="500"/>
                                        <p:tgtEl>
                                          <p:spTgt spid="13314"/>
                                        </p:tgtEl>
                                      </p:cBhvr>
                                    </p:animEffect>
                                  </p:childTnLst>
                                </p:cTn>
                              </p:par>
                            </p:childTnLst>
                          </p:cTn>
                        </p:par>
                        <p:par>
                          <p:cTn id="35" fill="hold">
                            <p:stCondLst>
                              <p:cond delay="500"/>
                            </p:stCondLst>
                            <p:childTnLst>
                              <p:par>
                                <p:cTn id="36" presetID="5" presetClass="entr" presetSubtype="10"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checkerboard(across)">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142976" y="357174"/>
            <a:ext cx="7858180" cy="714372"/>
          </a:xfrm>
        </p:spPr>
        <p:txBody>
          <a:bodyPr>
            <a:noAutofit/>
          </a:bodyPr>
          <a:lstStyle/>
          <a:p>
            <a:r>
              <a:rPr lang="it-IT" altLang="zh-CN" sz="3600" dirty="0" smtClean="0">
                <a:solidFill>
                  <a:schemeClr val="bg1"/>
                </a:solidFill>
              </a:rPr>
              <a:t>Example 5: RH Criterion</a:t>
            </a:r>
            <a:endParaRPr lang="en-US" sz="3600" dirty="0" smtClean="0">
              <a:solidFill>
                <a:schemeClr val="bg1"/>
              </a:solidFill>
            </a:endParaRPr>
          </a:p>
        </p:txBody>
      </p:sp>
      <p:pic>
        <p:nvPicPr>
          <p:cNvPr id="13314" name="Picture 2"/>
          <p:cNvPicPr>
            <a:picLocks noChangeAspect="1" noChangeArrowheads="1"/>
          </p:cNvPicPr>
          <p:nvPr/>
        </p:nvPicPr>
        <p:blipFill>
          <a:blip r:embed="rId3"/>
          <a:srcRect/>
          <a:stretch>
            <a:fillRect/>
          </a:stretch>
        </p:blipFill>
        <p:spPr bwMode="auto">
          <a:xfrm>
            <a:off x="1142976" y="1285859"/>
            <a:ext cx="3858343" cy="2560320"/>
          </a:xfrm>
          <a:prstGeom prst="rect">
            <a:avLst/>
          </a:prstGeom>
          <a:noFill/>
          <a:ln w="9525">
            <a:noFill/>
            <a:miter lim="800000"/>
            <a:headEnd/>
            <a:tailEnd/>
          </a:ln>
          <a:effectLst/>
        </p:spPr>
      </p:pic>
      <p:pic>
        <p:nvPicPr>
          <p:cNvPr id="14338" name="Picture 2"/>
          <p:cNvPicPr>
            <a:picLocks noChangeAspect="1" noChangeArrowheads="1"/>
          </p:cNvPicPr>
          <p:nvPr/>
        </p:nvPicPr>
        <p:blipFill>
          <a:blip r:embed="rId4"/>
          <a:srcRect/>
          <a:stretch>
            <a:fillRect/>
          </a:stretch>
        </p:blipFill>
        <p:spPr bwMode="auto">
          <a:xfrm>
            <a:off x="1138004" y="4143380"/>
            <a:ext cx="7901930" cy="795528"/>
          </a:xfrm>
          <a:prstGeom prst="rect">
            <a:avLst/>
          </a:prstGeom>
          <a:noFill/>
          <a:ln w="9525">
            <a:noFill/>
            <a:miter lim="800000"/>
            <a:headEnd/>
            <a:tailEnd/>
          </a:ln>
          <a:effectLst/>
        </p:spPr>
      </p:pic>
      <p:pic>
        <p:nvPicPr>
          <p:cNvPr id="6" name="Picture 408" descr="C:\Users\user\Desktop\full final logo emboss.jpg"/>
          <p:cNvPicPr>
            <a:picLocks noChangeAspect="1" noChangeArrowheads="1"/>
          </p:cNvPicPr>
          <p:nvPr/>
        </p:nvPicPr>
        <p:blipFill>
          <a:blip r:embed="rId5"/>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971600" y="1772816"/>
            <a:ext cx="184731" cy="369332"/>
          </a:xfrm>
          <a:prstGeom prst="rect">
            <a:avLst/>
          </a:prstGeom>
          <a:noFill/>
        </p:spPr>
        <p:txBody>
          <a:bodyPr wrap="none" rtlCol="0">
            <a:spAutoFit/>
          </a:bodyPr>
          <a:lstStyle/>
          <a:p>
            <a:endParaRPr lang="en-GB" dirty="0"/>
          </a:p>
        </p:txBody>
      </p:sp>
      <p:sp>
        <p:nvSpPr>
          <p:cNvPr id="17" name="Title 1"/>
          <p:cNvSpPr>
            <a:spLocks noGrp="1"/>
          </p:cNvSpPr>
          <p:nvPr>
            <p:ph type="title"/>
          </p:nvPr>
        </p:nvSpPr>
        <p:spPr>
          <a:xfrm>
            <a:off x="2825817" y="1785926"/>
            <a:ext cx="3889323" cy="1139982"/>
          </a:xfrm>
        </p:spPr>
        <p:txBody>
          <a:bodyPr>
            <a:noAutofit/>
          </a:bodyPr>
          <a:lstStyle/>
          <a:p>
            <a:r>
              <a:rPr lang="it-IT" sz="7000" dirty="0" smtClean="0">
                <a:solidFill>
                  <a:schemeClr val="bg1"/>
                </a:solidFill>
                <a:latin typeface="Algerian" pitchFamily="82" charset="0"/>
              </a:rPr>
              <a:t>Thanks</a:t>
            </a:r>
            <a:endParaRPr lang="en-US" sz="7000" dirty="0" smtClean="0">
              <a:solidFill>
                <a:schemeClr val="bg1"/>
              </a:solidFill>
              <a:latin typeface="Algerian" pitchFamily="82" charset="0"/>
            </a:endParaRPr>
          </a:p>
        </p:txBody>
      </p:sp>
      <p:sp>
        <p:nvSpPr>
          <p:cNvPr id="4" name="Slide Number Placeholder 3"/>
          <p:cNvSpPr>
            <a:spLocks noGrp="1"/>
          </p:cNvSpPr>
          <p:nvPr>
            <p:ph type="sldNum" sz="quarter" idx="12"/>
          </p:nvPr>
        </p:nvSpPr>
        <p:spPr/>
        <p:txBody>
          <a:bodyPr/>
          <a:lstStyle/>
          <a:p>
            <a:endParaRPr lang="en-US" dirty="0"/>
          </a:p>
        </p:txBody>
      </p:sp>
      <p:sp>
        <p:nvSpPr>
          <p:cNvPr id="5" name="Title 1"/>
          <p:cNvSpPr txBox="1">
            <a:spLocks/>
          </p:cNvSpPr>
          <p:nvPr/>
        </p:nvSpPr>
        <p:spPr>
          <a:xfrm>
            <a:off x="1071642" y="3071810"/>
            <a:ext cx="7715200" cy="2357454"/>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it-IT" sz="3000" b="0" i="0" u="none" strike="noStrike" kern="1200" cap="none" spc="0" normalizeH="0" baseline="0" noProof="0" dirty="0" smtClean="0">
                <a:ln>
                  <a:noFill/>
                </a:ln>
                <a:solidFill>
                  <a:schemeClr val="bg1"/>
                </a:solidFill>
                <a:effectLst/>
                <a:uLnTx/>
                <a:uFillTx/>
                <a:latin typeface="Algerian" pitchFamily="82" charset="0"/>
                <a:ea typeface="+mj-ea"/>
                <a:cs typeface="+mj-cs"/>
              </a:rPr>
              <a:t>Dr.muhammad</a:t>
            </a:r>
            <a:r>
              <a:rPr kumimoji="0" lang="it-IT" sz="3000" b="0" i="0" u="none" strike="noStrike" kern="1200" cap="none" spc="0" normalizeH="0" noProof="0" dirty="0" smtClean="0">
                <a:ln>
                  <a:noFill/>
                </a:ln>
                <a:solidFill>
                  <a:schemeClr val="bg1"/>
                </a:solidFill>
                <a:effectLst/>
                <a:uLnTx/>
                <a:uFillTx/>
                <a:latin typeface="Algerian" pitchFamily="82" charset="0"/>
                <a:ea typeface="+mj-ea"/>
                <a:cs typeface="+mj-cs"/>
              </a:rPr>
              <a:t> ilyas</a:t>
            </a:r>
            <a:endParaRPr kumimoji="0" lang="it-IT" sz="3000" b="0" i="0" u="none" strike="noStrike" kern="1200" cap="none" spc="0" normalizeH="0" baseline="0" noProof="0" dirty="0" smtClean="0">
              <a:ln>
                <a:noFill/>
              </a:ln>
              <a:solidFill>
                <a:schemeClr val="bg1"/>
              </a:solidFill>
              <a:effectLst/>
              <a:uLnTx/>
              <a:uFillTx/>
              <a:latin typeface="Algerian" pitchFamily="82" charset="0"/>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it-IT" sz="3000" dirty="0" smtClean="0">
                <a:solidFill>
                  <a:schemeClr val="bg1"/>
                </a:solidFill>
                <a:latin typeface="Algerian" pitchFamily="82" charset="0"/>
                <a:ea typeface="+mj-ea"/>
                <a:cs typeface="+mj-cs"/>
              </a:rPr>
              <a:t>Office:  control and instrumentation lab - EE Deptt.</a:t>
            </a:r>
          </a:p>
          <a:p>
            <a:pPr marL="0" marR="0" lvl="0" indent="0" algn="ctr" defTabSz="457200" rtl="0" eaLnBrk="1" fontAlgn="auto" latinLnBrk="0" hangingPunct="1">
              <a:lnSpc>
                <a:spcPct val="100000"/>
              </a:lnSpc>
              <a:spcBef>
                <a:spcPct val="0"/>
              </a:spcBef>
              <a:spcAft>
                <a:spcPts val="0"/>
              </a:spcAft>
              <a:buClrTx/>
              <a:buSzTx/>
              <a:buFontTx/>
              <a:buNone/>
              <a:tabLst/>
              <a:defRPr/>
            </a:pPr>
            <a:endParaRPr lang="it-IT" sz="3000" dirty="0" smtClean="0">
              <a:solidFill>
                <a:schemeClr val="bg1"/>
              </a:solidFill>
              <a:latin typeface="Algerian" pitchFamily="82" charset="0"/>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it-IT" sz="3000" b="0" i="0" u="none" strike="noStrike" kern="1200" cap="none" spc="0" normalizeH="0" baseline="0" noProof="0" dirty="0" smtClean="0">
              <a:ln>
                <a:noFill/>
              </a:ln>
              <a:solidFill>
                <a:schemeClr val="bg1"/>
              </a:solidFill>
              <a:effectLst/>
              <a:uLnTx/>
              <a:uFillTx/>
              <a:latin typeface="Algerian" pitchFamily="82" charset="0"/>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3000" b="0" i="0" u="none" strike="noStrike" kern="1200" cap="none" spc="0" normalizeH="0" baseline="0" noProof="0" dirty="0" smtClean="0">
              <a:ln>
                <a:noFill/>
              </a:ln>
              <a:solidFill>
                <a:schemeClr val="bg1"/>
              </a:solidFill>
              <a:effectLst/>
              <a:uLnTx/>
              <a:uFillTx/>
              <a:latin typeface="Algerian" pitchFamily="82" charset="0"/>
              <a:ea typeface="+mj-ea"/>
              <a:cs typeface="+mj-cs"/>
            </a:endParaRPr>
          </a:p>
        </p:txBody>
      </p:sp>
      <p:pic>
        <p:nvPicPr>
          <p:cNvPr id="6" name="Picture 408" descr="C:\Users\user\Desktop\full final logo emboss.jpg"/>
          <p:cNvPicPr>
            <a:picLocks noChangeAspect="1" noChangeArrowheads="1"/>
          </p:cNvPicPr>
          <p:nvPr/>
        </p:nvPicPr>
        <p:blipFill>
          <a:blip r:embed="rId3"/>
          <a:srcRect/>
          <a:stretch>
            <a:fillRect/>
          </a:stretch>
        </p:blipFill>
        <p:spPr bwMode="auto">
          <a:xfrm>
            <a:off x="0" y="0"/>
            <a:ext cx="962025" cy="935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816883" y="500042"/>
            <a:ext cx="8501122" cy="714372"/>
          </a:xfrm>
        </p:spPr>
        <p:txBody>
          <a:bodyPr>
            <a:normAutofit/>
          </a:bodyPr>
          <a:lstStyle/>
          <a:p>
            <a:r>
              <a:rPr lang="it-IT" sz="3600" dirty="0" smtClean="0">
                <a:solidFill>
                  <a:schemeClr val="bg1"/>
                </a:solidFill>
              </a:rPr>
              <a:t>Stability of a Control System</a:t>
            </a:r>
            <a:endParaRPr lang="en-US" sz="3600" dirty="0" smtClean="0">
              <a:solidFill>
                <a:schemeClr val="bg1"/>
              </a:solidFill>
            </a:endParaRPr>
          </a:p>
        </p:txBody>
      </p:sp>
      <p:sp>
        <p:nvSpPr>
          <p:cNvPr id="4" name="Slide Number Placeholder 3"/>
          <p:cNvSpPr>
            <a:spLocks noGrp="1"/>
          </p:cNvSpPr>
          <p:nvPr>
            <p:ph type="sldNum" sz="quarter" idx="12"/>
          </p:nvPr>
        </p:nvSpPr>
        <p:spPr/>
        <p:txBody>
          <a:bodyPr/>
          <a:lstStyle/>
          <a:p>
            <a:endParaRPr lang="en-US" dirty="0"/>
          </a:p>
        </p:txBody>
      </p:sp>
      <p:grpSp>
        <p:nvGrpSpPr>
          <p:cNvPr id="2" name="Group 7"/>
          <p:cNvGrpSpPr/>
          <p:nvPr/>
        </p:nvGrpSpPr>
        <p:grpSpPr>
          <a:xfrm>
            <a:off x="1643042" y="1604975"/>
            <a:ext cx="6667500" cy="3609975"/>
            <a:chOff x="1371600" y="2514600"/>
            <a:chExt cx="6667500" cy="3609975"/>
          </a:xfrm>
        </p:grpSpPr>
        <p:pic>
          <p:nvPicPr>
            <p:cNvPr id="9" name="Picture 6" descr="stability"/>
            <p:cNvPicPr>
              <a:picLocks noChangeAspect="1" noChangeArrowheads="1"/>
            </p:cNvPicPr>
            <p:nvPr/>
          </p:nvPicPr>
          <p:blipFill>
            <a:blip r:embed="rId3"/>
            <a:srcRect/>
            <a:stretch>
              <a:fillRect/>
            </a:stretch>
          </p:blipFill>
          <p:spPr bwMode="auto">
            <a:xfrm>
              <a:off x="1371600" y="2514600"/>
              <a:ext cx="6667500" cy="3609975"/>
            </a:xfrm>
            <a:prstGeom prst="rect">
              <a:avLst/>
            </a:prstGeom>
            <a:noFill/>
          </p:spPr>
        </p:pic>
        <p:sp>
          <p:nvSpPr>
            <p:cNvPr id="10" name="Text Box 9"/>
            <p:cNvSpPr txBox="1">
              <a:spLocks noChangeArrowheads="1"/>
            </p:cNvSpPr>
            <p:nvPr/>
          </p:nvSpPr>
          <p:spPr bwMode="auto">
            <a:xfrm>
              <a:off x="5562600" y="2590800"/>
              <a:ext cx="1649413" cy="488950"/>
            </a:xfrm>
            <a:prstGeom prst="rect">
              <a:avLst/>
            </a:prstGeom>
            <a:noFill/>
            <a:ln w="9525">
              <a:noFill/>
              <a:miter lim="800000"/>
              <a:headEnd/>
              <a:tailEnd/>
            </a:ln>
            <a:effectLst/>
          </p:spPr>
          <p:txBody>
            <a:bodyPr wrap="none">
              <a:spAutoFit/>
            </a:bodyPr>
            <a:lstStyle/>
            <a:p>
              <a:pPr algn="l">
                <a:buFontTx/>
                <a:buNone/>
              </a:pPr>
              <a:r>
                <a:rPr lang="en-US" sz="2600" b="1">
                  <a:solidFill>
                    <a:srgbClr val="CC3300"/>
                  </a:solidFill>
                </a:rPr>
                <a:t>Unstable</a:t>
              </a:r>
            </a:p>
          </p:txBody>
        </p:sp>
        <p:sp>
          <p:nvSpPr>
            <p:cNvPr id="11" name="Text Box 10"/>
            <p:cNvSpPr txBox="1">
              <a:spLocks noChangeArrowheads="1"/>
            </p:cNvSpPr>
            <p:nvPr/>
          </p:nvSpPr>
          <p:spPr bwMode="auto">
            <a:xfrm>
              <a:off x="2362200" y="2590800"/>
              <a:ext cx="1233488" cy="488950"/>
            </a:xfrm>
            <a:prstGeom prst="rect">
              <a:avLst/>
            </a:prstGeom>
            <a:noFill/>
            <a:ln w="9525">
              <a:noFill/>
              <a:miter lim="800000"/>
              <a:headEnd/>
              <a:tailEnd/>
            </a:ln>
            <a:effectLst/>
          </p:spPr>
          <p:txBody>
            <a:bodyPr wrap="none">
              <a:spAutoFit/>
            </a:bodyPr>
            <a:lstStyle/>
            <a:p>
              <a:pPr algn="l">
                <a:buFontTx/>
                <a:buNone/>
              </a:pPr>
              <a:r>
                <a:rPr lang="en-US" sz="2600" b="1">
                  <a:solidFill>
                    <a:srgbClr val="CC3300"/>
                  </a:solidFill>
                </a:rPr>
                <a:t>Stable</a:t>
              </a:r>
            </a:p>
          </p:txBody>
        </p:sp>
      </p:grpSp>
      <p:sp>
        <p:nvSpPr>
          <p:cNvPr id="12" name="Rectangle 3"/>
          <p:cNvSpPr txBox="1">
            <a:spLocks noChangeArrowheads="1"/>
          </p:cNvSpPr>
          <p:nvPr/>
        </p:nvSpPr>
        <p:spPr>
          <a:xfrm>
            <a:off x="1422464" y="5238774"/>
            <a:ext cx="7650130" cy="976308"/>
          </a:xfrm>
          <a:prstGeom prst="rect">
            <a:avLst/>
          </a:prstGeom>
        </p:spPr>
        <p:txBody>
          <a:bodyPr vert="horz" lIns="91440" tIns="45720" rIns="91440" bIns="45720" rtlCol="0">
            <a:normAutofit/>
          </a:bodyPr>
          <a:lstStyle/>
          <a:p>
            <a:pPr marL="342900" marR="0" lvl="0" indent="-342900" algn="just" defTabSz="457200" rtl="0" eaLnBrk="1" fontAlgn="auto" latinLnBrk="0" hangingPunct="1">
              <a:lnSpc>
                <a:spcPct val="100000"/>
              </a:lnSpc>
              <a:spcAft>
                <a:spcPts val="0"/>
              </a:spcAft>
              <a:buClrTx/>
              <a:buSzTx/>
              <a:tabLst/>
              <a:defRPr/>
            </a:pPr>
            <a:r>
              <a:rPr kumimoji="0" lang="en-US" sz="2600" b="0" i="0" u="none" strike="noStrike" kern="1200" cap="none" spc="0" normalizeH="0" baseline="0" noProof="0" dirty="0" smtClean="0">
                <a:ln>
                  <a:noFill/>
                </a:ln>
                <a:solidFill>
                  <a:schemeClr val="bg1"/>
                </a:solidFill>
                <a:effectLst/>
                <a:uLnTx/>
                <a:uFillTx/>
                <a:latin typeface="+mn-lt"/>
                <a:ea typeface="+mn-ea"/>
                <a:cs typeface="+mn-cs"/>
              </a:rPr>
              <a:t>A LTI system is</a:t>
            </a:r>
            <a:r>
              <a:rPr kumimoji="0" lang="en-US" sz="2600" b="0" i="0" u="none" strike="noStrike" kern="1200" cap="none" spc="0" normalizeH="0" noProof="0" dirty="0" smtClean="0">
                <a:ln>
                  <a:noFill/>
                </a:ln>
                <a:solidFill>
                  <a:schemeClr val="bg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bg1"/>
                </a:solidFill>
                <a:effectLst/>
                <a:uLnTx/>
                <a:uFillTx/>
                <a:latin typeface="+mn-lt"/>
                <a:ea typeface="+mn-ea"/>
                <a:cs typeface="+mn-cs"/>
              </a:rPr>
              <a:t>stable if ALL poles of its transfer</a:t>
            </a:r>
          </a:p>
          <a:p>
            <a:pPr marL="342900" marR="0" lvl="0" indent="-342900" algn="just" defTabSz="457200" rtl="0" eaLnBrk="1" fontAlgn="auto" latinLnBrk="0" hangingPunct="1">
              <a:lnSpc>
                <a:spcPct val="100000"/>
              </a:lnSpc>
              <a:spcAft>
                <a:spcPts val="0"/>
              </a:spcAft>
              <a:buClrTx/>
              <a:buSzTx/>
              <a:tabLst/>
              <a:defRPr/>
            </a:pPr>
            <a:r>
              <a:rPr kumimoji="0" lang="en-US" sz="2600" b="0" i="0" u="none" strike="noStrike" kern="1200" cap="none" spc="0" normalizeH="0" baseline="0" noProof="0" dirty="0" smtClean="0">
                <a:ln>
                  <a:noFill/>
                </a:ln>
                <a:solidFill>
                  <a:schemeClr val="bg1"/>
                </a:solidFill>
                <a:effectLst/>
                <a:uLnTx/>
                <a:uFillTx/>
                <a:latin typeface="+mn-lt"/>
                <a:ea typeface="+mn-ea"/>
                <a:cs typeface="+mn-cs"/>
              </a:rPr>
              <a:t>function are in the LHP (</a:t>
            </a:r>
            <a:r>
              <a:rPr kumimoji="0" lang="en-US" sz="2600" b="0" i="0" u="none" strike="noStrike" kern="1200" cap="none" spc="0" normalizeH="0" baseline="0" noProof="0" dirty="0" smtClean="0">
                <a:ln>
                  <a:noFill/>
                </a:ln>
                <a:solidFill>
                  <a:schemeClr val="bg1"/>
                </a:solidFill>
                <a:effectLst/>
                <a:uLnTx/>
                <a:uFillTx/>
                <a:latin typeface="+mn-lt"/>
                <a:ea typeface="+mn-ea"/>
                <a:cs typeface="+mn-cs"/>
                <a:sym typeface="Symbol" pitchFamily="18" charset="2"/>
              </a:rPr>
              <a:t></a:t>
            </a:r>
            <a:r>
              <a:rPr kumimoji="0" lang="en-US" sz="2600" b="0" i="0" u="none" strike="noStrike" kern="1200" cap="none" spc="0" normalizeH="0" baseline="0" noProof="0" dirty="0" smtClean="0">
                <a:ln>
                  <a:noFill/>
                </a:ln>
                <a:solidFill>
                  <a:schemeClr val="bg1"/>
                </a:solidFill>
                <a:effectLst/>
                <a:uLnTx/>
                <a:uFillTx/>
                <a:latin typeface="+mn-lt"/>
                <a:ea typeface="+mn-ea"/>
                <a:cs typeface="+mn-cs"/>
              </a:rPr>
              <a:t>p</a:t>
            </a:r>
            <a:r>
              <a:rPr kumimoji="0" lang="en-US" sz="2600" b="0" i="0" u="none" strike="noStrike" kern="1200" cap="none" spc="0" normalizeH="0" baseline="-25000" noProof="0" dirty="0" smtClean="0">
                <a:ln>
                  <a:noFill/>
                </a:ln>
                <a:solidFill>
                  <a:schemeClr val="bg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bg1"/>
                </a:solidFill>
                <a:effectLst/>
                <a:uLnTx/>
                <a:uFillTx/>
                <a:latin typeface="+mn-lt"/>
                <a:ea typeface="+mn-ea"/>
                <a:cs typeface="+mn-cs"/>
              </a:rPr>
              <a:t>, Re[p</a:t>
            </a:r>
            <a:r>
              <a:rPr kumimoji="0" lang="en-US" sz="2600" b="0" i="0" u="none" strike="noStrike" kern="1200" cap="none" spc="0" normalizeH="0" baseline="-25000" noProof="0" dirty="0" smtClean="0">
                <a:ln>
                  <a:noFill/>
                </a:ln>
                <a:solidFill>
                  <a:schemeClr val="bg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bg1"/>
                </a:solidFill>
                <a:effectLst/>
                <a:uLnTx/>
                <a:uFillTx/>
                <a:latin typeface="+mn-lt"/>
                <a:ea typeface="+mn-ea"/>
                <a:cs typeface="+mn-cs"/>
              </a:rPr>
              <a:t>]&lt;0) </a:t>
            </a:r>
            <a:endParaRPr kumimoji="0" lang="en-US" sz="2600" b="0" i="0" u="none" strike="noStrike" kern="1200" cap="none" spc="0" normalizeH="0" baseline="0" noProof="0" dirty="0">
              <a:ln>
                <a:noFill/>
              </a:ln>
              <a:solidFill>
                <a:schemeClr val="bg1"/>
              </a:solidFill>
              <a:effectLst/>
              <a:uLnTx/>
              <a:uFillTx/>
              <a:latin typeface="+mn-lt"/>
              <a:ea typeface="+mn-ea"/>
              <a:cs typeface="+mn-cs"/>
            </a:endParaRPr>
          </a:p>
        </p:txBody>
      </p:sp>
      <p:pic>
        <p:nvPicPr>
          <p:cNvPr id="13" name="Picture 408" descr="C:\Users\user\Desktop\full final logo emboss.jpg"/>
          <p:cNvPicPr>
            <a:picLocks noChangeAspect="1" noChangeArrowheads="1"/>
          </p:cNvPicPr>
          <p:nvPr/>
        </p:nvPicPr>
        <p:blipFill>
          <a:blip r:embed="rId4"/>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ight Arrow 12"/>
          <p:cNvSpPr/>
          <p:nvPr/>
        </p:nvSpPr>
        <p:spPr>
          <a:xfrm rot="5400000">
            <a:off x="2359859" y="3359998"/>
            <a:ext cx="2066827" cy="928694"/>
          </a:xfrm>
          <a:prstGeom prst="right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p:cNvSpPr>
            <a:spLocks noGrp="1"/>
          </p:cNvSpPr>
          <p:nvPr>
            <p:ph type="title"/>
          </p:nvPr>
        </p:nvSpPr>
        <p:spPr>
          <a:xfrm>
            <a:off x="816883" y="500042"/>
            <a:ext cx="8501122" cy="714372"/>
          </a:xfrm>
        </p:spPr>
        <p:txBody>
          <a:bodyPr>
            <a:normAutofit/>
          </a:bodyPr>
          <a:lstStyle/>
          <a:p>
            <a:r>
              <a:rPr lang="it-IT" sz="3600" dirty="0" smtClean="0">
                <a:solidFill>
                  <a:schemeClr val="bg1"/>
                </a:solidFill>
              </a:rPr>
              <a:t>Stability of a Control System</a:t>
            </a:r>
            <a:endParaRPr lang="en-US" sz="3600" dirty="0" smtClean="0">
              <a:solidFill>
                <a:schemeClr val="bg1"/>
              </a:solidFill>
            </a:endParaRPr>
          </a:p>
        </p:txBody>
      </p:sp>
      <p:sp>
        <p:nvSpPr>
          <p:cNvPr id="4" name="Slide Number Placeholder 3"/>
          <p:cNvSpPr>
            <a:spLocks noGrp="1"/>
          </p:cNvSpPr>
          <p:nvPr>
            <p:ph type="sldNum" sz="quarter" idx="12"/>
          </p:nvPr>
        </p:nvSpPr>
        <p:spPr/>
        <p:txBody>
          <a:bodyPr/>
          <a:lstStyle/>
          <a:p>
            <a:endParaRPr lang="en-US" dirty="0"/>
          </a:p>
        </p:txBody>
      </p:sp>
      <p:sp>
        <p:nvSpPr>
          <p:cNvPr id="12" name="Rectangle 3"/>
          <p:cNvSpPr txBox="1">
            <a:spLocks noChangeArrowheads="1"/>
          </p:cNvSpPr>
          <p:nvPr/>
        </p:nvSpPr>
        <p:spPr>
          <a:xfrm>
            <a:off x="1214414" y="1357298"/>
            <a:ext cx="7929586" cy="5500702"/>
          </a:xfrm>
          <a:prstGeom prst="rect">
            <a:avLst/>
          </a:prstGeom>
        </p:spPr>
        <p:txBody>
          <a:bodyPr vert="horz" lIns="91440" tIns="45720" rIns="91440" bIns="45720" rtlCol="0">
            <a:noAutofit/>
          </a:bodyPr>
          <a:lstStyle/>
          <a:p>
            <a:pPr marL="342900" marR="0" lvl="0" indent="-342900" algn="just" defTabSz="457200" rtl="0" eaLnBrk="1" fontAlgn="auto" latinLnBrk="0" hangingPunct="1">
              <a:lnSpc>
                <a:spcPct val="100000"/>
              </a:lnSpc>
              <a:spcAft>
                <a:spcPts val="0"/>
              </a:spcAft>
              <a:buClrTx/>
              <a:buSzTx/>
              <a:buFont typeface="Wingdings" pitchFamily="2" charset="2"/>
              <a:buChar char="Ø"/>
              <a:tabLst/>
              <a:defRPr/>
            </a:pPr>
            <a:r>
              <a:rPr lang="en-US" sz="2800" dirty="0" smtClean="0">
                <a:solidFill>
                  <a:schemeClr val="bg1"/>
                </a:solidFill>
              </a:rPr>
              <a:t>Any </a:t>
            </a:r>
            <a:r>
              <a:rPr kumimoji="0" lang="en-US" sz="2800" b="0" i="0" u="none" strike="noStrike" kern="1200" cap="none" spc="0" normalizeH="0" baseline="0" noProof="0" dirty="0" smtClean="0">
                <a:ln>
                  <a:noFill/>
                </a:ln>
                <a:solidFill>
                  <a:schemeClr val="bg1"/>
                </a:solidFill>
                <a:effectLst/>
                <a:uLnTx/>
                <a:uFillTx/>
                <a:latin typeface="+mn-lt"/>
                <a:ea typeface="+mn-ea"/>
                <a:cs typeface="+mn-cs"/>
              </a:rPr>
              <a:t>Root(s) in RHP = Unstable</a:t>
            </a:r>
          </a:p>
          <a:p>
            <a:pPr marL="342900" marR="0" lvl="0" indent="-342900" algn="just" defTabSz="457200" rtl="0" eaLnBrk="1" fontAlgn="auto" latinLnBrk="0" hangingPunct="1">
              <a:lnSpc>
                <a:spcPct val="100000"/>
              </a:lnSpc>
              <a:spcAft>
                <a:spcPts val="0"/>
              </a:spcAft>
              <a:buClrTx/>
              <a:buSzTx/>
              <a:buFont typeface="Wingdings" pitchFamily="2" charset="2"/>
              <a:buChar char="Ø"/>
              <a:tabLst/>
              <a:defRPr/>
            </a:pPr>
            <a:r>
              <a:rPr lang="it-IT" sz="2800" dirty="0" smtClean="0">
                <a:solidFill>
                  <a:schemeClr val="bg1"/>
                </a:solidFill>
              </a:rPr>
              <a:t>All Root(s) in LHP = Stable</a:t>
            </a:r>
          </a:p>
          <a:p>
            <a:pPr marL="342900" lvl="0" indent="-342900" algn="just">
              <a:buFont typeface="Wingdings" pitchFamily="2" charset="2"/>
              <a:buChar char="Ø"/>
              <a:defRPr/>
            </a:pPr>
            <a:r>
              <a:rPr kumimoji="0" lang="it-IT" sz="2800" b="0" i="0" u="none" strike="noStrike" kern="1200" cap="none" spc="0" normalizeH="0" baseline="0" noProof="0" dirty="0" smtClean="0">
                <a:ln>
                  <a:noFill/>
                </a:ln>
                <a:solidFill>
                  <a:schemeClr val="bg1"/>
                </a:solidFill>
                <a:effectLst/>
                <a:uLnTx/>
                <a:uFillTx/>
                <a:latin typeface="+mn-lt"/>
                <a:ea typeface="+mn-ea"/>
                <a:cs typeface="+mn-cs"/>
              </a:rPr>
              <a:t>Roots on j</a:t>
            </a:r>
            <a:r>
              <a:rPr lang="it-IT" altLang="zh-CN" sz="2800" dirty="0" smtClean="0">
                <a:solidFill>
                  <a:schemeClr val="bg1"/>
                </a:solidFill>
                <a:sym typeface="Symbol"/>
              </a:rPr>
              <a:t> axis = ?</a:t>
            </a:r>
          </a:p>
          <a:p>
            <a:pPr marL="342900" lvl="0" indent="-342900" algn="just">
              <a:defRPr/>
            </a:pPr>
            <a:endParaRPr lang="it-IT" altLang="zh-CN" sz="2800" dirty="0" smtClean="0">
              <a:solidFill>
                <a:schemeClr val="bg1"/>
              </a:solidFill>
              <a:sym typeface="Symbol"/>
            </a:endParaRPr>
          </a:p>
          <a:p>
            <a:pPr marL="342900" lvl="0" indent="-342900" algn="just">
              <a:defRPr/>
            </a:pPr>
            <a:endParaRPr lang="it-IT" altLang="zh-CN" sz="2800" dirty="0" smtClean="0">
              <a:solidFill>
                <a:schemeClr val="bg1"/>
              </a:solidFill>
              <a:sym typeface="Symbol"/>
            </a:endParaRPr>
          </a:p>
          <a:p>
            <a:pPr marL="342900" lvl="0" indent="-342900" algn="just">
              <a:defRPr/>
            </a:pPr>
            <a:endParaRPr lang="it-IT" altLang="zh-CN" sz="2800" dirty="0" smtClean="0">
              <a:solidFill>
                <a:schemeClr val="bg1"/>
              </a:solidFill>
              <a:sym typeface="Symbol"/>
            </a:endParaRPr>
          </a:p>
          <a:p>
            <a:pPr marL="342900" lvl="0" indent="-342900" algn="just">
              <a:defRPr/>
            </a:pPr>
            <a:endParaRPr lang="it-IT" altLang="zh-CN" sz="2800" dirty="0" smtClean="0">
              <a:solidFill>
                <a:schemeClr val="bg1"/>
              </a:solidFill>
              <a:sym typeface="Symbol"/>
            </a:endParaRPr>
          </a:p>
          <a:p>
            <a:pPr marL="342900" lvl="0" indent="-342900" algn="just">
              <a:defRPr/>
            </a:pPr>
            <a:endParaRPr lang="it-IT" altLang="zh-CN" sz="2800" dirty="0" smtClean="0">
              <a:solidFill>
                <a:schemeClr val="bg1"/>
              </a:solidFill>
              <a:sym typeface="Symbol"/>
            </a:endParaRPr>
          </a:p>
          <a:p>
            <a:pPr marL="342900" lvl="0" indent="-342900" algn="just">
              <a:defRPr/>
            </a:pPr>
            <a:endParaRPr lang="it-IT" altLang="zh-CN" sz="2800" dirty="0" smtClean="0">
              <a:solidFill>
                <a:schemeClr val="bg1"/>
              </a:solidFill>
              <a:sym typeface="Symbol"/>
            </a:endParaRPr>
          </a:p>
          <a:p>
            <a:pPr marL="342900" lvl="0" indent="-342900" algn="just">
              <a:spcBef>
                <a:spcPts val="500"/>
              </a:spcBef>
              <a:defRPr/>
            </a:pPr>
            <a:endParaRPr lang="it-IT" sz="2600" baseline="30000" dirty="0" smtClean="0">
              <a:solidFill>
                <a:schemeClr val="bg1"/>
              </a:solidFill>
              <a:sym typeface="Symbol"/>
            </a:endParaRPr>
          </a:p>
          <a:p>
            <a:pPr marL="342900" lvl="0" indent="-342900" algn="just">
              <a:spcBef>
                <a:spcPts val="500"/>
              </a:spcBef>
              <a:defRPr/>
            </a:pPr>
            <a:endParaRPr lang="it-IT" sz="2600" baseline="30000" dirty="0" smtClean="0">
              <a:solidFill>
                <a:schemeClr val="bg1"/>
              </a:solidFill>
              <a:sym typeface="Symbol"/>
            </a:endParaRPr>
          </a:p>
          <a:p>
            <a:pPr marL="342900" lvl="0" indent="-342900" algn="just">
              <a:spcBef>
                <a:spcPts val="500"/>
              </a:spcBef>
              <a:defRPr/>
            </a:pPr>
            <a:endParaRPr lang="it-IT" sz="2600" baseline="30000" dirty="0" smtClean="0">
              <a:solidFill>
                <a:schemeClr val="bg1"/>
              </a:solidFill>
              <a:sym typeface="Symbol"/>
            </a:endParaRPr>
          </a:p>
          <a:p>
            <a:pPr marL="342900" lvl="0" indent="-342900" algn="just">
              <a:spcBef>
                <a:spcPts val="500"/>
              </a:spcBef>
              <a:defRPr/>
            </a:pPr>
            <a:endParaRPr kumimoji="0" lang="en-US" sz="2600" b="0" i="0" u="none" strike="noStrike" kern="1200" cap="none" spc="0" normalizeH="0" baseline="30000" noProof="0" dirty="0">
              <a:ln>
                <a:noFill/>
              </a:ln>
              <a:solidFill>
                <a:schemeClr val="bg1"/>
              </a:solidFill>
              <a:effectLst/>
              <a:uLnTx/>
              <a:uFillTx/>
              <a:latin typeface="+mn-lt"/>
              <a:ea typeface="+mn-ea"/>
              <a:cs typeface="+mn-cs"/>
            </a:endParaRPr>
          </a:p>
        </p:txBody>
      </p:sp>
      <p:sp>
        <p:nvSpPr>
          <p:cNvPr id="14" name="Rectangle 13"/>
          <p:cNvSpPr/>
          <p:nvPr/>
        </p:nvSpPr>
        <p:spPr>
          <a:xfrm rot="5400000">
            <a:off x="2747968" y="3409803"/>
            <a:ext cx="1357322" cy="523220"/>
          </a:xfrm>
          <a:prstGeom prst="rect">
            <a:avLst/>
          </a:prstGeom>
        </p:spPr>
        <p:txBody>
          <a:bodyPr wrap="square">
            <a:spAutoFit/>
          </a:bodyPr>
          <a:lstStyle/>
          <a:p>
            <a:pPr algn="just"/>
            <a:r>
              <a:rPr lang="it-IT" altLang="zh-CN" sz="2800" dirty="0" smtClean="0">
                <a:solidFill>
                  <a:srgbClr val="00B050"/>
                </a:solidFill>
              </a:rPr>
              <a:t>Simple </a:t>
            </a:r>
            <a:endParaRPr lang="it-IT" altLang="zh-CN" sz="2600" baseline="30000" dirty="0" smtClean="0">
              <a:solidFill>
                <a:srgbClr val="00B050"/>
              </a:solidFill>
            </a:endParaRPr>
          </a:p>
        </p:txBody>
      </p:sp>
      <p:sp>
        <p:nvSpPr>
          <p:cNvPr id="15" name="Rectangle 14"/>
          <p:cNvSpPr/>
          <p:nvPr/>
        </p:nvSpPr>
        <p:spPr>
          <a:xfrm>
            <a:off x="1018499" y="3429000"/>
            <a:ext cx="2196179" cy="446276"/>
          </a:xfrm>
          <a:prstGeom prst="rect">
            <a:avLst/>
          </a:prstGeom>
        </p:spPr>
        <p:txBody>
          <a:bodyPr wrap="none">
            <a:spAutoFit/>
          </a:bodyPr>
          <a:lstStyle/>
          <a:p>
            <a:r>
              <a:rPr lang="it-IT" altLang="zh-CN" sz="2300" dirty="0" smtClean="0">
                <a:solidFill>
                  <a:schemeClr val="bg1"/>
                </a:solidFill>
                <a:sym typeface="Symbol"/>
              </a:rPr>
              <a:t>Types of roots?</a:t>
            </a:r>
            <a:endParaRPr lang="en-US" sz="2300" dirty="0"/>
          </a:p>
        </p:txBody>
      </p:sp>
      <p:sp>
        <p:nvSpPr>
          <p:cNvPr id="16" name="Rectangle 15"/>
          <p:cNvSpPr/>
          <p:nvPr/>
        </p:nvSpPr>
        <p:spPr>
          <a:xfrm>
            <a:off x="1142976" y="4857759"/>
            <a:ext cx="4751622" cy="430887"/>
          </a:xfrm>
          <a:prstGeom prst="rect">
            <a:avLst/>
          </a:prstGeom>
        </p:spPr>
        <p:txBody>
          <a:bodyPr wrap="none">
            <a:spAutoFit/>
          </a:bodyPr>
          <a:lstStyle/>
          <a:p>
            <a:r>
              <a:rPr lang="it-IT" altLang="zh-CN" sz="2200" dirty="0" smtClean="0">
                <a:solidFill>
                  <a:schemeClr val="bg1"/>
                </a:solidFill>
                <a:sym typeface="Symbol"/>
              </a:rPr>
              <a:t>Marginally Stable or Limitedly Stable</a:t>
            </a:r>
            <a:endParaRPr lang="en-US" sz="2200" dirty="0"/>
          </a:p>
        </p:txBody>
      </p:sp>
      <p:grpSp>
        <p:nvGrpSpPr>
          <p:cNvPr id="2" name="Group 20"/>
          <p:cNvGrpSpPr/>
          <p:nvPr/>
        </p:nvGrpSpPr>
        <p:grpSpPr>
          <a:xfrm>
            <a:off x="6786578" y="2790931"/>
            <a:ext cx="928694" cy="2066827"/>
            <a:chOff x="2928926" y="2790931"/>
            <a:chExt cx="928694" cy="2066827"/>
          </a:xfrm>
        </p:grpSpPr>
        <p:sp>
          <p:nvSpPr>
            <p:cNvPr id="22" name="Right Arrow 21"/>
            <p:cNvSpPr/>
            <p:nvPr/>
          </p:nvSpPr>
          <p:spPr>
            <a:xfrm rot="5400000">
              <a:off x="2359859" y="3359998"/>
              <a:ext cx="2066827" cy="928694"/>
            </a:xfrm>
            <a:prstGeom prst="right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5400000">
              <a:off x="2637000" y="3559242"/>
              <a:ext cx="1579257" cy="446276"/>
            </a:xfrm>
            <a:prstGeom prst="rect">
              <a:avLst/>
            </a:prstGeom>
          </p:spPr>
          <p:txBody>
            <a:bodyPr wrap="square">
              <a:spAutoFit/>
            </a:bodyPr>
            <a:lstStyle/>
            <a:p>
              <a:pPr algn="just"/>
              <a:r>
                <a:rPr lang="it-IT" altLang="zh-CN" sz="2300" dirty="0" smtClean="0">
                  <a:solidFill>
                    <a:srgbClr val="00B050"/>
                  </a:solidFill>
                </a:rPr>
                <a:t>Repeated</a:t>
              </a:r>
              <a:endParaRPr lang="it-IT" altLang="zh-CN" sz="2300" baseline="30000" dirty="0" smtClean="0">
                <a:solidFill>
                  <a:srgbClr val="00B050"/>
                </a:solidFill>
              </a:endParaRPr>
            </a:p>
          </p:txBody>
        </p:sp>
      </p:grpSp>
      <p:sp>
        <p:nvSpPr>
          <p:cNvPr id="24" name="Rectangle 23"/>
          <p:cNvSpPr/>
          <p:nvPr/>
        </p:nvSpPr>
        <p:spPr>
          <a:xfrm>
            <a:off x="6630833" y="4855501"/>
            <a:ext cx="1298753" cy="430887"/>
          </a:xfrm>
          <a:prstGeom prst="rect">
            <a:avLst/>
          </a:prstGeom>
        </p:spPr>
        <p:txBody>
          <a:bodyPr wrap="none">
            <a:spAutoFit/>
          </a:bodyPr>
          <a:lstStyle/>
          <a:p>
            <a:r>
              <a:rPr lang="it-IT" altLang="zh-CN" sz="2200" dirty="0" smtClean="0">
                <a:solidFill>
                  <a:schemeClr val="bg1"/>
                </a:solidFill>
                <a:sym typeface="Symbol"/>
              </a:rPr>
              <a:t>Unstable</a:t>
            </a:r>
            <a:endParaRPr lang="en-US" sz="2200" dirty="0"/>
          </a:p>
        </p:txBody>
      </p:sp>
      <p:pic>
        <p:nvPicPr>
          <p:cNvPr id="17" name="Picture 408" descr="C:\Users\user\Desktop\full final logo emboss.jpg"/>
          <p:cNvPicPr>
            <a:picLocks noChangeAspect="1" noChangeArrowheads="1"/>
          </p:cNvPicPr>
          <p:nvPr/>
        </p:nvPicPr>
        <p:blipFill>
          <a:blip r:embed="rId3"/>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142976" y="357174"/>
            <a:ext cx="7858180" cy="714372"/>
          </a:xfrm>
        </p:spPr>
        <p:txBody>
          <a:bodyPr>
            <a:noAutofit/>
          </a:bodyPr>
          <a:lstStyle/>
          <a:p>
            <a:r>
              <a:rPr lang="it-IT" altLang="zh-CN" sz="3600" dirty="0" smtClean="0">
                <a:solidFill>
                  <a:schemeClr val="bg1"/>
                </a:solidFill>
              </a:rPr>
              <a:t>Routh-Hurwitz Stability Criterion</a:t>
            </a:r>
            <a:endParaRPr lang="en-US" sz="3600" dirty="0" smtClean="0">
              <a:solidFill>
                <a:schemeClr val="bg1"/>
              </a:solidFill>
            </a:endParaRPr>
          </a:p>
        </p:txBody>
      </p:sp>
      <p:sp>
        <p:nvSpPr>
          <p:cNvPr id="12" name="Text Box 6"/>
          <p:cNvSpPr txBox="1">
            <a:spLocks noChangeArrowheads="1"/>
          </p:cNvSpPr>
          <p:nvPr/>
        </p:nvSpPr>
        <p:spPr bwMode="auto">
          <a:xfrm>
            <a:off x="1043022" y="1142984"/>
            <a:ext cx="7643778" cy="3108543"/>
          </a:xfrm>
          <a:prstGeom prst="rect">
            <a:avLst/>
          </a:prstGeom>
          <a:noFill/>
          <a:ln w="9525">
            <a:noFill/>
            <a:miter lim="800000"/>
            <a:headEnd/>
            <a:tailEnd/>
          </a:ln>
          <a:effectLst/>
        </p:spPr>
        <p:txBody>
          <a:bodyPr wrap="square">
            <a:spAutoFit/>
          </a:bodyPr>
          <a:lstStyle/>
          <a:p>
            <a:pPr algn="just">
              <a:buFont typeface="Wingdings" pitchFamily="2" charset="2"/>
              <a:buChar char="Ø"/>
            </a:pPr>
            <a:r>
              <a:rPr lang="en-US" altLang="zh-CN" sz="2800" dirty="0" smtClean="0">
                <a:solidFill>
                  <a:schemeClr val="bg1"/>
                </a:solidFill>
              </a:rPr>
              <a:t> Determines how many root of the characteristics eq. lie in the Right Half Plane (s-plane)</a:t>
            </a:r>
          </a:p>
          <a:p>
            <a:pPr algn="just">
              <a:buFont typeface="Wingdings" pitchFamily="2" charset="2"/>
              <a:buChar char="Ø"/>
            </a:pPr>
            <a:r>
              <a:rPr lang="it-IT" altLang="zh-CN" sz="2800" dirty="0" smtClean="0">
                <a:solidFill>
                  <a:schemeClr val="bg1"/>
                </a:solidFill>
              </a:rPr>
              <a:t> Also determines all the roots on j</a:t>
            </a:r>
            <a:r>
              <a:rPr lang="it-IT" altLang="zh-CN" sz="2800" dirty="0" smtClean="0">
                <a:solidFill>
                  <a:schemeClr val="bg1"/>
                </a:solidFill>
                <a:sym typeface="Symbol"/>
              </a:rPr>
              <a:t></a:t>
            </a:r>
            <a:r>
              <a:rPr lang="it-IT" altLang="zh-CN" sz="2800" dirty="0" smtClean="0">
                <a:solidFill>
                  <a:schemeClr val="bg1"/>
                </a:solidFill>
              </a:rPr>
              <a:t>-axis, so their multiplicity can be found out</a:t>
            </a:r>
          </a:p>
          <a:p>
            <a:pPr algn="just">
              <a:buFont typeface="Wingdings" pitchFamily="2" charset="2"/>
              <a:buChar char="Ø"/>
            </a:pPr>
            <a:r>
              <a:rPr lang="it-IT" altLang="zh-CN" sz="2800" dirty="0" smtClean="0">
                <a:solidFill>
                  <a:schemeClr val="bg1"/>
                </a:solidFill>
              </a:rPr>
              <a:t> The polynomial coefficients are arranged in an array called ‘Routh array’</a:t>
            </a:r>
            <a:endParaRPr lang="en-US" altLang="zh-CN" sz="2800" dirty="0" smtClean="0">
              <a:solidFill>
                <a:schemeClr val="bg1"/>
              </a:solidFill>
            </a:endParaRPr>
          </a:p>
        </p:txBody>
      </p:sp>
      <p:pic>
        <p:nvPicPr>
          <p:cNvPr id="4" name="Picture 408" descr="C:\Users\user\Desktop\full final logo emboss.jpg"/>
          <p:cNvPicPr>
            <a:picLocks noChangeAspect="1" noChangeArrowheads="1"/>
          </p:cNvPicPr>
          <p:nvPr/>
        </p:nvPicPr>
        <p:blipFill>
          <a:blip r:embed="rId3"/>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checkerboard(across)">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checkerboard(across)">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checkerboard(across)">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142976" y="357174"/>
            <a:ext cx="7858180" cy="714372"/>
          </a:xfrm>
        </p:spPr>
        <p:txBody>
          <a:bodyPr>
            <a:noAutofit/>
          </a:bodyPr>
          <a:lstStyle/>
          <a:p>
            <a:r>
              <a:rPr lang="it-IT" altLang="zh-CN" sz="3600" dirty="0" smtClean="0">
                <a:solidFill>
                  <a:schemeClr val="bg1"/>
                </a:solidFill>
              </a:rPr>
              <a:t>RH Criterion Algorithm</a:t>
            </a:r>
            <a:endParaRPr lang="en-US" sz="3600" dirty="0" smtClean="0">
              <a:solidFill>
                <a:schemeClr val="bg1"/>
              </a:solidFill>
            </a:endParaRPr>
          </a:p>
        </p:txBody>
      </p:sp>
      <p:sp>
        <p:nvSpPr>
          <p:cNvPr id="12" name="Text Box 6"/>
          <p:cNvSpPr txBox="1">
            <a:spLocks noChangeArrowheads="1"/>
          </p:cNvSpPr>
          <p:nvPr/>
        </p:nvSpPr>
        <p:spPr bwMode="auto">
          <a:xfrm>
            <a:off x="928750" y="1142984"/>
            <a:ext cx="7643778" cy="5447645"/>
          </a:xfrm>
          <a:prstGeom prst="rect">
            <a:avLst/>
          </a:prstGeom>
          <a:noFill/>
          <a:ln w="9525">
            <a:noFill/>
            <a:miter lim="800000"/>
            <a:headEnd/>
            <a:tailEnd/>
          </a:ln>
          <a:effectLst/>
        </p:spPr>
        <p:txBody>
          <a:bodyPr wrap="square">
            <a:spAutoFit/>
          </a:bodyPr>
          <a:lstStyle/>
          <a:p>
            <a:pPr algn="just">
              <a:buFont typeface="Wingdings" pitchFamily="2" charset="2"/>
              <a:buChar char="Ø"/>
            </a:pPr>
            <a:r>
              <a:rPr lang="en-US" altLang="zh-CN" sz="2800" dirty="0" smtClean="0">
                <a:solidFill>
                  <a:schemeClr val="bg1"/>
                </a:solidFill>
              </a:rPr>
              <a:t> </a:t>
            </a:r>
            <a:r>
              <a:rPr lang="it-IT" altLang="zh-CN" sz="2800" dirty="0" smtClean="0">
                <a:solidFill>
                  <a:schemeClr val="bg1"/>
                </a:solidFill>
              </a:rPr>
              <a:t>Given the general form of characteristics eq.</a:t>
            </a:r>
          </a:p>
          <a:p>
            <a:pPr algn="just">
              <a:buFont typeface="Wingdings" pitchFamily="2" charset="2"/>
              <a:buChar char="Ø"/>
            </a:pPr>
            <a:endParaRPr lang="it-IT" altLang="zh-CN" sz="2800" dirty="0" smtClean="0">
              <a:solidFill>
                <a:schemeClr val="bg1"/>
              </a:solidFill>
            </a:endParaRPr>
          </a:p>
          <a:p>
            <a:pPr algn="just">
              <a:buFont typeface="Wingdings" pitchFamily="2" charset="2"/>
              <a:buChar char="Ø"/>
            </a:pPr>
            <a:endParaRPr lang="it-IT" altLang="zh-CN" sz="2800" dirty="0" smtClean="0">
              <a:solidFill>
                <a:schemeClr val="bg1"/>
              </a:solidFill>
            </a:endParaRPr>
          </a:p>
          <a:p>
            <a:pPr algn="just">
              <a:buFont typeface="Wingdings" pitchFamily="2" charset="2"/>
              <a:buChar char="Ø"/>
            </a:pPr>
            <a:r>
              <a:rPr lang="it-IT" altLang="zh-CN" sz="2800" dirty="0" smtClean="0">
                <a:solidFill>
                  <a:schemeClr val="bg1"/>
                </a:solidFill>
              </a:rPr>
              <a:t> Form Routh array as per follows:</a:t>
            </a:r>
          </a:p>
          <a:p>
            <a:pPr algn="just"/>
            <a:r>
              <a:rPr lang="it-IT" altLang="zh-CN" sz="2600" dirty="0" smtClean="0">
                <a:solidFill>
                  <a:schemeClr val="bg1"/>
                </a:solidFill>
              </a:rPr>
              <a:t>	- </a:t>
            </a:r>
            <a:r>
              <a:rPr lang="it-IT" altLang="zh-CN" sz="2600" u="sng" dirty="0" smtClean="0">
                <a:solidFill>
                  <a:schemeClr val="bg1"/>
                </a:solidFill>
              </a:rPr>
              <a:t>First column</a:t>
            </a:r>
            <a:r>
              <a:rPr lang="it-IT" altLang="zh-CN" sz="2600" dirty="0" smtClean="0">
                <a:solidFill>
                  <a:schemeClr val="bg1"/>
                </a:solidFill>
              </a:rPr>
              <a:t>: Starting from highest power </a:t>
            </a:r>
          </a:p>
          <a:p>
            <a:pPr algn="just"/>
            <a:r>
              <a:rPr lang="it-IT" altLang="zh-CN" sz="2600" dirty="0" smtClean="0">
                <a:solidFill>
                  <a:schemeClr val="bg1"/>
                </a:solidFill>
              </a:rPr>
              <a:t>of s (n), decrement n and write all s untill s</a:t>
            </a:r>
            <a:r>
              <a:rPr lang="it-IT" altLang="zh-CN" sz="2600" baseline="30000" dirty="0" smtClean="0">
                <a:solidFill>
                  <a:schemeClr val="bg1"/>
                </a:solidFill>
              </a:rPr>
              <a:t>0</a:t>
            </a:r>
          </a:p>
          <a:p>
            <a:pPr algn="just"/>
            <a:r>
              <a:rPr lang="it-IT" altLang="zh-CN" sz="2600" baseline="30000" dirty="0" smtClean="0">
                <a:solidFill>
                  <a:schemeClr val="bg1"/>
                </a:solidFill>
              </a:rPr>
              <a:t>	- </a:t>
            </a:r>
            <a:r>
              <a:rPr lang="it-IT" altLang="zh-CN" sz="2600" dirty="0" smtClean="0">
                <a:solidFill>
                  <a:schemeClr val="bg1"/>
                </a:solidFill>
              </a:rPr>
              <a:t> </a:t>
            </a:r>
            <a:r>
              <a:rPr lang="it-IT" altLang="zh-CN" sz="2600" u="sng" dirty="0" smtClean="0">
                <a:solidFill>
                  <a:schemeClr val="bg1"/>
                </a:solidFill>
              </a:rPr>
              <a:t>First row</a:t>
            </a:r>
            <a:r>
              <a:rPr lang="it-IT" altLang="zh-CN" sz="2600" dirty="0" smtClean="0">
                <a:solidFill>
                  <a:schemeClr val="bg1"/>
                </a:solidFill>
              </a:rPr>
              <a:t>: Starting with highest power s</a:t>
            </a:r>
            <a:r>
              <a:rPr lang="it-IT" altLang="zh-CN" sz="2600" baseline="30000" dirty="0" smtClean="0">
                <a:solidFill>
                  <a:schemeClr val="bg1"/>
                </a:solidFill>
              </a:rPr>
              <a:t>n</a:t>
            </a:r>
            <a:r>
              <a:rPr lang="it-IT" altLang="zh-CN" sz="2600" dirty="0" smtClean="0">
                <a:solidFill>
                  <a:schemeClr val="bg1"/>
                </a:solidFill>
              </a:rPr>
              <a:t>,</a:t>
            </a:r>
          </a:p>
          <a:p>
            <a:pPr algn="just"/>
            <a:r>
              <a:rPr lang="it-IT" altLang="zh-CN" sz="2600" dirty="0" smtClean="0">
                <a:solidFill>
                  <a:schemeClr val="bg1"/>
                </a:solidFill>
              </a:rPr>
              <a:t>write the coefficients of alternate powers of s</a:t>
            </a:r>
          </a:p>
          <a:p>
            <a:pPr algn="just"/>
            <a:endParaRPr lang="it-IT" altLang="zh-CN" sz="2600" dirty="0" smtClean="0">
              <a:solidFill>
                <a:schemeClr val="bg1"/>
              </a:solidFill>
            </a:endParaRPr>
          </a:p>
          <a:p>
            <a:pPr algn="just"/>
            <a:endParaRPr lang="it-IT" altLang="zh-CN" sz="2000" dirty="0" smtClean="0">
              <a:solidFill>
                <a:schemeClr val="bg1"/>
              </a:solidFill>
            </a:endParaRPr>
          </a:p>
          <a:p>
            <a:pPr algn="just"/>
            <a:r>
              <a:rPr lang="it-IT" altLang="zh-CN" sz="2600" dirty="0" smtClean="0">
                <a:solidFill>
                  <a:schemeClr val="bg1"/>
                </a:solidFill>
              </a:rPr>
              <a:t>	- </a:t>
            </a:r>
            <a:r>
              <a:rPr lang="it-IT" altLang="zh-CN" sz="2600" u="sng" dirty="0" smtClean="0">
                <a:solidFill>
                  <a:schemeClr val="bg1"/>
                </a:solidFill>
              </a:rPr>
              <a:t>Second row</a:t>
            </a:r>
            <a:r>
              <a:rPr lang="it-IT" altLang="zh-CN" sz="2600" dirty="0" smtClean="0">
                <a:solidFill>
                  <a:schemeClr val="bg1"/>
                </a:solidFill>
              </a:rPr>
              <a:t>: Starting with 2</a:t>
            </a:r>
            <a:r>
              <a:rPr lang="it-IT" altLang="zh-CN" sz="2600" baseline="30000" dirty="0" smtClean="0">
                <a:solidFill>
                  <a:schemeClr val="bg1"/>
                </a:solidFill>
              </a:rPr>
              <a:t>nd</a:t>
            </a:r>
            <a:r>
              <a:rPr lang="it-IT" altLang="zh-CN" sz="2600" dirty="0" smtClean="0">
                <a:solidFill>
                  <a:schemeClr val="bg1"/>
                </a:solidFill>
              </a:rPr>
              <a:t> highest  power</a:t>
            </a:r>
          </a:p>
          <a:p>
            <a:pPr algn="just"/>
            <a:r>
              <a:rPr lang="it-IT" altLang="zh-CN" sz="2600" dirty="0" smtClean="0">
                <a:solidFill>
                  <a:schemeClr val="bg1"/>
                </a:solidFill>
              </a:rPr>
              <a:t>s</a:t>
            </a:r>
            <a:r>
              <a:rPr lang="it-IT" altLang="zh-CN" sz="2600" baseline="30000" dirty="0" smtClean="0">
                <a:solidFill>
                  <a:schemeClr val="bg1"/>
                </a:solidFill>
              </a:rPr>
              <a:t>n-1</a:t>
            </a:r>
            <a:r>
              <a:rPr lang="it-IT" altLang="zh-CN" sz="2600" dirty="0" smtClean="0">
                <a:solidFill>
                  <a:schemeClr val="bg1"/>
                </a:solidFill>
              </a:rPr>
              <a:t>, write the coefficients of alternate powers of s</a:t>
            </a:r>
          </a:p>
          <a:p>
            <a:pPr algn="just">
              <a:buFont typeface="Wingdings" pitchFamily="2" charset="2"/>
              <a:buChar char="Ø"/>
            </a:pPr>
            <a:endParaRPr lang="en-US" altLang="zh-CN" sz="2800" dirty="0" smtClean="0">
              <a:solidFill>
                <a:schemeClr val="bg1"/>
              </a:solidFill>
            </a:endParaRPr>
          </a:p>
        </p:txBody>
      </p:sp>
      <p:pic>
        <p:nvPicPr>
          <p:cNvPr id="1026" name="Picture 2"/>
          <p:cNvPicPr>
            <a:picLocks noChangeAspect="1" noChangeArrowheads="1"/>
          </p:cNvPicPr>
          <p:nvPr/>
        </p:nvPicPr>
        <p:blipFill>
          <a:blip r:embed="rId3"/>
          <a:srcRect/>
          <a:stretch>
            <a:fillRect/>
          </a:stretch>
        </p:blipFill>
        <p:spPr bwMode="auto">
          <a:xfrm>
            <a:off x="8286776" y="1857364"/>
            <a:ext cx="748612" cy="4572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r="14389"/>
          <a:stretch>
            <a:fillRect/>
          </a:stretch>
        </p:blipFill>
        <p:spPr bwMode="auto">
          <a:xfrm>
            <a:off x="2457721" y="4572008"/>
            <a:ext cx="3400163" cy="4572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2449293" y="6000768"/>
            <a:ext cx="3408591" cy="4572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1928794" y="1757354"/>
            <a:ext cx="5537527" cy="457200"/>
          </a:xfrm>
          <a:prstGeom prst="rect">
            <a:avLst/>
          </a:prstGeom>
          <a:noFill/>
          <a:ln w="9525">
            <a:noFill/>
            <a:miter lim="800000"/>
            <a:headEnd/>
            <a:tailEnd/>
          </a:ln>
          <a:effectLst/>
        </p:spPr>
      </p:pic>
      <p:pic>
        <p:nvPicPr>
          <p:cNvPr id="8" name="Picture 408" descr="C:\Users\user\Desktop\full final logo emboss.jpg"/>
          <p:cNvPicPr>
            <a:picLocks noChangeAspect="1" noChangeArrowheads="1"/>
          </p:cNvPicPr>
          <p:nvPr/>
        </p:nvPicPr>
        <p:blipFill>
          <a:blip r:embed="rId7"/>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checkerboard(across)">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checkerboard(across)">
                                      <p:cBhvr>
                                        <p:cTn id="12" dur="500"/>
                                        <p:tgtEl>
                                          <p:spTgt spid="102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checkerboard(across)">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checkerboard(across)">
                                      <p:cBhvr>
                                        <p:cTn id="22" dur="500"/>
                                        <p:tgtEl>
                                          <p:spTgt spid="12">
                                            <p:txEl>
                                              <p:pRg st="4" end="4"/>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animEffect transition="in" filter="checkerboard(across)">
                                      <p:cBhvr>
                                        <p:cTn id="25" dur="500"/>
                                        <p:tgtEl>
                                          <p:spTgt spid="1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checkerboard(across)">
                                      <p:cBhvr>
                                        <p:cTn id="30" dur="500"/>
                                        <p:tgtEl>
                                          <p:spTgt spid="1026"/>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animEffect transition="in" filter="checkerboard(across)">
                                      <p:cBhvr>
                                        <p:cTn id="35" dur="500"/>
                                        <p:tgtEl>
                                          <p:spTgt spid="12">
                                            <p:txEl>
                                              <p:pRg st="6" end="6"/>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12">
                                            <p:txEl>
                                              <p:pRg st="7" end="7"/>
                                            </p:txEl>
                                          </p:spTgt>
                                        </p:tgtEl>
                                        <p:attrNameLst>
                                          <p:attrName>style.visibility</p:attrName>
                                        </p:attrNameLst>
                                      </p:cBhvr>
                                      <p:to>
                                        <p:strVal val="visible"/>
                                      </p:to>
                                    </p:set>
                                    <p:animEffect transition="in" filter="checkerboard(across)">
                                      <p:cBhvr>
                                        <p:cTn id="38" dur="500"/>
                                        <p:tgtEl>
                                          <p:spTgt spid="12">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1027"/>
                                        </p:tgtEl>
                                        <p:attrNameLst>
                                          <p:attrName>style.visibility</p:attrName>
                                        </p:attrNameLst>
                                      </p:cBhvr>
                                      <p:to>
                                        <p:strVal val="visible"/>
                                      </p:to>
                                    </p:set>
                                    <p:animEffect transition="in" filter="checkerboard(across)">
                                      <p:cBhvr>
                                        <p:cTn id="43" dur="500"/>
                                        <p:tgtEl>
                                          <p:spTgt spid="1027"/>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12">
                                            <p:txEl>
                                              <p:pRg st="10" end="10"/>
                                            </p:txEl>
                                          </p:spTgt>
                                        </p:tgtEl>
                                        <p:attrNameLst>
                                          <p:attrName>style.visibility</p:attrName>
                                        </p:attrNameLst>
                                      </p:cBhvr>
                                      <p:to>
                                        <p:strVal val="visible"/>
                                      </p:to>
                                    </p:set>
                                    <p:animEffect transition="in" filter="checkerboard(across)">
                                      <p:cBhvr>
                                        <p:cTn id="48" dur="500"/>
                                        <p:tgtEl>
                                          <p:spTgt spid="12">
                                            <p:txEl>
                                              <p:pRg st="10" end="10"/>
                                            </p:txEl>
                                          </p:spTgt>
                                        </p:tgtEl>
                                      </p:cBhvr>
                                    </p:animEffect>
                                  </p:childTnLst>
                                </p:cTn>
                              </p:par>
                              <p:par>
                                <p:cTn id="49" presetID="5" presetClass="entr" presetSubtype="10" fill="hold" nodeType="withEffect">
                                  <p:stCondLst>
                                    <p:cond delay="0"/>
                                  </p:stCondLst>
                                  <p:childTnLst>
                                    <p:set>
                                      <p:cBhvr>
                                        <p:cTn id="50" dur="1" fill="hold">
                                          <p:stCondLst>
                                            <p:cond delay="0"/>
                                          </p:stCondLst>
                                        </p:cTn>
                                        <p:tgtEl>
                                          <p:spTgt spid="12">
                                            <p:txEl>
                                              <p:pRg st="11" end="11"/>
                                            </p:txEl>
                                          </p:spTgt>
                                        </p:tgtEl>
                                        <p:attrNameLst>
                                          <p:attrName>style.visibility</p:attrName>
                                        </p:attrNameLst>
                                      </p:cBhvr>
                                      <p:to>
                                        <p:strVal val="visible"/>
                                      </p:to>
                                    </p:set>
                                    <p:animEffect transition="in" filter="checkerboard(across)">
                                      <p:cBhvr>
                                        <p:cTn id="51" dur="500"/>
                                        <p:tgtEl>
                                          <p:spTgt spid="12">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nodeType="clickEffect">
                                  <p:stCondLst>
                                    <p:cond delay="0"/>
                                  </p:stCondLst>
                                  <p:childTnLst>
                                    <p:set>
                                      <p:cBhvr>
                                        <p:cTn id="55" dur="1" fill="hold">
                                          <p:stCondLst>
                                            <p:cond delay="0"/>
                                          </p:stCondLst>
                                        </p:cTn>
                                        <p:tgtEl>
                                          <p:spTgt spid="1028"/>
                                        </p:tgtEl>
                                        <p:attrNameLst>
                                          <p:attrName>style.visibility</p:attrName>
                                        </p:attrNameLst>
                                      </p:cBhvr>
                                      <p:to>
                                        <p:strVal val="visible"/>
                                      </p:to>
                                    </p:set>
                                    <p:animEffect transition="in" filter="checkerboard(across)">
                                      <p:cBhvr>
                                        <p:cTn id="56"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142976" y="357174"/>
            <a:ext cx="7858180" cy="714372"/>
          </a:xfrm>
        </p:spPr>
        <p:txBody>
          <a:bodyPr>
            <a:noAutofit/>
          </a:bodyPr>
          <a:lstStyle/>
          <a:p>
            <a:r>
              <a:rPr lang="it-IT" altLang="zh-CN" sz="3600" dirty="0" smtClean="0">
                <a:solidFill>
                  <a:schemeClr val="bg1"/>
                </a:solidFill>
              </a:rPr>
              <a:t>RH Criterion Algorithm</a:t>
            </a:r>
            <a:endParaRPr lang="en-US" sz="3600" dirty="0" smtClean="0">
              <a:solidFill>
                <a:schemeClr val="bg1"/>
              </a:solidFill>
            </a:endParaRPr>
          </a:p>
        </p:txBody>
      </p:sp>
      <p:sp>
        <p:nvSpPr>
          <p:cNvPr id="12" name="Text Box 6"/>
          <p:cNvSpPr txBox="1">
            <a:spLocks noChangeArrowheads="1"/>
          </p:cNvSpPr>
          <p:nvPr/>
        </p:nvSpPr>
        <p:spPr bwMode="auto">
          <a:xfrm rot="19671713">
            <a:off x="2893251" y="4015609"/>
            <a:ext cx="5750715" cy="523220"/>
          </a:xfrm>
          <a:prstGeom prst="rect">
            <a:avLst/>
          </a:prstGeom>
          <a:noFill/>
          <a:ln w="9525">
            <a:noFill/>
            <a:miter lim="800000"/>
            <a:headEnd/>
            <a:tailEnd/>
          </a:ln>
          <a:effectLst/>
        </p:spPr>
        <p:txBody>
          <a:bodyPr wrap="square">
            <a:spAutoFit/>
          </a:bodyPr>
          <a:lstStyle/>
          <a:p>
            <a:pPr algn="just"/>
            <a:r>
              <a:rPr lang="it-IT" altLang="zh-CN" sz="2800" dirty="0" smtClean="0">
                <a:solidFill>
                  <a:schemeClr val="bg1"/>
                </a:solidFill>
              </a:rPr>
              <a:t>Routh array constructed so far !</a:t>
            </a:r>
            <a:endParaRPr lang="en-US" altLang="zh-CN" sz="2800" dirty="0" smtClean="0">
              <a:solidFill>
                <a:schemeClr val="bg1"/>
              </a:solidFill>
            </a:endParaRPr>
          </a:p>
        </p:txBody>
      </p:sp>
      <p:pic>
        <p:nvPicPr>
          <p:cNvPr id="1026" name="Picture 2"/>
          <p:cNvPicPr>
            <a:picLocks noChangeAspect="1" noChangeArrowheads="1"/>
          </p:cNvPicPr>
          <p:nvPr/>
        </p:nvPicPr>
        <p:blipFill>
          <a:blip r:embed="rId3"/>
          <a:srcRect/>
          <a:stretch>
            <a:fillRect/>
          </a:stretch>
        </p:blipFill>
        <p:spPr bwMode="auto">
          <a:xfrm>
            <a:off x="1823124" y="1988808"/>
            <a:ext cx="748612" cy="4572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t="18126" r="14150" b="19373"/>
          <a:stretch>
            <a:fillRect/>
          </a:stretch>
        </p:blipFill>
        <p:spPr bwMode="auto">
          <a:xfrm>
            <a:off x="2743473" y="2000240"/>
            <a:ext cx="3409688" cy="285752"/>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t="27501"/>
          <a:stretch>
            <a:fillRect/>
          </a:stretch>
        </p:blipFill>
        <p:spPr bwMode="auto">
          <a:xfrm>
            <a:off x="2744570" y="2428868"/>
            <a:ext cx="3408591" cy="331464"/>
          </a:xfrm>
          <a:prstGeom prst="rect">
            <a:avLst/>
          </a:prstGeom>
          <a:noFill/>
          <a:ln w="9525">
            <a:noFill/>
            <a:miter lim="800000"/>
            <a:headEnd/>
            <a:tailEnd/>
          </a:ln>
          <a:effectLst/>
        </p:spPr>
      </p:pic>
      <p:pic>
        <p:nvPicPr>
          <p:cNvPr id="8" name="Picture 5"/>
          <p:cNvPicPr>
            <a:picLocks noChangeAspect="1" noChangeArrowheads="1"/>
          </p:cNvPicPr>
          <p:nvPr/>
        </p:nvPicPr>
        <p:blipFill>
          <a:blip r:embed="rId6"/>
          <a:srcRect/>
          <a:stretch>
            <a:fillRect/>
          </a:stretch>
        </p:blipFill>
        <p:spPr bwMode="auto">
          <a:xfrm>
            <a:off x="1928794" y="1185850"/>
            <a:ext cx="5537527" cy="457200"/>
          </a:xfrm>
          <a:prstGeom prst="rect">
            <a:avLst/>
          </a:prstGeom>
          <a:noFill/>
          <a:ln w="9525">
            <a:noFill/>
            <a:miter lim="800000"/>
            <a:headEnd/>
            <a:tailEnd/>
          </a:ln>
          <a:effectLst/>
        </p:spPr>
      </p:pic>
      <p:pic>
        <p:nvPicPr>
          <p:cNvPr id="9" name="Picture 408" descr="C:\Users\user\Desktop\full final logo emboss.jpg"/>
          <p:cNvPicPr>
            <a:picLocks noChangeAspect="1" noChangeArrowheads="1"/>
          </p:cNvPicPr>
          <p:nvPr/>
        </p:nvPicPr>
        <p:blipFill>
          <a:blip r:embed="rId7"/>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142976" y="357174"/>
            <a:ext cx="7858180" cy="714372"/>
          </a:xfrm>
        </p:spPr>
        <p:txBody>
          <a:bodyPr>
            <a:noAutofit/>
          </a:bodyPr>
          <a:lstStyle/>
          <a:p>
            <a:r>
              <a:rPr lang="it-IT" altLang="zh-CN" sz="3600" dirty="0" smtClean="0">
                <a:solidFill>
                  <a:schemeClr val="bg1"/>
                </a:solidFill>
              </a:rPr>
              <a:t>RH Criterion Algorithm</a:t>
            </a:r>
            <a:endParaRPr lang="en-US" sz="3600" dirty="0" smtClean="0">
              <a:solidFill>
                <a:schemeClr val="bg1"/>
              </a:solidFill>
            </a:endParaRPr>
          </a:p>
        </p:txBody>
      </p:sp>
      <p:pic>
        <p:nvPicPr>
          <p:cNvPr id="1026" name="Picture 2"/>
          <p:cNvPicPr>
            <a:picLocks noChangeAspect="1" noChangeArrowheads="1"/>
          </p:cNvPicPr>
          <p:nvPr/>
        </p:nvPicPr>
        <p:blipFill>
          <a:blip r:embed="rId3"/>
          <a:srcRect/>
          <a:stretch>
            <a:fillRect/>
          </a:stretch>
        </p:blipFill>
        <p:spPr bwMode="auto">
          <a:xfrm>
            <a:off x="1823124" y="2143148"/>
            <a:ext cx="748612" cy="4572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t="18126" r="14150" b="19373"/>
          <a:stretch>
            <a:fillRect/>
          </a:stretch>
        </p:blipFill>
        <p:spPr bwMode="auto">
          <a:xfrm>
            <a:off x="2743473" y="2154580"/>
            <a:ext cx="3409688" cy="285752"/>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t="27501"/>
          <a:stretch>
            <a:fillRect/>
          </a:stretch>
        </p:blipFill>
        <p:spPr bwMode="auto">
          <a:xfrm>
            <a:off x="2744570" y="2535583"/>
            <a:ext cx="3408591" cy="331464"/>
          </a:xfrm>
          <a:prstGeom prst="rect">
            <a:avLst/>
          </a:prstGeom>
          <a:noFill/>
          <a:ln w="9525">
            <a:noFill/>
            <a:miter lim="800000"/>
            <a:headEnd/>
            <a:tailEnd/>
          </a:ln>
          <a:effectLst/>
        </p:spPr>
      </p:pic>
      <p:sp>
        <p:nvSpPr>
          <p:cNvPr id="8" name="Rectangle 7"/>
          <p:cNvSpPr/>
          <p:nvPr/>
        </p:nvSpPr>
        <p:spPr>
          <a:xfrm>
            <a:off x="1071538" y="1500174"/>
            <a:ext cx="7500990" cy="523220"/>
          </a:xfrm>
          <a:prstGeom prst="rect">
            <a:avLst/>
          </a:prstGeom>
        </p:spPr>
        <p:txBody>
          <a:bodyPr wrap="square">
            <a:spAutoFit/>
          </a:bodyPr>
          <a:lstStyle/>
          <a:p>
            <a:pPr algn="just"/>
            <a:r>
              <a:rPr lang="it-IT" altLang="zh-CN" sz="2800" dirty="0" smtClean="0">
                <a:solidFill>
                  <a:schemeClr val="bg1"/>
                </a:solidFill>
              </a:rPr>
              <a:t>	</a:t>
            </a:r>
            <a:r>
              <a:rPr lang="it-IT" altLang="zh-CN" sz="2600" dirty="0" smtClean="0">
                <a:solidFill>
                  <a:schemeClr val="bg1"/>
                </a:solidFill>
              </a:rPr>
              <a:t>- </a:t>
            </a:r>
            <a:r>
              <a:rPr lang="it-IT" altLang="zh-CN" sz="2600" u="sng" dirty="0" smtClean="0">
                <a:solidFill>
                  <a:schemeClr val="bg1"/>
                </a:solidFill>
              </a:rPr>
              <a:t>Other rows</a:t>
            </a:r>
            <a:r>
              <a:rPr lang="it-IT" altLang="zh-CN" sz="2600" dirty="0" smtClean="0">
                <a:solidFill>
                  <a:schemeClr val="bg1"/>
                </a:solidFill>
              </a:rPr>
              <a:t>: Fill other variables as below</a:t>
            </a:r>
            <a:endParaRPr lang="it-IT" altLang="zh-CN" sz="2600" baseline="30000" dirty="0" smtClean="0">
              <a:solidFill>
                <a:schemeClr val="bg1"/>
              </a:solidFill>
            </a:endParaRPr>
          </a:p>
        </p:txBody>
      </p:sp>
      <p:pic>
        <p:nvPicPr>
          <p:cNvPr id="2050" name="Picture 2"/>
          <p:cNvPicPr>
            <a:picLocks noChangeAspect="1" noChangeArrowheads="1"/>
          </p:cNvPicPr>
          <p:nvPr/>
        </p:nvPicPr>
        <p:blipFill>
          <a:blip r:embed="rId6"/>
          <a:srcRect/>
          <a:stretch>
            <a:fillRect/>
          </a:stretch>
        </p:blipFill>
        <p:spPr bwMode="auto">
          <a:xfrm>
            <a:off x="2744570" y="2940398"/>
            <a:ext cx="1558076" cy="365760"/>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a:srcRect/>
          <a:stretch>
            <a:fillRect/>
          </a:stretch>
        </p:blipFill>
        <p:spPr bwMode="auto">
          <a:xfrm>
            <a:off x="2743473" y="3368394"/>
            <a:ext cx="1825450" cy="365760"/>
          </a:xfrm>
          <a:prstGeom prst="rect">
            <a:avLst/>
          </a:prstGeom>
          <a:noFill/>
          <a:ln w="9525">
            <a:noFill/>
            <a:miter lim="800000"/>
            <a:headEnd/>
            <a:tailEnd/>
          </a:ln>
          <a:effectLst/>
        </p:spPr>
      </p:pic>
      <p:pic>
        <p:nvPicPr>
          <p:cNvPr id="2052" name="Picture 4"/>
          <p:cNvPicPr>
            <a:picLocks noChangeAspect="1" noChangeArrowheads="1"/>
          </p:cNvPicPr>
          <p:nvPr/>
        </p:nvPicPr>
        <p:blipFill>
          <a:blip r:embed="rId8"/>
          <a:srcRect/>
          <a:stretch>
            <a:fillRect/>
          </a:stretch>
        </p:blipFill>
        <p:spPr bwMode="auto">
          <a:xfrm>
            <a:off x="2743473" y="3789084"/>
            <a:ext cx="1027307" cy="365760"/>
          </a:xfrm>
          <a:prstGeom prst="rect">
            <a:avLst/>
          </a:prstGeom>
          <a:noFill/>
          <a:ln w="9525">
            <a:noFill/>
            <a:miter lim="800000"/>
            <a:headEnd/>
            <a:tailEnd/>
          </a:ln>
          <a:effectLst/>
        </p:spPr>
      </p:pic>
      <p:pic>
        <p:nvPicPr>
          <p:cNvPr id="2053" name="Picture 5"/>
          <p:cNvPicPr>
            <a:picLocks noChangeAspect="1" noChangeArrowheads="1"/>
          </p:cNvPicPr>
          <p:nvPr/>
        </p:nvPicPr>
        <p:blipFill>
          <a:blip r:embed="rId9"/>
          <a:srcRect/>
          <a:stretch>
            <a:fillRect/>
          </a:stretch>
        </p:blipFill>
        <p:spPr bwMode="auto">
          <a:xfrm>
            <a:off x="2731582" y="5790938"/>
            <a:ext cx="247828" cy="457200"/>
          </a:xfrm>
          <a:prstGeom prst="rect">
            <a:avLst/>
          </a:prstGeom>
          <a:noFill/>
          <a:ln w="9525">
            <a:noFill/>
            <a:miter lim="800000"/>
            <a:headEnd/>
            <a:tailEnd/>
          </a:ln>
          <a:effectLst/>
        </p:spPr>
      </p:pic>
      <p:pic>
        <p:nvPicPr>
          <p:cNvPr id="2054" name="Picture 6"/>
          <p:cNvPicPr>
            <a:picLocks noChangeAspect="1" noChangeArrowheads="1"/>
          </p:cNvPicPr>
          <p:nvPr/>
        </p:nvPicPr>
        <p:blipFill>
          <a:blip r:embed="rId10"/>
          <a:srcRect/>
          <a:stretch>
            <a:fillRect/>
          </a:stretch>
        </p:blipFill>
        <p:spPr bwMode="auto">
          <a:xfrm>
            <a:off x="2722262" y="6314814"/>
            <a:ext cx="311440" cy="365760"/>
          </a:xfrm>
          <a:prstGeom prst="rect">
            <a:avLst/>
          </a:prstGeom>
          <a:noFill/>
          <a:ln w="9525">
            <a:noFill/>
            <a:miter lim="800000"/>
            <a:headEnd/>
            <a:tailEnd/>
          </a:ln>
          <a:effectLst/>
        </p:spPr>
      </p:pic>
      <p:pic>
        <p:nvPicPr>
          <p:cNvPr id="16" name="Picture 5"/>
          <p:cNvPicPr>
            <a:picLocks noChangeAspect="1" noChangeArrowheads="1"/>
          </p:cNvPicPr>
          <p:nvPr/>
        </p:nvPicPr>
        <p:blipFill>
          <a:blip r:embed="rId11"/>
          <a:srcRect/>
          <a:stretch>
            <a:fillRect/>
          </a:stretch>
        </p:blipFill>
        <p:spPr bwMode="auto">
          <a:xfrm>
            <a:off x="2428860" y="1114412"/>
            <a:ext cx="5537527" cy="457200"/>
          </a:xfrm>
          <a:prstGeom prst="rect">
            <a:avLst/>
          </a:prstGeom>
          <a:noFill/>
          <a:ln w="9525">
            <a:noFill/>
            <a:miter lim="800000"/>
            <a:headEnd/>
            <a:tailEnd/>
          </a:ln>
          <a:effectLst/>
        </p:spPr>
      </p:pic>
      <p:sp>
        <p:nvSpPr>
          <p:cNvPr id="17" name="Rounded Rectangle 16"/>
          <p:cNvSpPr/>
          <p:nvPr/>
        </p:nvSpPr>
        <p:spPr>
          <a:xfrm>
            <a:off x="2625424" y="2890834"/>
            <a:ext cx="2349804" cy="3941766"/>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5286380" y="4154844"/>
            <a:ext cx="1500198" cy="928694"/>
          </a:xfrm>
          <a:prstGeom prst="rightArrow">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786578" y="4362456"/>
            <a:ext cx="1785950" cy="523220"/>
          </a:xfrm>
          <a:prstGeom prst="rect">
            <a:avLst/>
          </a:prstGeom>
        </p:spPr>
        <p:txBody>
          <a:bodyPr wrap="square">
            <a:spAutoFit/>
          </a:bodyPr>
          <a:lstStyle/>
          <a:p>
            <a:pPr algn="just"/>
            <a:r>
              <a:rPr lang="it-IT" altLang="zh-CN" sz="2800" dirty="0" smtClean="0">
                <a:solidFill>
                  <a:schemeClr val="bg1"/>
                </a:solidFill>
              </a:rPr>
              <a:t>Values??</a:t>
            </a:r>
            <a:endParaRPr lang="it-IT" altLang="zh-CN" sz="2600" baseline="30000" dirty="0" smtClean="0">
              <a:solidFill>
                <a:schemeClr val="bg1"/>
              </a:solidFill>
            </a:endParaRPr>
          </a:p>
        </p:txBody>
      </p:sp>
      <p:pic>
        <p:nvPicPr>
          <p:cNvPr id="20" name="Picture 2"/>
          <p:cNvPicPr>
            <a:picLocks noChangeAspect="1" noChangeArrowheads="1"/>
          </p:cNvPicPr>
          <p:nvPr/>
        </p:nvPicPr>
        <p:blipFill>
          <a:blip r:embed="rId12"/>
          <a:srcRect/>
          <a:stretch>
            <a:fillRect/>
          </a:stretch>
        </p:blipFill>
        <p:spPr bwMode="auto">
          <a:xfrm>
            <a:off x="2731582" y="5357826"/>
            <a:ext cx="1027758" cy="365760"/>
          </a:xfrm>
          <a:prstGeom prst="rect">
            <a:avLst/>
          </a:prstGeom>
          <a:noFill/>
          <a:ln w="9525">
            <a:noFill/>
            <a:miter lim="800000"/>
            <a:headEnd/>
            <a:tailEnd/>
          </a:ln>
          <a:effectLst/>
        </p:spPr>
      </p:pic>
      <p:pic>
        <p:nvPicPr>
          <p:cNvPr id="21" name="Picture 408" descr="C:\Users\user\Desktop\full final logo emboss.jpg"/>
          <p:cNvPicPr>
            <a:picLocks noChangeAspect="1" noChangeArrowheads="1"/>
          </p:cNvPicPr>
          <p:nvPr/>
        </p:nvPicPr>
        <p:blipFill>
          <a:blip r:embed="rId13"/>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1142976" y="357174"/>
            <a:ext cx="7858180" cy="714372"/>
          </a:xfrm>
        </p:spPr>
        <p:txBody>
          <a:bodyPr>
            <a:noAutofit/>
          </a:bodyPr>
          <a:lstStyle/>
          <a:p>
            <a:r>
              <a:rPr lang="it-IT" altLang="zh-CN" sz="3600" dirty="0" smtClean="0">
                <a:solidFill>
                  <a:schemeClr val="bg1"/>
                </a:solidFill>
              </a:rPr>
              <a:t>RH Criterion Algorithm</a:t>
            </a:r>
            <a:endParaRPr lang="en-US" sz="3600" dirty="0" smtClean="0">
              <a:solidFill>
                <a:schemeClr val="bg1"/>
              </a:solidFill>
            </a:endParaRPr>
          </a:p>
        </p:txBody>
      </p:sp>
      <p:pic>
        <p:nvPicPr>
          <p:cNvPr id="1026" name="Picture 2"/>
          <p:cNvPicPr>
            <a:picLocks noChangeAspect="1" noChangeArrowheads="1"/>
          </p:cNvPicPr>
          <p:nvPr/>
        </p:nvPicPr>
        <p:blipFill>
          <a:blip r:embed="rId3"/>
          <a:srcRect/>
          <a:stretch>
            <a:fillRect/>
          </a:stretch>
        </p:blipFill>
        <p:spPr bwMode="auto">
          <a:xfrm>
            <a:off x="1142976" y="1714520"/>
            <a:ext cx="748612" cy="45720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2038734" y="5362310"/>
            <a:ext cx="247828" cy="457200"/>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2029414" y="5898886"/>
            <a:ext cx="311440" cy="365760"/>
          </a:xfrm>
          <a:prstGeom prst="rect">
            <a:avLst/>
          </a:prstGeom>
          <a:noFill/>
          <a:ln w="9525">
            <a:noFill/>
            <a:miter lim="800000"/>
            <a:headEnd/>
            <a:tailEnd/>
          </a:ln>
          <a:effectLst/>
        </p:spPr>
      </p:pic>
      <p:pic>
        <p:nvPicPr>
          <p:cNvPr id="3074" name="Picture 2"/>
          <p:cNvPicPr>
            <a:picLocks noChangeAspect="1" noChangeArrowheads="1"/>
          </p:cNvPicPr>
          <p:nvPr/>
        </p:nvPicPr>
        <p:blipFill>
          <a:blip r:embed="rId6"/>
          <a:srcRect/>
          <a:stretch>
            <a:fillRect/>
          </a:stretch>
        </p:blipFill>
        <p:spPr bwMode="auto">
          <a:xfrm>
            <a:off x="2036386" y="1714488"/>
            <a:ext cx="3249994" cy="1828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7"/>
          <a:srcRect/>
          <a:stretch>
            <a:fillRect/>
          </a:stretch>
        </p:blipFill>
        <p:spPr bwMode="auto">
          <a:xfrm>
            <a:off x="4374910" y="3622406"/>
            <a:ext cx="1822939" cy="2286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8"/>
          <a:srcRect/>
          <a:stretch>
            <a:fillRect/>
          </a:stretch>
        </p:blipFill>
        <p:spPr bwMode="auto">
          <a:xfrm>
            <a:off x="4374910" y="6072206"/>
            <a:ext cx="1177819" cy="365760"/>
          </a:xfrm>
          <a:prstGeom prst="rect">
            <a:avLst/>
          </a:prstGeom>
          <a:noFill/>
          <a:ln w="9525">
            <a:noFill/>
            <a:miter lim="800000"/>
            <a:headEnd/>
            <a:tailEnd/>
          </a:ln>
          <a:effectLst/>
        </p:spPr>
      </p:pic>
      <p:sp>
        <p:nvSpPr>
          <p:cNvPr id="20" name="Rectangle 19"/>
          <p:cNvSpPr/>
          <p:nvPr/>
        </p:nvSpPr>
        <p:spPr>
          <a:xfrm>
            <a:off x="1071538" y="1046133"/>
            <a:ext cx="7929618" cy="523220"/>
          </a:xfrm>
          <a:prstGeom prst="rect">
            <a:avLst/>
          </a:prstGeom>
        </p:spPr>
        <p:txBody>
          <a:bodyPr wrap="square">
            <a:spAutoFit/>
          </a:bodyPr>
          <a:lstStyle/>
          <a:p>
            <a:pPr algn="just"/>
            <a:r>
              <a:rPr lang="it-IT" altLang="zh-CN" sz="2800" dirty="0" smtClean="0">
                <a:solidFill>
                  <a:schemeClr val="bg1"/>
                </a:solidFill>
              </a:rPr>
              <a:t>Considering the coefficients of previous two rows</a:t>
            </a:r>
            <a:endParaRPr lang="it-IT" altLang="zh-CN" sz="2600" baseline="30000" dirty="0" smtClean="0">
              <a:solidFill>
                <a:schemeClr val="bg1"/>
              </a:solidFill>
            </a:endParaRPr>
          </a:p>
        </p:txBody>
      </p:sp>
      <p:pic>
        <p:nvPicPr>
          <p:cNvPr id="3077" name="Picture 5"/>
          <p:cNvPicPr>
            <a:picLocks noChangeAspect="1" noChangeArrowheads="1"/>
          </p:cNvPicPr>
          <p:nvPr/>
        </p:nvPicPr>
        <p:blipFill>
          <a:blip r:embed="rId9"/>
          <a:srcRect/>
          <a:stretch>
            <a:fillRect/>
          </a:stretch>
        </p:blipFill>
        <p:spPr bwMode="auto">
          <a:xfrm>
            <a:off x="6324561" y="3622406"/>
            <a:ext cx="2676595" cy="2286000"/>
          </a:xfrm>
          <a:prstGeom prst="rect">
            <a:avLst/>
          </a:prstGeom>
          <a:noFill/>
          <a:ln w="9525">
            <a:noFill/>
            <a:miter lim="800000"/>
            <a:headEnd/>
            <a:tailEnd/>
          </a:ln>
          <a:effectLst/>
        </p:spPr>
      </p:pic>
      <p:pic>
        <p:nvPicPr>
          <p:cNvPr id="21" name="Picture 4"/>
          <p:cNvPicPr>
            <a:picLocks noChangeAspect="1" noChangeArrowheads="1"/>
          </p:cNvPicPr>
          <p:nvPr/>
        </p:nvPicPr>
        <p:blipFill>
          <a:blip r:embed="rId8"/>
          <a:srcRect/>
          <a:stretch>
            <a:fillRect/>
          </a:stretch>
        </p:blipFill>
        <p:spPr bwMode="auto">
          <a:xfrm>
            <a:off x="6324561" y="6103640"/>
            <a:ext cx="1177819" cy="365760"/>
          </a:xfrm>
          <a:prstGeom prst="rect">
            <a:avLst/>
          </a:prstGeom>
          <a:noFill/>
          <a:ln w="9525">
            <a:noFill/>
            <a:miter lim="800000"/>
            <a:headEnd/>
            <a:tailEnd/>
          </a:ln>
          <a:effectLst/>
        </p:spPr>
      </p:pic>
      <p:pic>
        <p:nvPicPr>
          <p:cNvPr id="13" name="Picture 2"/>
          <p:cNvPicPr>
            <a:picLocks noChangeAspect="1" noChangeArrowheads="1"/>
          </p:cNvPicPr>
          <p:nvPr/>
        </p:nvPicPr>
        <p:blipFill>
          <a:blip r:embed="rId10"/>
          <a:srcRect/>
          <a:stretch>
            <a:fillRect/>
          </a:stretch>
        </p:blipFill>
        <p:spPr bwMode="auto">
          <a:xfrm>
            <a:off x="2036386" y="4920628"/>
            <a:ext cx="1027758" cy="365760"/>
          </a:xfrm>
          <a:prstGeom prst="rect">
            <a:avLst/>
          </a:prstGeom>
          <a:noFill/>
          <a:ln w="9525">
            <a:noFill/>
            <a:miter lim="800000"/>
            <a:headEnd/>
            <a:tailEnd/>
          </a:ln>
          <a:effectLst/>
        </p:spPr>
      </p:pic>
      <p:pic>
        <p:nvPicPr>
          <p:cNvPr id="15" name="Picture 408" descr="C:\Users\user\Desktop\full final logo emboss.jpg"/>
          <p:cNvPicPr>
            <a:picLocks noChangeAspect="1" noChangeArrowheads="1"/>
          </p:cNvPicPr>
          <p:nvPr/>
        </p:nvPicPr>
        <p:blipFill>
          <a:blip r:embed="rId11"/>
          <a:srcRect/>
          <a:stretch>
            <a:fillRect/>
          </a:stretch>
        </p:blipFill>
        <p:spPr bwMode="auto">
          <a:xfrm>
            <a:off x="0" y="60089"/>
            <a:ext cx="905304" cy="879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it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side Pages">
  <a:themeElements>
    <a:clrScheme name="Custom 1">
      <a:dk1>
        <a:srgbClr val="FFFFFF"/>
      </a:dk1>
      <a:lt1>
        <a:srgbClr val="616365"/>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iss Pro">
      <a:majorFont>
        <a:latin typeface="Bliss Pro"/>
        <a:ea typeface=""/>
        <a:cs typeface=""/>
      </a:majorFont>
      <a:minorFont>
        <a:latin typeface="Bliss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it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Tit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IIT.thmx</Template>
  <TotalTime>19246</TotalTime>
  <Words>616</Words>
  <Application>Microsoft Office PowerPoint</Application>
  <PresentationFormat>On-screen Show (4:3)</PresentationFormat>
  <Paragraphs>134</Paragraphs>
  <Slides>22</Slides>
  <Notes>22</Notes>
  <HiddenSlides>0</HiddenSlides>
  <MMClips>0</MMClips>
  <ScaleCrop>false</ScaleCrop>
  <HeadingPairs>
    <vt:vector size="4" baseType="variant">
      <vt:variant>
        <vt:lpstr>Theme</vt:lpstr>
      </vt:variant>
      <vt:variant>
        <vt:i4>4</vt:i4>
      </vt:variant>
      <vt:variant>
        <vt:lpstr>Slide Titles</vt:lpstr>
      </vt:variant>
      <vt:variant>
        <vt:i4>22</vt:i4>
      </vt:variant>
    </vt:vector>
  </HeadingPairs>
  <TitlesOfParts>
    <vt:vector size="26" baseType="lpstr">
      <vt:lpstr>Title Page</vt:lpstr>
      <vt:lpstr>Inside Pages</vt:lpstr>
      <vt:lpstr>1_Title Page</vt:lpstr>
      <vt:lpstr>2_Title Page</vt:lpstr>
      <vt:lpstr>Slide 1</vt:lpstr>
      <vt:lpstr>Linear Control Systems</vt:lpstr>
      <vt:lpstr>Stability of a Control System</vt:lpstr>
      <vt:lpstr>Stability of a Control System</vt:lpstr>
      <vt:lpstr>Routh-Hurwitz Stability Criterion</vt:lpstr>
      <vt:lpstr>RH Criterion Algorithm</vt:lpstr>
      <vt:lpstr>RH Criterion Algorithm</vt:lpstr>
      <vt:lpstr>RH Criterion Algorithm</vt:lpstr>
      <vt:lpstr>RH Criterion Algorithm</vt:lpstr>
      <vt:lpstr>Comments on RH Criterion</vt:lpstr>
      <vt:lpstr>RH Criterion Algorithm</vt:lpstr>
      <vt:lpstr>Example 1: RH Criterion</vt:lpstr>
      <vt:lpstr>Example 2: RH Criterion</vt:lpstr>
      <vt:lpstr>Example 3: RH Criterion</vt:lpstr>
      <vt:lpstr>Example 4: RH Criterion</vt:lpstr>
      <vt:lpstr>Example 4: RH Criterion</vt:lpstr>
      <vt:lpstr>Example 5: RH Criterion</vt:lpstr>
      <vt:lpstr>Stability of a Control System</vt:lpstr>
      <vt:lpstr>Example 5: RH Criterion</vt:lpstr>
      <vt:lpstr>Example 5: RH Criterion</vt:lpstr>
      <vt:lpstr>Example 5: RH Criterion</vt:lpstr>
      <vt:lpstr>Thanks</vt:lpstr>
    </vt:vector>
  </TitlesOfParts>
  <Company>IIT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Nick Dring</dc:creator>
  <cp:lastModifiedBy>ilyas</cp:lastModifiedBy>
  <cp:revision>3128</cp:revision>
  <dcterms:created xsi:type="dcterms:W3CDTF">2008-10-22T13:24:50Z</dcterms:created>
  <dcterms:modified xsi:type="dcterms:W3CDTF">2022-11-16T05:55:18Z</dcterms:modified>
</cp:coreProperties>
</file>