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76" r:id="rId4"/>
    <p:sldId id="273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9" r:id="rId17"/>
    <p:sldId id="296" r:id="rId18"/>
    <p:sldId id="297" r:id="rId19"/>
    <p:sldId id="299" r:id="rId20"/>
    <p:sldId id="300" r:id="rId21"/>
    <p:sldId id="301" r:id="rId22"/>
    <p:sldId id="294" r:id="rId23"/>
    <p:sldId id="295" r:id="rId24"/>
    <p:sldId id="305" r:id="rId25"/>
    <p:sldId id="303" r:id="rId26"/>
    <p:sldId id="304" r:id="rId27"/>
    <p:sldId id="302" r:id="rId28"/>
    <p:sldId id="290" r:id="rId29"/>
    <p:sldId id="291" r:id="rId30"/>
    <p:sldId id="292" r:id="rId31"/>
    <p:sldId id="293" r:id="rId32"/>
    <p:sldId id="317" r:id="rId33"/>
    <p:sldId id="318" r:id="rId34"/>
    <p:sldId id="319" r:id="rId35"/>
    <p:sldId id="320" r:id="rId36"/>
    <p:sldId id="298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F106-4756-491F-951F-6FA8E3DD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E3F56-094B-4377-8D66-250798B71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9C6C-D531-4E6F-BB71-56238000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F99B-619E-4B22-9498-E5F13650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18E0-DBAC-44C0-8353-F38296DB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9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0F-25A2-4B31-AD3F-8E1F4E0A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ECB5-406E-42D7-937C-DD2C0E37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7186-3383-4939-AA52-695C1A8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381-9C54-4137-B1A0-DEF75B8B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0BC3-6FAA-45AB-899D-A52B6E2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68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B6CFA-73F0-46AA-BE3C-7C9A427A1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2B6C-2840-4B87-A328-5A3D3B44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A249-22D1-40F4-A119-19EA3685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8397-2D4A-4877-9EB0-E3507AE0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3BF2-DD3F-41F7-BD84-AAE05F59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0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0EB0-C066-4760-9B1B-BA7E05F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D338-B680-4298-AA5F-407FDE5B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23FE-D58C-44D8-85FC-951F7F49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3C7-BC4A-4172-ABA7-E7F3F62C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114E-3FB2-439E-B277-A3F197B5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1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42A7-6AE8-4847-B8CD-57D266FA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F4FA-7BC9-4C3A-842D-96E9018E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462C-3F69-4C94-B452-75883EC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C1B5-09B1-43AA-A99F-EF0AB1A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B9E1-A263-4701-84AE-39E14917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68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BBB-AE3F-4725-B9AA-71E55B44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3178-C7C2-41C4-9986-F40C0ECD8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68F9-8FA5-4915-9A2B-EF181F9A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CC0A-1DD1-43BE-8D9D-4A81669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989A-1EFB-40D3-85C1-8BAF95E8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69F6-324B-4F68-BE11-E74FAA86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5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963-1F67-4918-9300-2C82C033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E42C-2388-429D-B01B-71A4E6FA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C75E-8644-4B06-A6C3-E0F705479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ED309-B59C-4ED5-8CE5-31B9DCAC1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3535A-EFAE-4DEA-8EF3-902161DE8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B35A2-C057-4319-ABDA-E22D9EF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05E03-C354-491F-9772-BA938BF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F0AD0-6B5B-42BF-9091-727B4D36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65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D8BB-6B21-4839-AEBB-684565E6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16A2-2972-4A7A-BAD4-F93B9317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D95D-E145-48F1-BCB3-22AA784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CF6F6-9C50-440C-9A3B-3F2B6BAA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8D18-2016-4905-B019-DCA170AD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5B051-62FE-4D13-9286-8747964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B63B-CBAA-44C7-B2CD-41BD3C9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0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3EC7-642F-4CA0-8A7B-B63EFDC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56F9-29DE-46FD-8710-E0508CDA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04D4-2E87-47C3-8AF5-50C28921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ABF7-ED05-4C25-A6D1-E9404BF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1FC-1076-4936-BE10-31F0F2D1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5A19-79BE-46A3-B637-9B133188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90-1605-4EEF-AAD7-71EFAFF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21-C095-455F-AB62-4C6D3EBD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2B97-8D2A-4B96-B8B2-8EB4A1BD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196F-6AD3-4180-A6DC-77C7D365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C3F0-F466-4E79-A3AA-B6E3CC11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8133-B2B8-471B-83FA-07CD5F8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3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02D9A-E038-48A4-BD2A-92F7433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B5BD-14F7-4AD2-85C8-4D6EB58D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8EE2-D29B-4F32-933A-306E52867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64F3-5827-4E4F-9E21-7EEC3B5FDF0B}" type="datetimeFigureOut">
              <a:rPr lang="th-TH" smtClean="0"/>
              <a:t>15/09/65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2053-BAF0-4C08-93DC-4374217F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466B-28D9-4039-91C7-7E8E4EC9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2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4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44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44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9.png"/><Relationship Id="rId7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1.png"/><Relationship Id="rId3" Type="http://schemas.openxmlformats.org/officeDocument/2006/relationships/image" Target="../media/image1051.png"/><Relationship Id="rId7" Type="http://schemas.openxmlformats.org/officeDocument/2006/relationships/image" Target="../media/image1091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1.png"/><Relationship Id="rId5" Type="http://schemas.openxmlformats.org/officeDocument/2006/relationships/image" Target="../media/image1071.png"/><Relationship Id="rId4" Type="http://schemas.openxmlformats.org/officeDocument/2006/relationships/image" Target="../media/image10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5" Type="http://schemas.openxmlformats.org/officeDocument/2006/relationships/image" Target="../media/image1140.png"/><Relationship Id="rId4" Type="http://schemas.openxmlformats.org/officeDocument/2006/relationships/image" Target="../media/image1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40.png"/><Relationship Id="rId7" Type="http://schemas.openxmlformats.org/officeDocument/2006/relationships/image" Target="../media/image47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150.png"/><Relationship Id="rId9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40.png"/><Relationship Id="rId7" Type="http://schemas.openxmlformats.org/officeDocument/2006/relationships/image" Target="../media/image5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150.png"/><Relationship Id="rId9" Type="http://schemas.openxmlformats.org/officeDocument/2006/relationships/image" Target="../media/image5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5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600.png"/><Relationship Id="rId7" Type="http://schemas.openxmlformats.org/officeDocument/2006/relationships/image" Target="../media/image63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150.png"/><Relationship Id="rId4" Type="http://schemas.openxmlformats.org/officeDocument/2006/relationships/image" Target="../media/image6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8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820.png"/><Relationship Id="rId7" Type="http://schemas.openxmlformats.org/officeDocument/2006/relationships/image" Target="../media/image85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150.png"/><Relationship Id="rId4" Type="http://schemas.openxmlformats.org/officeDocument/2006/relationships/image" Target="../media/image8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95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1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1.png"/><Relationship Id="rId4" Type="http://schemas.openxmlformats.org/officeDocument/2006/relationships/image" Target="../media/image10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04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10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2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1.png"/><Relationship Id="rId3" Type="http://schemas.openxmlformats.org/officeDocument/2006/relationships/image" Target="../media/image1100.png"/><Relationship Id="rId7" Type="http://schemas.openxmlformats.org/officeDocument/2006/relationships/image" Target="../media/image114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1.png"/><Relationship Id="rId5" Type="http://schemas.openxmlformats.org/officeDocument/2006/relationships/image" Target="../media/image1121.png"/><Relationship Id="rId4" Type="http://schemas.openxmlformats.org/officeDocument/2006/relationships/image" Target="../media/image1110.png"/><Relationship Id="rId9" Type="http://schemas.openxmlformats.org/officeDocument/2006/relationships/image" Target="../media/image116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40.png"/><Relationship Id="rId3" Type="http://schemas.openxmlformats.org/officeDocument/2006/relationships/image" Target="../media/image1100.png"/><Relationship Id="rId7" Type="http://schemas.openxmlformats.org/officeDocument/2006/relationships/image" Target="../media/image1180.png"/><Relationship Id="rId12" Type="http://schemas.openxmlformats.org/officeDocument/2006/relationships/image" Target="../media/image123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1.png"/><Relationship Id="rId11" Type="http://schemas.openxmlformats.org/officeDocument/2006/relationships/image" Target="../media/image1220.png"/><Relationship Id="rId5" Type="http://schemas.openxmlformats.org/officeDocument/2006/relationships/image" Target="../media/image1121.png"/><Relationship Id="rId10" Type="http://schemas.openxmlformats.org/officeDocument/2006/relationships/image" Target="../media/image1210.png"/><Relationship Id="rId4" Type="http://schemas.openxmlformats.org/officeDocument/2006/relationships/image" Target="../media/image1110.png"/><Relationship Id="rId9" Type="http://schemas.openxmlformats.org/officeDocument/2006/relationships/image" Target="../media/image12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132389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Any Constant Integer</a:t>
            </a:r>
            <a:endParaRPr lang="th-TH" b="1" i="1" dirty="0">
              <a:solidFill>
                <a:srgbClr val="7030A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BFBD284-CDE5-4187-97A6-632164CE0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28878"/>
              </p:ext>
            </p:extLst>
          </p:nvPr>
        </p:nvGraphicFramePr>
        <p:xfrm>
          <a:off x="9104897" y="265364"/>
          <a:ext cx="230505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05080" imgH="2867040" progId="Paint.Picture">
                  <p:embed/>
                </p:oleObj>
              </mc:Choice>
              <mc:Fallback>
                <p:oleObj name="Bitmap Image" r:id="rId2" imgW="2305080" imgH="2867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4897" y="265364"/>
                        <a:ext cx="2305050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F00FD5-BB12-47C7-85A4-2CEF06E42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55574"/>
              </p:ext>
            </p:extLst>
          </p:nvPr>
        </p:nvGraphicFramePr>
        <p:xfrm>
          <a:off x="3711354" y="712498"/>
          <a:ext cx="26860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685960" imgH="1438200" progId="Paint.Picture">
                  <p:embed/>
                </p:oleObj>
              </mc:Choice>
              <mc:Fallback>
                <p:oleObj name="Bitmap Image" r:id="rId4" imgW="2685960" imgH="1438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1354" y="712498"/>
                        <a:ext cx="26860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8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35726" y="184433"/>
                <a:ext cx="85808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6" y="184433"/>
                <a:ext cx="8580811" cy="430887"/>
              </a:xfrm>
              <a:prstGeom prst="rect">
                <a:avLst/>
              </a:prstGeom>
              <a:blipFill>
                <a:blip r:embed="rId2"/>
                <a:stretch>
                  <a:fillRect l="-213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234663" y="3229013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3229013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/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6665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66655" cy="75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5t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6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96251" y="4123868"/>
                <a:ext cx="11257387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" y="4123868"/>
                <a:ext cx="11257387" cy="821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69E4-6B3A-4CDE-BD51-0275665091C8}"/>
                  </a:ext>
                </a:extLst>
              </p:cNvPr>
              <p:cNvSpPr txBox="1"/>
              <p:nvPr/>
            </p:nvSpPr>
            <p:spPr>
              <a:xfrm>
                <a:off x="234663" y="487537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69E4-6B3A-4CDE-BD51-02756650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4875377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069" t="-571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68378-F369-4FF4-AF83-E6D9E9BA3E67}"/>
                  </a:ext>
                </a:extLst>
              </p:cNvPr>
              <p:cNvSpPr txBox="1"/>
              <p:nvPr/>
            </p:nvSpPr>
            <p:spPr>
              <a:xfrm>
                <a:off x="234663" y="5200572"/>
                <a:ext cx="5627631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68378-F369-4FF4-AF83-E6D9E9BA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5200572"/>
                <a:ext cx="5627631" cy="816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1C87A-9C62-46FC-9372-330C3AA26452}"/>
                  </a:ext>
                </a:extLst>
              </p:cNvPr>
              <p:cNvSpPr txBox="1"/>
              <p:nvPr/>
            </p:nvSpPr>
            <p:spPr>
              <a:xfrm>
                <a:off x="6329706" y="5196179"/>
                <a:ext cx="5627631" cy="825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1C87A-9C62-46FC-9372-330C3AA2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06" y="5196179"/>
                <a:ext cx="5627631" cy="8254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EAE7A-663A-4E51-B18E-1AFE2D82C20E}"/>
                  </a:ext>
                </a:extLst>
              </p:cNvPr>
              <p:cNvSpPr txBox="1"/>
              <p:nvPr/>
            </p:nvSpPr>
            <p:spPr>
              <a:xfrm>
                <a:off x="3829157" y="5945017"/>
                <a:ext cx="577555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EAE7A-663A-4E51-B18E-1AFE2D82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57" y="5945017"/>
                <a:ext cx="5775555" cy="8138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47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317479" y="184433"/>
                <a:ext cx="84173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9" y="184433"/>
                <a:ext cx="8417304" cy="430887"/>
              </a:xfrm>
              <a:prstGeom prst="rect">
                <a:avLst/>
              </a:prstGeom>
              <a:blipFill>
                <a:blip r:embed="rId2"/>
                <a:stretch>
                  <a:fillRect l="-1376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87494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87494" cy="75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/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8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blipFill>
                <a:blip r:embed="rId2"/>
                <a:stretch>
                  <a:fillRect l="-212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96251" y="2510577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" y="2510577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3553421" y="1427152"/>
                <a:ext cx="2787493" cy="749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21" y="1427152"/>
                <a:ext cx="2787493" cy="749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3377424" y="1142023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3281171" y="618803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71" y="618803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246" t="-20000" b="-258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0" y="3499563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9563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/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09B926-E10A-4E8C-9442-43BA904E3D95}"/>
                  </a:ext>
                </a:extLst>
              </p:cNvPr>
              <p:cNvSpPr txBox="1"/>
              <p:nvPr/>
            </p:nvSpPr>
            <p:spPr>
              <a:xfrm>
                <a:off x="245871" y="428462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09B926-E10A-4E8C-9442-43BA904E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1" y="4284627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0F41F-1E8E-44DA-B625-0D8DC0C039C9}"/>
                  </a:ext>
                </a:extLst>
              </p:cNvPr>
              <p:cNvSpPr txBox="1"/>
              <p:nvPr/>
            </p:nvSpPr>
            <p:spPr>
              <a:xfrm>
                <a:off x="245871" y="4609822"/>
                <a:ext cx="5464125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0F41F-1E8E-44DA-B625-0D8DC0C0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1" y="4609822"/>
                <a:ext cx="5464125" cy="7449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900FA-1630-4C64-849E-873C67B26A1A}"/>
                  </a:ext>
                </a:extLst>
              </p:cNvPr>
              <p:cNvSpPr txBox="1"/>
              <p:nvPr/>
            </p:nvSpPr>
            <p:spPr>
              <a:xfrm>
                <a:off x="6340914" y="4605429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900FA-1630-4C64-849E-873C67B2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14" y="4605429"/>
                <a:ext cx="5662897" cy="7449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C336BE-0D79-4939-9BF6-10DD8F066344}"/>
                  </a:ext>
                </a:extLst>
              </p:cNvPr>
              <p:cNvSpPr txBox="1"/>
              <p:nvPr/>
            </p:nvSpPr>
            <p:spPr>
              <a:xfrm>
                <a:off x="3840365" y="5834441"/>
                <a:ext cx="5612049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C336BE-0D79-4939-9BF6-10DD8F06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65" y="5834441"/>
                <a:ext cx="5612049" cy="7449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9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blipFill>
                <a:blip r:embed="rId2"/>
                <a:stretch>
                  <a:fillRect l="-1345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814745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814745" cy="74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/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18707" y="184433"/>
                <a:ext cx="88148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7" y="184433"/>
                <a:ext cx="8814849" cy="430887"/>
              </a:xfrm>
              <a:prstGeom prst="rect">
                <a:avLst/>
              </a:prstGeom>
              <a:blipFill>
                <a:blip r:embed="rId2"/>
                <a:stretch>
                  <a:fillRect l="-13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222824" y="2526481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2526481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4063282" y="1212406"/>
                <a:ext cx="2814745" cy="74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2" y="1212406"/>
                <a:ext cx="2814745" cy="747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3862453" y="1040305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3858601" y="980685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01" y="980685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0" y="3870695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695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/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71922-6C32-4655-9AB9-87B213315B50}"/>
                  </a:ext>
                </a:extLst>
              </p:cNvPr>
              <p:cNvSpPr txBox="1"/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71922-6C32-4655-9AB9-87B21331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292" t="-5714" r="-107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7CE80-AB95-405F-8121-6C9415512782}"/>
                  </a:ext>
                </a:extLst>
              </p:cNvPr>
              <p:cNvSpPr txBox="1"/>
              <p:nvPr/>
            </p:nvSpPr>
            <p:spPr>
              <a:xfrm>
                <a:off x="222824" y="4815443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7CE80-AB95-405F-8121-6C9415512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815443"/>
                <a:ext cx="5662897" cy="7449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91FD8-57DC-45A1-B56C-06E6B0A56E5C}"/>
                  </a:ext>
                </a:extLst>
              </p:cNvPr>
              <p:cNvSpPr txBox="1"/>
              <p:nvPr/>
            </p:nvSpPr>
            <p:spPr>
              <a:xfrm>
                <a:off x="6317867" y="4811050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91FD8-57DC-45A1-B56C-06E6B0A5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67" y="4811050"/>
                <a:ext cx="5662897" cy="7449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BE28A-7C60-49C1-9976-D89F32B3A246}"/>
                  </a:ext>
                </a:extLst>
              </p:cNvPr>
              <p:cNvSpPr txBox="1"/>
              <p:nvPr/>
            </p:nvSpPr>
            <p:spPr>
              <a:xfrm>
                <a:off x="3817318" y="6040062"/>
                <a:ext cx="5810822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𝑐𝑜𝑠h𝑁𝑡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BE28A-7C60-49C1-9976-D89F32B3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18" y="6040062"/>
                <a:ext cx="5810822" cy="7449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48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blipFill>
                <a:blip r:embed="rId2"/>
                <a:stretch>
                  <a:fillRect l="-34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93905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93905" cy="74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/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41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blipFill>
                <a:blip r:embed="rId2"/>
                <a:stretch>
                  <a:fillRect l="-34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-13158" y="2685324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8" y="2685324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5029505" y="1516963"/>
                <a:ext cx="2793905" cy="74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05" y="1516963"/>
                <a:ext cx="2793905" cy="747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4828676" y="1344862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4824824" y="1285242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4" y="1285242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24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36335" y="3802352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" y="3802352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/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A59EEF-84B4-440E-BCCC-CCC2C62875CE}"/>
                  </a:ext>
                </a:extLst>
              </p:cNvPr>
              <p:cNvSpPr txBox="1"/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A59EEF-84B4-440E-BCCC-CCC2C6287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292" t="-5714" r="-107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64FA5-92DF-42FF-A17D-145C9C2F8A49}"/>
                  </a:ext>
                </a:extLst>
              </p:cNvPr>
              <p:cNvSpPr txBox="1"/>
              <p:nvPr/>
            </p:nvSpPr>
            <p:spPr>
              <a:xfrm>
                <a:off x="222824" y="4815443"/>
                <a:ext cx="562763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64FA5-92DF-42FF-A17D-145C9C2F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815443"/>
                <a:ext cx="5627630" cy="8095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0A4C2-FF50-42E6-9671-504D74F1D1E6}"/>
                  </a:ext>
                </a:extLst>
              </p:cNvPr>
              <p:cNvSpPr txBox="1"/>
              <p:nvPr/>
            </p:nvSpPr>
            <p:spPr>
              <a:xfrm>
                <a:off x="6317867" y="4811050"/>
                <a:ext cx="5627630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0A4C2-FF50-42E6-9671-504D74F1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67" y="4811050"/>
                <a:ext cx="5627630" cy="808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7D49C-A519-4C71-8499-00213B39C920}"/>
                  </a:ext>
                </a:extLst>
              </p:cNvPr>
              <p:cNvSpPr txBox="1"/>
              <p:nvPr/>
            </p:nvSpPr>
            <p:spPr>
              <a:xfrm>
                <a:off x="3817318" y="6040062"/>
                <a:ext cx="5775555" cy="80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𝑠𝑖𝑛h𝑁𝑡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7D49C-A519-4C71-8499-00213B39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18" y="6040062"/>
                <a:ext cx="5775555" cy="8067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8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A6A-462C-4CF8-B184-C6D2F01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735"/>
            <a:ext cx="10515600" cy="8037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DIFFERENTIATION PROPERTY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71CF4-D977-4E9F-8A8B-4EE096C73401}"/>
              </a:ext>
            </a:extLst>
          </p:cNvPr>
          <p:cNvSpPr txBox="1"/>
          <p:nvPr/>
        </p:nvSpPr>
        <p:spPr>
          <a:xfrm>
            <a:off x="437322" y="1539997"/>
            <a:ext cx="10153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is defined as Multiplication of t in time domain it is equivalent to differentiation in Frequency Domain.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9543C-0470-4727-8995-35491D534DD4}"/>
                  </a:ext>
                </a:extLst>
              </p:cNvPr>
              <p:cNvSpPr txBox="1"/>
              <p:nvPr/>
            </p:nvSpPr>
            <p:spPr>
              <a:xfrm>
                <a:off x="2194559" y="3246236"/>
                <a:ext cx="7370859" cy="1303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9543C-0470-4727-8995-35491D53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59" y="3246236"/>
                <a:ext cx="7370859" cy="13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4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97749" y="248602"/>
                <a:ext cx="8960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" y="248602"/>
                <a:ext cx="8960145" cy="430887"/>
              </a:xfrm>
              <a:prstGeom prst="rect">
                <a:avLst/>
              </a:prstGeom>
              <a:blipFill>
                <a:blip r:embed="rId2"/>
                <a:stretch>
                  <a:fillRect l="-272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33664" y="1523374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1523374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409074" y="2624653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497306" y="4090759"/>
                <a:ext cx="7574831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4090759"/>
                <a:ext cx="7574831" cy="644857"/>
              </a:xfrm>
              <a:prstGeom prst="rect">
                <a:avLst/>
              </a:prstGeom>
              <a:blipFill>
                <a:blip r:embed="rId4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311414" y="724489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14" y="724489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8406064" y="1850711"/>
                <a:ext cx="361304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+3)(0)−(1)(1+0)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4" y="1850711"/>
                <a:ext cx="3613040" cy="64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967536" y="2774430"/>
                <a:ext cx="1858393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36" y="2774430"/>
                <a:ext cx="1858393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8373061" cy="676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8373061" cy="676660"/>
              </a:xfrm>
              <a:prstGeom prst="rect">
                <a:avLst/>
              </a:prstGeom>
              <a:blipFill>
                <a:blip r:embed="rId8"/>
                <a:stretch>
                  <a:fillRect t="-1802" b="-99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4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blipFill>
                <a:blip r:embed="rId2"/>
                <a:stretch>
                  <a:fillRect l="-604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08621" y="1217584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1" y="1217584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311905" y="2075058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371237" y="2972718"/>
                <a:ext cx="9909379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7" y="2972718"/>
                <a:ext cx="9909379" cy="682559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614090" y="212474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090" y="212474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8431106" y="1252826"/>
                <a:ext cx="361304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+3)(0)−(1)(1+0)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106" y="1252826"/>
                <a:ext cx="3613040" cy="64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870367" y="2048684"/>
                <a:ext cx="1858393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67" y="2048684"/>
                <a:ext cx="1858393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1070008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10700083" cy="6785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20884-21C7-44B3-8149-580B6BC6B2DA}"/>
                  </a:ext>
                </a:extLst>
              </p:cNvPr>
              <p:cNvSpPr txBox="1"/>
              <p:nvPr/>
            </p:nvSpPr>
            <p:spPr>
              <a:xfrm>
                <a:off x="410010" y="3835235"/>
                <a:ext cx="5304594" cy="67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20884-21C7-44B3-8149-580B6BC6B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0" y="3835235"/>
                <a:ext cx="5304594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76CB9-802E-4171-B45B-ABFE7A59D02A}"/>
                  </a:ext>
                </a:extLst>
              </p:cNvPr>
              <p:cNvSpPr txBox="1"/>
              <p:nvPr/>
            </p:nvSpPr>
            <p:spPr>
              <a:xfrm>
                <a:off x="7360783" y="3946509"/>
                <a:ext cx="481176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∗1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76CB9-802E-4171-B45B-ABFE7A59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783" y="3946509"/>
                <a:ext cx="4811766" cy="672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34BD0-196D-440B-807B-7ACD1E5D9286}"/>
                  </a:ext>
                </a:extLst>
              </p:cNvPr>
              <p:cNvSpPr txBox="1"/>
              <p:nvPr/>
            </p:nvSpPr>
            <p:spPr>
              <a:xfrm>
                <a:off x="7893721" y="4885137"/>
                <a:ext cx="381168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34BD0-196D-440B-807B-7ACD1E5D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21" y="4885137"/>
                <a:ext cx="3811684" cy="6519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06680" y="298173"/>
                <a:ext cx="7812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298173"/>
                <a:ext cx="7812203" cy="430887"/>
              </a:xfrm>
              <a:prstGeom prst="rect">
                <a:avLst/>
              </a:prstGeom>
              <a:blipFill>
                <a:blip r:embed="rId2"/>
                <a:stretch>
                  <a:fillRect l="-1483" t="-98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06680" y="1413722"/>
                <a:ext cx="11867984" cy="821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=(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1413722"/>
                <a:ext cx="11867984" cy="821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162008" y="2734964"/>
                <a:ext cx="8417450" cy="694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2734964"/>
                <a:ext cx="8417450" cy="694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7031" y="3530707"/>
                <a:ext cx="7812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31" y="3530707"/>
                <a:ext cx="7812203" cy="430887"/>
              </a:xfrm>
              <a:prstGeom prst="rect">
                <a:avLst/>
              </a:prstGeom>
              <a:blipFill>
                <a:blip r:embed="rId5"/>
                <a:stretch>
                  <a:fillRect l="-1483" t="-98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CB89-F84E-4702-B104-1E7D4C9F71F0}"/>
                  </a:ext>
                </a:extLst>
              </p:cNvPr>
              <p:cNvSpPr txBox="1"/>
              <p:nvPr/>
            </p:nvSpPr>
            <p:spPr>
              <a:xfrm>
                <a:off x="106681" y="4646256"/>
                <a:ext cx="11661250" cy="684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=2∗(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CB89-F84E-4702-B104-1E7D4C9F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1" y="4646256"/>
                <a:ext cx="11661250" cy="684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8CFDD-FAC9-42C2-B227-9904DFE3AFC9}"/>
                  </a:ext>
                </a:extLst>
              </p:cNvPr>
              <p:cNvSpPr txBox="1"/>
              <p:nvPr/>
            </p:nvSpPr>
            <p:spPr>
              <a:xfrm>
                <a:off x="441628" y="5706138"/>
                <a:ext cx="8417450" cy="694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8CFDD-FAC9-42C2-B227-9904DFE3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8" y="5706138"/>
                <a:ext cx="8417450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9327C4-44D0-4C73-9F19-05299186E43B}"/>
                  </a:ext>
                </a:extLst>
              </p:cNvPr>
              <p:cNvSpPr txBox="1"/>
              <p:nvPr/>
            </p:nvSpPr>
            <p:spPr>
              <a:xfrm>
                <a:off x="9155127" y="2248057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9327C4-44D0-4C73-9F19-05299186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127" y="2248057"/>
                <a:ext cx="2368790" cy="1130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D87784-459D-41EC-8CFB-DBB0ADBDF5D1}"/>
              </a:ext>
            </a:extLst>
          </p:cNvPr>
          <p:cNvSpPr/>
          <p:nvPr/>
        </p:nvSpPr>
        <p:spPr>
          <a:xfrm>
            <a:off x="9095874" y="2235550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E8337-2BC2-4B5B-858D-123A1FEE245E}"/>
                  </a:ext>
                </a:extLst>
              </p:cNvPr>
              <p:cNvSpPr txBox="1"/>
              <p:nvPr/>
            </p:nvSpPr>
            <p:spPr>
              <a:xfrm>
                <a:off x="9095874" y="3513984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E8337-2BC2-4B5B-858D-123A1FEE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74" y="3513984"/>
                <a:ext cx="2356927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E003872-7E0F-4023-A925-4B53EE7554B8}"/>
              </a:ext>
            </a:extLst>
          </p:cNvPr>
          <p:cNvSpPr/>
          <p:nvPr/>
        </p:nvSpPr>
        <p:spPr>
          <a:xfrm>
            <a:off x="9095874" y="3463707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76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blipFill>
                <a:blip r:embed="rId2"/>
                <a:stretch>
                  <a:fillRect l="-604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08621" y="1170532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1" y="1170532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311905" y="2075058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259936" y="2799485"/>
                <a:ext cx="10365466" cy="716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6" y="2799485"/>
                <a:ext cx="10365466" cy="71628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413564" y="787850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564" y="787850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11339935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11339935" cy="678584"/>
              </a:xfrm>
              <a:prstGeom prst="rect">
                <a:avLst/>
              </a:prstGeom>
              <a:blipFill>
                <a:blip r:embed="rId6"/>
                <a:stretch>
                  <a:fillRect t="-1786" b="-89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CBE9D-229B-42C4-8F69-D186965C1DE9}"/>
                  </a:ext>
                </a:extLst>
              </p:cNvPr>
              <p:cNvSpPr txBox="1"/>
              <p:nvPr/>
            </p:nvSpPr>
            <p:spPr>
              <a:xfrm>
                <a:off x="363294" y="3896159"/>
                <a:ext cx="7907999" cy="716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CBE9D-229B-42C4-8F69-D186965C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4" y="3896159"/>
                <a:ext cx="7907999" cy="716286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EA4CF7-F6A3-4D0A-ACEF-B4AE60903152}"/>
                  </a:ext>
                </a:extLst>
              </p:cNvPr>
              <p:cNvSpPr txBox="1"/>
              <p:nvPr/>
            </p:nvSpPr>
            <p:spPr>
              <a:xfrm>
                <a:off x="4389104" y="4819600"/>
                <a:ext cx="7764378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∗0−2∗3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EA4CF7-F6A3-4D0A-ACEF-B4AE60903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04" y="4819600"/>
                <a:ext cx="7764378" cy="687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6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FBE46-E359-4DE1-AD69-2CAF75D59428}"/>
                  </a:ext>
                </a:extLst>
              </p:cNvPr>
              <p:cNvSpPr txBox="1"/>
              <p:nvPr/>
            </p:nvSpPr>
            <p:spPr>
              <a:xfrm>
                <a:off x="266854" y="199671"/>
                <a:ext cx="8873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𝑚𝑢𝑙𝑡𝑖𝑝𝑙𝑦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𝑒𝑥𝑝𝑜𝑛𝑒𝑛𝑡𝑖𝑎𝑙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FBE46-E359-4DE1-AD69-2CAF75D59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54" y="199671"/>
                <a:ext cx="8873776" cy="430887"/>
              </a:xfrm>
              <a:prstGeom prst="rect">
                <a:avLst/>
              </a:prstGeom>
              <a:blipFill>
                <a:blip r:embed="rId2"/>
                <a:stretch>
                  <a:fillRect l="-962" t="-10000" r="-550" b="-2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1D016-CDDF-424F-A389-E2DA2EC24422}"/>
                  </a:ext>
                </a:extLst>
              </p:cNvPr>
              <p:cNvSpPr txBox="1"/>
              <p:nvPr/>
            </p:nvSpPr>
            <p:spPr>
              <a:xfrm>
                <a:off x="755562" y="728473"/>
                <a:ext cx="5856796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1D016-CDDF-424F-A389-E2DA2EC2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" y="728473"/>
                <a:ext cx="5856796" cy="870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54C6-B09C-45F8-A0B2-A9FB56088303}"/>
                  </a:ext>
                </a:extLst>
              </p:cNvPr>
              <p:cNvSpPr txBox="1"/>
              <p:nvPr/>
            </p:nvSpPr>
            <p:spPr>
              <a:xfrm>
                <a:off x="454001" y="1912196"/>
                <a:ext cx="6289294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54C6-B09C-45F8-A0B2-A9FB56088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1912196"/>
                <a:ext cx="6289294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F6E29-6CA9-4DE3-B265-99BDDCCCBE7A}"/>
                  </a:ext>
                </a:extLst>
              </p:cNvPr>
              <p:cNvSpPr txBox="1"/>
              <p:nvPr/>
            </p:nvSpPr>
            <p:spPr>
              <a:xfrm>
                <a:off x="454001" y="3188253"/>
                <a:ext cx="6289294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F6E29-6CA9-4DE3-B265-99BDDCCCB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3188253"/>
                <a:ext cx="6289294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E3235-2E48-4DEB-A06A-4C40C59C37D3}"/>
                  </a:ext>
                </a:extLst>
              </p:cNvPr>
              <p:cNvSpPr txBox="1"/>
              <p:nvPr/>
            </p:nvSpPr>
            <p:spPr>
              <a:xfrm>
                <a:off x="454001" y="4426681"/>
                <a:ext cx="6702173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E3235-2E48-4DEB-A06A-4C40C59C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4426681"/>
                <a:ext cx="6702173" cy="959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F43847-464F-4C16-AE02-67E9C8233FD9}"/>
                  </a:ext>
                </a:extLst>
              </p:cNvPr>
              <p:cNvSpPr txBox="1"/>
              <p:nvPr/>
            </p:nvSpPr>
            <p:spPr>
              <a:xfrm>
                <a:off x="454001" y="5386559"/>
                <a:ext cx="6702173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F43847-464F-4C16-AE02-67E9C823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5386559"/>
                <a:ext cx="6702173" cy="959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82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295034" y="248602"/>
                <a:ext cx="9365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4" y="248602"/>
                <a:ext cx="9365576" cy="430887"/>
              </a:xfrm>
              <a:prstGeom prst="rect">
                <a:avLst/>
              </a:prstGeom>
              <a:blipFill>
                <a:blip r:embed="rId2"/>
                <a:stretch>
                  <a:fillRect l="-1496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33664" y="1523374"/>
                <a:ext cx="3152274" cy="842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1523374"/>
                <a:ext cx="3152274" cy="842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409074" y="2624653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497306" y="3372922"/>
                <a:ext cx="7737567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3372922"/>
                <a:ext cx="7737567" cy="6825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136485" y="3288057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485" y="3288057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/>
              <p:nvPr/>
            </p:nvSpPr>
            <p:spPr>
              <a:xfrm>
                <a:off x="633664" y="5229773"/>
                <a:ext cx="5001818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+4)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5229773"/>
                <a:ext cx="5001818" cy="689741"/>
              </a:xfrm>
              <a:prstGeom prst="rect">
                <a:avLst/>
              </a:prstGeom>
              <a:blipFill>
                <a:blip r:embed="rId6"/>
                <a:stretch>
                  <a:fillRect t="-1770" b="-70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7216030" y="4257583"/>
                <a:ext cx="4889159" cy="816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4)(0)−(2)(2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30" y="4257583"/>
                <a:ext cx="4889159" cy="816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374744" y="5279294"/>
                <a:ext cx="257173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4" y="5279294"/>
                <a:ext cx="257173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22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8903874" y="392451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874" y="392451"/>
                <a:ext cx="2423677" cy="834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/>
              <p:nvPr/>
            </p:nvSpPr>
            <p:spPr>
              <a:xfrm>
                <a:off x="393032" y="360994"/>
                <a:ext cx="5001818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+4)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2" y="360994"/>
                <a:ext cx="5001818" cy="689741"/>
              </a:xfrm>
              <a:prstGeom prst="rect">
                <a:avLst/>
              </a:prstGeom>
              <a:blipFill>
                <a:blip r:embed="rId3"/>
                <a:stretch>
                  <a:fillRect t="-1770" b="-79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6846896" y="1601239"/>
                <a:ext cx="5202963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(−4)−(−4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)(2)(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)(2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6" y="1601239"/>
                <a:ext cx="5202963" cy="60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6ED57-1757-49B6-A369-C22C6BEAAC57}"/>
                  </a:ext>
                </a:extLst>
              </p:cNvPr>
              <p:cNvSpPr txBox="1"/>
              <p:nvPr/>
            </p:nvSpPr>
            <p:spPr>
              <a:xfrm>
                <a:off x="7344396" y="2952427"/>
                <a:ext cx="444275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6ED57-1757-49B6-A369-C22C6BEA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96" y="2952427"/>
                <a:ext cx="4442755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148F-95B6-4359-B1D0-5F5A612F4A95}"/>
                  </a:ext>
                </a:extLst>
              </p:cNvPr>
              <p:cNvSpPr txBox="1"/>
              <p:nvPr/>
            </p:nvSpPr>
            <p:spPr>
              <a:xfrm>
                <a:off x="7685387" y="4133322"/>
                <a:ext cx="410176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−16+16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148F-95B6-4359-B1D0-5F5A612F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387" y="4133322"/>
                <a:ext cx="4101764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9C6D16-4256-4C33-B45F-64E5D9528E8A}"/>
                  </a:ext>
                </a:extLst>
              </p:cNvPr>
              <p:cNvSpPr txBox="1"/>
              <p:nvPr/>
            </p:nvSpPr>
            <p:spPr>
              <a:xfrm>
                <a:off x="8679998" y="5509695"/>
                <a:ext cx="303672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9C6D16-4256-4C33-B45F-64E5D952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98" y="5509695"/>
                <a:ext cx="3036729" cy="806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AA349A-A4CF-46B1-999A-377AFE4DE511}"/>
                  </a:ext>
                </a:extLst>
              </p:cNvPr>
              <p:cNvSpPr txBox="1"/>
              <p:nvPr/>
            </p:nvSpPr>
            <p:spPr>
              <a:xfrm>
                <a:off x="126776" y="3595610"/>
                <a:ext cx="7190238" cy="941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AA349A-A4CF-46B1-999A-377AFE4D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6" y="3595610"/>
                <a:ext cx="7190238" cy="941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9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3B85-85E0-4D33-A1E2-F6CE0E0C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1" y="260676"/>
            <a:ext cx="10515600" cy="533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SCALING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7F298-D561-4129-AB7C-018C74C6A227}"/>
                  </a:ext>
                </a:extLst>
              </p:cNvPr>
              <p:cNvSpPr txBox="1"/>
              <p:nvPr/>
            </p:nvSpPr>
            <p:spPr>
              <a:xfrm>
                <a:off x="387150" y="1841002"/>
                <a:ext cx="9372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7F298-D561-4129-AB7C-018C74C6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" y="1841002"/>
                <a:ext cx="9372181" cy="430887"/>
              </a:xfrm>
              <a:prstGeom prst="rect">
                <a:avLst/>
              </a:prstGeom>
              <a:blipFill>
                <a:blip r:embed="rId2"/>
                <a:stretch>
                  <a:fillRect l="-1171"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AC1594-C5A7-458D-A365-652807B1C1B1}"/>
              </a:ext>
            </a:extLst>
          </p:cNvPr>
          <p:cNvSpPr txBox="1"/>
          <p:nvPr/>
        </p:nvSpPr>
        <p:spPr>
          <a:xfrm>
            <a:off x="584285" y="241977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D04A-C253-474B-8C87-9CC7EF82C95B}"/>
                  </a:ext>
                </a:extLst>
              </p:cNvPr>
              <p:cNvSpPr txBox="1"/>
              <p:nvPr/>
            </p:nvSpPr>
            <p:spPr>
              <a:xfrm>
                <a:off x="584285" y="2872528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D04A-C253-474B-8C87-9CC7EF82C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5" y="2872528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E4F433-AFD6-49CD-949B-B988B86B8160}"/>
                  </a:ext>
                </a:extLst>
              </p:cNvPr>
              <p:cNvSpPr txBox="1"/>
              <p:nvPr/>
            </p:nvSpPr>
            <p:spPr>
              <a:xfrm>
                <a:off x="502994" y="899706"/>
                <a:ext cx="11605066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𝐷𝑜𝑚𝑎𝑖𝑛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𝐶𝑜𝑚𝑝𝑟𝑒𝑠𝑠𝑖𝑜𝑛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𝐷𝑜𝑚𝑎𝑖𝑛</m:t>
                      </m:r>
                    </m:oMath>
                  </m:oMathPara>
                </a14:m>
                <a:endParaRPr lang="th-TH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E4F433-AFD6-49CD-949B-B988B86B8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4" y="899706"/>
                <a:ext cx="11605066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0132B-3F94-4BDC-9E7B-095370FAF273}"/>
                  </a:ext>
                </a:extLst>
              </p:cNvPr>
              <p:cNvSpPr txBox="1"/>
              <p:nvPr/>
            </p:nvSpPr>
            <p:spPr>
              <a:xfrm>
                <a:off x="282134" y="3860306"/>
                <a:ext cx="11605066" cy="1198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0132B-3F94-4BDC-9E7B-095370FA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4" y="3860306"/>
                <a:ext cx="11605066" cy="1198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13163-11F3-4195-80CA-73DB6B662307}"/>
                  </a:ext>
                </a:extLst>
              </p:cNvPr>
              <p:cNvSpPr txBox="1"/>
              <p:nvPr/>
            </p:nvSpPr>
            <p:spPr>
              <a:xfrm>
                <a:off x="-58447" y="5301462"/>
                <a:ext cx="11605066" cy="1240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13163-11F3-4195-80CA-73DB6B662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47" y="5301462"/>
                <a:ext cx="11605066" cy="1240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37018" y="735771"/>
                <a:ext cx="9897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" y="735771"/>
                <a:ext cx="9897517" cy="430887"/>
              </a:xfrm>
              <a:prstGeom prst="rect">
                <a:avLst/>
              </a:prstGeom>
              <a:blipFill>
                <a:blip r:embed="rId2"/>
                <a:stretch>
                  <a:fillRect l="-1108"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343091" y="2976008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43091" y="5014423"/>
                <a:ext cx="9673874" cy="859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Answer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" y="5014423"/>
                <a:ext cx="9673874" cy="859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blipFill>
                <a:blip r:embed="rId5"/>
                <a:stretch>
                  <a:fillRect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7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-123282" y="735771"/>
                <a:ext cx="10218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282" y="735771"/>
                <a:ext cx="10218118" cy="430887"/>
              </a:xfrm>
              <a:prstGeom prst="rect">
                <a:avLst/>
              </a:prstGeom>
              <a:blipFill>
                <a:blip r:embed="rId2"/>
                <a:stretch>
                  <a:fillRect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343091" y="2976008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43091" y="5014423"/>
                <a:ext cx="9673874" cy="814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Answer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" y="5014423"/>
                <a:ext cx="9673874" cy="814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blipFill>
                <a:blip r:embed="rId5"/>
                <a:stretch>
                  <a:fillRect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8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401443" y="735771"/>
                <a:ext cx="9168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3" y="735771"/>
                <a:ext cx="9168664" cy="430887"/>
              </a:xfrm>
              <a:prstGeom prst="rect">
                <a:avLst/>
              </a:prstGeom>
              <a:blipFill>
                <a:blip r:embed="rId2"/>
                <a:stretch>
                  <a:fillRect l="-1197" t="-10000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286943" y="2503085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51112" y="3594697"/>
                <a:ext cx="9673874" cy="885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∗2+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2" y="3594697"/>
                <a:ext cx="9673874" cy="885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3A8E6-315F-4CA0-ACB6-981A17F1F92A}"/>
                  </a:ext>
                </a:extLst>
              </p:cNvPr>
              <p:cNvSpPr txBox="1"/>
              <p:nvPr/>
            </p:nvSpPr>
            <p:spPr>
              <a:xfrm>
                <a:off x="286943" y="4782587"/>
                <a:ext cx="864851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+4+16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3A8E6-315F-4CA0-ACB6-981A17F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3" y="4782587"/>
                <a:ext cx="8648510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04550-3275-44B0-BA0F-B22653A638CE}"/>
                  </a:ext>
                </a:extLst>
              </p:cNvPr>
              <p:cNvSpPr txBox="1"/>
              <p:nvPr/>
            </p:nvSpPr>
            <p:spPr>
              <a:xfrm>
                <a:off x="439343" y="5713912"/>
                <a:ext cx="864851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04550-3275-44B0-BA0F-B22653A6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" y="5713912"/>
                <a:ext cx="8648510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585748" y="3112884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8" y="3112884"/>
                <a:ext cx="8622630" cy="430887"/>
              </a:xfrm>
              <a:prstGeom prst="rect">
                <a:avLst/>
              </a:prstGeom>
              <a:blipFill>
                <a:blip r:embed="rId7"/>
                <a:stretch>
                  <a:fillRect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370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C93C-733B-4319-8A9A-4F18EFD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90" y="2615345"/>
            <a:ext cx="11168269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Inverse Laplace Transform</a:t>
            </a:r>
            <a:endParaRPr lang="th-TH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9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D5A244-BE76-4724-9CC6-76E8D49E81B5}"/>
                  </a:ext>
                </a:extLst>
              </p:cNvPr>
              <p:cNvSpPr txBox="1"/>
              <p:nvPr/>
            </p:nvSpPr>
            <p:spPr>
              <a:xfrm>
                <a:off x="347622" y="199917"/>
                <a:ext cx="9287479" cy="611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𝑟𝑎𝑛𝑠𝑓𝑜𝑟𝑚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</a:t>
                </a:r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D5A244-BE76-4724-9CC6-76E8D49E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2" y="199917"/>
                <a:ext cx="9287479" cy="611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79DC4C-BF4D-4400-9F67-F2744FFC0218}"/>
              </a:ext>
            </a:extLst>
          </p:cNvPr>
          <p:cNvSpPr txBox="1"/>
          <p:nvPr/>
        </p:nvSpPr>
        <p:spPr>
          <a:xfrm>
            <a:off x="347622" y="950157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551D56-B7B4-45D5-A3AE-383A7AC50D6F}"/>
                  </a:ext>
                </a:extLst>
              </p:cNvPr>
              <p:cNvSpPr txBox="1"/>
              <p:nvPr/>
            </p:nvSpPr>
            <p:spPr>
              <a:xfrm>
                <a:off x="88231" y="1473377"/>
                <a:ext cx="6096000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551D56-B7B4-45D5-A3AE-383A7AC50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" y="1473377"/>
                <a:ext cx="6096000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DFA363-C571-4BE2-A16C-80FE517B9C70}"/>
                  </a:ext>
                </a:extLst>
              </p:cNvPr>
              <p:cNvSpPr txBox="1"/>
              <p:nvPr/>
            </p:nvSpPr>
            <p:spPr>
              <a:xfrm>
                <a:off x="-1" y="2860378"/>
                <a:ext cx="9048585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−−−(1) 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DFA363-C571-4BE2-A16C-80FE517B9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60378"/>
                <a:ext cx="9048585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3DE05-0A27-4242-9E10-D7B92DD35E73}"/>
                  </a:ext>
                </a:extLst>
              </p:cNvPr>
              <p:cNvSpPr txBox="1"/>
              <p:nvPr/>
            </p:nvSpPr>
            <p:spPr>
              <a:xfrm>
                <a:off x="88230" y="4141864"/>
                <a:ext cx="7012285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3DE05-0A27-4242-9E10-D7B92DD3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" y="4141864"/>
                <a:ext cx="7012285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/>
              <p:nvPr/>
            </p:nvSpPr>
            <p:spPr>
              <a:xfrm>
                <a:off x="224727" y="5534482"/>
                <a:ext cx="8012824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7" y="5534482"/>
                <a:ext cx="8012824" cy="105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4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7" y="2899778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 Exponential Function</a:t>
            </a:r>
            <a:endParaRPr lang="th-TH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3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/>
              <p:nvPr/>
            </p:nvSpPr>
            <p:spPr>
              <a:xfrm>
                <a:off x="-61520" y="93339"/>
                <a:ext cx="8012824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20" y="93339"/>
                <a:ext cx="8012824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798921-3A81-449E-817C-5A4A8843984A}"/>
                  </a:ext>
                </a:extLst>
              </p:cNvPr>
              <p:cNvSpPr txBox="1"/>
              <p:nvPr/>
            </p:nvSpPr>
            <p:spPr>
              <a:xfrm>
                <a:off x="0" y="1416513"/>
                <a:ext cx="79513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−−−−(2)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798921-3A81-449E-817C-5A4A8843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6513"/>
                <a:ext cx="7951304" cy="523220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5AF0241-0218-448D-9058-DAB8EB0E34C8}"/>
              </a:ext>
            </a:extLst>
          </p:cNvPr>
          <p:cNvSpPr txBox="1"/>
          <p:nvPr/>
        </p:nvSpPr>
        <p:spPr>
          <a:xfrm>
            <a:off x="572494" y="222636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s -2 = 0 then s = 2, so put in equation (2)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7A096-1B53-4AAC-8B09-A8F8CC8BBF48}"/>
                  </a:ext>
                </a:extLst>
              </p:cNvPr>
              <p:cNvSpPr txBox="1"/>
              <p:nvPr/>
            </p:nvSpPr>
            <p:spPr>
              <a:xfrm>
                <a:off x="-61520" y="3052902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7A096-1B53-4AAC-8B09-A8F8CC8BB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20" y="3052902"/>
                <a:ext cx="61264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55737-4972-4B65-9A19-700FD8B64965}"/>
                  </a:ext>
                </a:extLst>
              </p:cNvPr>
              <p:cNvSpPr txBox="1"/>
              <p:nvPr/>
            </p:nvSpPr>
            <p:spPr>
              <a:xfrm>
                <a:off x="0" y="3785747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55737-4972-4B65-9A19-700FD8B6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5747"/>
                <a:ext cx="6126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0D0E9-5C50-4B31-A048-AEFA0AD80EE7}"/>
                  </a:ext>
                </a:extLst>
              </p:cNvPr>
              <p:cNvSpPr txBox="1"/>
              <p:nvPr/>
            </p:nvSpPr>
            <p:spPr>
              <a:xfrm>
                <a:off x="281711" y="4440599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0D0E9-5C50-4B31-A048-AEFA0AD80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1" y="4440599"/>
                <a:ext cx="6126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3A7DCD6-7820-46CA-B4BF-ED850B64B16D}"/>
              </a:ext>
            </a:extLst>
          </p:cNvPr>
          <p:cNvSpPr txBox="1"/>
          <p:nvPr/>
        </p:nvSpPr>
        <p:spPr>
          <a:xfrm>
            <a:off x="685137" y="4929592"/>
            <a:ext cx="93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Let s -1 = 0 then s = 1, so put in equation (2)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313899-8826-4143-B111-EAB22F337D06}"/>
                  </a:ext>
                </a:extLst>
              </p:cNvPr>
              <p:cNvSpPr txBox="1"/>
              <p:nvPr/>
            </p:nvSpPr>
            <p:spPr>
              <a:xfrm>
                <a:off x="281711" y="5628065"/>
                <a:ext cx="62383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313899-8826-4143-B111-EAB22F33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1" y="5628065"/>
                <a:ext cx="62383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B07C55-92F8-4B4C-8C86-A0DAAFFDE34A}"/>
                  </a:ext>
                </a:extLst>
              </p:cNvPr>
              <p:cNvSpPr txBox="1"/>
              <p:nvPr/>
            </p:nvSpPr>
            <p:spPr>
              <a:xfrm>
                <a:off x="393590" y="6146057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−5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B07C55-92F8-4B4C-8C86-A0DAAFFD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90" y="6146057"/>
                <a:ext cx="6126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55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96CA2-43CA-44AA-ADCF-D0FE2A3B4029}"/>
                  </a:ext>
                </a:extLst>
              </p:cNvPr>
              <p:cNvSpPr txBox="1"/>
              <p:nvPr/>
            </p:nvSpPr>
            <p:spPr>
              <a:xfrm>
                <a:off x="572493" y="1140135"/>
                <a:ext cx="8122886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−−−(1) 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96CA2-43CA-44AA-ADCF-D0FE2A3B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1140135"/>
                <a:ext cx="8122886" cy="978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361EB7-E698-4E54-A9B6-5F91FED2752E}"/>
              </a:ext>
            </a:extLst>
          </p:cNvPr>
          <p:cNvSpPr txBox="1"/>
          <p:nvPr/>
        </p:nvSpPr>
        <p:spPr>
          <a:xfrm>
            <a:off x="1477338" y="308335"/>
            <a:ext cx="855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value of A and B in equation (1)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156BC-F08A-4DB9-8719-37ACDE2B1398}"/>
                  </a:ext>
                </a:extLst>
              </p:cNvPr>
              <p:cNvSpPr txBox="1"/>
              <p:nvPr/>
            </p:nvSpPr>
            <p:spPr>
              <a:xfrm>
                <a:off x="298033" y="2891608"/>
                <a:ext cx="10914212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156BC-F08A-4DB9-8719-37ACDE2B1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3" y="2891608"/>
                <a:ext cx="10914212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8808D-3FED-46C7-8380-EC1E8C1838D7}"/>
                  </a:ext>
                </a:extLst>
              </p:cNvPr>
              <p:cNvSpPr txBox="1"/>
              <p:nvPr/>
            </p:nvSpPr>
            <p:spPr>
              <a:xfrm>
                <a:off x="990914" y="4271534"/>
                <a:ext cx="6356092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8808D-3FED-46C7-8380-EC1E8C18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14" y="4271534"/>
                <a:ext cx="6356092" cy="987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FA5726-B805-43A4-8EA4-3F70500F0838}"/>
                  </a:ext>
                </a:extLst>
              </p:cNvPr>
              <p:cNvSpPr txBox="1"/>
              <p:nvPr/>
            </p:nvSpPr>
            <p:spPr>
              <a:xfrm>
                <a:off x="676416" y="5651460"/>
                <a:ext cx="8443728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FA5726-B805-43A4-8EA4-3F70500F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6" y="5651460"/>
                <a:ext cx="8443728" cy="987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6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499B-6D08-4AA0-BF28-E112A392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1" y="162902"/>
            <a:ext cx="10515600" cy="5053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2205-08A2-4626-AB7C-0D065AF4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6" y="761755"/>
            <a:ext cx="1153257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Transfer Function is the ratio of Laplace Transform of output to the Laplace Transform of input, when all initial conditions are assumed to be zero.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Transfer Function gives the relationship between the Input and </a:t>
            </a:r>
            <a:r>
              <a:rPr lang="en-US"/>
              <a:t>the Output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9497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DEEC37-9F01-4DB4-AC78-B68CE37679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431" y="910752"/>
            <a:ext cx="3629025" cy="1943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53DDC3-BAC4-4F37-BF1E-602F85D7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33888-61E8-4463-83B9-9F9779BCCDFF}"/>
                  </a:ext>
                </a:extLst>
              </p:cNvPr>
              <p:cNvSpPr txBox="1"/>
              <p:nvPr/>
            </p:nvSpPr>
            <p:spPr>
              <a:xfrm>
                <a:off x="277238" y="3039892"/>
                <a:ext cx="6765588" cy="1439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𝐴𝑝𝑝𝑙𝑦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𝐾𝑉𝐿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−−−−−−−−−−−−−−(1)</m:t>
                      </m:r>
                    </m:oMath>
                  </m:oMathPara>
                </a14:m>
                <a:endParaRPr lang="en-US" sz="2400" b="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33888-61E8-4463-83B9-9F9779BCC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38" y="3039892"/>
                <a:ext cx="6765588" cy="1439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7464E-A351-4639-B4DD-DBC07B6BCD82}"/>
                  </a:ext>
                </a:extLst>
              </p:cNvPr>
              <p:cNvSpPr txBox="1"/>
              <p:nvPr/>
            </p:nvSpPr>
            <p:spPr>
              <a:xfrm>
                <a:off x="145914" y="4553463"/>
                <a:ext cx="6848273" cy="1772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𝐴𝑝𝑝𝑙𝑦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𝐾𝑉𝐿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−−−−−−−−−−−−−−(2)</m:t>
                      </m:r>
                    </m:oMath>
                  </m:oMathPara>
                </a14:m>
                <a:endParaRPr lang="en-US" sz="2800" b="0" dirty="0"/>
              </a:p>
              <a:p>
                <a:endParaRPr lang="th-TH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7464E-A351-4639-B4DD-DBC07B6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4" y="4553463"/>
                <a:ext cx="6848273" cy="1772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AAB7EF6-9B2E-471C-A92B-881D4427F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847" y="683369"/>
            <a:ext cx="5848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53DDC3-BAC4-4F37-BF1E-602F85D7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33888-61E8-4463-83B9-9F9779BCCDFF}"/>
                  </a:ext>
                </a:extLst>
              </p:cNvPr>
              <p:cNvSpPr txBox="1"/>
              <p:nvPr/>
            </p:nvSpPr>
            <p:spPr>
              <a:xfrm>
                <a:off x="7125510" y="3244173"/>
                <a:ext cx="4878422" cy="1070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−−−−−−−(1)</m:t>
                      </m:r>
                    </m:oMath>
                  </m:oMathPara>
                </a14:m>
                <a:endParaRPr lang="en-US" sz="2400" b="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33888-61E8-4463-83B9-9F9779BCC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510" y="3244173"/>
                <a:ext cx="4878422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7464E-A351-4639-B4DD-DBC07B6BCD82}"/>
                  </a:ext>
                </a:extLst>
              </p:cNvPr>
              <p:cNvSpPr txBox="1"/>
              <p:nvPr/>
            </p:nvSpPr>
            <p:spPr>
              <a:xfrm>
                <a:off x="7013642" y="4290817"/>
                <a:ext cx="5262665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−−−−−−−−−(2)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7464E-A351-4639-B4DD-DBC07B6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42" y="4290817"/>
                <a:ext cx="5262665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AAB7EF6-9B2E-471C-A92B-881D4427F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33" y="644459"/>
            <a:ext cx="5087567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F8E459-7F2E-4057-9523-652011177337}"/>
                  </a:ext>
                </a:extLst>
              </p:cNvPr>
              <p:cNvSpPr txBox="1"/>
              <p:nvPr/>
            </p:nvSpPr>
            <p:spPr>
              <a:xfrm>
                <a:off x="342900" y="879955"/>
                <a:ext cx="6094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(1)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F8E459-7F2E-4057-9523-65201117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879955"/>
                <a:ext cx="6094378" cy="461665"/>
              </a:xfrm>
              <a:prstGeom prst="rect">
                <a:avLst/>
              </a:prstGeom>
              <a:blipFill>
                <a:blip r:embed="rId5"/>
                <a:stretch>
                  <a:fillRect l="-800" t="-10526" b="-289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FEAFEBE-B66F-40FE-A78B-15D6EEF5466D}"/>
              </a:ext>
            </a:extLst>
          </p:cNvPr>
          <p:cNvSpPr/>
          <p:nvPr/>
        </p:nvSpPr>
        <p:spPr>
          <a:xfrm>
            <a:off x="7208195" y="3200400"/>
            <a:ext cx="4854102" cy="9727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E5941C-6F05-4C0D-8921-6BE9C5BB102C}"/>
              </a:ext>
            </a:extLst>
          </p:cNvPr>
          <p:cNvSpPr/>
          <p:nvPr/>
        </p:nvSpPr>
        <p:spPr>
          <a:xfrm>
            <a:off x="7208195" y="4315839"/>
            <a:ext cx="4873558" cy="9727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738C26-9798-4584-A586-200EBAF20306}"/>
                  </a:ext>
                </a:extLst>
              </p:cNvPr>
              <p:cNvSpPr txBox="1"/>
              <p:nvPr/>
            </p:nvSpPr>
            <p:spPr>
              <a:xfrm>
                <a:off x="179961" y="1349292"/>
                <a:ext cx="66683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𝑠𝐿𝐼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738C26-9798-4584-A586-200EBAF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1" y="1349292"/>
                <a:ext cx="6668311" cy="523220"/>
              </a:xfrm>
              <a:prstGeom prst="rect">
                <a:avLst/>
              </a:prstGeom>
              <a:blipFill>
                <a:blip r:embed="rId6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738445-91AA-4B1B-AC03-21FDF29F8041}"/>
                  </a:ext>
                </a:extLst>
              </p:cNvPr>
              <p:cNvSpPr txBox="1"/>
              <p:nvPr/>
            </p:nvSpPr>
            <p:spPr>
              <a:xfrm>
                <a:off x="388296" y="1975937"/>
                <a:ext cx="6094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(2)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738445-91AA-4B1B-AC03-21FDF29F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6" y="1975937"/>
                <a:ext cx="6094378" cy="461665"/>
              </a:xfrm>
              <a:prstGeom prst="rect">
                <a:avLst/>
              </a:prstGeom>
              <a:blipFill>
                <a:blip r:embed="rId7"/>
                <a:stretch>
                  <a:fillRect l="-901" t="-10526" b="-289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5F66B-87F3-4A7F-A1CB-78489F50C685}"/>
                  </a:ext>
                </a:extLst>
              </p:cNvPr>
              <p:cNvSpPr txBox="1"/>
              <p:nvPr/>
            </p:nvSpPr>
            <p:spPr>
              <a:xfrm>
                <a:off x="225358" y="2445274"/>
                <a:ext cx="30042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𝑠𝐿𝐼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5F66B-87F3-4A7F-A1CB-78489F50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8" y="2445274"/>
                <a:ext cx="3004226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0F988D-1917-4712-A888-8BAA8D16DFB8}"/>
                  </a:ext>
                </a:extLst>
              </p:cNvPr>
              <p:cNvSpPr txBox="1"/>
              <p:nvPr/>
            </p:nvSpPr>
            <p:spPr>
              <a:xfrm>
                <a:off x="403697" y="3146897"/>
                <a:ext cx="549823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𝐿𝐼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0F988D-1917-4712-A888-8BAA8D16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97" y="3146897"/>
                <a:ext cx="5498236" cy="586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9974A5-A0A7-402B-9190-A398DD12E4DE}"/>
                  </a:ext>
                </a:extLst>
              </p:cNvPr>
              <p:cNvSpPr txBox="1"/>
              <p:nvPr/>
            </p:nvSpPr>
            <p:spPr>
              <a:xfrm>
                <a:off x="351816" y="4291518"/>
                <a:ext cx="5166479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𝑠𝐿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9974A5-A0A7-402B-9190-A398DD12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6" y="4291518"/>
                <a:ext cx="5166479" cy="5670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4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53DDC3-BAC4-4F37-BF1E-602F85D7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33888-61E8-4463-83B9-9F9779BCCDFF}"/>
                  </a:ext>
                </a:extLst>
              </p:cNvPr>
              <p:cNvSpPr txBox="1"/>
              <p:nvPr/>
            </p:nvSpPr>
            <p:spPr>
              <a:xfrm>
                <a:off x="7125510" y="3244173"/>
                <a:ext cx="4878422" cy="1070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−−−−−−−(1)</m:t>
                      </m:r>
                    </m:oMath>
                  </m:oMathPara>
                </a14:m>
                <a:endParaRPr lang="en-US" sz="2400" b="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33888-61E8-4463-83B9-9F9779BCC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510" y="3244173"/>
                <a:ext cx="4878422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7464E-A351-4639-B4DD-DBC07B6BCD82}"/>
                  </a:ext>
                </a:extLst>
              </p:cNvPr>
              <p:cNvSpPr txBox="1"/>
              <p:nvPr/>
            </p:nvSpPr>
            <p:spPr>
              <a:xfrm>
                <a:off x="7013642" y="4290817"/>
                <a:ext cx="5262665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−−−−−−−−−(2)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7464E-A351-4639-B4DD-DBC07B6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42" y="4290817"/>
                <a:ext cx="5262665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AAB7EF6-9B2E-471C-A92B-881D4427F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33" y="644459"/>
            <a:ext cx="5087567" cy="2514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EAFEBE-B66F-40FE-A78B-15D6EEF5466D}"/>
              </a:ext>
            </a:extLst>
          </p:cNvPr>
          <p:cNvSpPr/>
          <p:nvPr/>
        </p:nvSpPr>
        <p:spPr>
          <a:xfrm>
            <a:off x="7208195" y="3200400"/>
            <a:ext cx="4854102" cy="9727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E5941C-6F05-4C0D-8921-6BE9C5BB102C}"/>
              </a:ext>
            </a:extLst>
          </p:cNvPr>
          <p:cNvSpPr/>
          <p:nvPr/>
        </p:nvSpPr>
        <p:spPr>
          <a:xfrm>
            <a:off x="7208195" y="4315839"/>
            <a:ext cx="4873558" cy="9727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9974A5-A0A7-402B-9190-A398DD12E4DE}"/>
                  </a:ext>
                </a:extLst>
              </p:cNvPr>
              <p:cNvSpPr txBox="1"/>
              <p:nvPr/>
            </p:nvSpPr>
            <p:spPr>
              <a:xfrm>
                <a:off x="351815" y="818744"/>
                <a:ext cx="4008020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𝑠𝐿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𝑠𝐿</m:t>
                          </m:r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9974A5-A0A7-402B-9190-A398DD12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5" y="818744"/>
                <a:ext cx="4008020" cy="56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E851D7-0961-41DA-BEAF-61D09F014652}"/>
                  </a:ext>
                </a:extLst>
              </p:cNvPr>
              <p:cNvSpPr txBox="1"/>
              <p:nvPr/>
            </p:nvSpPr>
            <p:spPr>
              <a:xfrm>
                <a:off x="138619" y="1416409"/>
                <a:ext cx="628163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𝑤𝑟𝑖𝑡𝑡𝑒𝑛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𝐹𝑜𝑟𝑚𝑎𝑡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𝑇𝑎𝑜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𝑑𝑖𝑣𝑖𝑑𝑒𝑑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𝑁𝑢𝑚𝑒𝑟𝑎𝑡𝑜𝑟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𝐷𝑒𝑛𝑜𝑚𝑖𝑛𝑎𝑡𝑜𝑟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E851D7-0961-41DA-BEAF-61D09F01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9" y="1416409"/>
                <a:ext cx="6281635" cy="707886"/>
              </a:xfrm>
              <a:prstGeom prst="rect">
                <a:avLst/>
              </a:prstGeom>
              <a:blipFill>
                <a:blip r:embed="rId6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FDFE0-2184-4E42-8D5B-21D5B98D7DD6}"/>
                  </a:ext>
                </a:extLst>
              </p:cNvPr>
              <p:cNvSpPr txBox="1"/>
              <p:nvPr/>
            </p:nvSpPr>
            <p:spPr>
              <a:xfrm>
                <a:off x="308042" y="4508275"/>
                <a:ext cx="5012987" cy="837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FDFE0-2184-4E42-8D5B-21D5B98D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42" y="4508275"/>
                <a:ext cx="5012987" cy="837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3B52F-1B7F-4E04-916B-020532792070}"/>
                  </a:ext>
                </a:extLst>
              </p:cNvPr>
              <p:cNvSpPr txBox="1"/>
              <p:nvPr/>
            </p:nvSpPr>
            <p:spPr>
              <a:xfrm>
                <a:off x="192931" y="2245465"/>
                <a:ext cx="6577520" cy="1223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E3B52F-1B7F-4E04-916B-020532792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1" y="2245465"/>
                <a:ext cx="6577520" cy="12237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5E920E-596C-4464-992F-C485883C288A}"/>
                  </a:ext>
                </a:extLst>
              </p:cNvPr>
              <p:cNvSpPr txBox="1"/>
              <p:nvPr/>
            </p:nvSpPr>
            <p:spPr>
              <a:xfrm>
                <a:off x="987357" y="3498129"/>
                <a:ext cx="2427052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5E920E-596C-4464-992F-C485883C2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57" y="3498129"/>
                <a:ext cx="2427052" cy="8961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91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063BB-4CFF-4395-AA3C-2CA8D4C854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5812" y="711233"/>
            <a:ext cx="3209925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F40AA-8AD5-49EB-8F05-D46329315E8E}"/>
                  </a:ext>
                </a:extLst>
              </p:cNvPr>
              <p:cNvSpPr txBox="1"/>
              <p:nvPr/>
            </p:nvSpPr>
            <p:spPr>
              <a:xfrm>
                <a:off x="646889" y="2884250"/>
                <a:ext cx="6600217" cy="1707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𝐴𝑝𝑝𝑙𝑦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𝐾𝑉𝐿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−−−−−−−−−−−(1)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F40AA-8AD5-49EB-8F05-D46329315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9" y="2884250"/>
                <a:ext cx="6600217" cy="170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2BAF-F085-4704-9EE3-E93201979207}"/>
                  </a:ext>
                </a:extLst>
              </p:cNvPr>
              <p:cNvSpPr txBox="1"/>
              <p:nvPr/>
            </p:nvSpPr>
            <p:spPr>
              <a:xfrm>
                <a:off x="119163" y="4203267"/>
                <a:ext cx="7380864" cy="2084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𝐴𝑝𝑝𝑙𝑦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𝐾𝑉𝐿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𝑠𝑖𝑑𝑒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−−−−−−−−−−−(2)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endParaRPr lang="th-TH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2BAF-F085-4704-9EE3-E9320197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63" y="4203267"/>
                <a:ext cx="7380864" cy="2084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17DBBFA-5144-4ACA-A9AE-C86932B90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494" y="673642"/>
            <a:ext cx="5848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3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F40AA-8AD5-49EB-8F05-D46329315E8E}"/>
                  </a:ext>
                </a:extLst>
              </p:cNvPr>
              <p:cNvSpPr txBox="1"/>
              <p:nvPr/>
            </p:nvSpPr>
            <p:spPr>
              <a:xfrm>
                <a:off x="492937" y="969806"/>
                <a:ext cx="6579705" cy="1442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−(3)</m:t>
                      </m:r>
                    </m:oMath>
                  </m:oMathPara>
                </a14:m>
                <a:endParaRPr lang="en-US" sz="2400" b="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0F40AA-8AD5-49EB-8F05-D46329315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37" y="969806"/>
                <a:ext cx="6579705" cy="1442446"/>
              </a:xfrm>
              <a:prstGeom prst="rect">
                <a:avLst/>
              </a:prstGeom>
              <a:blipFill>
                <a:blip r:embed="rId2"/>
                <a:stretch>
                  <a:fillRect l="-2224" t="-63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66E-9A23-4A3C-8F43-D600A1E081D0}"/>
                  </a:ext>
                </a:extLst>
              </p:cNvPr>
              <p:cNvSpPr txBox="1"/>
              <p:nvPr/>
            </p:nvSpPr>
            <p:spPr>
              <a:xfrm>
                <a:off x="322634" y="2384897"/>
                <a:ext cx="5805792" cy="1442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−−−−−−−−−−−−−(4)</m:t>
                      </m:r>
                    </m:oMath>
                  </m:oMathPara>
                </a14:m>
                <a:endParaRPr lang="en-US" sz="2400" b="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66E-9A23-4A3C-8F43-D600A1E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34" y="2384897"/>
                <a:ext cx="5805792" cy="1442446"/>
              </a:xfrm>
              <a:prstGeom prst="rect">
                <a:avLst/>
              </a:prstGeom>
              <a:blipFill>
                <a:blip r:embed="rId3"/>
                <a:stretch>
                  <a:fillRect l="-2521" t="-63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5E4550-3D36-4D4B-A75D-9DB1E264B351}"/>
                  </a:ext>
                </a:extLst>
              </p:cNvPr>
              <p:cNvSpPr txBox="1"/>
              <p:nvPr/>
            </p:nvSpPr>
            <p:spPr>
              <a:xfrm>
                <a:off x="306421" y="3292811"/>
                <a:ext cx="7262309" cy="1240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5E4550-3D36-4D4B-A75D-9DB1E264B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21" y="3292811"/>
                <a:ext cx="7262309" cy="1240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23C8F24-0C72-44BD-9B53-DBAB908F1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796" y="663914"/>
            <a:ext cx="5051430" cy="2357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F09AD5-7F24-4041-A904-FB313BC53791}"/>
                  </a:ext>
                </a:extLst>
              </p:cNvPr>
              <p:cNvSpPr txBox="1"/>
              <p:nvPr/>
            </p:nvSpPr>
            <p:spPr>
              <a:xfrm>
                <a:off x="7966953" y="3195536"/>
                <a:ext cx="3647872" cy="1003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−−−−−−−(1)</m:t>
                          </m:r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endParaRPr lang="th-TH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F09AD5-7F24-4041-A904-FB313BC5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953" y="3195536"/>
                <a:ext cx="3647872" cy="1003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0F089B6-ED13-4C15-9E79-BDE30C03A5E0}"/>
              </a:ext>
            </a:extLst>
          </p:cNvPr>
          <p:cNvSpPr/>
          <p:nvPr/>
        </p:nvSpPr>
        <p:spPr>
          <a:xfrm>
            <a:off x="7879406" y="3083668"/>
            <a:ext cx="3949428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6C810-3EE5-4C01-8683-1C0CB0332E0B}"/>
                  </a:ext>
                </a:extLst>
              </p:cNvPr>
              <p:cNvSpPr txBox="1"/>
              <p:nvPr/>
            </p:nvSpPr>
            <p:spPr>
              <a:xfrm>
                <a:off x="7979111" y="4115718"/>
                <a:ext cx="3781628" cy="13305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−−−−−−−−−(2)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endParaRPr lang="th-TH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6C810-3EE5-4C01-8683-1C0CB033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11" y="4115718"/>
                <a:ext cx="3781628" cy="13305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8D30FE3-6543-4A1F-8228-3C871F404E6C}"/>
              </a:ext>
            </a:extLst>
          </p:cNvPr>
          <p:cNvSpPr/>
          <p:nvPr/>
        </p:nvSpPr>
        <p:spPr>
          <a:xfrm>
            <a:off x="7895619" y="4124528"/>
            <a:ext cx="3949428" cy="8333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0C8EE-AEB3-4754-81C9-65D30BE9524C}"/>
                  </a:ext>
                </a:extLst>
              </p:cNvPr>
              <p:cNvSpPr txBox="1"/>
              <p:nvPr/>
            </p:nvSpPr>
            <p:spPr>
              <a:xfrm>
                <a:off x="293450" y="4991909"/>
                <a:ext cx="9790885" cy="1011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𝑠𝐶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𝑅𝑠𝐶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𝑅𝑠𝐶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0C8EE-AEB3-4754-81C9-65D30BE95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50" y="4991909"/>
                <a:ext cx="9790885" cy="10115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92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3DEA4E-D197-47B7-A68A-77971B842F29}"/>
                  </a:ext>
                </a:extLst>
              </p:cNvPr>
              <p:cNvSpPr txBox="1"/>
              <p:nvPr/>
            </p:nvSpPr>
            <p:spPr>
              <a:xfrm>
                <a:off x="273993" y="886837"/>
                <a:ext cx="8792185" cy="867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𝑠𝐶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𝑅𝑠𝐶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𝑠𝐶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𝑅𝑠𝐶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3DEA4E-D197-47B7-A68A-77971B84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" y="886837"/>
                <a:ext cx="8792185" cy="867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D596E-EC6E-43FE-95E7-7E8499FBAFD3}"/>
                  </a:ext>
                </a:extLst>
              </p:cNvPr>
              <p:cNvSpPr txBox="1"/>
              <p:nvPr/>
            </p:nvSpPr>
            <p:spPr>
              <a:xfrm>
                <a:off x="116732" y="1972600"/>
                <a:ext cx="10661514" cy="779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𝑅𝑠𝐶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+1]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𝑅𝑠𝐶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D596E-EC6E-43FE-95E7-7E8499FB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2" y="1972600"/>
                <a:ext cx="10661514" cy="779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02CB0A-7F31-49DB-A7E3-F4533C7A0B52}"/>
                  </a:ext>
                </a:extLst>
              </p:cNvPr>
              <p:cNvSpPr txBox="1"/>
              <p:nvPr/>
            </p:nvSpPr>
            <p:spPr>
              <a:xfrm>
                <a:off x="119164" y="3021474"/>
                <a:ext cx="67680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𝑤𝑟𝑖𝑡𝑡𝑒𝑛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𝐹𝑜𝑟𝑚𝑎𝑡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𝑇𝑎𝑜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𝑅𝑠𝐶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02CB0A-7F31-49DB-A7E3-F4533C7A0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64" y="3021474"/>
                <a:ext cx="6768019" cy="4001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25065-8AA1-4867-AF69-442899AE55F2}"/>
                  </a:ext>
                </a:extLst>
              </p:cNvPr>
              <p:cNvSpPr txBox="1"/>
              <p:nvPr/>
            </p:nvSpPr>
            <p:spPr>
              <a:xfrm>
                <a:off x="74579" y="3389595"/>
                <a:ext cx="5012987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25065-8AA1-4867-AF69-442899AE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9" y="3389595"/>
                <a:ext cx="5012987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73DFB0F-DEE5-41BB-91EF-695AF3357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706" y="3008280"/>
            <a:ext cx="5051430" cy="23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6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CR Circuit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BBFA-5144-4ACA-A9AE-C86932B9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0" y="673642"/>
            <a:ext cx="4418993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31F68-DA05-408F-A683-1ACEAA1BEC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160" y="815198"/>
            <a:ext cx="5935833" cy="2842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C9D32-42DC-432B-A7B6-8EBE4CF152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473" y="4260715"/>
            <a:ext cx="5955961" cy="2275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B9D7F1-79E0-44A8-898C-2AC3FD2FBA5D}"/>
              </a:ext>
            </a:extLst>
          </p:cNvPr>
          <p:cNvSpPr txBox="1"/>
          <p:nvPr/>
        </p:nvSpPr>
        <p:spPr>
          <a:xfrm>
            <a:off x="175098" y="3667328"/>
            <a:ext cx="710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Time Domain CKT into S-Domain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540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l="-731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-9262" y="3530707"/>
                <a:ext cx="8364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62" y="3530707"/>
                <a:ext cx="8364790" cy="430887"/>
              </a:xfrm>
              <a:prstGeom prst="rect">
                <a:avLst/>
              </a:prstGeom>
              <a:blipFill>
                <a:blip r:embed="rId5"/>
                <a:stretch>
                  <a:fillRect l="-437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/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/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10C34E0-027D-4AF1-B469-AEF4F1D84472}"/>
              </a:ext>
            </a:extLst>
          </p:cNvPr>
          <p:cNvSpPr/>
          <p:nvPr/>
        </p:nvSpPr>
        <p:spPr>
          <a:xfrm>
            <a:off x="9492042" y="3480430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837B-4C54-4295-BE7C-9E747EB6AAAF}"/>
              </a:ext>
            </a:extLst>
          </p:cNvPr>
          <p:cNvSpPr/>
          <p:nvPr/>
        </p:nvSpPr>
        <p:spPr>
          <a:xfrm>
            <a:off x="9455567" y="2204426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/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+3)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/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DBBFA-5144-4ACA-A9AE-C86932B9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0" y="673642"/>
            <a:ext cx="4418993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C9D32-42DC-432B-A7B6-8EBE4CF1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746" y="875489"/>
            <a:ext cx="5955961" cy="2275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DE5D-D540-462F-B05B-B2B188E42DE5}"/>
                  </a:ext>
                </a:extLst>
              </p:cNvPr>
              <p:cNvSpPr txBox="1"/>
              <p:nvPr/>
            </p:nvSpPr>
            <p:spPr>
              <a:xfrm>
                <a:off x="393969" y="3497093"/>
                <a:ext cx="439440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𝑂𝑝𝑝𝑜𝑠𝑖𝑡𝑖𝑜𝑛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4ADE5D-D540-462F-B05B-B2B188E42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69" y="3497093"/>
                <a:ext cx="4394408" cy="80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59221-FD33-438F-8579-E953FDC9B988}"/>
                  </a:ext>
                </a:extLst>
              </p:cNvPr>
              <p:cNvSpPr txBox="1"/>
              <p:nvPr/>
            </p:nvSpPr>
            <p:spPr>
              <a:xfrm>
                <a:off x="0" y="4198521"/>
                <a:ext cx="10104607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𝑉𝑜𝑙𝑎𝑡𝑔𝑒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𝐴𝑐𝑟𝑜𝑜𝑠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𝑉𝐷𝑆𝑅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𝑂𝑝𝑝𝑜𝑠𝑖𝑡𝑖𝑜𝑛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59221-FD33-438F-8579-E953FDC9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8521"/>
                <a:ext cx="10104607" cy="1001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/>
              <p:nvPr/>
            </p:nvSpPr>
            <p:spPr>
              <a:xfrm>
                <a:off x="77821" y="5197227"/>
                <a:ext cx="5466945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" y="5197227"/>
                <a:ext cx="5466945" cy="12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807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533-EE3C-40E4-A343-18E8617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/>
              <p:nvPr/>
            </p:nvSpPr>
            <p:spPr>
              <a:xfrm>
                <a:off x="437745" y="693321"/>
                <a:ext cx="3472775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A241AC-CC23-4440-A5E8-287E108C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5" y="693321"/>
                <a:ext cx="3472775" cy="12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FA55E-0F57-4A13-B412-46F3793D1403}"/>
                  </a:ext>
                </a:extLst>
              </p:cNvPr>
              <p:cNvSpPr txBox="1"/>
              <p:nvPr/>
            </p:nvSpPr>
            <p:spPr>
              <a:xfrm>
                <a:off x="453957" y="2013040"/>
                <a:ext cx="6763966" cy="12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𝑠𝐶𝑅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7FA55E-0F57-4A13-B412-46F3793D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" y="2013040"/>
                <a:ext cx="6763966" cy="127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6468BF-0FB4-4150-8E92-CC04EA07577F}"/>
                  </a:ext>
                </a:extLst>
              </p:cNvPr>
              <p:cNvSpPr txBox="1"/>
              <p:nvPr/>
            </p:nvSpPr>
            <p:spPr>
              <a:xfrm>
                <a:off x="158073" y="3514525"/>
                <a:ext cx="6174633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𝑅𝑠𝐶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6468BF-0FB4-4150-8E92-CC04EA07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73" y="3514525"/>
                <a:ext cx="6174633" cy="1001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D4A73-680B-4441-BFCA-B1B2ECDA9593}"/>
                  </a:ext>
                </a:extLst>
              </p:cNvPr>
              <p:cNvSpPr txBox="1"/>
              <p:nvPr/>
            </p:nvSpPr>
            <p:spPr>
              <a:xfrm>
                <a:off x="125648" y="5291444"/>
                <a:ext cx="11654548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𝑅𝑠𝐶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BD4A73-680B-4441-BFCA-B1B2ECDA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8" y="5291444"/>
                <a:ext cx="11654548" cy="1001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39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A4849-81D0-4B9A-BBD3-A90552B5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8105" y="675667"/>
            <a:ext cx="6369895" cy="2155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/>
              <p:nvPr/>
            </p:nvSpPr>
            <p:spPr>
              <a:xfrm>
                <a:off x="189689" y="3818106"/>
                <a:ext cx="8954311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−−−−−−−−−(1)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" y="3818106"/>
                <a:ext cx="8954311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/>
              <p:nvPr/>
            </p:nvSpPr>
            <p:spPr>
              <a:xfrm>
                <a:off x="303989" y="5006466"/>
                <a:ext cx="8908105" cy="122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−−−−−−−−−−−−−−−−−−−(2)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9" y="5006466"/>
                <a:ext cx="8908105" cy="1222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4373A04-26EB-4580-87EE-A4C642B1E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251" y="663914"/>
            <a:ext cx="5051430" cy="23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7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/>
              <p:nvPr/>
            </p:nvSpPr>
            <p:spPr>
              <a:xfrm>
                <a:off x="7535693" y="3059348"/>
                <a:ext cx="4727643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−−−−(1)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EEAD-E729-41C5-A640-CEF74F9A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93" y="3059348"/>
                <a:ext cx="4727643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/>
              <p:nvPr/>
            </p:nvSpPr>
            <p:spPr>
              <a:xfrm>
                <a:off x="7505700" y="3712687"/>
                <a:ext cx="4676571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−−−−−−−−−−−(2) </m:t>
                      </m:r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C87ED8-CAF5-43A2-9845-36FE38FD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3712687"/>
                <a:ext cx="4676571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DF0CC-24F7-4D52-9F44-2AAEB143D2A4}"/>
                  </a:ext>
                </a:extLst>
              </p:cNvPr>
              <p:cNvSpPr txBox="1"/>
              <p:nvPr/>
            </p:nvSpPr>
            <p:spPr>
              <a:xfrm>
                <a:off x="492938" y="969806"/>
                <a:ext cx="5927318" cy="1063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𝑠𝐿𝐼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DF0CC-24F7-4D52-9F44-2AAEB143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38" y="969806"/>
                <a:ext cx="5927318" cy="1063368"/>
              </a:xfrm>
              <a:prstGeom prst="rect">
                <a:avLst/>
              </a:prstGeom>
              <a:blipFill>
                <a:blip r:embed="rId4"/>
                <a:stretch>
                  <a:fillRect l="-2469" t="-85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DF2A570-252B-49B9-A354-443626DAD90C}"/>
              </a:ext>
            </a:extLst>
          </p:cNvPr>
          <p:cNvSpPr/>
          <p:nvPr/>
        </p:nvSpPr>
        <p:spPr>
          <a:xfrm>
            <a:off x="7396264" y="2947481"/>
            <a:ext cx="4795736" cy="14883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9097E-57BF-44D5-80BC-06FCA320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562" y="953309"/>
            <a:ext cx="4925438" cy="1970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B0C41-80BA-4D97-8F61-E23BBB2A7876}"/>
                  </a:ext>
                </a:extLst>
              </p:cNvPr>
              <p:cNvSpPr txBox="1"/>
              <p:nvPr/>
            </p:nvSpPr>
            <p:spPr>
              <a:xfrm>
                <a:off x="256231" y="2484078"/>
                <a:ext cx="5813829" cy="1063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𝐴𝑝𝑝𝑙𝑦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𝑇𝑟𝑎𝑛𝑠𝑓𝑜𝑟𝑚</m:t>
                    </m:r>
                  </m:oMath>
                </a14:m>
                <a:r>
                  <a:rPr lang="en-US" sz="2400" b="0" dirty="0"/>
                  <a:t> on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FB0C41-80BA-4D97-8F61-E23BBB2A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1" y="2484078"/>
                <a:ext cx="5813829" cy="1063368"/>
              </a:xfrm>
              <a:prstGeom prst="rect">
                <a:avLst/>
              </a:prstGeom>
              <a:blipFill>
                <a:blip r:embed="rId6"/>
                <a:stretch>
                  <a:fillRect l="-2411" t="-85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57A440-F5B1-49E7-AA37-04D5F461E331}"/>
                  </a:ext>
                </a:extLst>
              </p:cNvPr>
              <p:cNvSpPr txBox="1"/>
              <p:nvPr/>
            </p:nvSpPr>
            <p:spPr>
              <a:xfrm>
                <a:off x="218872" y="4664410"/>
                <a:ext cx="7733912" cy="10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57A440-F5B1-49E7-AA37-04D5F461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2" y="4664410"/>
                <a:ext cx="7733912" cy="1034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/>
              <p:nvPr/>
            </p:nvSpPr>
            <p:spPr>
              <a:xfrm>
                <a:off x="235085" y="5711755"/>
                <a:ext cx="10707098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5" y="5711755"/>
                <a:ext cx="10707098" cy="1101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336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7F35A0-09CC-4A1F-B003-A39BAF78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of RLC Circuit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/>
              <p:nvPr/>
            </p:nvSpPr>
            <p:spPr>
              <a:xfrm>
                <a:off x="196175" y="672827"/>
                <a:ext cx="10707098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6CE7FB-503D-4A9E-A5E5-33C10556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5" y="672827"/>
                <a:ext cx="10707098" cy="1101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1E8C18-550F-4807-B6BB-03348EB4223E}"/>
                  </a:ext>
                </a:extLst>
              </p:cNvPr>
              <p:cNvSpPr txBox="1"/>
              <p:nvPr/>
            </p:nvSpPr>
            <p:spPr>
              <a:xfrm>
                <a:off x="173476" y="1982818"/>
                <a:ext cx="9244710" cy="1101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𝑠𝐶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𝑠𝐶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𝑅𝑠𝐶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𝑅𝐶𝑠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1E8C18-550F-4807-B6BB-03348EB4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6" y="1982818"/>
                <a:ext cx="9244710" cy="1101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62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AB8C-3C1D-4666-8A9A-68A4FBBD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TABLE OF LAPLACE TRANSFORM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D993562-783A-474A-9763-CDBDA0B0A3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481" y="680757"/>
              <a:ext cx="10818237" cy="6126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8066">
                      <a:extLst>
                        <a:ext uri="{9D8B030D-6E8A-4147-A177-3AD203B41FA5}">
                          <a16:colId xmlns:a16="http://schemas.microsoft.com/office/drawing/2014/main" val="255178995"/>
                        </a:ext>
                      </a:extLst>
                    </a:gridCol>
                    <a:gridCol w="6790171">
                      <a:extLst>
                        <a:ext uri="{9D8B030D-6E8A-4147-A177-3AD203B41FA5}">
                          <a16:colId xmlns:a16="http://schemas.microsoft.com/office/drawing/2014/main" val="7043102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Time Domain</a:t>
                          </a:r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Laplace Domain</a:t>
                          </a:r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633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403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078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0436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𝒅𝒚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476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75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𝑳𝑰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𝑳𝒊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795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h-TH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d>
                                      <m:d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𝒅𝒕</m:t>
                                        </m:r>
                                      </m:e>
                                      <m:sup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𝒔𝒚</m:t>
                                </m:r>
                                <m:d>
                                  <m:d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en-GB" sz="20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4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th-TH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696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th-TH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𝒔𝑪</m:t>
                                    </m:r>
                                  </m:den>
                                </m:f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923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D993562-783A-474A-9763-CDBDA0B0A3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312092"/>
                  </p:ext>
                </p:extLst>
              </p:nvPr>
            </p:nvGraphicFramePr>
            <p:xfrm>
              <a:off x="407481" y="680757"/>
              <a:ext cx="10818237" cy="61265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8066">
                      <a:extLst>
                        <a:ext uri="{9D8B030D-6E8A-4147-A177-3AD203B41FA5}">
                          <a16:colId xmlns:a16="http://schemas.microsoft.com/office/drawing/2014/main" val="255178995"/>
                        </a:ext>
                      </a:extLst>
                    </a:gridCol>
                    <a:gridCol w="6790171">
                      <a:extLst>
                        <a:ext uri="{9D8B030D-6E8A-4147-A177-3AD203B41FA5}">
                          <a16:colId xmlns:a16="http://schemas.microsoft.com/office/drawing/2014/main" val="70431025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Time Domain</a:t>
                          </a:r>
                          <a:endParaRPr lang="th-TH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/>
                            <a:t>Laplace Domain</a:t>
                          </a:r>
                          <a:endParaRPr lang="th-TH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56339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113846" r="-169289" b="-13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113846" r="-359" b="-13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14031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213846" r="-169289" b="-12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213846" r="-359" b="-12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0782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313846" r="-169289" b="-1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313846" r="-359" b="-11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436930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240179" r="-169289" b="-5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240179" r="-359" b="-5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76325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337168" r="-169289" b="-4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337168" r="-359" b="-46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53413"/>
                      </a:ext>
                    </a:extLst>
                  </a:tr>
                  <a:tr h="682943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441071" r="-169289" b="-3669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441071" r="-359" b="-3669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795779"/>
                      </a:ext>
                    </a:extLst>
                  </a:tr>
                  <a:tr h="71081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522414" r="-169289" b="-25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522414" r="-359" b="-25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349753"/>
                      </a:ext>
                    </a:extLst>
                  </a:tr>
                  <a:tr h="89096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491156" r="-169289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491156" r="-359" b="-10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696323"/>
                      </a:ext>
                    </a:extLst>
                  </a:tr>
                  <a:tr h="89096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151" t="-595205" r="-16928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2"/>
                          <a:stretch>
                            <a:fillRect l="-59372" t="-595205" r="-359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89239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6011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FAB8C-3C1D-4666-8A9A-68A4FBBD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 The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852EB-F38B-4624-9AF0-7D3A9D729BC8}"/>
              </a:ext>
            </a:extLst>
          </p:cNvPr>
          <p:cNvSpPr txBox="1"/>
          <p:nvPr/>
        </p:nvSpPr>
        <p:spPr>
          <a:xfrm>
            <a:off x="262647" y="768485"/>
            <a:ext cx="1122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Find the Transfer Function of the System is given by: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61DEC-6651-40B2-9D1C-CA71B425F441}"/>
                  </a:ext>
                </a:extLst>
              </p:cNvPr>
              <p:cNvSpPr txBox="1"/>
              <p:nvPr/>
            </p:nvSpPr>
            <p:spPr>
              <a:xfrm>
                <a:off x="282103" y="1327826"/>
                <a:ext cx="1045023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h-TH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+3.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61DEC-6651-40B2-9D1C-CA71B425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" y="1327826"/>
                <a:ext cx="10450233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11C92-837C-46B9-8A8A-92D9E4B46761}"/>
                  </a:ext>
                </a:extLst>
              </p:cNvPr>
              <p:cNvSpPr txBox="1"/>
              <p:nvPr/>
            </p:nvSpPr>
            <p:spPr>
              <a:xfrm>
                <a:off x="274804" y="2724782"/>
                <a:ext cx="10299161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b="0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+3.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211C92-837C-46B9-8A8A-92D9E4B4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4" y="2724782"/>
                <a:ext cx="10299161" cy="533479"/>
              </a:xfrm>
              <a:prstGeom prst="rect">
                <a:avLst/>
              </a:prstGeom>
              <a:blipFill>
                <a:blip r:embed="rId3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DDB96DB-8D99-4E51-B07A-FE13E236DA19}"/>
              </a:ext>
            </a:extLst>
          </p:cNvPr>
          <p:cNvSpPr txBox="1"/>
          <p:nvPr/>
        </p:nvSpPr>
        <p:spPr>
          <a:xfrm>
            <a:off x="303989" y="2141121"/>
            <a:ext cx="1651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Solution: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ACA0C-E57C-471B-AC83-95D5E113FC8E}"/>
              </a:ext>
            </a:extLst>
          </p:cNvPr>
          <p:cNvSpPr txBox="1"/>
          <p:nvPr/>
        </p:nvSpPr>
        <p:spPr>
          <a:xfrm>
            <a:off x="303988" y="327925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initial conditions are zero 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136E8C-0690-4C1B-BF9A-33B2546C04F6}"/>
                  </a:ext>
                </a:extLst>
              </p:cNvPr>
              <p:cNvSpPr txBox="1"/>
              <p:nvPr/>
            </p:nvSpPr>
            <p:spPr>
              <a:xfrm>
                <a:off x="232652" y="3801309"/>
                <a:ext cx="6187604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+2.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136E8C-0690-4C1B-BF9A-33B2546C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52" y="3801309"/>
                <a:ext cx="6187604" cy="533479"/>
              </a:xfrm>
              <a:prstGeom prst="rect">
                <a:avLst/>
              </a:prstGeom>
              <a:blipFill>
                <a:blip r:embed="rId4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DD413-10F2-4319-A733-D2439A3C4279}"/>
                  </a:ext>
                </a:extLst>
              </p:cNvPr>
              <p:cNvSpPr txBox="1"/>
              <p:nvPr/>
            </p:nvSpPr>
            <p:spPr>
              <a:xfrm>
                <a:off x="116732" y="4391454"/>
                <a:ext cx="4987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+2] 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DD413-10F2-4319-A733-D2439A3C4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2" y="4391454"/>
                <a:ext cx="4987048" cy="523220"/>
              </a:xfrm>
              <a:prstGeom prst="rect">
                <a:avLst/>
              </a:prstGeom>
              <a:blipFill>
                <a:blip r:embed="rId5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896-1A09-416A-AD95-82CE3781C83C}"/>
                  </a:ext>
                </a:extLst>
              </p:cNvPr>
              <p:cNvSpPr txBox="1"/>
              <p:nvPr/>
            </p:nvSpPr>
            <p:spPr>
              <a:xfrm>
                <a:off x="-145915" y="4898912"/>
                <a:ext cx="4357993" cy="935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896-1A09-416A-AD95-82CE3781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915" y="4898912"/>
                <a:ext cx="4357993" cy="935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418-08D0-4E05-BD47-8EA8152E1C49}"/>
                  </a:ext>
                </a:extLst>
              </p:cNvPr>
              <p:cNvSpPr txBox="1"/>
              <p:nvPr/>
            </p:nvSpPr>
            <p:spPr>
              <a:xfrm>
                <a:off x="0" y="5703066"/>
                <a:ext cx="10992255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DCA418-08D0-4E05-BD47-8EA8152E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03066"/>
                <a:ext cx="10992255" cy="1004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17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Transfer Function having Numerator Degree is less than or equal to Denominator (N</a:t>
            </a:r>
            <a:r>
              <a:rPr lang="en-US" dirty="0">
                <a:sym typeface="Symbol" panose="05050102010706020507" pitchFamily="18" charset="2"/>
              </a:rPr>
              <a:t> </a:t>
            </a:r>
            <a:r>
              <a:rPr lang="en-US" dirty="0"/>
              <a:t>D), than such type of Transfer Function is called as Proper Transfer Function.</a:t>
            </a:r>
          </a:p>
          <a:p>
            <a:pPr algn="just"/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/>
              <p:nvPr/>
            </p:nvSpPr>
            <p:spPr>
              <a:xfrm>
                <a:off x="286966" y="3477636"/>
                <a:ext cx="10915296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6" y="3477636"/>
                <a:ext cx="10915296" cy="885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/>
              <p:nvPr/>
            </p:nvSpPr>
            <p:spPr>
              <a:xfrm>
                <a:off x="108626" y="5215646"/>
                <a:ext cx="11035970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6" y="5215646"/>
                <a:ext cx="11035970" cy="871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3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Strictly 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having Numerator Degree is  only less than Denominator (N</a:t>
            </a:r>
            <a:r>
              <a:rPr lang="en-US" dirty="0">
                <a:sym typeface="Symbol" panose="05050102010706020507" pitchFamily="18" charset="2"/>
              </a:rPr>
              <a:t>&lt; </a:t>
            </a:r>
            <a:r>
              <a:rPr lang="en-US" dirty="0"/>
              <a:t>D), than such type of Transfer Function is called as Proper Transfer Function.</a:t>
            </a:r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/>
              <p:nvPr/>
            </p:nvSpPr>
            <p:spPr>
              <a:xfrm>
                <a:off x="286966" y="3477636"/>
                <a:ext cx="11133561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𝑆𝑡𝑟𝑖𝑐𝑡𝑙𝑦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2AADA-C15A-40D0-B091-345EE527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66" y="3477636"/>
                <a:ext cx="11133561" cy="744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51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F9F13C-C9E4-40E3-85F6-41D2BBB8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Improper OR Not Proper Transfer Function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7FD7-2306-40E6-9A61-7892008E939E}"/>
              </a:ext>
            </a:extLst>
          </p:cNvPr>
          <p:cNvSpPr txBox="1"/>
          <p:nvPr/>
        </p:nvSpPr>
        <p:spPr>
          <a:xfrm>
            <a:off x="194553" y="894945"/>
            <a:ext cx="1153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having Numerator Degree is greater than Denominator (N&gt;D), than such type of Transfer Function is called as Improper Transfer Function.</a:t>
            </a:r>
            <a:endParaRPr lang="th-TH" dirty="0"/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/>
              <p:nvPr/>
            </p:nvSpPr>
            <p:spPr>
              <a:xfrm>
                <a:off x="155642" y="2258437"/>
                <a:ext cx="11382154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−−−−−−−−−−(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)−−−−−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𝐼𝑚𝑝𝑟𝑜𝑝𝑒𝑟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594A8-6DED-4AB2-A543-41945846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2" y="2258437"/>
                <a:ext cx="11382154" cy="871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90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l="-950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blipFill>
                <a:blip r:embed="rId5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/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/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10C34E0-027D-4AF1-B469-AEF4F1D84472}"/>
              </a:ext>
            </a:extLst>
          </p:cNvPr>
          <p:cNvSpPr/>
          <p:nvPr/>
        </p:nvSpPr>
        <p:spPr>
          <a:xfrm>
            <a:off x="9492042" y="3480430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837B-4C54-4295-BE7C-9E747EB6AAAF}"/>
              </a:ext>
            </a:extLst>
          </p:cNvPr>
          <p:cNvSpPr/>
          <p:nvPr/>
        </p:nvSpPr>
        <p:spPr>
          <a:xfrm>
            <a:off x="9455567" y="2204426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/>
              <p:nvPr/>
            </p:nvSpPr>
            <p:spPr>
              <a:xfrm>
                <a:off x="343031" y="4015070"/>
                <a:ext cx="4928209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1" y="4015070"/>
                <a:ext cx="4928209" cy="816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/>
              <p:nvPr/>
            </p:nvSpPr>
            <p:spPr>
              <a:xfrm>
                <a:off x="234857" y="4945512"/>
                <a:ext cx="5080493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7" y="4945512"/>
                <a:ext cx="5080493" cy="816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/>
              <p:nvPr/>
            </p:nvSpPr>
            <p:spPr>
              <a:xfrm>
                <a:off x="312877" y="5893868"/>
                <a:ext cx="5215146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" y="5893868"/>
                <a:ext cx="5215146" cy="816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781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7EB3B4-D165-4639-BA0A-79001A31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418E2-CEAD-4B8C-862F-B1F69F8059D8}"/>
              </a:ext>
            </a:extLst>
          </p:cNvPr>
          <p:cNvSpPr txBox="1"/>
          <p:nvPr/>
        </p:nvSpPr>
        <p:spPr>
          <a:xfrm>
            <a:off x="261257" y="914400"/>
            <a:ext cx="10412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Zeros:	</a:t>
            </a:r>
            <a:r>
              <a:rPr lang="en-US" dirty="0">
                <a:solidFill>
                  <a:schemeClr val="accent2"/>
                </a:solidFill>
              </a:rPr>
              <a:t>Zeros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numerator</a:t>
            </a:r>
            <a:r>
              <a:rPr lang="en-US" dirty="0">
                <a:solidFill>
                  <a:srgbClr val="7030A0"/>
                </a:solidFill>
              </a:rPr>
              <a:t> 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6798C-50A1-4DD6-AA64-290A390E1B01}"/>
              </a:ext>
            </a:extLst>
          </p:cNvPr>
          <p:cNvSpPr txBox="1"/>
          <p:nvPr/>
        </p:nvSpPr>
        <p:spPr>
          <a:xfrm>
            <a:off x="190832" y="2006211"/>
            <a:ext cx="115532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Poles:	</a:t>
            </a:r>
            <a:r>
              <a:rPr lang="en-US" dirty="0">
                <a:solidFill>
                  <a:schemeClr val="accent2"/>
                </a:solidFill>
              </a:rPr>
              <a:t>Poles of a Transfer Function are the frequencies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(values of s)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for which the </a:t>
            </a:r>
            <a:r>
              <a:rPr lang="en-US" dirty="0">
                <a:solidFill>
                  <a:srgbClr val="C00000"/>
                </a:solidFill>
              </a:rPr>
              <a:t>denominator </a:t>
            </a:r>
            <a:r>
              <a:rPr lang="en-US" dirty="0">
                <a:solidFill>
                  <a:srgbClr val="7030A0"/>
                </a:solidFill>
              </a:rPr>
              <a:t>of the transfer function becomes </a:t>
            </a:r>
            <a:r>
              <a:rPr lang="en-US" dirty="0">
                <a:solidFill>
                  <a:schemeClr val="accent1"/>
                </a:solidFill>
              </a:rPr>
              <a:t>zero.</a:t>
            </a:r>
            <a:endParaRPr lang="th-T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6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24" y="4266657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4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Write the MATLAB Code  Of Transfer Function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1" y="69176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+12)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11403444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26BBDF-D53F-4E5D-9FE5-150509A6B8B5}"/>
              </a:ext>
            </a:extLst>
          </p:cNvPr>
          <p:cNvSpPr txBox="1"/>
          <p:nvPr/>
        </p:nvSpPr>
        <p:spPr>
          <a:xfrm>
            <a:off x="719017" y="3657858"/>
            <a:ext cx="48884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/>
              <a:t>&gt;&gt; numerator = [1 2];</a:t>
            </a:r>
          </a:p>
          <a:p>
            <a:r>
              <a:rPr lang="th-TH" sz="2000" dirty="0"/>
              <a:t>&gt;&gt; denominator = [1 7 12];</a:t>
            </a:r>
          </a:p>
          <a:p>
            <a:r>
              <a:rPr lang="th-TH" sz="2000" dirty="0"/>
              <a:t>&gt;&gt; sys = tf(numerator, denominator)</a:t>
            </a:r>
          </a:p>
          <a:p>
            <a:endParaRPr lang="th-TH" sz="2000" dirty="0"/>
          </a:p>
          <a:p>
            <a:r>
              <a:rPr lang="th-TH" sz="2000" dirty="0"/>
              <a:t>sys =</a:t>
            </a:r>
          </a:p>
          <a:p>
            <a:r>
              <a:rPr lang="th-TH" sz="2000" dirty="0"/>
              <a:t>       s + 2</a:t>
            </a:r>
          </a:p>
          <a:p>
            <a:r>
              <a:rPr lang="th-TH" sz="2000" dirty="0"/>
              <a:t>  --------------</a:t>
            </a:r>
          </a:p>
          <a:p>
            <a:r>
              <a:rPr lang="th-TH" sz="2000" dirty="0"/>
              <a:t>  s^2 + 7 s + 12</a:t>
            </a:r>
          </a:p>
          <a:p>
            <a:r>
              <a:rPr lang="th-TH" sz="2000" dirty="0"/>
              <a:t> Continuous-time transfer function.</a:t>
            </a:r>
          </a:p>
          <a:p>
            <a:r>
              <a:rPr lang="en-US" sz="2000" dirty="0"/>
              <a:t>plot(sys)</a:t>
            </a:r>
            <a:endParaRPr lang="th-TH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3B55B3-0EA5-4E44-9D26-F97B4D10B666}"/>
              </a:ext>
            </a:extLst>
          </p:cNvPr>
          <p:cNvSpPr/>
          <p:nvPr/>
        </p:nvSpPr>
        <p:spPr>
          <a:xfrm>
            <a:off x="429847" y="3568399"/>
            <a:ext cx="4501662" cy="320978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8F6F-66A0-47AF-B814-32F4F71A4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06" y="3429000"/>
            <a:ext cx="4886325" cy="32097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EAC66F-BEDD-4C03-92C2-69E3FE2C2240}"/>
              </a:ext>
            </a:extLst>
          </p:cNvPr>
          <p:cNvSpPr/>
          <p:nvPr/>
        </p:nvSpPr>
        <p:spPr>
          <a:xfrm>
            <a:off x="5970954" y="3352800"/>
            <a:ext cx="5603631" cy="34253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750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FCA078-755D-44D2-A151-983D0D9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Pole-Zero Diagram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A9E4C-A4F1-404E-BE6E-D281EDF5CBA1}"/>
              </a:ext>
            </a:extLst>
          </p:cNvPr>
          <p:cNvSpPr txBox="1"/>
          <p:nvPr/>
        </p:nvSpPr>
        <p:spPr>
          <a:xfrm>
            <a:off x="320431" y="828431"/>
            <a:ext cx="1165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Plot on s-plane </a:t>
            </a:r>
            <a:r>
              <a:rPr lang="en-US" dirty="0">
                <a:solidFill>
                  <a:srgbClr val="002060"/>
                </a:solidFill>
              </a:rPr>
              <a:t>which represents the location of Poles and Zeros </a:t>
            </a:r>
            <a:r>
              <a:rPr lang="en-US" dirty="0">
                <a:solidFill>
                  <a:schemeClr val="accent1"/>
                </a:solidFill>
              </a:rPr>
              <a:t>of a </a:t>
            </a:r>
            <a:r>
              <a:rPr lang="en-US" dirty="0">
                <a:solidFill>
                  <a:srgbClr val="00B050"/>
                </a:solidFill>
              </a:rPr>
              <a:t>Transfer Function</a:t>
            </a:r>
            <a:r>
              <a:rPr lang="en-US" dirty="0">
                <a:solidFill>
                  <a:schemeClr val="accent1"/>
                </a:solidFill>
              </a:rPr>
              <a:t> is called as </a:t>
            </a:r>
            <a:r>
              <a:rPr lang="en-US" dirty="0">
                <a:solidFill>
                  <a:srgbClr val="C00000"/>
                </a:solidFill>
              </a:rPr>
              <a:t>Pole-Zero Diagram.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AAD07-A027-4AD9-BEE0-BF1AE2A2FFA3}"/>
              </a:ext>
            </a:extLst>
          </p:cNvPr>
          <p:cNvSpPr txBox="1"/>
          <p:nvPr/>
        </p:nvSpPr>
        <p:spPr>
          <a:xfrm>
            <a:off x="288292" y="1815481"/>
            <a:ext cx="1048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Poles</a:t>
            </a:r>
            <a:r>
              <a:rPr lang="en-US" dirty="0"/>
              <a:t> are represented by    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sz="2800" dirty="0">
                <a:sym typeface="Symbol" panose="05050102010706020507" pitchFamily="18" charset="2"/>
              </a:rPr>
              <a:t>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Zeros</a:t>
            </a:r>
            <a:r>
              <a:rPr lang="en-US" dirty="0"/>
              <a:t> are represented by </a:t>
            </a:r>
            <a:endParaRPr lang="th-T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F7B677-87F6-4A37-BB13-EF273261F788}"/>
              </a:ext>
            </a:extLst>
          </p:cNvPr>
          <p:cNvSpPr/>
          <p:nvPr/>
        </p:nvSpPr>
        <p:spPr>
          <a:xfrm>
            <a:off x="4353169" y="2344614"/>
            <a:ext cx="312615" cy="3048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B71355-207D-4D3D-895D-C660C503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42" y="3248391"/>
            <a:ext cx="5286375" cy="3362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B036FD-8948-4098-BE53-747D603E3F54}"/>
              </a:ext>
            </a:extLst>
          </p:cNvPr>
          <p:cNvSpPr txBox="1"/>
          <p:nvPr/>
        </p:nvSpPr>
        <p:spPr>
          <a:xfrm>
            <a:off x="6158523" y="1946031"/>
            <a:ext cx="5666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X-axis is sigma-axis (real part of x)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Y-axis is the 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-axis which is the imaginary part of x</a:t>
            </a:r>
            <a:endParaRPr lang="th-TH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EFEB1C-B4CF-4C0C-97D0-503EFB3509DA}"/>
              </a:ext>
            </a:extLst>
          </p:cNvPr>
          <p:cNvSpPr/>
          <p:nvPr/>
        </p:nvSpPr>
        <p:spPr>
          <a:xfrm>
            <a:off x="6166338" y="1891323"/>
            <a:ext cx="5705231" cy="1735015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4779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79710A-34B5-4E52-903F-2CFB9DD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/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D731A-AA9F-4C93-9A9F-3DF885F5E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47" y="974593"/>
                <a:ext cx="3468577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/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D5176-78B4-4308-99C2-4D6F3200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610" y="1828800"/>
                <a:ext cx="23138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/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D90741-CB4A-4BE0-83FE-CE54B4D9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7" y="2300163"/>
                <a:ext cx="6438568" cy="98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/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632BBE-48A1-4C82-978C-4AA97709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447" y="2300163"/>
                <a:ext cx="3552246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2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468577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2089242"/>
                <a:ext cx="5192457" cy="98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/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9433B0-FFB1-4455-9A4E-882DE4D8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" y="4765492"/>
                <a:ext cx="5356001" cy="989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1" y="5770561"/>
                <a:ext cx="3552246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4148544" y="3285809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029917-80E4-4BE8-8D4A-E5DE494723D5}"/>
              </a:ext>
            </a:extLst>
          </p:cNvPr>
          <p:cNvCxnSpPr>
            <a:cxnSpLocks/>
          </p:cNvCxnSpPr>
          <p:nvPr/>
        </p:nvCxnSpPr>
        <p:spPr>
          <a:xfrm>
            <a:off x="3157296" y="332115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05EAB2-8EDA-4BDB-9EA9-87923BA7CF79}"/>
              </a:ext>
            </a:extLst>
          </p:cNvPr>
          <p:cNvCxnSpPr>
            <a:cxnSpLocks/>
          </p:cNvCxnSpPr>
          <p:nvPr/>
        </p:nvCxnSpPr>
        <p:spPr>
          <a:xfrm flipV="1">
            <a:off x="3182330" y="332115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B16F52-C854-440C-A5A9-2A4FAF183430}"/>
              </a:ext>
            </a:extLst>
          </p:cNvPr>
          <p:cNvCxnSpPr>
            <a:cxnSpLocks/>
          </p:cNvCxnSpPr>
          <p:nvPr/>
        </p:nvCxnSpPr>
        <p:spPr>
          <a:xfrm>
            <a:off x="2307299" y="3313269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1FABCD-33F3-4118-904E-267D3C8D43FB}"/>
              </a:ext>
            </a:extLst>
          </p:cNvPr>
          <p:cNvCxnSpPr>
            <a:cxnSpLocks/>
          </p:cNvCxnSpPr>
          <p:nvPr/>
        </p:nvCxnSpPr>
        <p:spPr>
          <a:xfrm flipV="1">
            <a:off x="2332333" y="3313269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47172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050B03-0297-4D21-B0DB-2A91234C81D6}"/>
              </a:ext>
            </a:extLst>
          </p:cNvPr>
          <p:cNvCxnSpPr>
            <a:cxnSpLocks/>
          </p:cNvCxnSpPr>
          <p:nvPr/>
        </p:nvCxnSpPr>
        <p:spPr>
          <a:xfrm>
            <a:off x="617415" y="3421185"/>
            <a:ext cx="11027508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D1F9B-F207-405D-90B2-A4ED6B431C5C}"/>
              </a:ext>
            </a:extLst>
          </p:cNvPr>
          <p:cNvCxnSpPr>
            <a:cxnSpLocks/>
          </p:cNvCxnSpPr>
          <p:nvPr/>
        </p:nvCxnSpPr>
        <p:spPr>
          <a:xfrm>
            <a:off x="6096000" y="638908"/>
            <a:ext cx="0" cy="5564553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/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4A7D97-F6FF-4315-9796-96770AE9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923" y="3181774"/>
                <a:ext cx="284501" cy="430887"/>
              </a:xfrm>
              <a:prstGeom prst="rect">
                <a:avLst/>
              </a:prstGeom>
              <a:blipFill>
                <a:blip r:embed="rId2"/>
                <a:stretch>
                  <a:fillRect l="-17021" r="-170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/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60F63-B8FE-4AD0-921E-FE5678CC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19363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/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th-T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4DB0E-A810-4ED5-95C5-B37C9C80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7" y="3217838"/>
                <a:ext cx="515914" cy="430887"/>
              </a:xfrm>
              <a:prstGeom prst="rect">
                <a:avLst/>
              </a:prstGeom>
              <a:blipFill>
                <a:blip r:embed="rId4"/>
                <a:stretch>
                  <a:fillRect l="-8235"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/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th-T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85A46-D8F7-4C83-BCAC-0E409E5CE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61" y="6219092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7AC959A-8C0D-40DA-AC05-5C280BFB965D}"/>
              </a:ext>
            </a:extLst>
          </p:cNvPr>
          <p:cNvSpPr txBox="1"/>
          <p:nvPr/>
        </p:nvSpPr>
        <p:spPr>
          <a:xfrm>
            <a:off x="6892812" y="3572807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1               2               3                4                5</a:t>
            </a:r>
            <a:endParaRPr lang="th-TH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94493C-B3E3-4324-9BF7-3B9571639CC9}"/>
              </a:ext>
            </a:extLst>
          </p:cNvPr>
          <p:cNvSpPr txBox="1"/>
          <p:nvPr/>
        </p:nvSpPr>
        <p:spPr>
          <a:xfrm>
            <a:off x="1291068" y="3699671"/>
            <a:ext cx="433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-5               -4              -3              -2              -1</a:t>
            </a:r>
            <a:endParaRPr lang="th-T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4315E41-0B09-4C81-90C3-9F956150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219211"/>
            <a:ext cx="10515600" cy="4130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Q: Find the Poles And Zeros Of Transfer Function and Draw the Pole – Zero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/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0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0D5A82-4790-4536-A9AA-FDF48EDF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835646"/>
                <a:ext cx="3247171" cy="639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/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𝑃𝑜𝑙𝑒𝑠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+8)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9FD157-2E54-49D4-A017-B6529127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" y="2385314"/>
                <a:ext cx="10051128" cy="859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/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𝑃𝑜𝑙𝑒𝑠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(2−2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FFBF02-F057-4F8A-AB6A-AC387492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" y="6270483"/>
                <a:ext cx="5191840" cy="461665"/>
              </a:xfrm>
              <a:prstGeom prst="rect">
                <a:avLst/>
              </a:prstGeom>
              <a:blipFill>
                <a:blip r:embed="rId8"/>
                <a:stretch>
                  <a:fillRect r="-587" b="-18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5426066-A63B-476D-9F04-5A02B9D0B0C5}"/>
              </a:ext>
            </a:extLst>
          </p:cNvPr>
          <p:cNvSpPr/>
          <p:nvPr/>
        </p:nvSpPr>
        <p:spPr>
          <a:xfrm>
            <a:off x="5950409" y="3303411"/>
            <a:ext cx="292160" cy="25117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BAB3C2-82A6-4A70-A095-F635666DAD67}"/>
              </a:ext>
            </a:extLst>
          </p:cNvPr>
          <p:cNvSpPr/>
          <p:nvPr/>
        </p:nvSpPr>
        <p:spPr>
          <a:xfrm>
            <a:off x="10591859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EF5AF8C-2BBA-47D5-A987-6B23EEE337F8}"/>
              </a:ext>
            </a:extLst>
          </p:cNvPr>
          <p:cNvSpPr/>
          <p:nvPr/>
        </p:nvSpPr>
        <p:spPr>
          <a:xfrm>
            <a:off x="973505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CD9567B-1AAB-4080-95F3-B3ED509EEB9E}"/>
              </a:ext>
            </a:extLst>
          </p:cNvPr>
          <p:cNvSpPr/>
          <p:nvPr/>
        </p:nvSpPr>
        <p:spPr>
          <a:xfrm>
            <a:off x="8807501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FF37CDB-2938-47D1-9D09-A4D1F71499C8}"/>
              </a:ext>
            </a:extLst>
          </p:cNvPr>
          <p:cNvSpPr/>
          <p:nvPr/>
        </p:nvSpPr>
        <p:spPr>
          <a:xfrm>
            <a:off x="7881542" y="335746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75AA7E-239B-44F1-9CCC-3718C8A83734}"/>
              </a:ext>
            </a:extLst>
          </p:cNvPr>
          <p:cNvSpPr/>
          <p:nvPr/>
        </p:nvSpPr>
        <p:spPr>
          <a:xfrm>
            <a:off x="696059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7F79C9-48A9-43E0-B17C-8847B44D2A70}"/>
              </a:ext>
            </a:extLst>
          </p:cNvPr>
          <p:cNvSpPr/>
          <p:nvPr/>
        </p:nvSpPr>
        <p:spPr>
          <a:xfrm>
            <a:off x="5161541" y="334554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1222AE-B97B-4D95-A172-DA7D1FDF6E2F}"/>
              </a:ext>
            </a:extLst>
          </p:cNvPr>
          <p:cNvSpPr/>
          <p:nvPr/>
        </p:nvSpPr>
        <p:spPr>
          <a:xfrm>
            <a:off x="4247035" y="335588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B7F708-D6B5-4FDC-BFFD-E662E7DF4121}"/>
              </a:ext>
            </a:extLst>
          </p:cNvPr>
          <p:cNvSpPr/>
          <p:nvPr/>
        </p:nvSpPr>
        <p:spPr>
          <a:xfrm>
            <a:off x="3254973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4E4984-F7DF-4557-A05E-1633C90DACD3}"/>
              </a:ext>
            </a:extLst>
          </p:cNvPr>
          <p:cNvSpPr/>
          <p:nvPr/>
        </p:nvSpPr>
        <p:spPr>
          <a:xfrm>
            <a:off x="2404994" y="336611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FD62FA5-5AFB-4B20-BF5A-C32929C7369B}"/>
              </a:ext>
            </a:extLst>
          </p:cNvPr>
          <p:cNvSpPr/>
          <p:nvPr/>
        </p:nvSpPr>
        <p:spPr>
          <a:xfrm>
            <a:off x="1448462" y="3346591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/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𝑍𝑒𝑟𝑜𝑠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C41C1B-91F1-4BF3-82EB-5AD6B5BC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" y="5651418"/>
                <a:ext cx="223124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20152A-7885-4168-9367-D80349760E96}"/>
              </a:ext>
            </a:extLst>
          </p:cNvPr>
          <p:cNvCxnSpPr>
            <a:cxnSpLocks/>
          </p:cNvCxnSpPr>
          <p:nvPr/>
        </p:nvCxnSpPr>
        <p:spPr>
          <a:xfrm>
            <a:off x="5073659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25BBB6-17EA-42EF-AD12-DB5A5ADE2235}"/>
              </a:ext>
            </a:extLst>
          </p:cNvPr>
          <p:cNvCxnSpPr>
            <a:cxnSpLocks/>
          </p:cNvCxnSpPr>
          <p:nvPr/>
        </p:nvCxnSpPr>
        <p:spPr>
          <a:xfrm flipV="1">
            <a:off x="5098693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15D317-C15C-430E-BE17-1DF3C61181AA}"/>
              </a:ext>
            </a:extLst>
          </p:cNvPr>
          <p:cNvSpPr/>
          <p:nvPr/>
        </p:nvSpPr>
        <p:spPr>
          <a:xfrm>
            <a:off x="5171336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71C179-9D2A-4923-9D6E-D12D1C23A09A}"/>
              </a:ext>
            </a:extLst>
          </p:cNvPr>
          <p:cNvCxnSpPr>
            <a:cxnSpLocks/>
          </p:cNvCxnSpPr>
          <p:nvPr/>
        </p:nvCxnSpPr>
        <p:spPr>
          <a:xfrm>
            <a:off x="4152526" y="3298984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80D92D-FFD8-4C13-926C-4CD71275EBD1}"/>
              </a:ext>
            </a:extLst>
          </p:cNvPr>
          <p:cNvCxnSpPr>
            <a:cxnSpLocks/>
          </p:cNvCxnSpPr>
          <p:nvPr/>
        </p:nvCxnSpPr>
        <p:spPr>
          <a:xfrm flipV="1">
            <a:off x="4177560" y="3298984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654504F-F2C0-4E35-BC50-7AF5D861EA49}"/>
              </a:ext>
            </a:extLst>
          </p:cNvPr>
          <p:cNvSpPr/>
          <p:nvPr/>
        </p:nvSpPr>
        <p:spPr>
          <a:xfrm>
            <a:off x="4250203" y="334394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4A7461-22C6-456B-A816-C2A7AA670B70}"/>
              </a:ext>
            </a:extLst>
          </p:cNvPr>
          <p:cNvCxnSpPr>
            <a:cxnSpLocks/>
          </p:cNvCxnSpPr>
          <p:nvPr/>
        </p:nvCxnSpPr>
        <p:spPr>
          <a:xfrm>
            <a:off x="7772504" y="3284730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83E3F4-7072-4423-B49D-CCDB6BF500E1}"/>
              </a:ext>
            </a:extLst>
          </p:cNvPr>
          <p:cNvCxnSpPr>
            <a:cxnSpLocks/>
          </p:cNvCxnSpPr>
          <p:nvPr/>
        </p:nvCxnSpPr>
        <p:spPr>
          <a:xfrm flipV="1">
            <a:off x="7797538" y="3284730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BF1BA22-91A5-44AD-90CA-8A2A2F721C75}"/>
              </a:ext>
            </a:extLst>
          </p:cNvPr>
          <p:cNvSpPr/>
          <p:nvPr/>
        </p:nvSpPr>
        <p:spPr>
          <a:xfrm>
            <a:off x="7870181" y="332968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29A312-7819-49C9-99EC-5A34D8FCCF6B}"/>
              </a:ext>
            </a:extLst>
          </p:cNvPr>
          <p:cNvSpPr/>
          <p:nvPr/>
        </p:nvSpPr>
        <p:spPr>
          <a:xfrm>
            <a:off x="6044321" y="4297332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A8F53C6-A26F-462C-A01A-4ACE8B0ECC11}"/>
              </a:ext>
            </a:extLst>
          </p:cNvPr>
          <p:cNvSpPr/>
          <p:nvPr/>
        </p:nvSpPr>
        <p:spPr>
          <a:xfrm>
            <a:off x="6056568" y="518792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/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55F2DF-CE76-4AA1-BDD7-0889F75D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4087395"/>
                <a:ext cx="507072" cy="523220"/>
              </a:xfrm>
              <a:prstGeom prst="rect">
                <a:avLst/>
              </a:prstGeom>
              <a:blipFill>
                <a:blip r:embed="rId10"/>
                <a:stretch>
                  <a:fillRect r="-26506"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/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BF3EFE0-050D-433E-8641-221921A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05" y="4960958"/>
                <a:ext cx="829027" cy="523220"/>
              </a:xfrm>
              <a:prstGeom prst="rect">
                <a:avLst/>
              </a:prstGeom>
              <a:blipFill>
                <a:blip r:embed="rId11"/>
                <a:stretch>
                  <a:fillRect l="-1470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3ADC76FE-F956-42F4-83C9-36A263A68541}"/>
              </a:ext>
            </a:extLst>
          </p:cNvPr>
          <p:cNvSpPr/>
          <p:nvPr/>
        </p:nvSpPr>
        <p:spPr>
          <a:xfrm>
            <a:off x="6056568" y="2428577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F4049BA-AFAB-4705-90ED-96FB94EDB0A2}"/>
              </a:ext>
            </a:extLst>
          </p:cNvPr>
          <p:cNvSpPr/>
          <p:nvPr/>
        </p:nvSpPr>
        <p:spPr>
          <a:xfrm>
            <a:off x="6064013" y="1532486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/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163BDF-DB2A-44FF-982F-A50819F9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47" y="2180250"/>
                <a:ext cx="507072" cy="523220"/>
              </a:xfrm>
              <a:prstGeom prst="rect">
                <a:avLst/>
              </a:prstGeom>
              <a:blipFill>
                <a:blip r:embed="rId1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/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58D3F12-5273-43EF-81A9-9E2E1A7CC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5" y="1352749"/>
                <a:ext cx="507072" cy="523220"/>
              </a:xfrm>
              <a:prstGeom prst="rect">
                <a:avLst/>
              </a:prstGeom>
              <a:blipFill>
                <a:blip r:embed="rId13"/>
                <a:stretch>
                  <a:fillRect l="-6024" r="-13253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2A19F10C-702B-414E-9366-7B61FE021BA8}"/>
              </a:ext>
            </a:extLst>
          </p:cNvPr>
          <p:cNvSpPr/>
          <p:nvPr/>
        </p:nvSpPr>
        <p:spPr>
          <a:xfrm>
            <a:off x="6041153" y="5192245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7852FE-5063-48C4-8D73-4C62A62F214A}"/>
              </a:ext>
            </a:extLst>
          </p:cNvPr>
          <p:cNvCxnSpPr>
            <a:cxnSpLocks/>
          </p:cNvCxnSpPr>
          <p:nvPr/>
        </p:nvCxnSpPr>
        <p:spPr>
          <a:xfrm>
            <a:off x="5946644" y="5135342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84728E-96B4-46BA-8D31-EA1FFD1FE9AB}"/>
              </a:ext>
            </a:extLst>
          </p:cNvPr>
          <p:cNvCxnSpPr>
            <a:cxnSpLocks/>
          </p:cNvCxnSpPr>
          <p:nvPr/>
        </p:nvCxnSpPr>
        <p:spPr>
          <a:xfrm flipV="1">
            <a:off x="5971678" y="5135342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CCC4630-58A5-4C94-9AD5-DB3957642221}"/>
              </a:ext>
            </a:extLst>
          </p:cNvPr>
          <p:cNvSpPr/>
          <p:nvPr/>
        </p:nvSpPr>
        <p:spPr>
          <a:xfrm>
            <a:off x="6044321" y="5180300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9765E61-8336-4933-992B-18D981F05869}"/>
              </a:ext>
            </a:extLst>
          </p:cNvPr>
          <p:cNvSpPr/>
          <p:nvPr/>
        </p:nvSpPr>
        <p:spPr>
          <a:xfrm>
            <a:off x="6072858" y="1552428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D63FFA-542A-46DC-88B3-966D25213171}"/>
              </a:ext>
            </a:extLst>
          </p:cNvPr>
          <p:cNvCxnSpPr>
            <a:cxnSpLocks/>
          </p:cNvCxnSpPr>
          <p:nvPr/>
        </p:nvCxnSpPr>
        <p:spPr>
          <a:xfrm>
            <a:off x="5978349" y="1495525"/>
            <a:ext cx="275247" cy="1932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479812-1956-4EBF-9024-29840588FE59}"/>
              </a:ext>
            </a:extLst>
          </p:cNvPr>
          <p:cNvCxnSpPr>
            <a:cxnSpLocks/>
          </p:cNvCxnSpPr>
          <p:nvPr/>
        </p:nvCxnSpPr>
        <p:spPr>
          <a:xfrm flipV="1">
            <a:off x="6003383" y="1495525"/>
            <a:ext cx="250213" cy="215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190D9E7A-5F72-4537-94E2-D8050E02CE83}"/>
              </a:ext>
            </a:extLst>
          </p:cNvPr>
          <p:cNvSpPr/>
          <p:nvPr/>
        </p:nvSpPr>
        <p:spPr>
          <a:xfrm>
            <a:off x="6076026" y="1540483"/>
            <a:ext cx="103358" cy="103347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C8B9E7-04B1-4F0C-9E61-45310E153271}"/>
              </a:ext>
            </a:extLst>
          </p:cNvPr>
          <p:cNvCxnSpPr/>
          <p:nvPr/>
        </p:nvCxnSpPr>
        <p:spPr>
          <a:xfrm flipH="1">
            <a:off x="4290149" y="1584159"/>
            <a:ext cx="16882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C6824D-C7A2-4584-9CB0-CCC051A9B828}"/>
              </a:ext>
            </a:extLst>
          </p:cNvPr>
          <p:cNvCxnSpPr>
            <a:cxnSpLocks/>
          </p:cNvCxnSpPr>
          <p:nvPr/>
        </p:nvCxnSpPr>
        <p:spPr>
          <a:xfrm flipH="1">
            <a:off x="4263106" y="1635833"/>
            <a:ext cx="27043" cy="365543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BE6B8D-917F-4A36-8B12-53B2E301FBBB}"/>
              </a:ext>
            </a:extLst>
          </p:cNvPr>
          <p:cNvCxnSpPr>
            <a:cxnSpLocks/>
          </p:cNvCxnSpPr>
          <p:nvPr/>
        </p:nvCxnSpPr>
        <p:spPr>
          <a:xfrm flipH="1">
            <a:off x="4263106" y="5283647"/>
            <a:ext cx="1740277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7BE53-001D-4F0A-9A1E-567CC098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3" y="1481503"/>
            <a:ext cx="7915275" cy="506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9CBC1-BEC6-4B8E-B35A-52ABE024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077" y="374039"/>
            <a:ext cx="3238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162259" y="3530707"/>
                <a:ext cx="8021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59" y="3530707"/>
                <a:ext cx="8021748" cy="430887"/>
              </a:xfrm>
              <a:prstGeom prst="rect">
                <a:avLst/>
              </a:prstGeom>
              <a:blipFill>
                <a:blip r:embed="rId5"/>
                <a:stretch>
                  <a:fillRect l="-1444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/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−3)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/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blipFill>
                <a:blip r:embed="rId5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/>
              <p:nvPr/>
            </p:nvSpPr>
            <p:spPr>
              <a:xfrm>
                <a:off x="343031" y="4015070"/>
                <a:ext cx="473745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1" y="4015070"/>
                <a:ext cx="4737451" cy="809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/>
              <p:nvPr/>
            </p:nvSpPr>
            <p:spPr>
              <a:xfrm>
                <a:off x="234857" y="4945512"/>
                <a:ext cx="473745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7" y="4945512"/>
                <a:ext cx="4737451" cy="809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/>
              <p:nvPr/>
            </p:nvSpPr>
            <p:spPr>
              <a:xfrm>
                <a:off x="312877" y="5893868"/>
                <a:ext cx="4836517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" y="5893868"/>
                <a:ext cx="4836517" cy="809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39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4" y="744974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 Trigonometric Function</a:t>
            </a:r>
            <a:endParaRPr lang="th-TH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8EA727-3696-45A7-ADF3-E9EA9B21885D}"/>
                  </a:ext>
                </a:extLst>
              </p:cNvPr>
              <p:cNvSpPr txBox="1"/>
              <p:nvPr/>
            </p:nvSpPr>
            <p:spPr>
              <a:xfrm>
                <a:off x="583452" y="3575641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8EA727-3696-45A7-ADF3-E9EA9B218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2" y="3575641"/>
                <a:ext cx="2804935" cy="881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13C6BC-B3A4-4BDB-B32D-51D1D895AB80}"/>
                  </a:ext>
                </a:extLst>
              </p:cNvPr>
              <p:cNvSpPr txBox="1"/>
              <p:nvPr/>
            </p:nvSpPr>
            <p:spPr>
              <a:xfrm>
                <a:off x="565818" y="5466989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13C6BC-B3A4-4BDB-B32D-51D1D895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8" y="5466989"/>
                <a:ext cx="2840201" cy="884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17AA7B-0DBE-4843-A91A-489A76AE4B39}"/>
                  </a:ext>
                </a:extLst>
              </p:cNvPr>
              <p:cNvSpPr txBox="1"/>
              <p:nvPr/>
            </p:nvSpPr>
            <p:spPr>
              <a:xfrm>
                <a:off x="6096000" y="360597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17AA7B-0DBE-4843-A91A-489A76AE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05971"/>
                <a:ext cx="2820964" cy="884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32F52-9BF7-4A64-9CF4-20458BF16E70}"/>
                  </a:ext>
                </a:extLst>
              </p:cNvPr>
              <p:cNvSpPr txBox="1"/>
              <p:nvPr/>
            </p:nvSpPr>
            <p:spPr>
              <a:xfrm>
                <a:off x="6060734" y="5434496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32F52-9BF7-4A64-9CF4-20458BF16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34" y="5434496"/>
                <a:ext cx="2856230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9B8FCD-D6A5-4700-8429-CD18FCBAD1AE}"/>
              </a:ext>
            </a:extLst>
          </p:cNvPr>
          <p:cNvSpPr txBox="1"/>
          <p:nvPr/>
        </p:nvSpPr>
        <p:spPr>
          <a:xfrm>
            <a:off x="3013545" y="2318153"/>
            <a:ext cx="411082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Euler’s Identity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7385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335112" y="184433"/>
                <a:ext cx="8382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2" y="184433"/>
                <a:ext cx="8382038" cy="430887"/>
              </a:xfrm>
              <a:prstGeom prst="rect">
                <a:avLst/>
              </a:prstGeom>
              <a:blipFill>
                <a:blip r:embed="rId2"/>
                <a:stretch>
                  <a:fillRect l="-1382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/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66655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66655" cy="751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6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52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3149</Words>
  <Application>Microsoft Office PowerPoint</Application>
  <PresentationFormat>Widescreen</PresentationFormat>
  <Paragraphs>409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Wingdings</vt:lpstr>
      <vt:lpstr>Office Theme</vt:lpstr>
      <vt:lpstr>Bitmap Image</vt:lpstr>
      <vt:lpstr>Laplace Transform of Any Constant Integer</vt:lpstr>
      <vt:lpstr>PowerPoint Presentation</vt:lpstr>
      <vt:lpstr>Laplace Transform of  Exponential Function</vt:lpstr>
      <vt:lpstr>PowerPoint Presentation</vt:lpstr>
      <vt:lpstr>PowerPoint Presentation</vt:lpstr>
      <vt:lpstr>PowerPoint Presentation</vt:lpstr>
      <vt:lpstr>PowerPoint Presentation</vt:lpstr>
      <vt:lpstr>Laplace Transform of  Trigonometric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FREQUENCY DIFFERENTIATION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 PROPERTY</vt:lpstr>
      <vt:lpstr>FREQUENCY SHIFTING PROPERTY</vt:lpstr>
      <vt:lpstr>FREQUENCY SHIFTING PROPERTY</vt:lpstr>
      <vt:lpstr>FREQUENCY SHIFTING PROPERTY</vt:lpstr>
      <vt:lpstr>Inverse Laplace Transform</vt:lpstr>
      <vt:lpstr>PowerPoint Presentation</vt:lpstr>
      <vt:lpstr>PowerPoint Presentation</vt:lpstr>
      <vt:lpstr>PowerPoint Presentation</vt:lpstr>
      <vt:lpstr>Transfer Function</vt:lpstr>
      <vt:lpstr>Find the Transfer Function of RL Circuit</vt:lpstr>
      <vt:lpstr>Find the Transfer Function of RL Circuit</vt:lpstr>
      <vt:lpstr>Find the Transfer Function of RL Circuit</vt:lpstr>
      <vt:lpstr>Find the Transfer Function of RC Circuit</vt:lpstr>
      <vt:lpstr>Find the Transfer Function of RC Circuit</vt:lpstr>
      <vt:lpstr>Find the Transfer Function of RC Circuit</vt:lpstr>
      <vt:lpstr>Find the Transfer Function of CR Circuit</vt:lpstr>
      <vt:lpstr>Find the Transfer Function of RC Circuit</vt:lpstr>
      <vt:lpstr>Find the Transfer Function of RC Circuit</vt:lpstr>
      <vt:lpstr>Find the Transfer Function of RLC Circuit</vt:lpstr>
      <vt:lpstr>Find the Transfer Function of RLC Circuit</vt:lpstr>
      <vt:lpstr>Find the Transfer Function of RLC Circuit</vt:lpstr>
      <vt:lpstr>TABLE OF LAPLACE TRANSFORM</vt:lpstr>
      <vt:lpstr>Find The Transfer Function </vt:lpstr>
      <vt:lpstr>Proper Transfer Function </vt:lpstr>
      <vt:lpstr>Strictly Proper Transfer Function </vt:lpstr>
      <vt:lpstr>Improper OR Not Proper Transfer Function </vt:lpstr>
      <vt:lpstr>Poles And Zeros Of Transfer Function</vt:lpstr>
      <vt:lpstr>Q: Find the Poles And Zeros Of Transfer Function</vt:lpstr>
      <vt:lpstr>Q: Write the MATLAB Code  Of Transfer Function</vt:lpstr>
      <vt:lpstr>Pole-Zero Diagram</vt:lpstr>
      <vt:lpstr>Q: Find the Poles And Zeros Of Transfer Function and Draw the Pole – Zero Diagram</vt:lpstr>
      <vt:lpstr>Q: Find the Poles And Zeros Of Transfer Function and Draw the Pole – Zero Diagram</vt:lpstr>
      <vt:lpstr>Q: Find the Poles And Zeros Of Transfer Function and Draw the Pole – Zero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15</cp:revision>
  <dcterms:created xsi:type="dcterms:W3CDTF">2021-06-24T08:03:01Z</dcterms:created>
  <dcterms:modified xsi:type="dcterms:W3CDTF">2022-09-15T13:17:27Z</dcterms:modified>
</cp:coreProperties>
</file>