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307" r:id="rId3"/>
    <p:sldId id="279" r:id="rId4"/>
    <p:sldId id="256" r:id="rId5"/>
    <p:sldId id="257" r:id="rId6"/>
    <p:sldId id="258" r:id="rId7"/>
    <p:sldId id="322" r:id="rId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5571-FADE-4AC7-A888-A59954080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FD5F6-7ADE-4A89-BDE2-13C0197F8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BDDA-EE8D-4744-95EE-4C3F65B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66C34-58BC-440D-8F3B-EB9947D4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961-2EA6-4A22-8B50-40323E79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66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A31-E54C-461D-BDE1-B6A2F436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B9FAE-98DC-4C22-836E-6FED5DC64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7785-2220-4F6B-A97B-00412A0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085F-E45F-43A9-82DA-E36FDCA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92499-8047-4F8B-ACBA-AAFC869B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43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2EB2C-74A4-44C7-9420-89C01D4D1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25150A-4305-4D92-8EB8-C75B6BB9A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77D36-FD7E-427E-B6C3-E94344A8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4D71E-B471-4A69-8EEA-CB18372A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7569-6164-4B4B-B496-53163CCC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32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732A-0139-4BC7-A68C-4C7CBEC6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3E8C-78A3-40DC-A53B-31005FB73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AF02-314F-47C3-909D-48E32F6E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91F4-9C1A-41CB-A345-F7920331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36E98-2860-4C07-813F-B12C9BD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88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18B-C3C6-4756-916B-A63343C6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84691-5620-4F36-8FDA-D1126B9A3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5FDB9-E8F1-4D1E-BA28-4683FA2B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E198-64FB-42F3-A020-2FEBD149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D59A-281A-4B6B-86FC-0BC09C4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96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5F8-5FEA-4ADC-A278-766CF806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AE26-3ED5-474B-B836-C2CDD092F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254F-70EA-4F83-9632-C57D3C845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7EEDE-48A2-4810-855E-8D63444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114CB-E340-448D-B14C-E3D548A5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464F-5DD2-40F2-82F5-D4A2F498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15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DCA2-2EEA-4ABD-965D-E35A5464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7638-3F78-45FD-88B3-D68DC7F50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5BB62-39F2-4A6D-8560-80ED6F444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ACE7-B43A-49D9-965C-5381521B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F9E5F-3E5B-453C-82C6-7D0F01B95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91969-605E-4551-8D5D-0861359C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D39E2-7CA9-413B-A924-A90AC65A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6C936-E2FC-4E81-9200-F6C102C0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381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3E9-4AEE-45C7-B816-D5A830BD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D03CB-49DA-4117-8D9C-67A12A893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356AA-FEA5-40AB-B254-79650730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B0671-8597-42A3-AF20-EBB271D6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32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A4922-1F8B-40A7-81EA-3C5FAE13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45B97-822F-497C-AA1B-4645ABFE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F8963-9FB1-4527-BCFF-40ACC62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80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8779-0CBA-4D51-852E-1A42A114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8C9F-2370-4F2D-BFCC-5298B9ED0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311C4-B603-4277-90E3-00A696FE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31-AB08-4817-9476-FDCB094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6483-25DA-4896-8F05-CAA2D844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30E45-F018-46D4-B43E-64696E6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6186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E4-7907-40B8-843E-16AC903F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E4C5E-61AE-4242-961B-BA931443C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299A4-35FD-426C-8E4F-D1C9156FE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E6774-411F-4E54-9AAD-30A29736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FD43-20D6-4CB9-84AD-15D6FFD6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9BC0D-8ECF-4B8E-9EF7-62AEAE24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302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34FC9-26C8-4730-8EEC-46ADDE6E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1A085-DB64-477A-995A-623CB8962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B7C72-1F2B-47DF-A8F7-D228BF1E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A28F1-EB70-4115-9158-B265A2817FDF}" type="datetimeFigureOut">
              <a:rPr lang="th-TH" smtClean="0"/>
              <a:t>31/07/64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AD7-3BF9-4699-9351-712BDDD5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C19CE-B4CB-405D-ACC9-6F3D28F7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4348-542D-4F21-A80C-48E58DE61D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25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7/31/2021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90765" y="447470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0" y="1653592"/>
            <a:ext cx="764021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Lecture-10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Solution of Simultaneous Algebraic Equations And Load Flow Studies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BEC9-DC49-412D-B625-49C0C13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Methods to Solve Solution of Simultaneous Algebraic Equations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E661F-D6FC-440A-BE27-4BDA5C27AEEE}"/>
              </a:ext>
            </a:extLst>
          </p:cNvPr>
          <p:cNvSpPr txBox="1"/>
          <p:nvPr/>
        </p:nvSpPr>
        <p:spPr>
          <a:xfrm>
            <a:off x="1542554" y="2104689"/>
            <a:ext cx="9326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Direct Method                                                 Iterative Method</a:t>
            </a:r>
            <a:endParaRPr lang="th-TH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71DB38-FD84-4074-A151-911A1AD4D2CC}"/>
              </a:ext>
            </a:extLst>
          </p:cNvPr>
          <p:cNvCxnSpPr/>
          <p:nvPr/>
        </p:nvCxnSpPr>
        <p:spPr>
          <a:xfrm>
            <a:off x="2417196" y="2562308"/>
            <a:ext cx="0" cy="6579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B89E58-E856-42AA-9911-7D2427DB2E1F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34364" y="2490899"/>
            <a:ext cx="1682511" cy="129392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58F0B5B-BF57-4AB4-8299-85E9E3ABB5FF}"/>
              </a:ext>
            </a:extLst>
          </p:cNvPr>
          <p:cNvSpPr/>
          <p:nvPr/>
        </p:nvSpPr>
        <p:spPr>
          <a:xfrm>
            <a:off x="231513" y="4389120"/>
            <a:ext cx="3354517" cy="2468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Gaussian Elimination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Gauss-Jordan Method</a:t>
            </a:r>
            <a:endParaRPr lang="th-TH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0758E4-F443-46AF-9D6A-C61C5EED7B68}"/>
              </a:ext>
            </a:extLst>
          </p:cNvPr>
          <p:cNvSpPr/>
          <p:nvPr/>
        </p:nvSpPr>
        <p:spPr>
          <a:xfrm>
            <a:off x="3586030" y="4444902"/>
            <a:ext cx="3354517" cy="2468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AutoNum type="arabicPeriod"/>
            </a:pPr>
            <a:r>
              <a:rPr lang="en-US" sz="2000" dirty="0"/>
              <a:t>Crout’s Reduction Method</a:t>
            </a:r>
          </a:p>
          <a:p>
            <a:pPr marL="457200" indent="-457200" algn="ctr">
              <a:buAutoNum type="arabicPeriod"/>
            </a:pPr>
            <a:r>
              <a:rPr lang="en-US" sz="2000" dirty="0"/>
              <a:t>Cholesky’s Reduction Method</a:t>
            </a:r>
            <a:endParaRPr lang="th-TH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9E141-8801-4101-A84F-4DB62E061BB6}"/>
              </a:ext>
            </a:extLst>
          </p:cNvPr>
          <p:cNvSpPr txBox="1"/>
          <p:nvPr/>
        </p:nvSpPr>
        <p:spPr>
          <a:xfrm>
            <a:off x="154308" y="3576399"/>
            <a:ext cx="5764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Elimination                Decomposition     </a:t>
            </a:r>
            <a:endParaRPr lang="th-TH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9FC0B6-3A0D-43DB-AA22-F6CD7390F0F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49392" y="4004868"/>
            <a:ext cx="859380" cy="38425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091DA-AA37-49CF-BCEB-B3DE7828E9C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261322" y="4052244"/>
            <a:ext cx="1001967" cy="39265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CCB28-020E-4C7E-9D1E-6E8DDEBBAA08}"/>
              </a:ext>
            </a:extLst>
          </p:cNvPr>
          <p:cNvSpPr/>
          <p:nvPr/>
        </p:nvSpPr>
        <p:spPr>
          <a:xfrm>
            <a:off x="95407" y="3208227"/>
            <a:ext cx="5604173" cy="8010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3B0E81-8BC0-4BFE-984F-C235C719948F}"/>
              </a:ext>
            </a:extLst>
          </p:cNvPr>
          <p:cNvSpPr/>
          <p:nvPr/>
        </p:nvSpPr>
        <p:spPr>
          <a:xfrm>
            <a:off x="6661069" y="3784819"/>
            <a:ext cx="1546589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Jacobi’s 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C1E2B4-00A5-4B6B-93A6-B0A06E47BFE1}"/>
              </a:ext>
            </a:extLst>
          </p:cNvPr>
          <p:cNvSpPr/>
          <p:nvPr/>
        </p:nvSpPr>
        <p:spPr>
          <a:xfrm>
            <a:off x="8271121" y="3784819"/>
            <a:ext cx="1848398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Gauss-Seidel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3CD0904-A062-4E62-8BFF-2D58D9EF8D36}"/>
              </a:ext>
            </a:extLst>
          </p:cNvPr>
          <p:cNvSpPr/>
          <p:nvPr/>
        </p:nvSpPr>
        <p:spPr>
          <a:xfrm>
            <a:off x="10338517" y="3717563"/>
            <a:ext cx="1853483" cy="149346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Relaxation</a:t>
            </a:r>
          </a:p>
          <a:p>
            <a:pPr algn="ctr"/>
            <a:r>
              <a:rPr lang="en-US" sz="2000" dirty="0"/>
              <a:t>Method</a:t>
            </a:r>
            <a:endParaRPr lang="th-TH" sz="2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EE768E-A629-41EB-88CF-419CB3CA1AD5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80338" y="2496710"/>
            <a:ext cx="14982" cy="128810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AB99B-ADEA-4584-B44C-13F0C2B88DC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195320" y="2496710"/>
            <a:ext cx="2069939" cy="122085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2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2C2BDD-DFB9-473A-A318-9AA8C43FC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2" y="380328"/>
            <a:ext cx="5330358" cy="3560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60DA6-2F75-4421-BD04-77917399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877" y="2917176"/>
            <a:ext cx="6074825" cy="35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3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C570-DCDA-49B6-BDD2-EA7C2B48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2" y="538889"/>
            <a:ext cx="9144000" cy="7673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A6091-788A-40D6-93EE-4F6E02F6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60" y="1773237"/>
            <a:ext cx="9144000" cy="41311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X</a:t>
            </a:r>
            <a:r>
              <a:rPr lang="en-US" sz="3600" baseline="-25000" dirty="0"/>
              <a:t>n+1</a:t>
            </a:r>
            <a:r>
              <a:rPr lang="en-US" sz="3600" dirty="0"/>
              <a:t> = 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– f(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)/ f</a:t>
            </a:r>
            <a:r>
              <a:rPr lang="en-US" sz="3600" baseline="30000" dirty="0"/>
              <a:t>’</a:t>
            </a:r>
            <a:r>
              <a:rPr lang="en-US" sz="3600" dirty="0"/>
              <a:t> 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)</a:t>
            </a:r>
          </a:p>
          <a:p>
            <a:pPr algn="l"/>
            <a:r>
              <a:rPr lang="en-US" sz="3600" dirty="0"/>
              <a:t>Example: Apply newton Raphson Method, to find the real roots of equation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f(x) = 3x – cos(x) - 1</a:t>
            </a:r>
          </a:p>
          <a:p>
            <a:pPr algn="l"/>
            <a:endParaRPr lang="en-US" sz="3600" dirty="0"/>
          </a:p>
          <a:p>
            <a:pPr algn="l"/>
            <a:r>
              <a:rPr lang="en-US" sz="3600" dirty="0"/>
              <a:t>f</a:t>
            </a:r>
            <a:r>
              <a:rPr lang="en-US" sz="3600" baseline="30000" dirty="0"/>
              <a:t>’</a:t>
            </a:r>
            <a:r>
              <a:rPr lang="en-US" sz="3600" dirty="0"/>
              <a:t>(x) = 3 + sin(x) </a:t>
            </a:r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en-US" sz="3600" dirty="0"/>
          </a:p>
          <a:p>
            <a:pPr algn="l"/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76196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C65F-A8CD-44DA-A90E-6A4872BA4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Value*(180/pi) = 57.2957 values in degree </a:t>
            </a:r>
            <a:endParaRPr lang="th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AA94-9BE5-4C43-AC37-CAD63AE70E45}"/>
              </a:ext>
            </a:extLst>
          </p:cNvPr>
          <p:cNvSpPr txBox="1"/>
          <p:nvPr/>
        </p:nvSpPr>
        <p:spPr>
          <a:xfrm>
            <a:off x="1053737" y="2734138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/>
              <a:t>f(x) = 3x – cos(x) - 1</a:t>
            </a:r>
          </a:p>
          <a:p>
            <a:pPr algn="l"/>
            <a:r>
              <a:rPr lang="en-US" dirty="0"/>
              <a:t>f(0) = 3*0 – cos(0) - 1 = -</a:t>
            </a:r>
            <a:r>
              <a:rPr lang="en-US" dirty="0" err="1"/>
              <a:t>Ve</a:t>
            </a:r>
            <a:endParaRPr lang="en-US" dirty="0"/>
          </a:p>
          <a:p>
            <a:pPr algn="l"/>
            <a:r>
              <a:rPr lang="en-US" sz="2800" dirty="0"/>
              <a:t>f(1) = 3*1 – cos (57.2957) - 1 = +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A1DB0C8-2025-44E6-BB1F-E9806BF40DB8}"/>
              </a:ext>
            </a:extLst>
          </p:cNvPr>
          <p:cNvSpPr/>
          <p:nvPr/>
        </p:nvSpPr>
        <p:spPr>
          <a:xfrm>
            <a:off x="714103" y="3309257"/>
            <a:ext cx="261257" cy="809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46062-B90D-47A5-9144-566ABA292477}"/>
              </a:ext>
            </a:extLst>
          </p:cNvPr>
          <p:cNvSpPr txBox="1"/>
          <p:nvPr/>
        </p:nvSpPr>
        <p:spPr>
          <a:xfrm>
            <a:off x="1149531" y="4467497"/>
            <a:ext cx="3361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 = 0.6</a:t>
            </a:r>
            <a:endParaRPr lang="th-T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95B30-EBFF-45DB-9536-A65BFB47D3A8}"/>
              </a:ext>
            </a:extLst>
          </p:cNvPr>
          <p:cNvSpPr/>
          <p:nvPr/>
        </p:nvSpPr>
        <p:spPr>
          <a:xfrm>
            <a:off x="838200" y="4362994"/>
            <a:ext cx="3028406" cy="110598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4E5901-A98C-40E3-8947-397585B2CC90}"/>
              </a:ext>
            </a:extLst>
          </p:cNvPr>
          <p:cNvSpPr txBox="1">
            <a:spLocks/>
          </p:cNvSpPr>
          <p:nvPr/>
        </p:nvSpPr>
        <p:spPr>
          <a:xfrm>
            <a:off x="653142" y="538889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5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E003B-489A-4FA8-ABCA-70BFFA4AC2AD}"/>
              </a:ext>
            </a:extLst>
          </p:cNvPr>
          <p:cNvSpPr txBox="1"/>
          <p:nvPr/>
        </p:nvSpPr>
        <p:spPr>
          <a:xfrm>
            <a:off x="1454331" y="9837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n+1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– f(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)/ f</a:t>
            </a:r>
            <a:r>
              <a:rPr lang="en-US" sz="2800" baseline="30000" dirty="0"/>
              <a:t>’</a:t>
            </a:r>
            <a:r>
              <a:rPr lang="en-US" sz="2800" dirty="0"/>
              <a:t> (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142B9-07F9-414A-87E3-9EF746596297}"/>
              </a:ext>
            </a:extLst>
          </p:cNvPr>
          <p:cNvSpPr txBox="1"/>
          <p:nvPr/>
        </p:nvSpPr>
        <p:spPr>
          <a:xfrm>
            <a:off x="931817" y="1917545"/>
            <a:ext cx="8334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n+1</a:t>
            </a:r>
            <a:r>
              <a:rPr lang="en-US" sz="2800" dirty="0"/>
              <a:t> = 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 –{3x – cos(x) - 1}/ {3 + sin(x) 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8DCA4D-7912-4F40-B3B1-2728071D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478" y="2728912"/>
            <a:ext cx="4752975" cy="1400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A53CA-E8EE-4C69-A3D6-FDF26D91421C}"/>
              </a:ext>
            </a:extLst>
          </p:cNvPr>
          <p:cNvSpPr txBox="1"/>
          <p:nvPr/>
        </p:nvSpPr>
        <p:spPr>
          <a:xfrm>
            <a:off x="7672251" y="3500846"/>
            <a:ext cx="3126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-------------(A)</a:t>
            </a:r>
            <a:endParaRPr lang="th-T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5480D-7AC7-4096-889E-00B532F76B2D}"/>
              </a:ext>
            </a:extLst>
          </p:cNvPr>
          <p:cNvSpPr txBox="1"/>
          <p:nvPr/>
        </p:nvSpPr>
        <p:spPr>
          <a:xfrm>
            <a:off x="684575" y="4215114"/>
            <a:ext cx="356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n = 0</a:t>
            </a:r>
            <a:endParaRPr lang="th-T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AE72C-A909-4DA5-9F5C-39E664DACC5A}"/>
              </a:ext>
            </a:extLst>
          </p:cNvPr>
          <p:cNvSpPr txBox="1"/>
          <p:nvPr/>
        </p:nvSpPr>
        <p:spPr>
          <a:xfrm>
            <a:off x="2899954" y="4718387"/>
            <a:ext cx="745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[x</a:t>
            </a:r>
            <a:r>
              <a:rPr lang="en-US" baseline="-25000" dirty="0"/>
              <a:t>0 </a:t>
            </a:r>
            <a:r>
              <a:rPr lang="en-US" dirty="0"/>
              <a:t> *sinx</a:t>
            </a:r>
            <a:r>
              <a:rPr lang="en-US" baseline="-25000" dirty="0"/>
              <a:t>0</a:t>
            </a:r>
            <a:r>
              <a:rPr lang="en-US" dirty="0"/>
              <a:t> + cosx</a:t>
            </a:r>
            <a:r>
              <a:rPr lang="en-US" baseline="-25000" dirty="0"/>
              <a:t>0</a:t>
            </a:r>
            <a:r>
              <a:rPr lang="en-US" dirty="0"/>
              <a:t> + 1]/(3 + sinx</a:t>
            </a:r>
            <a:r>
              <a:rPr lang="en-US" baseline="-25000" dirty="0"/>
              <a:t>0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46B9B-902F-40CF-80F6-8DC390E75EF0}"/>
              </a:ext>
            </a:extLst>
          </p:cNvPr>
          <p:cNvSpPr txBox="1"/>
          <p:nvPr/>
        </p:nvSpPr>
        <p:spPr>
          <a:xfrm>
            <a:off x="452845" y="5452602"/>
            <a:ext cx="113559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[0.6</a:t>
            </a:r>
            <a:r>
              <a:rPr lang="en-US" baseline="-25000" dirty="0"/>
              <a:t> </a:t>
            </a:r>
            <a:r>
              <a:rPr lang="en-US" dirty="0"/>
              <a:t> *sin(0.6* 57.2957 ) + cos(0.6* 57.2957) + 1]/(3 + sin(0.6* 57.2957 ))</a:t>
            </a:r>
          </a:p>
          <a:p>
            <a:endParaRPr lang="en-US" dirty="0"/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0.6071</a:t>
            </a:r>
            <a:endParaRPr lang="th-TH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50D724-63BF-4137-888D-7F23733CF16A}"/>
              </a:ext>
            </a:extLst>
          </p:cNvPr>
          <p:cNvSpPr txBox="1">
            <a:spLocks/>
          </p:cNvSpPr>
          <p:nvPr/>
        </p:nvSpPr>
        <p:spPr>
          <a:xfrm>
            <a:off x="684575" y="289395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65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8667B0-3283-4EF7-8A01-DD3BC6A3B596}"/>
              </a:ext>
            </a:extLst>
          </p:cNvPr>
          <p:cNvSpPr txBox="1"/>
          <p:nvPr/>
        </p:nvSpPr>
        <p:spPr>
          <a:xfrm>
            <a:off x="1071154" y="17009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Put n = 1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0086D-0BA8-4552-B268-1D476A84F9FF}"/>
              </a:ext>
            </a:extLst>
          </p:cNvPr>
          <p:cNvSpPr txBox="1"/>
          <p:nvPr/>
        </p:nvSpPr>
        <p:spPr>
          <a:xfrm>
            <a:off x="984068" y="273749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[x</a:t>
            </a:r>
            <a:r>
              <a:rPr lang="en-US" baseline="-25000" dirty="0"/>
              <a:t>1 </a:t>
            </a:r>
            <a:r>
              <a:rPr lang="en-US" dirty="0"/>
              <a:t> *sinx</a:t>
            </a:r>
            <a:r>
              <a:rPr lang="en-US" baseline="-25000" dirty="0"/>
              <a:t>1</a:t>
            </a:r>
            <a:r>
              <a:rPr lang="en-US" dirty="0"/>
              <a:t> + cosx</a:t>
            </a:r>
            <a:r>
              <a:rPr lang="en-US" baseline="-25000" dirty="0"/>
              <a:t>1</a:t>
            </a:r>
            <a:r>
              <a:rPr lang="en-US" dirty="0"/>
              <a:t> + 1]/(3 + sinx</a:t>
            </a:r>
            <a:r>
              <a:rPr lang="en-US" baseline="-25000" dirty="0"/>
              <a:t>1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6BF15-225C-4564-818F-DCF6898A01DD}"/>
              </a:ext>
            </a:extLst>
          </p:cNvPr>
          <p:cNvSpPr txBox="1"/>
          <p:nvPr/>
        </p:nvSpPr>
        <p:spPr>
          <a:xfrm>
            <a:off x="409303" y="3909797"/>
            <a:ext cx="11782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  <a:r>
              <a:rPr lang="en-US" sz="2400" dirty="0"/>
              <a:t> = [0.6071 *sin(0.6071* 57.2957) + cos(0.6071* 57.2957) + 1]/(3 + sin(0.6071* 57.2957))</a:t>
            </a:r>
            <a:endParaRPr lang="th-T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F146E-EBE8-4D16-B089-ADE6E68D014D}"/>
              </a:ext>
            </a:extLst>
          </p:cNvPr>
          <p:cNvSpPr txBox="1"/>
          <p:nvPr/>
        </p:nvSpPr>
        <p:spPr>
          <a:xfrm>
            <a:off x="1419497" y="514641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 = 0.6071</a:t>
            </a:r>
            <a:endParaRPr lang="th-TH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312345-67EC-459D-B0CA-433238C62C6E}"/>
              </a:ext>
            </a:extLst>
          </p:cNvPr>
          <p:cNvSpPr txBox="1">
            <a:spLocks/>
          </p:cNvSpPr>
          <p:nvPr/>
        </p:nvSpPr>
        <p:spPr>
          <a:xfrm>
            <a:off x="653142" y="538889"/>
            <a:ext cx="9144000" cy="76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rgbClr val="C00000"/>
                </a:solidFill>
              </a:rPr>
              <a:t>Newton Raphson Method</a:t>
            </a:r>
            <a:endParaRPr lang="th-TH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1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330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Methods to Solve Solution of Simultaneous Algebraic Equations</vt:lpstr>
      <vt:lpstr>PowerPoint Presentation</vt:lpstr>
      <vt:lpstr>Newton Raphson Method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56</cp:revision>
  <dcterms:created xsi:type="dcterms:W3CDTF">2020-07-24T00:18:58Z</dcterms:created>
  <dcterms:modified xsi:type="dcterms:W3CDTF">2021-07-31T05:30:28Z</dcterms:modified>
</cp:coreProperties>
</file>