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5" r:id="rId2"/>
    <p:sldId id="446" r:id="rId3"/>
    <p:sldId id="258" r:id="rId4"/>
    <p:sldId id="436" r:id="rId5"/>
    <p:sldId id="437" r:id="rId6"/>
    <p:sldId id="276" r:id="rId7"/>
    <p:sldId id="293" r:id="rId8"/>
    <p:sldId id="256" r:id="rId9"/>
    <p:sldId id="263" r:id="rId10"/>
    <p:sldId id="266" r:id="rId11"/>
    <p:sldId id="265" r:id="rId12"/>
    <p:sldId id="267" r:id="rId13"/>
    <p:sldId id="268" r:id="rId14"/>
    <p:sldId id="269" r:id="rId15"/>
    <p:sldId id="271" r:id="rId16"/>
    <p:sldId id="272" r:id="rId17"/>
    <p:sldId id="273" r:id="rId18"/>
    <p:sldId id="274" r:id="rId19"/>
    <p:sldId id="275" r:id="rId20"/>
    <p:sldId id="277" r:id="rId21"/>
    <p:sldId id="279" r:id="rId22"/>
    <p:sldId id="278" r:id="rId23"/>
    <p:sldId id="292" r:id="rId24"/>
    <p:sldId id="295" r:id="rId25"/>
    <p:sldId id="296" r:id="rId26"/>
    <p:sldId id="297" r:id="rId27"/>
    <p:sldId id="298" r:id="rId28"/>
    <p:sldId id="299" r:id="rId29"/>
    <p:sldId id="300" r:id="rId30"/>
    <p:sldId id="301" r:id="rId31"/>
    <p:sldId id="302" r:id="rId32"/>
    <p:sldId id="303" r:id="rId33"/>
    <p:sldId id="304" r:id="rId34"/>
    <p:sldId id="270" r:id="rId35"/>
    <p:sldId id="447" r:id="rId36"/>
    <p:sldId id="448" r:id="rId37"/>
    <p:sldId id="283" r:id="rId38"/>
    <p:sldId id="449" r:id="rId39"/>
    <p:sldId id="450" r:id="rId40"/>
    <p:sldId id="284" r:id="rId41"/>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1E7CF-4B57-4906-8DEB-81E8CAA3F382}" type="datetimeFigureOut">
              <a:rPr lang="th-TH" smtClean="0"/>
              <a:t>27/09/63</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A9E6D-F574-41B6-997D-3895FE49BCDF}" type="slidenum">
              <a:rPr lang="th-TH" smtClean="0"/>
              <a:t>‹#›</a:t>
            </a:fld>
            <a:endParaRPr lang="th-TH"/>
          </a:p>
        </p:txBody>
      </p:sp>
    </p:spTree>
    <p:extLst>
      <p:ext uri="{BB962C8B-B14F-4D97-AF65-F5344CB8AC3E}">
        <p14:creationId xmlns:p14="http://schemas.microsoft.com/office/powerpoint/2010/main" val="138450109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1</a:t>
            </a:fld>
            <a:endParaRPr lang="en-US"/>
          </a:p>
        </p:txBody>
      </p:sp>
    </p:spTree>
    <p:extLst>
      <p:ext uri="{BB962C8B-B14F-4D97-AF65-F5344CB8AC3E}">
        <p14:creationId xmlns:p14="http://schemas.microsoft.com/office/powerpoint/2010/main" val="4077455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3</a:t>
            </a:fld>
            <a:endParaRPr lang="en-US"/>
          </a:p>
        </p:txBody>
      </p:sp>
    </p:spTree>
    <p:extLst>
      <p:ext uri="{BB962C8B-B14F-4D97-AF65-F5344CB8AC3E}">
        <p14:creationId xmlns:p14="http://schemas.microsoft.com/office/powerpoint/2010/main" val="156624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4</a:t>
            </a:fld>
            <a:endParaRPr lang="en-US"/>
          </a:p>
        </p:txBody>
      </p:sp>
    </p:spTree>
    <p:extLst>
      <p:ext uri="{BB962C8B-B14F-4D97-AF65-F5344CB8AC3E}">
        <p14:creationId xmlns:p14="http://schemas.microsoft.com/office/powerpoint/2010/main" val="376865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5</a:t>
            </a:fld>
            <a:endParaRPr lang="en-US"/>
          </a:p>
        </p:txBody>
      </p:sp>
    </p:spTree>
    <p:extLst>
      <p:ext uri="{BB962C8B-B14F-4D97-AF65-F5344CB8AC3E}">
        <p14:creationId xmlns:p14="http://schemas.microsoft.com/office/powerpoint/2010/main" val="178049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2656-D80E-4623-8E90-78C0995254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237F06FE-1EC3-495D-A783-846E01B9F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31B85736-C20D-4910-B976-DBDEA03B3965}"/>
              </a:ext>
            </a:extLst>
          </p:cNvPr>
          <p:cNvSpPr>
            <a:spLocks noGrp="1"/>
          </p:cNvSpPr>
          <p:nvPr>
            <p:ph type="dt" sz="half" idx="10"/>
          </p:nvPr>
        </p:nvSpPr>
        <p:spPr/>
        <p:txBody>
          <a:bodyPr/>
          <a:lstStyle/>
          <a:p>
            <a:fld id="{7887B424-BB70-4314-9AD3-C2ABCB7AC6AC}" type="datetime1">
              <a:rPr lang="en-US" smtClean="0"/>
              <a:t>9/27/2020</a:t>
            </a:fld>
            <a:endParaRPr lang="th-TH"/>
          </a:p>
        </p:txBody>
      </p:sp>
      <p:sp>
        <p:nvSpPr>
          <p:cNvPr id="5" name="Footer Placeholder 4">
            <a:extLst>
              <a:ext uri="{FF2B5EF4-FFF2-40B4-BE49-F238E27FC236}">
                <a16:creationId xmlns:a16="http://schemas.microsoft.com/office/drawing/2014/main" id="{6BCB36C3-5E83-446F-9021-98B346964080}"/>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F8B94EB3-0D38-4F52-9C11-878E383195F5}"/>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59984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7E84-D6A5-47E4-A6A6-7F7156EADF3C}"/>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D6DA90FA-8B32-450E-84B8-B32B637B89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2672B40-7BFE-4A31-97FA-C3D9399A77A9}"/>
              </a:ext>
            </a:extLst>
          </p:cNvPr>
          <p:cNvSpPr>
            <a:spLocks noGrp="1"/>
          </p:cNvSpPr>
          <p:nvPr>
            <p:ph type="dt" sz="half" idx="10"/>
          </p:nvPr>
        </p:nvSpPr>
        <p:spPr/>
        <p:txBody>
          <a:bodyPr/>
          <a:lstStyle/>
          <a:p>
            <a:fld id="{A0B4E48F-83C8-48C1-A8CA-A901FE426DC3}" type="datetime1">
              <a:rPr lang="en-US" smtClean="0"/>
              <a:t>9/27/2020</a:t>
            </a:fld>
            <a:endParaRPr lang="th-TH"/>
          </a:p>
        </p:txBody>
      </p:sp>
      <p:sp>
        <p:nvSpPr>
          <p:cNvPr id="5" name="Footer Placeholder 4">
            <a:extLst>
              <a:ext uri="{FF2B5EF4-FFF2-40B4-BE49-F238E27FC236}">
                <a16:creationId xmlns:a16="http://schemas.microsoft.com/office/drawing/2014/main" id="{16F2FF62-3CCA-45E0-9697-82B5BDFFF63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1D79D51-1B8E-4DDD-BECF-E06B8FE0D50F}"/>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41879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D6767-65BA-4F22-81AE-15391D53A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DD957645-F80F-485E-9DA0-8C54E0A9BD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93F129AD-00D5-4CEF-84DB-C41ECE331184}"/>
              </a:ext>
            </a:extLst>
          </p:cNvPr>
          <p:cNvSpPr>
            <a:spLocks noGrp="1"/>
          </p:cNvSpPr>
          <p:nvPr>
            <p:ph type="dt" sz="half" idx="10"/>
          </p:nvPr>
        </p:nvSpPr>
        <p:spPr/>
        <p:txBody>
          <a:bodyPr/>
          <a:lstStyle/>
          <a:p>
            <a:fld id="{F34C2662-657F-4195-916B-AC892D56C1EE}" type="datetime1">
              <a:rPr lang="en-US" smtClean="0"/>
              <a:t>9/27/2020</a:t>
            </a:fld>
            <a:endParaRPr lang="th-TH"/>
          </a:p>
        </p:txBody>
      </p:sp>
      <p:sp>
        <p:nvSpPr>
          <p:cNvPr id="5" name="Footer Placeholder 4">
            <a:extLst>
              <a:ext uri="{FF2B5EF4-FFF2-40B4-BE49-F238E27FC236}">
                <a16:creationId xmlns:a16="http://schemas.microsoft.com/office/drawing/2014/main" id="{6D301103-71D7-42D3-BCC2-23F9F7B584B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79942C2A-97DE-458F-A18B-B3B5742BD011}"/>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77203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3EE2-5D7B-40EB-B92B-537981F21353}"/>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91EA223D-9308-4402-90E6-A2A4D24C55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7EEB8C6-0216-49A3-8FAB-32C0CC6D28F9}"/>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Footer Placeholder 4">
            <a:extLst>
              <a:ext uri="{FF2B5EF4-FFF2-40B4-BE49-F238E27FC236}">
                <a16:creationId xmlns:a16="http://schemas.microsoft.com/office/drawing/2014/main" id="{51D3272C-A052-428C-B06A-71C3DD4A343A}"/>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E00578E-6234-4B25-A92D-13F77D8CC76F}"/>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419338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BBD3-87A3-4EEE-B985-9E0A9F493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3C747830-5863-4F52-8417-DCB86CCFC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ABFBAF-9288-445F-9727-DC8575AC4B4F}"/>
              </a:ext>
            </a:extLst>
          </p:cNvPr>
          <p:cNvSpPr>
            <a:spLocks noGrp="1"/>
          </p:cNvSpPr>
          <p:nvPr>
            <p:ph type="dt" sz="half" idx="10"/>
          </p:nvPr>
        </p:nvSpPr>
        <p:spPr/>
        <p:txBody>
          <a:bodyPr/>
          <a:lstStyle/>
          <a:p>
            <a:fld id="{ACAF7A17-E588-4C8B-A450-E0E7AC7324A3}" type="datetime1">
              <a:rPr lang="en-US" smtClean="0"/>
              <a:t>9/27/2020</a:t>
            </a:fld>
            <a:endParaRPr lang="th-TH"/>
          </a:p>
        </p:txBody>
      </p:sp>
      <p:sp>
        <p:nvSpPr>
          <p:cNvPr id="5" name="Footer Placeholder 4">
            <a:extLst>
              <a:ext uri="{FF2B5EF4-FFF2-40B4-BE49-F238E27FC236}">
                <a16:creationId xmlns:a16="http://schemas.microsoft.com/office/drawing/2014/main" id="{292E052A-C8DF-40E9-8C8A-A50A0243BEE7}"/>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149BD4B-33AB-4968-B565-F2709575E04A}"/>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98866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BF06-4C95-4847-96BB-102249C4B9CC}"/>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E3F746E1-9F67-4652-8A06-4B1B729436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BF3AA110-4DEE-4033-9CAE-953FA9627A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879F2773-7125-468A-B716-5139EB8911F0}"/>
              </a:ext>
            </a:extLst>
          </p:cNvPr>
          <p:cNvSpPr>
            <a:spLocks noGrp="1"/>
          </p:cNvSpPr>
          <p:nvPr>
            <p:ph type="dt" sz="half" idx="10"/>
          </p:nvPr>
        </p:nvSpPr>
        <p:spPr/>
        <p:txBody>
          <a:bodyPr/>
          <a:lstStyle/>
          <a:p>
            <a:fld id="{E51DD8C2-3D5B-4B22-AAC3-274472C92C45}" type="datetime1">
              <a:rPr lang="en-US" smtClean="0"/>
              <a:t>9/27/2020</a:t>
            </a:fld>
            <a:endParaRPr lang="th-TH"/>
          </a:p>
        </p:txBody>
      </p:sp>
      <p:sp>
        <p:nvSpPr>
          <p:cNvPr id="6" name="Footer Placeholder 5">
            <a:extLst>
              <a:ext uri="{FF2B5EF4-FFF2-40B4-BE49-F238E27FC236}">
                <a16:creationId xmlns:a16="http://schemas.microsoft.com/office/drawing/2014/main" id="{FC5ACC7C-9F4D-4EDE-9925-EB4293F1942C}"/>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CD7CA769-9F20-4B71-BA85-26A2836B8059}"/>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286503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B381-C01B-4D15-BC66-D5F53E4E373C}"/>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8D43B45F-EB3B-4483-8A16-C1D80D6E0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9D0ADF-B904-45A9-A465-D00BE5538F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A678038A-0C31-41F9-A3CA-DF3A24FB1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09E984-3BBD-426D-8588-6F04F7E474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183426FE-77E1-49F3-A870-B8BB87668736}"/>
              </a:ext>
            </a:extLst>
          </p:cNvPr>
          <p:cNvSpPr>
            <a:spLocks noGrp="1"/>
          </p:cNvSpPr>
          <p:nvPr>
            <p:ph type="dt" sz="half" idx="10"/>
          </p:nvPr>
        </p:nvSpPr>
        <p:spPr/>
        <p:txBody>
          <a:bodyPr/>
          <a:lstStyle/>
          <a:p>
            <a:fld id="{38899D9E-5898-46F0-B775-21FBD5FFF342}" type="datetime1">
              <a:rPr lang="en-US" smtClean="0"/>
              <a:t>9/27/2020</a:t>
            </a:fld>
            <a:endParaRPr lang="th-TH"/>
          </a:p>
        </p:txBody>
      </p:sp>
      <p:sp>
        <p:nvSpPr>
          <p:cNvPr id="8" name="Footer Placeholder 7">
            <a:extLst>
              <a:ext uri="{FF2B5EF4-FFF2-40B4-BE49-F238E27FC236}">
                <a16:creationId xmlns:a16="http://schemas.microsoft.com/office/drawing/2014/main" id="{E5E3B87A-E929-4027-BE72-9EF4EA85EFAF}"/>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CBA07680-2B79-44BB-B98F-606F58802AF4}"/>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9428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0EED-93CC-467E-9A84-1B75D8221643}"/>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04935B07-EAF5-4CA3-B8FA-3670A2DAAA86}"/>
              </a:ext>
            </a:extLst>
          </p:cNvPr>
          <p:cNvSpPr>
            <a:spLocks noGrp="1"/>
          </p:cNvSpPr>
          <p:nvPr>
            <p:ph type="dt" sz="half" idx="10"/>
          </p:nvPr>
        </p:nvSpPr>
        <p:spPr/>
        <p:txBody>
          <a:bodyPr/>
          <a:lstStyle/>
          <a:p>
            <a:fld id="{C51904B2-9C64-496A-9566-30AEAA199BC4}" type="datetime1">
              <a:rPr lang="en-US" smtClean="0"/>
              <a:t>9/27/2020</a:t>
            </a:fld>
            <a:endParaRPr lang="th-TH"/>
          </a:p>
        </p:txBody>
      </p:sp>
      <p:sp>
        <p:nvSpPr>
          <p:cNvPr id="4" name="Footer Placeholder 3">
            <a:extLst>
              <a:ext uri="{FF2B5EF4-FFF2-40B4-BE49-F238E27FC236}">
                <a16:creationId xmlns:a16="http://schemas.microsoft.com/office/drawing/2014/main" id="{99E5A2FB-CDE0-4B80-A806-E24729206672}"/>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AE0D1484-2E7C-4788-9726-B310412D4E50}"/>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122194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04D15-35F4-49F7-ADCF-D202ABE66B34}"/>
              </a:ext>
            </a:extLst>
          </p:cNvPr>
          <p:cNvSpPr>
            <a:spLocks noGrp="1"/>
          </p:cNvSpPr>
          <p:nvPr>
            <p:ph type="dt" sz="half" idx="10"/>
          </p:nvPr>
        </p:nvSpPr>
        <p:spPr/>
        <p:txBody>
          <a:bodyPr/>
          <a:lstStyle/>
          <a:p>
            <a:fld id="{BE1C0AAD-865E-4610-A409-37722F390FFE}" type="datetime1">
              <a:rPr lang="en-US" smtClean="0"/>
              <a:t>9/27/2020</a:t>
            </a:fld>
            <a:endParaRPr lang="th-TH"/>
          </a:p>
        </p:txBody>
      </p:sp>
      <p:sp>
        <p:nvSpPr>
          <p:cNvPr id="3" name="Footer Placeholder 2">
            <a:extLst>
              <a:ext uri="{FF2B5EF4-FFF2-40B4-BE49-F238E27FC236}">
                <a16:creationId xmlns:a16="http://schemas.microsoft.com/office/drawing/2014/main" id="{DE1FA750-3FAA-4B0B-89D0-60AD03AED8C2}"/>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F1BFC39B-978A-4B02-BCB4-7F713CED4CB9}"/>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42976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4527-4047-4895-80FE-83A6C4BC9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F542D87B-AB5A-4A7E-A966-6DCD478AE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E2460AD9-AEC6-491E-8E7E-05893FF38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AF561B-DB3D-4191-BD48-C74E5A574F70}"/>
              </a:ext>
            </a:extLst>
          </p:cNvPr>
          <p:cNvSpPr>
            <a:spLocks noGrp="1"/>
          </p:cNvSpPr>
          <p:nvPr>
            <p:ph type="dt" sz="half" idx="10"/>
          </p:nvPr>
        </p:nvSpPr>
        <p:spPr/>
        <p:txBody>
          <a:bodyPr/>
          <a:lstStyle/>
          <a:p>
            <a:fld id="{2D7D629B-A3CB-4A35-8C58-35FD04A23ED8}" type="datetime1">
              <a:rPr lang="en-US" smtClean="0"/>
              <a:t>9/27/2020</a:t>
            </a:fld>
            <a:endParaRPr lang="th-TH"/>
          </a:p>
        </p:txBody>
      </p:sp>
      <p:sp>
        <p:nvSpPr>
          <p:cNvPr id="6" name="Footer Placeholder 5">
            <a:extLst>
              <a:ext uri="{FF2B5EF4-FFF2-40B4-BE49-F238E27FC236}">
                <a16:creationId xmlns:a16="http://schemas.microsoft.com/office/drawing/2014/main" id="{9ABA3937-B9CF-4A6C-A2DC-68DF8613F84D}"/>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BFC691A2-D622-4D26-B927-80232BE9FB08}"/>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8038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8E2A-5B86-4656-8DA0-C029408D1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274AF872-2EE5-4E3A-8B48-5913E6E70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98167087-1766-4BD4-B5AC-40B99C247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9180E2-0262-4341-BF8A-B1312F777432}"/>
              </a:ext>
            </a:extLst>
          </p:cNvPr>
          <p:cNvSpPr>
            <a:spLocks noGrp="1"/>
          </p:cNvSpPr>
          <p:nvPr>
            <p:ph type="dt" sz="half" idx="10"/>
          </p:nvPr>
        </p:nvSpPr>
        <p:spPr/>
        <p:txBody>
          <a:bodyPr/>
          <a:lstStyle/>
          <a:p>
            <a:fld id="{5720A5CD-2814-4BDA-8F7F-6D4E260B95E5}" type="datetime1">
              <a:rPr lang="en-US" smtClean="0"/>
              <a:t>9/27/2020</a:t>
            </a:fld>
            <a:endParaRPr lang="th-TH"/>
          </a:p>
        </p:txBody>
      </p:sp>
      <p:sp>
        <p:nvSpPr>
          <p:cNvPr id="6" name="Footer Placeholder 5">
            <a:extLst>
              <a:ext uri="{FF2B5EF4-FFF2-40B4-BE49-F238E27FC236}">
                <a16:creationId xmlns:a16="http://schemas.microsoft.com/office/drawing/2014/main" id="{EB12ECAB-95ED-4763-8963-C2455D089437}"/>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F09E2873-87DA-44D3-9FBF-3ADCC304B3F0}"/>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119570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5F596-B1EA-413B-B76F-446AD02C4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1F4D2040-17A5-4CF5-9A20-3D63C561E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FACB0509-248D-4ED1-8545-2722FCB97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D330C-29B0-4A80-9163-B423C6D9700A}" type="datetime1">
              <a:rPr lang="en-US" smtClean="0"/>
              <a:t>9/27/2020</a:t>
            </a:fld>
            <a:endParaRPr lang="th-TH"/>
          </a:p>
        </p:txBody>
      </p:sp>
      <p:sp>
        <p:nvSpPr>
          <p:cNvPr id="5" name="Footer Placeholder 4">
            <a:extLst>
              <a:ext uri="{FF2B5EF4-FFF2-40B4-BE49-F238E27FC236}">
                <a16:creationId xmlns:a16="http://schemas.microsoft.com/office/drawing/2014/main" id="{5D21704F-285D-49A0-97E8-83279690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C98BB4E5-87AB-499B-B617-A0768401D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CD95E-A428-4E8F-A603-A71E22D42A60}" type="slidenum">
              <a:rPr lang="th-TH" smtClean="0"/>
              <a:t>‹#›</a:t>
            </a:fld>
            <a:endParaRPr lang="th-TH"/>
          </a:p>
        </p:txBody>
      </p:sp>
    </p:spTree>
    <p:extLst>
      <p:ext uri="{BB962C8B-B14F-4D97-AF65-F5344CB8AC3E}">
        <p14:creationId xmlns:p14="http://schemas.microsoft.com/office/powerpoint/2010/main" val="279967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11.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30.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49.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4155" y="3049588"/>
            <a:ext cx="7772400" cy="531812"/>
          </a:xfrm>
        </p:spPr>
        <p:txBody>
          <a:bodyPr>
            <a:noAutofit/>
          </a:bodyPr>
          <a:lstStyle/>
          <a:p>
            <a:pPr algn="ctr"/>
            <a:r>
              <a:rPr lang="en-US" sz="2400" b="1" dirty="0">
                <a:solidFill>
                  <a:schemeClr val="bg2">
                    <a:lumMod val="10000"/>
                  </a:schemeClr>
                </a:solidFill>
                <a:latin typeface="Times New Roman" pitchFamily="18" charset="0"/>
                <a:cs typeface="Times New Roman" pitchFamily="18" charset="0"/>
              </a:rPr>
              <a:t>Computational Methods in Power System Analysis</a:t>
            </a:r>
            <a:br>
              <a:rPr lang="en-US" sz="3200" b="1" dirty="0">
                <a:solidFill>
                  <a:schemeClr val="bg2">
                    <a:lumMod val="10000"/>
                  </a:schemeClr>
                </a:solidFill>
                <a:latin typeface="Times New Roman" pitchFamily="18" charset="0"/>
                <a:cs typeface="Times New Roman" pitchFamily="18" charset="0"/>
              </a:rPr>
            </a:br>
            <a:r>
              <a:rPr lang="en-US" sz="3200" b="1" dirty="0">
                <a:solidFill>
                  <a:schemeClr val="bg2">
                    <a:lumMod val="10000"/>
                  </a:schemeClr>
                </a:solidFill>
                <a:latin typeface="Times New Roman" pitchFamily="18" charset="0"/>
                <a:cs typeface="Times New Roman" pitchFamily="18" charset="0"/>
              </a:rPr>
              <a:t>Credit Hours = 3</a:t>
            </a:r>
            <a:br>
              <a:rPr lang="en-US" sz="3200" b="1" dirty="0">
                <a:solidFill>
                  <a:schemeClr val="bg2">
                    <a:lumMod val="10000"/>
                  </a:schemeClr>
                </a:solidFill>
                <a:latin typeface="Times New Roman" pitchFamily="18" charset="0"/>
                <a:cs typeface="Times New Roman" pitchFamily="18" charset="0"/>
              </a:rPr>
            </a:br>
            <a:br>
              <a:rPr lang="en-US" sz="3200" b="1"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by</a:t>
            </a:r>
            <a:br>
              <a:rPr lang="en-US" sz="2800"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 </a:t>
            </a:r>
            <a:br>
              <a:rPr lang="en-US" sz="2800"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Dr. Wazir Muhammad Laghari</a:t>
            </a:r>
            <a:br>
              <a:rPr lang="en-US" sz="2800" i="1" dirty="0">
                <a:solidFill>
                  <a:schemeClr val="bg2">
                    <a:lumMod val="10000"/>
                  </a:schemeClr>
                </a:solidFill>
                <a:latin typeface="Times New Roman" pitchFamily="18" charset="0"/>
                <a:cs typeface="Times New Roman" pitchFamily="18" charset="0"/>
              </a:rPr>
            </a:br>
            <a:r>
              <a:rPr lang="en-US" sz="2800" i="1" dirty="0">
                <a:solidFill>
                  <a:schemeClr val="bg2">
                    <a:lumMod val="10000"/>
                  </a:schemeClr>
                </a:solidFill>
                <a:latin typeface="Times New Roman" pitchFamily="18" charset="0"/>
                <a:cs typeface="Times New Roman" pitchFamily="18" charset="0"/>
              </a:rPr>
              <a:t>Lecturer</a:t>
            </a:r>
            <a:br>
              <a:rPr lang="en-US" sz="2800" i="1" dirty="0">
                <a:solidFill>
                  <a:schemeClr val="bg2">
                    <a:lumMod val="10000"/>
                  </a:schemeClr>
                </a:solidFill>
                <a:latin typeface="Times New Roman" pitchFamily="18" charset="0"/>
                <a:cs typeface="Times New Roman" pitchFamily="18" charset="0"/>
              </a:rPr>
            </a:br>
            <a:r>
              <a:rPr lang="en-US" sz="2000" i="1" dirty="0">
                <a:solidFill>
                  <a:schemeClr val="bg2">
                    <a:lumMod val="10000"/>
                  </a:schemeClr>
                </a:solidFill>
                <a:latin typeface="Times New Roman" pitchFamily="18" charset="0"/>
                <a:cs typeface="Times New Roman" pitchFamily="18" charset="0"/>
              </a:rPr>
              <a:t>Email: wazirlaghari@buetk.edu.pk</a:t>
            </a:r>
          </a:p>
        </p:txBody>
      </p:sp>
      <p:sp>
        <p:nvSpPr>
          <p:cNvPr id="5" name="AutoShape 2" descr="Image result for BUITEMS monogra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BUITEMS monogram"/>
          <p:cNvSpPr>
            <a:spLocks noChangeAspect="1" noChangeArrowheads="1"/>
          </p:cNvSpPr>
          <p:nvPr/>
        </p:nvSpPr>
        <p:spPr bwMode="auto">
          <a:xfrm>
            <a:off x="1679575" y="-966788"/>
            <a:ext cx="2095500" cy="2028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Connector 6"/>
          <p:cNvCxnSpPr/>
          <p:nvPr/>
        </p:nvCxnSpPr>
        <p:spPr>
          <a:xfrm>
            <a:off x="2286000" y="4341812"/>
            <a:ext cx="83820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571" y="1062038"/>
            <a:ext cx="1896320" cy="1833562"/>
          </a:xfrm>
          <a:prstGeom prst="ellipse">
            <a:avLst/>
          </a:prstGeom>
        </p:spPr>
      </p:pic>
      <p:sp>
        <p:nvSpPr>
          <p:cNvPr id="8" name="Title 1"/>
          <p:cNvSpPr txBox="1">
            <a:spLocks/>
          </p:cNvSpPr>
          <p:nvPr/>
        </p:nvSpPr>
        <p:spPr>
          <a:xfrm>
            <a:off x="2590800" y="5181600"/>
            <a:ext cx="77724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115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a:lstStyle>
          <a:p>
            <a:pPr algn="ctr"/>
            <a:r>
              <a:rPr lang="en-US" sz="2800" dirty="0">
                <a:solidFill>
                  <a:schemeClr val="bg2">
                    <a:lumMod val="10000"/>
                  </a:schemeClr>
                </a:solidFill>
                <a:latin typeface="Times New Roman" pitchFamily="18" charset="0"/>
                <a:cs typeface="Times New Roman" pitchFamily="18" charset="0"/>
              </a:rPr>
              <a:t>Electrical Engineering Department </a:t>
            </a:r>
          </a:p>
          <a:p>
            <a:pPr algn="ctr"/>
            <a:r>
              <a:rPr lang="en-US" sz="2800" dirty="0">
                <a:solidFill>
                  <a:schemeClr val="bg2">
                    <a:lumMod val="10000"/>
                  </a:schemeClr>
                </a:solidFill>
                <a:latin typeface="Times New Roman" pitchFamily="18" charset="0"/>
                <a:cs typeface="Times New Roman" pitchFamily="18" charset="0"/>
              </a:rPr>
              <a:t>Balochistan University of Engineering and Technology</a:t>
            </a:r>
          </a:p>
          <a:p>
            <a:pPr algn="ctr"/>
            <a:r>
              <a:rPr lang="en-US" sz="2800" dirty="0">
                <a:solidFill>
                  <a:schemeClr val="bg2">
                    <a:lumMod val="10000"/>
                  </a:schemeClr>
                </a:solidFill>
                <a:latin typeface="Times New Roman" pitchFamily="18" charset="0"/>
                <a:cs typeface="Times New Roman" pitchFamily="18" charset="0"/>
              </a:rPr>
              <a:t>Khuzdar </a:t>
            </a:r>
          </a:p>
        </p:txBody>
      </p:sp>
    </p:spTree>
    <p:extLst>
      <p:ext uri="{BB962C8B-B14F-4D97-AF65-F5344CB8AC3E}">
        <p14:creationId xmlns:p14="http://schemas.microsoft.com/office/powerpoint/2010/main" val="263124340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CEC9-5A17-4269-AB4D-CF854AC0EE85}"/>
              </a:ext>
            </a:extLst>
          </p:cNvPr>
          <p:cNvSpPr>
            <a:spLocks noGrp="1"/>
          </p:cNvSpPr>
          <p:nvPr>
            <p:ph type="title"/>
          </p:nvPr>
        </p:nvSpPr>
        <p:spPr>
          <a:xfrm>
            <a:off x="226503" y="74248"/>
            <a:ext cx="10515600" cy="1325563"/>
          </a:xfrm>
        </p:spPr>
        <p:txBody>
          <a:bodyPr/>
          <a:lstStyle/>
          <a:p>
            <a:r>
              <a:rPr lang="en-US" b="1" dirty="0">
                <a:solidFill>
                  <a:srgbClr val="7030A0"/>
                </a:solidFill>
              </a:rPr>
              <a:t>Diagonal Matrix</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5F7B8F-36DA-407A-81F6-278E0E8FE221}"/>
                  </a:ext>
                </a:extLst>
              </p:cNvPr>
              <p:cNvSpPr txBox="1"/>
              <p:nvPr/>
            </p:nvSpPr>
            <p:spPr>
              <a:xfrm>
                <a:off x="939568" y="2361500"/>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solidFill>
                                      <a:srgbClr val="C00000"/>
                                    </a:solidFill>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solidFill>
                                      <a:srgbClr val="C00000"/>
                                    </a:solidFill>
                                    <a:latin typeface="Cambria Math" panose="02040503050406030204" pitchFamily="18" charset="0"/>
                                  </a:rPr>
                                  <m:t>8</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solidFill>
                                      <a:srgbClr val="C00000"/>
                                    </a:solidFill>
                                    <a:latin typeface="Cambria Math" panose="02040503050406030204" pitchFamily="18" charset="0"/>
                                  </a:rPr>
                                  <m:t>4</m:t>
                                </m:r>
                              </m:e>
                            </m:mr>
                          </m:m>
                        </m:e>
                      </m:d>
                    </m:oMath>
                  </m:oMathPara>
                </a14:m>
                <a:endParaRPr lang="th-TH" dirty="0"/>
              </a:p>
            </p:txBody>
          </p:sp>
        </mc:Choice>
        <mc:Fallback xmlns="">
          <p:sp>
            <p:nvSpPr>
              <p:cNvPr id="7" name="TextBox 6">
                <a:extLst>
                  <a:ext uri="{FF2B5EF4-FFF2-40B4-BE49-F238E27FC236}">
                    <a16:creationId xmlns:a16="http://schemas.microsoft.com/office/drawing/2014/main" id="{1B5F7B8F-36DA-407A-81F6-278E0E8FE221}"/>
                  </a:ext>
                </a:extLst>
              </p:cNvPr>
              <p:cNvSpPr txBox="1">
                <a:spLocks noRot="1" noChangeAspect="1" noMove="1" noResize="1" noEditPoints="1" noAdjustHandles="1" noChangeArrowheads="1" noChangeShapeType="1" noTextEdit="1"/>
              </p:cNvSpPr>
              <p:nvPr/>
            </p:nvSpPr>
            <p:spPr>
              <a:xfrm>
                <a:off x="939568" y="2361500"/>
                <a:ext cx="2443618" cy="1139414"/>
              </a:xfrm>
              <a:prstGeom prst="rect">
                <a:avLst/>
              </a:prstGeom>
              <a:blipFill>
                <a:blip r:embed="rId2"/>
                <a:stretch>
                  <a:fillRect/>
                </a:stretch>
              </a:blipFill>
            </p:spPr>
            <p:txBody>
              <a:bodyPr/>
              <a:lstStyle/>
              <a:p>
                <a:r>
                  <a:rPr lang="th-TH">
                    <a:noFill/>
                  </a:rPr>
                  <a:t> </a:t>
                </a:r>
              </a:p>
            </p:txBody>
          </p:sp>
        </mc:Fallback>
      </mc:AlternateContent>
      <p:sp>
        <p:nvSpPr>
          <p:cNvPr id="8" name="Rectangle 7">
            <a:extLst>
              <a:ext uri="{FF2B5EF4-FFF2-40B4-BE49-F238E27FC236}">
                <a16:creationId xmlns:a16="http://schemas.microsoft.com/office/drawing/2014/main" id="{2A0E6547-68BC-4DCA-A33E-8B9C871C851A}"/>
              </a:ext>
            </a:extLst>
          </p:cNvPr>
          <p:cNvSpPr/>
          <p:nvPr/>
        </p:nvSpPr>
        <p:spPr>
          <a:xfrm>
            <a:off x="226503" y="1285208"/>
            <a:ext cx="11836866" cy="954107"/>
          </a:xfrm>
          <a:prstGeom prst="rect">
            <a:avLst/>
          </a:prstGeom>
        </p:spPr>
        <p:txBody>
          <a:bodyPr wrap="square">
            <a:spAutoFit/>
          </a:bodyPr>
          <a:lstStyle/>
          <a:p>
            <a:r>
              <a:rPr lang="en-US" b="0" i="0" dirty="0">
                <a:effectLst/>
                <a:latin typeface="arial" panose="020B0604020202020204" pitchFamily="34" charset="0"/>
              </a:rPr>
              <a:t>A diagonal matrix is a matrix in which the entries outside the main diagonal are all zero.</a:t>
            </a:r>
            <a:endParaRPr lang="th-TH" dirty="0"/>
          </a:p>
        </p:txBody>
      </p:sp>
      <p:sp>
        <p:nvSpPr>
          <p:cNvPr id="9" name="Rectangle 8">
            <a:extLst>
              <a:ext uri="{FF2B5EF4-FFF2-40B4-BE49-F238E27FC236}">
                <a16:creationId xmlns:a16="http://schemas.microsoft.com/office/drawing/2014/main" id="{5306C98C-674B-45E3-8D0E-F043C513BC76}"/>
              </a:ext>
            </a:extLst>
          </p:cNvPr>
          <p:cNvSpPr/>
          <p:nvPr/>
        </p:nvSpPr>
        <p:spPr>
          <a:xfrm>
            <a:off x="226503" y="3753069"/>
            <a:ext cx="6096000" cy="954107"/>
          </a:xfrm>
          <a:prstGeom prst="rect">
            <a:avLst/>
          </a:prstGeom>
        </p:spPr>
        <p:txBody>
          <a:bodyPr>
            <a:spAutoFit/>
          </a:bodyPr>
          <a:lstStyle/>
          <a:p>
            <a:r>
              <a:rPr lang="en-US" b="1" dirty="0">
                <a:solidFill>
                  <a:srgbClr val="7030A0"/>
                </a:solidFill>
              </a:rPr>
              <a:t>Off-Diagonal Or Non Diagonal Elements</a:t>
            </a:r>
            <a:br>
              <a:rPr lang="th-TH" b="1" dirty="0">
                <a:solidFill>
                  <a:srgbClr val="7030A0"/>
                </a:solidFill>
              </a:rPr>
            </a:br>
            <a:endParaRPr lang="th-TH"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F1F5ACF-E1DB-4706-9E9E-82FA2C1A61F9}"/>
                  </a:ext>
                </a:extLst>
              </p:cNvPr>
              <p:cNvSpPr txBox="1"/>
              <p:nvPr/>
            </p:nvSpPr>
            <p:spPr>
              <a:xfrm>
                <a:off x="1343638" y="5546680"/>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1</m:t>
                                </m:r>
                              </m:e>
                              <m:e>
                                <m:r>
                                  <a:rPr lang="en-US" b="0" i="1" smtClean="0">
                                    <a:solidFill>
                                      <a:srgbClr val="C00000"/>
                                    </a:solidFill>
                                    <a:latin typeface="Cambria Math" panose="02040503050406030204" pitchFamily="18" charset="0"/>
                                  </a:rPr>
                                  <m:t>0</m:t>
                                </m:r>
                              </m:e>
                              <m:e>
                                <m:r>
                                  <a:rPr lang="en-US" b="0" i="1" smtClean="0">
                                    <a:solidFill>
                                      <a:srgbClr val="C00000"/>
                                    </a:solidFill>
                                    <a:latin typeface="Cambria Math" panose="02040503050406030204" pitchFamily="18" charset="0"/>
                                  </a:rPr>
                                  <m:t>0</m:t>
                                </m:r>
                              </m:e>
                            </m:mr>
                            <m:mr>
                              <m:e>
                                <m:r>
                                  <a:rPr lang="en-US" b="0" i="1" smtClean="0">
                                    <a:solidFill>
                                      <a:srgbClr val="C00000"/>
                                    </a:solidFill>
                                    <a:latin typeface="Cambria Math" panose="02040503050406030204" pitchFamily="18" charset="0"/>
                                  </a:rPr>
                                  <m:t>0</m:t>
                                </m:r>
                              </m:e>
                              <m:e>
                                <m:r>
                                  <a:rPr lang="en-US" b="0" i="1" smtClean="0">
                                    <a:solidFill>
                                      <a:schemeClr val="tx1"/>
                                    </a:solidFill>
                                    <a:latin typeface="Cambria Math" panose="02040503050406030204" pitchFamily="18" charset="0"/>
                                  </a:rPr>
                                  <m:t>8</m:t>
                                </m:r>
                              </m:e>
                              <m:e>
                                <m:r>
                                  <a:rPr lang="en-US" b="0" i="1" smtClean="0">
                                    <a:solidFill>
                                      <a:srgbClr val="C00000"/>
                                    </a:solidFill>
                                    <a:latin typeface="Cambria Math" panose="02040503050406030204" pitchFamily="18" charset="0"/>
                                  </a:rPr>
                                  <m:t>0</m:t>
                                </m:r>
                              </m:e>
                            </m:mr>
                            <m:mr>
                              <m:e>
                                <m:r>
                                  <a:rPr lang="en-US" b="0" i="1" smtClean="0">
                                    <a:solidFill>
                                      <a:srgbClr val="C00000"/>
                                    </a:solidFill>
                                    <a:latin typeface="Cambria Math" panose="02040503050406030204" pitchFamily="18" charset="0"/>
                                  </a:rPr>
                                  <m:t>0</m:t>
                                </m:r>
                              </m:e>
                              <m:e>
                                <m:r>
                                  <a:rPr lang="en-US" b="0" i="1" smtClean="0">
                                    <a:solidFill>
                                      <a:srgbClr val="C00000"/>
                                    </a:solidFill>
                                    <a:latin typeface="Cambria Math" panose="02040503050406030204" pitchFamily="18" charset="0"/>
                                  </a:rPr>
                                  <m:t>0</m:t>
                                </m:r>
                              </m:e>
                              <m:e>
                                <m:r>
                                  <a:rPr lang="en-US" b="0" i="1" smtClean="0">
                                    <a:solidFill>
                                      <a:schemeClr val="tx1"/>
                                    </a:solidFill>
                                    <a:latin typeface="Cambria Math" panose="02040503050406030204" pitchFamily="18" charset="0"/>
                                  </a:rPr>
                                  <m:t>4</m:t>
                                </m:r>
                              </m:e>
                            </m:mr>
                          </m:m>
                        </m:e>
                      </m:d>
                    </m:oMath>
                  </m:oMathPara>
                </a14:m>
                <a:endParaRPr lang="th-TH" dirty="0"/>
              </a:p>
            </p:txBody>
          </p:sp>
        </mc:Choice>
        <mc:Fallback xmlns="">
          <p:sp>
            <p:nvSpPr>
              <p:cNvPr id="10" name="TextBox 9">
                <a:extLst>
                  <a:ext uri="{FF2B5EF4-FFF2-40B4-BE49-F238E27FC236}">
                    <a16:creationId xmlns:a16="http://schemas.microsoft.com/office/drawing/2014/main" id="{4F1F5ACF-E1DB-4706-9E9E-82FA2C1A61F9}"/>
                  </a:ext>
                </a:extLst>
              </p:cNvPr>
              <p:cNvSpPr txBox="1">
                <a:spLocks noRot="1" noChangeAspect="1" noMove="1" noResize="1" noEditPoints="1" noAdjustHandles="1" noChangeArrowheads="1" noChangeShapeType="1" noTextEdit="1"/>
              </p:cNvSpPr>
              <p:nvPr/>
            </p:nvSpPr>
            <p:spPr>
              <a:xfrm>
                <a:off x="1343638" y="5546680"/>
                <a:ext cx="2443618" cy="1139414"/>
              </a:xfrm>
              <a:prstGeom prst="rect">
                <a:avLst/>
              </a:prstGeom>
              <a:blipFill>
                <a:blip r:embed="rId3"/>
                <a:stretch>
                  <a:fillRect/>
                </a:stretch>
              </a:blipFill>
            </p:spPr>
            <p:txBody>
              <a:bodyPr/>
              <a:lstStyle/>
              <a:p>
                <a:r>
                  <a:rPr lang="th-TH">
                    <a:noFill/>
                  </a:rPr>
                  <a:t> </a:t>
                </a:r>
              </a:p>
            </p:txBody>
          </p:sp>
        </mc:Fallback>
      </mc:AlternateContent>
      <p:sp>
        <p:nvSpPr>
          <p:cNvPr id="11" name="Rectangle 10">
            <a:extLst>
              <a:ext uri="{FF2B5EF4-FFF2-40B4-BE49-F238E27FC236}">
                <a16:creationId xmlns:a16="http://schemas.microsoft.com/office/drawing/2014/main" id="{60095104-D5BC-4B84-ABCF-D211C23DCCD6}"/>
              </a:ext>
            </a:extLst>
          </p:cNvPr>
          <p:cNvSpPr/>
          <p:nvPr/>
        </p:nvSpPr>
        <p:spPr>
          <a:xfrm>
            <a:off x="127646" y="4161685"/>
            <a:ext cx="12220948" cy="1384995"/>
          </a:xfrm>
          <a:prstGeom prst="rect">
            <a:avLst/>
          </a:prstGeom>
        </p:spPr>
        <p:txBody>
          <a:bodyPr wrap="square">
            <a:spAutoFit/>
          </a:bodyPr>
          <a:lstStyle/>
          <a:p>
            <a:r>
              <a:rPr lang="en-US" b="0" i="0" dirty="0">
                <a:effectLst/>
                <a:latin typeface="arial" panose="020B0604020202020204" pitchFamily="34" charset="0"/>
              </a:rPr>
              <a:t>An Off-diagonal elements is the entries, which are outside the main </a:t>
            </a:r>
          </a:p>
          <a:p>
            <a:r>
              <a:rPr lang="en-US" b="0" i="0" dirty="0">
                <a:effectLst/>
                <a:latin typeface="arial" panose="020B0604020202020204" pitchFamily="34" charset="0"/>
              </a:rPr>
              <a:t>diagonal is </a:t>
            </a:r>
            <a:r>
              <a:rPr lang="en-US" dirty="0">
                <a:latin typeface="arial" panose="020B0604020202020204" pitchFamily="34" charset="0"/>
              </a:rPr>
              <a:t>known as Off-Diagonal Elements. Example Off-diagonal elements in matrix A is all values except 1, 8 and 4</a:t>
            </a:r>
            <a:endParaRPr lang="th-TH" dirty="0"/>
          </a:p>
        </p:txBody>
      </p:sp>
      <p:sp>
        <p:nvSpPr>
          <p:cNvPr id="3" name="Date Placeholder 2">
            <a:extLst>
              <a:ext uri="{FF2B5EF4-FFF2-40B4-BE49-F238E27FC236}">
                <a16:creationId xmlns:a16="http://schemas.microsoft.com/office/drawing/2014/main" id="{26AE7B89-05E3-4559-ADB0-1ACB244387AC}"/>
              </a:ext>
            </a:extLst>
          </p:cNvPr>
          <p:cNvSpPr>
            <a:spLocks noGrp="1"/>
          </p:cNvSpPr>
          <p:nvPr>
            <p:ph type="dt" sz="half" idx="10"/>
          </p:nvPr>
        </p:nvSpPr>
        <p:spPr/>
        <p:txBody>
          <a:bodyPr/>
          <a:lstStyle/>
          <a:p>
            <a:fld id="{DE2643CB-39DC-4053-96F3-61F3E483E6F9}" type="datetime1">
              <a:rPr lang="en-US" smtClean="0"/>
              <a:t>9/27/2020</a:t>
            </a:fld>
            <a:endParaRPr lang="th-TH"/>
          </a:p>
        </p:txBody>
      </p:sp>
      <p:sp>
        <p:nvSpPr>
          <p:cNvPr id="4" name="Slide Number Placeholder 3">
            <a:extLst>
              <a:ext uri="{FF2B5EF4-FFF2-40B4-BE49-F238E27FC236}">
                <a16:creationId xmlns:a16="http://schemas.microsoft.com/office/drawing/2014/main" id="{535A42F3-BD8B-4D19-B982-C2FE50295769}"/>
              </a:ext>
            </a:extLst>
          </p:cNvPr>
          <p:cNvSpPr>
            <a:spLocks noGrp="1"/>
          </p:cNvSpPr>
          <p:nvPr>
            <p:ph type="sldNum" sz="quarter" idx="12"/>
          </p:nvPr>
        </p:nvSpPr>
        <p:spPr/>
        <p:txBody>
          <a:bodyPr/>
          <a:lstStyle/>
          <a:p>
            <a:fld id="{33BCD95E-A428-4E8F-A603-A71E22D42A60}" type="slidenum">
              <a:rPr lang="th-TH" smtClean="0"/>
              <a:t>10</a:t>
            </a:fld>
            <a:endParaRPr lang="th-TH"/>
          </a:p>
        </p:txBody>
      </p:sp>
      <p:sp>
        <p:nvSpPr>
          <p:cNvPr id="14" name="Rectangle: Rounded Corners 13">
            <a:extLst>
              <a:ext uri="{FF2B5EF4-FFF2-40B4-BE49-F238E27FC236}">
                <a16:creationId xmlns:a16="http://schemas.microsoft.com/office/drawing/2014/main" id="{3AF3EC03-26BC-4A65-AEA8-D2AABAAA4527}"/>
              </a:ext>
            </a:extLst>
          </p:cNvPr>
          <p:cNvSpPr/>
          <p:nvPr/>
        </p:nvSpPr>
        <p:spPr>
          <a:xfrm>
            <a:off x="8422547" y="1871976"/>
            <a:ext cx="2336335" cy="235814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4">
            <a:extLst>
              <a:ext uri="{FF2B5EF4-FFF2-40B4-BE49-F238E27FC236}">
                <a16:creationId xmlns:a16="http://schemas.microsoft.com/office/drawing/2014/main" id="{F4E2888D-A50A-45ED-9EBE-E76986B2916E}"/>
              </a:ext>
            </a:extLst>
          </p:cNvPr>
          <p:cNvPicPr>
            <a:picLocks noChangeAspect="1"/>
          </p:cNvPicPr>
          <p:nvPr/>
        </p:nvPicPr>
        <p:blipFill>
          <a:blip r:embed="rId4"/>
          <a:stretch>
            <a:fillRect/>
          </a:stretch>
        </p:blipFill>
        <p:spPr>
          <a:xfrm>
            <a:off x="8610600" y="1979283"/>
            <a:ext cx="2019300" cy="2085975"/>
          </a:xfrm>
          <a:prstGeom prst="rect">
            <a:avLst/>
          </a:prstGeom>
        </p:spPr>
      </p:pic>
    </p:spTree>
    <p:extLst>
      <p:ext uri="{BB962C8B-B14F-4D97-AF65-F5344CB8AC3E}">
        <p14:creationId xmlns:p14="http://schemas.microsoft.com/office/powerpoint/2010/main" val="55944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99E8-1BA3-4CC3-860E-8712C656AEC9}"/>
              </a:ext>
            </a:extLst>
          </p:cNvPr>
          <p:cNvSpPr>
            <a:spLocks noGrp="1"/>
          </p:cNvSpPr>
          <p:nvPr>
            <p:ph type="title"/>
          </p:nvPr>
        </p:nvSpPr>
        <p:spPr>
          <a:xfrm>
            <a:off x="454753" y="88288"/>
            <a:ext cx="10515600" cy="1325563"/>
          </a:xfrm>
        </p:spPr>
        <p:txBody>
          <a:bodyPr/>
          <a:lstStyle/>
          <a:p>
            <a:pPr algn="ctr"/>
            <a:r>
              <a:rPr lang="en-US" b="1" dirty="0">
                <a:solidFill>
                  <a:srgbClr val="7030A0"/>
                </a:solidFill>
              </a:rPr>
              <a:t>Upper And Lower Triangular Matrix </a:t>
            </a:r>
            <a:endParaRPr lang="th-TH" b="1" dirty="0">
              <a:solidFill>
                <a:srgbClr val="7030A0"/>
              </a:solidFill>
            </a:endParaRPr>
          </a:p>
        </p:txBody>
      </p:sp>
      <p:sp>
        <p:nvSpPr>
          <p:cNvPr id="3" name="Content Placeholder 2">
            <a:extLst>
              <a:ext uri="{FF2B5EF4-FFF2-40B4-BE49-F238E27FC236}">
                <a16:creationId xmlns:a16="http://schemas.microsoft.com/office/drawing/2014/main" id="{00ACE2FC-DF1D-46DC-A528-F6CB26C3A1C5}"/>
              </a:ext>
            </a:extLst>
          </p:cNvPr>
          <p:cNvSpPr>
            <a:spLocks noGrp="1"/>
          </p:cNvSpPr>
          <p:nvPr>
            <p:ph idx="1"/>
          </p:nvPr>
        </p:nvSpPr>
        <p:spPr>
          <a:xfrm>
            <a:off x="318083" y="1339064"/>
            <a:ext cx="10515600" cy="4351338"/>
          </a:xfrm>
        </p:spPr>
        <p:txBody>
          <a:bodyPr/>
          <a:lstStyle/>
          <a:p>
            <a:pPr marL="0" indent="0">
              <a:buNone/>
            </a:pPr>
            <a:r>
              <a:rPr lang="en-US" dirty="0"/>
              <a:t>In </a:t>
            </a:r>
            <a:r>
              <a:rPr lang="en-US" dirty="0">
                <a:solidFill>
                  <a:srgbClr val="7030A0"/>
                </a:solidFill>
              </a:rPr>
              <a:t>Upper Triangular Matrix</a:t>
            </a:r>
            <a:r>
              <a:rPr lang="en-US" dirty="0"/>
              <a:t>, the elements below the principal diagonal are zero is known as Upper Triangular Matrix.</a:t>
            </a:r>
            <a:endParaRPr lang="th-TH" dirty="0"/>
          </a:p>
        </p:txBody>
      </p:sp>
      <p:sp>
        <p:nvSpPr>
          <p:cNvPr id="5" name="Rectangle 4">
            <a:extLst>
              <a:ext uri="{FF2B5EF4-FFF2-40B4-BE49-F238E27FC236}">
                <a16:creationId xmlns:a16="http://schemas.microsoft.com/office/drawing/2014/main" id="{3305A4E0-6EC6-427C-A244-41636080C6B3}"/>
              </a:ext>
            </a:extLst>
          </p:cNvPr>
          <p:cNvSpPr/>
          <p:nvPr/>
        </p:nvSpPr>
        <p:spPr>
          <a:xfrm>
            <a:off x="318083" y="2318895"/>
            <a:ext cx="10788941" cy="954107"/>
          </a:xfrm>
          <a:prstGeom prst="rect">
            <a:avLst/>
          </a:prstGeom>
        </p:spPr>
        <p:txBody>
          <a:bodyPr wrap="square">
            <a:spAutoFit/>
          </a:bodyPr>
          <a:lstStyle/>
          <a:p>
            <a:r>
              <a:rPr lang="en-US" dirty="0"/>
              <a:t>In </a:t>
            </a:r>
            <a:r>
              <a:rPr lang="en-US" dirty="0">
                <a:solidFill>
                  <a:srgbClr val="7030A0"/>
                </a:solidFill>
              </a:rPr>
              <a:t>Lower Triangular Matrix</a:t>
            </a:r>
            <a:r>
              <a:rPr lang="en-US" dirty="0"/>
              <a:t>, the elements above the principal diagonal are zero is known as Upper Triangular Matrix.</a:t>
            </a:r>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F3CD30-8108-4B8B-92C1-AD297B7E88CC}"/>
                  </a:ext>
                </a:extLst>
              </p:cNvPr>
              <p:cNvSpPr txBox="1"/>
              <p:nvPr/>
            </p:nvSpPr>
            <p:spPr>
              <a:xfrm>
                <a:off x="574646" y="3340052"/>
                <a:ext cx="2442528" cy="1139414"/>
              </a:xfrm>
              <a:prstGeom prst="rect">
                <a:avLst/>
              </a:prstGeom>
              <a:noFill/>
            </p:spPr>
            <p:txBody>
              <a:bodyPr wrap="none" lIns="0" tIns="0" rIns="0" bIns="0" rtlCol="0">
                <a:spAutoFit/>
              </a:bodyPr>
              <a:lstStyle/>
              <a:p>
                <a:r>
                  <a:rPr lang="en-US" dirty="0"/>
                  <a:t>U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solidFill>
                                    <a:srgbClr val="0070C0"/>
                                  </a:solidFill>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4</m:t>
                              </m:r>
                            </m:e>
                          </m:mr>
                          <m:mr>
                            <m:e>
                              <m:r>
                                <a:rPr lang="en-US" b="0" i="1" smtClean="0">
                                  <a:solidFill>
                                    <a:srgbClr val="C00000"/>
                                  </a:solidFill>
                                  <a:latin typeface="Cambria Math" panose="02040503050406030204" pitchFamily="18" charset="0"/>
                                </a:rPr>
                                <m:t>0</m:t>
                              </m:r>
                            </m:e>
                            <m:e>
                              <m:r>
                                <a:rPr lang="en-US" b="0" i="1" smtClean="0">
                                  <a:solidFill>
                                    <a:srgbClr val="0070C0"/>
                                  </a:solidFill>
                                  <a:latin typeface="Cambria Math" panose="02040503050406030204" pitchFamily="18" charset="0"/>
                                </a:rPr>
                                <m:t>3</m:t>
                              </m:r>
                            </m:e>
                            <m:e>
                              <m:r>
                                <a:rPr lang="en-US" b="0" i="1" smtClean="0">
                                  <a:latin typeface="Cambria Math" panose="02040503050406030204" pitchFamily="18" charset="0"/>
                                </a:rPr>
                                <m:t>−1</m:t>
                              </m:r>
                            </m:e>
                          </m:mr>
                          <m:mr>
                            <m:e>
                              <m:r>
                                <a:rPr lang="en-US" b="0" i="1" smtClean="0">
                                  <a:solidFill>
                                    <a:srgbClr val="C00000"/>
                                  </a:solidFill>
                                  <a:latin typeface="Cambria Math" panose="02040503050406030204" pitchFamily="18" charset="0"/>
                                </a:rPr>
                                <m:t>0</m:t>
                              </m:r>
                            </m:e>
                            <m:e>
                              <m:r>
                                <a:rPr lang="en-US" b="0" i="1" smtClean="0">
                                  <a:solidFill>
                                    <a:srgbClr val="C00000"/>
                                  </a:solidFill>
                                  <a:latin typeface="Cambria Math" panose="02040503050406030204" pitchFamily="18" charset="0"/>
                                </a:rPr>
                                <m:t>0</m:t>
                              </m:r>
                            </m:e>
                            <m:e>
                              <m:r>
                                <a:rPr lang="en-US" b="0" i="1" smtClean="0">
                                  <a:solidFill>
                                    <a:srgbClr val="0070C0"/>
                                  </a:solidFill>
                                  <a:latin typeface="Cambria Math" panose="02040503050406030204" pitchFamily="18" charset="0"/>
                                </a:rPr>
                                <m:t>5</m:t>
                              </m:r>
                            </m:e>
                          </m:mr>
                        </m:m>
                      </m:e>
                    </m:d>
                  </m:oMath>
                </a14:m>
                <a:endParaRPr lang="th-TH" dirty="0"/>
              </a:p>
            </p:txBody>
          </p:sp>
        </mc:Choice>
        <mc:Fallback xmlns="">
          <p:sp>
            <p:nvSpPr>
              <p:cNvPr id="7" name="TextBox 6">
                <a:extLst>
                  <a:ext uri="{FF2B5EF4-FFF2-40B4-BE49-F238E27FC236}">
                    <a16:creationId xmlns:a16="http://schemas.microsoft.com/office/drawing/2014/main" id="{A6F3CD30-8108-4B8B-92C1-AD297B7E88CC}"/>
                  </a:ext>
                </a:extLst>
              </p:cNvPr>
              <p:cNvSpPr txBox="1">
                <a:spLocks noRot="1" noChangeAspect="1" noMove="1" noResize="1" noEditPoints="1" noAdjustHandles="1" noChangeArrowheads="1" noChangeShapeType="1" noTextEdit="1"/>
              </p:cNvSpPr>
              <p:nvPr/>
            </p:nvSpPr>
            <p:spPr>
              <a:xfrm>
                <a:off x="574646" y="3340052"/>
                <a:ext cx="2442528" cy="1139414"/>
              </a:xfrm>
              <a:prstGeom prst="rect">
                <a:avLst/>
              </a:prstGeom>
              <a:blipFill>
                <a:blip r:embed="rId2"/>
                <a:stretch>
                  <a:fillRect l="-87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591B535-2229-4EB2-8EDA-14CF05864F26}"/>
                  </a:ext>
                </a:extLst>
              </p:cNvPr>
              <p:cNvSpPr/>
              <p:nvPr/>
            </p:nvSpPr>
            <p:spPr>
              <a:xfrm>
                <a:off x="574646" y="5037117"/>
                <a:ext cx="2547044" cy="1231747"/>
              </a:xfrm>
              <a:prstGeom prst="rect">
                <a:avLst/>
              </a:prstGeom>
            </p:spPr>
            <p:txBody>
              <a:bodyPr wrap="none">
                <a:spAutoFit/>
              </a:bodyPr>
              <a:lstStyle/>
              <a:p>
                <a:r>
                  <a:rPr lang="en-US" dirty="0"/>
                  <a:t>L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solidFill>
                                    <a:srgbClr val="0070C0"/>
                                  </a:solidFill>
                                  <a:latin typeface="Cambria Math" panose="02040503050406030204" pitchFamily="18" charset="0"/>
                                </a:rPr>
                                <m:t>1</m:t>
                              </m:r>
                            </m:e>
                            <m:e>
                              <m:r>
                                <a:rPr lang="en-US" b="0" i="1" smtClean="0">
                                  <a:solidFill>
                                    <a:srgbClr val="C00000"/>
                                  </a:solidFill>
                                  <a:latin typeface="Cambria Math" panose="02040503050406030204" pitchFamily="18" charset="0"/>
                                </a:rPr>
                                <m:t>0</m:t>
                              </m:r>
                            </m:e>
                            <m:e>
                              <m:r>
                                <a:rPr lang="en-US" b="0" i="1" smtClean="0">
                                  <a:solidFill>
                                    <a:srgbClr val="C00000"/>
                                  </a:solidFill>
                                  <a:latin typeface="Cambria Math" panose="02040503050406030204" pitchFamily="18" charset="0"/>
                                </a:rPr>
                                <m:t>0</m:t>
                              </m:r>
                            </m:e>
                          </m:mr>
                          <m:mr>
                            <m:e>
                              <m:r>
                                <a:rPr lang="en-US" b="0" i="1" smtClean="0">
                                  <a:latin typeface="Cambria Math" panose="02040503050406030204" pitchFamily="18" charset="0"/>
                                </a:rPr>
                                <m:t>2</m:t>
                              </m:r>
                            </m:e>
                            <m:e>
                              <m:r>
                                <a:rPr lang="en-US" b="0" i="1" smtClean="0">
                                  <a:solidFill>
                                    <a:srgbClr val="0070C0"/>
                                  </a:solidFill>
                                  <a:latin typeface="Cambria Math" panose="02040503050406030204" pitchFamily="18" charset="0"/>
                                </a:rPr>
                                <m:t>3</m:t>
                              </m:r>
                            </m:e>
                            <m:e>
                              <m:r>
                                <a:rPr lang="en-US" b="0" i="1" smtClean="0">
                                  <a:solidFill>
                                    <a:srgbClr val="C00000"/>
                                  </a:solidFill>
                                  <a:latin typeface="Cambria Math" panose="02040503050406030204" pitchFamily="18" charset="0"/>
                                </a:rPr>
                                <m:t>0</m:t>
                              </m:r>
                            </m:e>
                          </m:mr>
                          <m:mr>
                            <m:e>
                              <m:r>
                                <a:rPr lang="en-US" b="0" i="1" smtClean="0">
                                  <a:latin typeface="Cambria Math" panose="02040503050406030204" pitchFamily="18" charset="0"/>
                                </a:rPr>
                                <m:t>4</m:t>
                              </m:r>
                            </m:e>
                            <m:e>
                              <m:r>
                                <a:rPr lang="en-US" b="0" i="1" smtClean="0">
                                  <a:latin typeface="Cambria Math" panose="02040503050406030204" pitchFamily="18" charset="0"/>
                                </a:rPr>
                                <m:t>−1</m:t>
                              </m:r>
                            </m:e>
                            <m:e>
                              <m:r>
                                <a:rPr lang="en-US" b="0" i="1" smtClean="0">
                                  <a:solidFill>
                                    <a:srgbClr val="0070C0"/>
                                  </a:solidFill>
                                  <a:latin typeface="Cambria Math" panose="02040503050406030204" pitchFamily="18" charset="0"/>
                                </a:rPr>
                                <m:t>5</m:t>
                              </m:r>
                            </m:e>
                          </m:mr>
                        </m:m>
                      </m:e>
                    </m:d>
                  </m:oMath>
                </a14:m>
                <a:endParaRPr lang="th-TH" dirty="0"/>
              </a:p>
            </p:txBody>
          </p:sp>
        </mc:Choice>
        <mc:Fallback xmlns="">
          <p:sp>
            <p:nvSpPr>
              <p:cNvPr id="8" name="Rectangle 7">
                <a:extLst>
                  <a:ext uri="{FF2B5EF4-FFF2-40B4-BE49-F238E27FC236}">
                    <a16:creationId xmlns:a16="http://schemas.microsoft.com/office/drawing/2014/main" id="{A591B535-2229-4EB2-8EDA-14CF05864F26}"/>
                  </a:ext>
                </a:extLst>
              </p:cNvPr>
              <p:cNvSpPr>
                <a:spLocks noRot="1" noChangeAspect="1" noMove="1" noResize="1" noEditPoints="1" noAdjustHandles="1" noChangeArrowheads="1" noChangeShapeType="1" noTextEdit="1"/>
              </p:cNvSpPr>
              <p:nvPr/>
            </p:nvSpPr>
            <p:spPr>
              <a:xfrm>
                <a:off x="574646" y="5037117"/>
                <a:ext cx="2547044" cy="1231747"/>
              </a:xfrm>
              <a:prstGeom prst="rect">
                <a:avLst/>
              </a:prstGeom>
              <a:blipFill>
                <a:blip r:embed="rId3"/>
                <a:stretch>
                  <a:fillRect l="-4785"/>
                </a:stretch>
              </a:blipFill>
            </p:spPr>
            <p:txBody>
              <a:bodyPr/>
              <a:lstStyle/>
              <a:p>
                <a:r>
                  <a:rPr lang="th-TH">
                    <a:noFill/>
                  </a:rPr>
                  <a:t> </a:t>
                </a:r>
              </a:p>
            </p:txBody>
          </p:sp>
        </mc:Fallback>
      </mc:AlternateContent>
      <p:sp>
        <p:nvSpPr>
          <p:cNvPr id="9" name="TextBox 8">
            <a:extLst>
              <a:ext uri="{FF2B5EF4-FFF2-40B4-BE49-F238E27FC236}">
                <a16:creationId xmlns:a16="http://schemas.microsoft.com/office/drawing/2014/main" id="{D570C041-2968-4F75-A0FB-33C95C577414}"/>
              </a:ext>
            </a:extLst>
          </p:cNvPr>
          <p:cNvSpPr txBox="1"/>
          <p:nvPr/>
        </p:nvSpPr>
        <p:spPr>
          <a:xfrm>
            <a:off x="3299063" y="3328851"/>
            <a:ext cx="4915949" cy="523220"/>
          </a:xfrm>
          <a:prstGeom prst="rect">
            <a:avLst/>
          </a:prstGeom>
          <a:noFill/>
        </p:spPr>
        <p:txBody>
          <a:bodyPr wrap="square" rtlCol="0">
            <a:spAutoFit/>
          </a:bodyPr>
          <a:lstStyle/>
          <a:p>
            <a:r>
              <a:rPr lang="en-US" dirty="0"/>
              <a:t>Upper Triangular Matrix</a:t>
            </a:r>
            <a:endParaRPr lang="th-TH" dirty="0"/>
          </a:p>
        </p:txBody>
      </p:sp>
      <p:sp>
        <p:nvSpPr>
          <p:cNvPr id="10" name="TextBox 9">
            <a:extLst>
              <a:ext uri="{FF2B5EF4-FFF2-40B4-BE49-F238E27FC236}">
                <a16:creationId xmlns:a16="http://schemas.microsoft.com/office/drawing/2014/main" id="{906B001F-AB6E-4B90-BEC2-D1E47579EDCC}"/>
              </a:ext>
            </a:extLst>
          </p:cNvPr>
          <p:cNvSpPr txBox="1"/>
          <p:nvPr/>
        </p:nvSpPr>
        <p:spPr>
          <a:xfrm>
            <a:off x="327716" y="4635838"/>
            <a:ext cx="4915949" cy="523220"/>
          </a:xfrm>
          <a:prstGeom prst="rect">
            <a:avLst/>
          </a:prstGeom>
          <a:noFill/>
        </p:spPr>
        <p:txBody>
          <a:bodyPr wrap="square" rtlCol="0">
            <a:spAutoFit/>
          </a:bodyPr>
          <a:lstStyle/>
          <a:p>
            <a:r>
              <a:rPr lang="en-US" dirty="0"/>
              <a:t>Lower Triangular Matrix</a:t>
            </a:r>
            <a:endParaRPr lang="th-TH" dirty="0"/>
          </a:p>
        </p:txBody>
      </p:sp>
      <p:sp>
        <p:nvSpPr>
          <p:cNvPr id="4" name="Date Placeholder 3">
            <a:extLst>
              <a:ext uri="{FF2B5EF4-FFF2-40B4-BE49-F238E27FC236}">
                <a16:creationId xmlns:a16="http://schemas.microsoft.com/office/drawing/2014/main" id="{48755947-88F2-4128-8ECD-1805C66F404C}"/>
              </a:ext>
            </a:extLst>
          </p:cNvPr>
          <p:cNvSpPr>
            <a:spLocks noGrp="1"/>
          </p:cNvSpPr>
          <p:nvPr>
            <p:ph type="dt" sz="half" idx="10"/>
          </p:nvPr>
        </p:nvSpPr>
        <p:spPr/>
        <p:txBody>
          <a:bodyPr/>
          <a:lstStyle/>
          <a:p>
            <a:fld id="{EDA3CEE0-D5D0-4C74-9668-E3ED6C2D2F64}" type="datetime1">
              <a:rPr lang="en-US" smtClean="0"/>
              <a:t>9/27/2020</a:t>
            </a:fld>
            <a:endParaRPr lang="th-TH"/>
          </a:p>
        </p:txBody>
      </p:sp>
      <p:sp>
        <p:nvSpPr>
          <p:cNvPr id="6" name="Slide Number Placeholder 5">
            <a:extLst>
              <a:ext uri="{FF2B5EF4-FFF2-40B4-BE49-F238E27FC236}">
                <a16:creationId xmlns:a16="http://schemas.microsoft.com/office/drawing/2014/main" id="{0E99CA07-E1D5-4B27-A3E9-DD532F4C16A7}"/>
              </a:ext>
            </a:extLst>
          </p:cNvPr>
          <p:cNvSpPr>
            <a:spLocks noGrp="1"/>
          </p:cNvSpPr>
          <p:nvPr>
            <p:ph type="sldNum" sz="quarter" idx="12"/>
          </p:nvPr>
        </p:nvSpPr>
        <p:spPr/>
        <p:txBody>
          <a:bodyPr/>
          <a:lstStyle/>
          <a:p>
            <a:fld id="{33BCD95E-A428-4E8F-A603-A71E22D42A60}" type="slidenum">
              <a:rPr lang="th-TH" smtClean="0"/>
              <a:t>11</a:t>
            </a:fld>
            <a:endParaRPr lang="th-TH"/>
          </a:p>
        </p:txBody>
      </p:sp>
      <p:sp>
        <p:nvSpPr>
          <p:cNvPr id="12" name="Rectangle 11">
            <a:extLst>
              <a:ext uri="{FF2B5EF4-FFF2-40B4-BE49-F238E27FC236}">
                <a16:creationId xmlns:a16="http://schemas.microsoft.com/office/drawing/2014/main" id="{BAF986AB-A854-4817-927B-427B2E466DE0}"/>
              </a:ext>
            </a:extLst>
          </p:cNvPr>
          <p:cNvSpPr/>
          <p:nvPr/>
        </p:nvSpPr>
        <p:spPr>
          <a:xfrm>
            <a:off x="4657896" y="4144180"/>
            <a:ext cx="3240952" cy="2677656"/>
          </a:xfrm>
          <a:prstGeom prst="rect">
            <a:avLst/>
          </a:prstGeom>
        </p:spPr>
        <p:txBody>
          <a:bodyPr wrap="square">
            <a:spAutoFit/>
          </a:bodyPr>
          <a:lstStyle/>
          <a:p>
            <a:r>
              <a:rPr lang="th-TH" sz="1050" dirty="0"/>
              <a:t> </a:t>
            </a:r>
          </a:p>
          <a:p>
            <a:r>
              <a:rPr lang="th-TH" sz="1050" dirty="0"/>
              <a:t>&gt;&gt; A = ones(4)</a:t>
            </a:r>
          </a:p>
          <a:p>
            <a:r>
              <a:rPr lang="th-TH" sz="1050" dirty="0"/>
              <a:t>A =</a:t>
            </a:r>
          </a:p>
          <a:p>
            <a:endParaRPr lang="th-TH" sz="1050" dirty="0"/>
          </a:p>
          <a:p>
            <a:r>
              <a:rPr lang="th-TH" sz="1050" dirty="0"/>
              <a:t>   1   1   1   1</a:t>
            </a:r>
          </a:p>
          <a:p>
            <a:r>
              <a:rPr lang="th-TH" sz="1050" dirty="0"/>
              <a:t>   1   1   1   1</a:t>
            </a:r>
          </a:p>
          <a:p>
            <a:r>
              <a:rPr lang="th-TH" sz="1050" dirty="0"/>
              <a:t>   1   1   1   1</a:t>
            </a:r>
          </a:p>
          <a:p>
            <a:r>
              <a:rPr lang="th-TH" sz="1050" dirty="0"/>
              <a:t>   1   1   1   1</a:t>
            </a:r>
          </a:p>
          <a:p>
            <a:endParaRPr lang="th-TH" sz="1050" dirty="0"/>
          </a:p>
          <a:p>
            <a:r>
              <a:rPr lang="th-TH" sz="1050" dirty="0"/>
              <a:t>&gt;&gt; B = triu(A)</a:t>
            </a:r>
          </a:p>
          <a:p>
            <a:r>
              <a:rPr lang="th-TH" sz="1050" dirty="0"/>
              <a:t>B =</a:t>
            </a:r>
          </a:p>
          <a:p>
            <a:endParaRPr lang="th-TH" sz="1050" dirty="0"/>
          </a:p>
          <a:p>
            <a:r>
              <a:rPr lang="th-TH" sz="1050" dirty="0"/>
              <a:t>   1   1   1   1</a:t>
            </a:r>
          </a:p>
          <a:p>
            <a:r>
              <a:rPr lang="th-TH" sz="1050" dirty="0"/>
              <a:t>   0   1   1   1</a:t>
            </a:r>
          </a:p>
          <a:p>
            <a:r>
              <a:rPr lang="th-TH" sz="1050" dirty="0"/>
              <a:t>   0   0   1   1</a:t>
            </a:r>
          </a:p>
          <a:p>
            <a:r>
              <a:rPr lang="th-TH" sz="1050" dirty="0"/>
              <a:t>   0   0   0   1</a:t>
            </a:r>
          </a:p>
        </p:txBody>
      </p:sp>
      <p:sp>
        <p:nvSpPr>
          <p:cNvPr id="13" name="Rectangle 12">
            <a:extLst>
              <a:ext uri="{FF2B5EF4-FFF2-40B4-BE49-F238E27FC236}">
                <a16:creationId xmlns:a16="http://schemas.microsoft.com/office/drawing/2014/main" id="{51C91CFC-ADDF-4ACD-8A0E-1FFDD2E92B6B}"/>
              </a:ext>
            </a:extLst>
          </p:cNvPr>
          <p:cNvSpPr/>
          <p:nvPr/>
        </p:nvSpPr>
        <p:spPr>
          <a:xfrm>
            <a:off x="8031756" y="4178046"/>
            <a:ext cx="3858099" cy="2631490"/>
          </a:xfrm>
          <a:prstGeom prst="rect">
            <a:avLst/>
          </a:prstGeom>
        </p:spPr>
        <p:txBody>
          <a:bodyPr wrap="square">
            <a:spAutoFit/>
          </a:bodyPr>
          <a:lstStyle/>
          <a:p>
            <a:r>
              <a:rPr lang="th-TH" sz="1100" dirty="0"/>
              <a:t>&gt;&gt; A = ones(4)</a:t>
            </a:r>
          </a:p>
          <a:p>
            <a:r>
              <a:rPr lang="th-TH" sz="1100" dirty="0"/>
              <a:t>A =</a:t>
            </a:r>
          </a:p>
          <a:p>
            <a:endParaRPr lang="th-TH" sz="1100" dirty="0"/>
          </a:p>
          <a:p>
            <a:r>
              <a:rPr lang="th-TH" sz="1100" dirty="0"/>
              <a:t>   1   1   1   1</a:t>
            </a:r>
          </a:p>
          <a:p>
            <a:r>
              <a:rPr lang="th-TH" sz="1100" dirty="0"/>
              <a:t>   1   1   1   1</a:t>
            </a:r>
          </a:p>
          <a:p>
            <a:r>
              <a:rPr lang="th-TH" sz="1100" dirty="0"/>
              <a:t>   1   1   1   1</a:t>
            </a:r>
          </a:p>
          <a:p>
            <a:r>
              <a:rPr lang="th-TH" sz="1100" dirty="0"/>
              <a:t>   1   1   1   1</a:t>
            </a:r>
          </a:p>
          <a:p>
            <a:endParaRPr lang="th-TH" sz="1100" dirty="0"/>
          </a:p>
          <a:p>
            <a:r>
              <a:rPr lang="th-TH" sz="1100" dirty="0"/>
              <a:t>&gt;&gt; B = tril(A)</a:t>
            </a:r>
          </a:p>
          <a:p>
            <a:r>
              <a:rPr lang="th-TH" sz="1100" dirty="0"/>
              <a:t>B =</a:t>
            </a:r>
          </a:p>
          <a:p>
            <a:endParaRPr lang="th-TH" sz="1100" dirty="0"/>
          </a:p>
          <a:p>
            <a:r>
              <a:rPr lang="th-TH" sz="1100" dirty="0"/>
              <a:t>   1   0   0   0</a:t>
            </a:r>
          </a:p>
          <a:p>
            <a:r>
              <a:rPr lang="th-TH" sz="1100" dirty="0"/>
              <a:t>   1   1   0   0</a:t>
            </a:r>
          </a:p>
          <a:p>
            <a:r>
              <a:rPr lang="th-TH" sz="1100" dirty="0"/>
              <a:t>   1   1   1   0</a:t>
            </a:r>
          </a:p>
          <a:p>
            <a:r>
              <a:rPr lang="th-TH" sz="1100" dirty="0"/>
              <a:t>   1   1   1   1</a:t>
            </a:r>
          </a:p>
        </p:txBody>
      </p:sp>
      <p:sp>
        <p:nvSpPr>
          <p:cNvPr id="14" name="Rectangle: Rounded Corners 13">
            <a:extLst>
              <a:ext uri="{FF2B5EF4-FFF2-40B4-BE49-F238E27FC236}">
                <a16:creationId xmlns:a16="http://schemas.microsoft.com/office/drawing/2014/main" id="{4BD5245D-250B-4C80-B00B-9CEDAA703FB1}"/>
              </a:ext>
            </a:extLst>
          </p:cNvPr>
          <p:cNvSpPr/>
          <p:nvPr/>
        </p:nvSpPr>
        <p:spPr>
          <a:xfrm>
            <a:off x="4265802" y="4178046"/>
            <a:ext cx="3081552" cy="26042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Rounded Corners 14">
            <a:extLst>
              <a:ext uri="{FF2B5EF4-FFF2-40B4-BE49-F238E27FC236}">
                <a16:creationId xmlns:a16="http://schemas.microsoft.com/office/drawing/2014/main" id="{B8DA8175-92FA-4762-82EC-4BF95A983786}"/>
              </a:ext>
            </a:extLst>
          </p:cNvPr>
          <p:cNvSpPr/>
          <p:nvPr/>
        </p:nvSpPr>
        <p:spPr>
          <a:xfrm>
            <a:off x="7519486" y="4190236"/>
            <a:ext cx="2743200" cy="25794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12862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4277-6AE4-47F7-A5DE-367BFDEA9D5F}"/>
              </a:ext>
            </a:extLst>
          </p:cNvPr>
          <p:cNvSpPr>
            <a:spLocks noGrp="1"/>
          </p:cNvSpPr>
          <p:nvPr>
            <p:ph type="title"/>
          </p:nvPr>
        </p:nvSpPr>
        <p:spPr>
          <a:xfrm>
            <a:off x="150302" y="113455"/>
            <a:ext cx="10515600" cy="1325563"/>
          </a:xfrm>
        </p:spPr>
        <p:txBody>
          <a:bodyPr/>
          <a:lstStyle/>
          <a:p>
            <a:r>
              <a:rPr lang="en-US" b="1" dirty="0">
                <a:solidFill>
                  <a:srgbClr val="7030A0"/>
                </a:solidFill>
              </a:rPr>
              <a:t>Unity or Identity Matrix</a:t>
            </a:r>
            <a:endParaRPr lang="th-TH" b="1" dirty="0">
              <a:solidFill>
                <a:srgbClr val="7030A0"/>
              </a:solidFill>
            </a:endParaRPr>
          </a:p>
        </p:txBody>
      </p:sp>
      <p:sp>
        <p:nvSpPr>
          <p:cNvPr id="3" name="Content Placeholder 2">
            <a:extLst>
              <a:ext uri="{FF2B5EF4-FFF2-40B4-BE49-F238E27FC236}">
                <a16:creationId xmlns:a16="http://schemas.microsoft.com/office/drawing/2014/main" id="{5584D0F4-79E0-4381-95AB-FCBD5E4FBB75}"/>
              </a:ext>
            </a:extLst>
          </p:cNvPr>
          <p:cNvSpPr>
            <a:spLocks noGrp="1"/>
          </p:cNvSpPr>
          <p:nvPr>
            <p:ph idx="1"/>
          </p:nvPr>
        </p:nvSpPr>
        <p:spPr>
          <a:xfrm>
            <a:off x="150302" y="1253331"/>
            <a:ext cx="10515600" cy="4351338"/>
          </a:xfrm>
        </p:spPr>
        <p:txBody>
          <a:bodyPr/>
          <a:lstStyle/>
          <a:p>
            <a:pPr marL="0" indent="0">
              <a:buNone/>
            </a:pPr>
            <a:r>
              <a:rPr lang="en-US" dirty="0"/>
              <a:t>If all diagonal elements of a square matrix equal to one and all other elements are zero, the matrix is the unit or identity matrix.</a:t>
            </a:r>
            <a:endParaRPr lang="th-T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9065FA-BA9A-4E10-AB34-5682B169B72F}"/>
                  </a:ext>
                </a:extLst>
              </p:cNvPr>
              <p:cNvSpPr txBox="1"/>
              <p:nvPr/>
            </p:nvSpPr>
            <p:spPr>
              <a:xfrm>
                <a:off x="2219409" y="2134998"/>
                <a:ext cx="2466316"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th-TH" dirty="0"/>
              </a:p>
            </p:txBody>
          </p:sp>
        </mc:Choice>
        <mc:Fallback xmlns="">
          <p:sp>
            <p:nvSpPr>
              <p:cNvPr id="5" name="TextBox 4">
                <a:extLst>
                  <a:ext uri="{FF2B5EF4-FFF2-40B4-BE49-F238E27FC236}">
                    <a16:creationId xmlns:a16="http://schemas.microsoft.com/office/drawing/2014/main" id="{FC9065FA-BA9A-4E10-AB34-5682B169B72F}"/>
                  </a:ext>
                </a:extLst>
              </p:cNvPr>
              <p:cNvSpPr txBox="1">
                <a:spLocks noRot="1" noChangeAspect="1" noMove="1" noResize="1" noEditPoints="1" noAdjustHandles="1" noChangeArrowheads="1" noChangeShapeType="1" noTextEdit="1"/>
              </p:cNvSpPr>
              <p:nvPr/>
            </p:nvSpPr>
            <p:spPr>
              <a:xfrm>
                <a:off x="2219409" y="2134998"/>
                <a:ext cx="2466316" cy="113941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4509676-03DC-4186-8E7D-1F41D8E79017}"/>
                  </a:ext>
                </a:extLst>
              </p:cNvPr>
              <p:cNvSpPr/>
              <p:nvPr/>
            </p:nvSpPr>
            <p:spPr>
              <a:xfrm>
                <a:off x="6628996" y="2134998"/>
                <a:ext cx="2544799"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th-TH" dirty="0"/>
              </a:p>
            </p:txBody>
          </p:sp>
        </mc:Choice>
        <mc:Fallback xmlns="">
          <p:sp>
            <p:nvSpPr>
              <p:cNvPr id="6" name="Rectangle 5">
                <a:extLst>
                  <a:ext uri="{FF2B5EF4-FFF2-40B4-BE49-F238E27FC236}">
                    <a16:creationId xmlns:a16="http://schemas.microsoft.com/office/drawing/2014/main" id="{F4509676-03DC-4186-8E7D-1F41D8E79017}"/>
                  </a:ext>
                </a:extLst>
              </p:cNvPr>
              <p:cNvSpPr>
                <a:spLocks noRot="1" noChangeAspect="1" noMove="1" noResize="1" noEditPoints="1" noAdjustHandles="1" noChangeArrowheads="1" noChangeShapeType="1" noTextEdit="1"/>
              </p:cNvSpPr>
              <p:nvPr/>
            </p:nvSpPr>
            <p:spPr>
              <a:xfrm>
                <a:off x="6628996" y="2134998"/>
                <a:ext cx="2544799" cy="1231747"/>
              </a:xfrm>
              <a:prstGeom prst="rect">
                <a:avLst/>
              </a:prstGeom>
              <a:blipFill>
                <a:blip r:embed="rId3"/>
                <a:stretch>
                  <a:fillRect/>
                </a:stretch>
              </a:blipFill>
            </p:spPr>
            <p:txBody>
              <a:bodyPr/>
              <a:lstStyle/>
              <a:p>
                <a:r>
                  <a:rPr lang="th-TH">
                    <a:noFill/>
                  </a:rPr>
                  <a:t> </a:t>
                </a:r>
              </a:p>
            </p:txBody>
          </p:sp>
        </mc:Fallback>
      </mc:AlternateContent>
      <p:sp>
        <p:nvSpPr>
          <p:cNvPr id="8" name="Rectangle 7">
            <a:extLst>
              <a:ext uri="{FF2B5EF4-FFF2-40B4-BE49-F238E27FC236}">
                <a16:creationId xmlns:a16="http://schemas.microsoft.com/office/drawing/2014/main" id="{46BE9329-0684-4E2B-BB2A-23F4B40BBD37}"/>
              </a:ext>
            </a:extLst>
          </p:cNvPr>
          <p:cNvSpPr/>
          <p:nvPr/>
        </p:nvSpPr>
        <p:spPr>
          <a:xfrm>
            <a:off x="242581" y="4039845"/>
            <a:ext cx="1867691" cy="523220"/>
          </a:xfrm>
          <a:prstGeom prst="rect">
            <a:avLst/>
          </a:prstGeom>
        </p:spPr>
        <p:txBody>
          <a:bodyPr wrap="none">
            <a:spAutoFit/>
          </a:bodyPr>
          <a:lstStyle/>
          <a:p>
            <a:r>
              <a:rPr lang="en-US" b="1" dirty="0">
                <a:solidFill>
                  <a:srgbClr val="7030A0"/>
                </a:solidFill>
              </a:rPr>
              <a:t>Null Matrix</a:t>
            </a:r>
            <a:endParaRPr lang="th-TH" dirty="0"/>
          </a:p>
        </p:txBody>
      </p:sp>
      <p:sp>
        <p:nvSpPr>
          <p:cNvPr id="9" name="Rectangle 8">
            <a:extLst>
              <a:ext uri="{FF2B5EF4-FFF2-40B4-BE49-F238E27FC236}">
                <a16:creationId xmlns:a16="http://schemas.microsoft.com/office/drawing/2014/main" id="{4B3BC4F2-C47A-4710-B076-8C74E4D3F196}"/>
              </a:ext>
            </a:extLst>
          </p:cNvPr>
          <p:cNvSpPr/>
          <p:nvPr/>
        </p:nvSpPr>
        <p:spPr>
          <a:xfrm>
            <a:off x="150302" y="4407430"/>
            <a:ext cx="11891396" cy="523220"/>
          </a:xfrm>
          <a:prstGeom prst="rect">
            <a:avLst/>
          </a:prstGeom>
        </p:spPr>
        <p:txBody>
          <a:bodyPr wrap="square">
            <a:spAutoFit/>
          </a:bodyPr>
          <a:lstStyle/>
          <a:p>
            <a:r>
              <a:rPr lang="en-US" dirty="0"/>
              <a:t>If all diagonal elements of a matrix are equal to zero, is called Null Matrix.</a:t>
            </a:r>
            <a:endParaRPr lang="th-TH"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162BCE3-15AC-4AF0-8B3F-08E3FD2B296F}"/>
                  </a:ext>
                </a:extLst>
              </p:cNvPr>
              <p:cNvSpPr/>
              <p:nvPr/>
            </p:nvSpPr>
            <p:spPr>
              <a:xfrm>
                <a:off x="3925978" y="5080106"/>
                <a:ext cx="2595902"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th-TH" dirty="0"/>
              </a:p>
            </p:txBody>
          </p:sp>
        </mc:Choice>
        <mc:Fallback xmlns="">
          <p:sp>
            <p:nvSpPr>
              <p:cNvPr id="10" name="Rectangle 9">
                <a:extLst>
                  <a:ext uri="{FF2B5EF4-FFF2-40B4-BE49-F238E27FC236}">
                    <a16:creationId xmlns:a16="http://schemas.microsoft.com/office/drawing/2014/main" id="{4162BCE3-15AC-4AF0-8B3F-08E3FD2B296F}"/>
                  </a:ext>
                </a:extLst>
              </p:cNvPr>
              <p:cNvSpPr>
                <a:spLocks noRot="1" noChangeAspect="1" noMove="1" noResize="1" noEditPoints="1" noAdjustHandles="1" noChangeArrowheads="1" noChangeShapeType="1" noTextEdit="1"/>
              </p:cNvSpPr>
              <p:nvPr/>
            </p:nvSpPr>
            <p:spPr>
              <a:xfrm>
                <a:off x="3925978" y="5080106"/>
                <a:ext cx="2595902" cy="1231747"/>
              </a:xfrm>
              <a:prstGeom prst="rect">
                <a:avLst/>
              </a:prstGeom>
              <a:blipFill>
                <a:blip r:embed="rId5"/>
                <a:stretch>
                  <a:fillRect/>
                </a:stretch>
              </a:blipFill>
            </p:spPr>
            <p:txBody>
              <a:bodyPr/>
              <a:lstStyle/>
              <a:p>
                <a:r>
                  <a:rPr lang="th-TH">
                    <a:noFill/>
                  </a:rPr>
                  <a:t> </a:t>
                </a:r>
              </a:p>
            </p:txBody>
          </p:sp>
        </mc:Fallback>
      </mc:AlternateContent>
      <p:sp>
        <p:nvSpPr>
          <p:cNvPr id="4" name="Date Placeholder 3">
            <a:extLst>
              <a:ext uri="{FF2B5EF4-FFF2-40B4-BE49-F238E27FC236}">
                <a16:creationId xmlns:a16="http://schemas.microsoft.com/office/drawing/2014/main" id="{8D5C232B-8C2F-48EA-A55A-93335CB1768C}"/>
              </a:ext>
            </a:extLst>
          </p:cNvPr>
          <p:cNvSpPr>
            <a:spLocks noGrp="1"/>
          </p:cNvSpPr>
          <p:nvPr>
            <p:ph type="dt" sz="half" idx="10"/>
          </p:nvPr>
        </p:nvSpPr>
        <p:spPr/>
        <p:txBody>
          <a:bodyPr/>
          <a:lstStyle/>
          <a:p>
            <a:fld id="{312ACB4E-D8EA-4829-9C12-31FAE8D9556B}" type="datetime1">
              <a:rPr lang="en-US" smtClean="0"/>
              <a:t>9/27/2020</a:t>
            </a:fld>
            <a:endParaRPr lang="th-TH"/>
          </a:p>
        </p:txBody>
      </p:sp>
      <p:sp>
        <p:nvSpPr>
          <p:cNvPr id="11" name="Slide Number Placeholder 10">
            <a:extLst>
              <a:ext uri="{FF2B5EF4-FFF2-40B4-BE49-F238E27FC236}">
                <a16:creationId xmlns:a16="http://schemas.microsoft.com/office/drawing/2014/main" id="{C21334A7-CDF0-4EC0-82A6-317B490C3B46}"/>
              </a:ext>
            </a:extLst>
          </p:cNvPr>
          <p:cNvSpPr>
            <a:spLocks noGrp="1"/>
          </p:cNvSpPr>
          <p:nvPr>
            <p:ph type="sldNum" sz="quarter" idx="12"/>
          </p:nvPr>
        </p:nvSpPr>
        <p:spPr/>
        <p:txBody>
          <a:bodyPr/>
          <a:lstStyle/>
          <a:p>
            <a:fld id="{33BCD95E-A428-4E8F-A603-A71E22D42A60}" type="slidenum">
              <a:rPr lang="th-TH" smtClean="0"/>
              <a:t>12</a:t>
            </a:fld>
            <a:endParaRPr lang="th-TH"/>
          </a:p>
        </p:txBody>
      </p:sp>
    </p:spTree>
    <p:extLst>
      <p:ext uri="{BB962C8B-B14F-4D97-AF65-F5344CB8AC3E}">
        <p14:creationId xmlns:p14="http://schemas.microsoft.com/office/powerpoint/2010/main" val="766696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6AB5-728B-41DA-9E2A-13315445F3F8}"/>
              </a:ext>
            </a:extLst>
          </p:cNvPr>
          <p:cNvSpPr>
            <a:spLocks noGrp="1"/>
          </p:cNvSpPr>
          <p:nvPr>
            <p:ph type="title"/>
          </p:nvPr>
        </p:nvSpPr>
        <p:spPr>
          <a:xfrm>
            <a:off x="360028" y="88879"/>
            <a:ext cx="10515600" cy="1325563"/>
          </a:xfrm>
        </p:spPr>
        <p:txBody>
          <a:bodyPr/>
          <a:lstStyle/>
          <a:p>
            <a:r>
              <a:rPr lang="en-US" b="1" dirty="0">
                <a:solidFill>
                  <a:srgbClr val="7030A0"/>
                </a:solidFill>
              </a:rPr>
              <a:t>Transpose of a matrix</a:t>
            </a:r>
            <a:endParaRPr lang="th-TH" b="1" dirty="0">
              <a:solidFill>
                <a:srgbClr val="7030A0"/>
              </a:solidFill>
            </a:endParaRPr>
          </a:p>
        </p:txBody>
      </p:sp>
      <p:sp>
        <p:nvSpPr>
          <p:cNvPr id="3" name="Content Placeholder 2">
            <a:extLst>
              <a:ext uri="{FF2B5EF4-FFF2-40B4-BE49-F238E27FC236}">
                <a16:creationId xmlns:a16="http://schemas.microsoft.com/office/drawing/2014/main" id="{33F78640-D31E-41D1-A8A3-42E4F967B498}"/>
              </a:ext>
            </a:extLst>
          </p:cNvPr>
          <p:cNvSpPr>
            <a:spLocks noGrp="1"/>
          </p:cNvSpPr>
          <p:nvPr>
            <p:ph idx="1"/>
          </p:nvPr>
        </p:nvSpPr>
        <p:spPr>
          <a:xfrm>
            <a:off x="102066" y="1136925"/>
            <a:ext cx="11987868" cy="4351338"/>
          </a:xfrm>
        </p:spPr>
        <p:txBody>
          <a:bodyPr/>
          <a:lstStyle/>
          <a:p>
            <a:pPr marL="0" indent="0">
              <a:buNone/>
            </a:pPr>
            <a:r>
              <a:rPr lang="en-US" dirty="0"/>
              <a:t>If the rows and columns of an m x n matrix are interchanged, the resultant n x m matrix is the transpose matrix and is designated by A</a:t>
            </a:r>
            <a:r>
              <a:rPr lang="en-US" baseline="30000" dirty="0"/>
              <a:t>t</a:t>
            </a:r>
            <a:r>
              <a:rPr lang="en-US" dirty="0"/>
              <a:t>.</a:t>
            </a:r>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1804EE-D566-4C43-AFB2-2A0B590C5C52}"/>
                  </a:ext>
                </a:extLst>
              </p:cNvPr>
              <p:cNvSpPr txBox="1"/>
              <p:nvPr/>
            </p:nvSpPr>
            <p:spPr>
              <a:xfrm>
                <a:off x="1182848" y="2639215"/>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mr>
                            <m:mr>
                              <m:e>
                                <m:r>
                                  <a:rPr lang="en-US" b="0" i="1" smtClean="0">
                                    <a:latin typeface="Cambria Math" panose="02040503050406030204" pitchFamily="18" charset="0"/>
                                  </a:rPr>
                                  <m:t>5</m:t>
                                </m:r>
                              </m:e>
                              <m:e>
                                <m:r>
                                  <a:rPr lang="en-US" b="0" i="1" smtClean="0">
                                    <a:latin typeface="Cambria Math" panose="02040503050406030204" pitchFamily="18" charset="0"/>
                                  </a:rPr>
                                  <m:t>6</m:t>
                                </m:r>
                              </m:e>
                              <m:e>
                                <m:r>
                                  <a:rPr lang="en-US" b="0" i="1" smtClean="0">
                                    <a:latin typeface="Cambria Math" panose="02040503050406030204" pitchFamily="18" charset="0"/>
                                  </a:rPr>
                                  <m:t>7</m:t>
                                </m:r>
                              </m:e>
                            </m:mr>
                            <m:mr>
                              <m:e>
                                <m:r>
                                  <a:rPr lang="en-US" b="0" i="1" smtClean="0">
                                    <a:latin typeface="Cambria Math" panose="02040503050406030204" pitchFamily="18" charset="0"/>
                                  </a:rPr>
                                  <m:t>8</m:t>
                                </m:r>
                              </m:e>
                              <m:e>
                                <m:r>
                                  <a:rPr lang="en-US" b="0" i="1" smtClean="0">
                                    <a:latin typeface="Cambria Math" panose="02040503050406030204" pitchFamily="18" charset="0"/>
                                  </a:rPr>
                                  <m:t>9</m:t>
                                </m:r>
                              </m:e>
                              <m:e>
                                <m:r>
                                  <a:rPr lang="en-US" b="0" i="1" smtClean="0">
                                    <a:latin typeface="Cambria Math" panose="02040503050406030204" pitchFamily="18" charset="0"/>
                                  </a:rPr>
                                  <m:t>6</m:t>
                                </m:r>
                              </m:e>
                            </m:mr>
                          </m:m>
                        </m:e>
                      </m:d>
                    </m:oMath>
                  </m:oMathPara>
                </a14:m>
                <a:endParaRPr lang="th-TH" dirty="0"/>
              </a:p>
            </p:txBody>
          </p:sp>
        </mc:Choice>
        <mc:Fallback xmlns="">
          <p:sp>
            <p:nvSpPr>
              <p:cNvPr id="6" name="TextBox 5">
                <a:extLst>
                  <a:ext uri="{FF2B5EF4-FFF2-40B4-BE49-F238E27FC236}">
                    <a16:creationId xmlns:a16="http://schemas.microsoft.com/office/drawing/2014/main" id="{F01804EE-D566-4C43-AFB2-2A0B590C5C52}"/>
                  </a:ext>
                </a:extLst>
              </p:cNvPr>
              <p:cNvSpPr txBox="1">
                <a:spLocks noRot="1" noChangeAspect="1" noMove="1" noResize="1" noEditPoints="1" noAdjustHandles="1" noChangeArrowheads="1" noChangeShapeType="1" noTextEdit="1"/>
              </p:cNvSpPr>
              <p:nvPr/>
            </p:nvSpPr>
            <p:spPr>
              <a:xfrm>
                <a:off x="1182848" y="2639215"/>
                <a:ext cx="2443618" cy="113941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90AA2C6-0365-4B9A-A6AC-ACAA2014935D}"/>
                  </a:ext>
                </a:extLst>
              </p:cNvPr>
              <p:cNvSpPr/>
              <p:nvPr/>
            </p:nvSpPr>
            <p:spPr>
              <a:xfrm>
                <a:off x="1182848" y="4312862"/>
                <a:ext cx="2758640"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5</m:t>
                                </m:r>
                              </m:e>
                              <m:e>
                                <m:r>
                                  <a:rPr lang="en-US" b="0" i="1" smtClean="0">
                                    <a:latin typeface="Cambria Math" panose="02040503050406030204" pitchFamily="18" charset="0"/>
                                  </a:rPr>
                                  <m:t>8</m:t>
                                </m:r>
                              </m:e>
                            </m:mr>
                            <m:mr>
                              <m:e>
                                <m:r>
                                  <a:rPr lang="en-US" b="0" i="1" smtClean="0">
                                    <a:latin typeface="Cambria Math" panose="02040503050406030204" pitchFamily="18" charset="0"/>
                                  </a:rPr>
                                  <m:t>3</m:t>
                                </m:r>
                              </m:e>
                              <m:e>
                                <m:r>
                                  <a:rPr lang="en-US" b="0" i="1" smtClean="0">
                                    <a:latin typeface="Cambria Math" panose="02040503050406030204" pitchFamily="18" charset="0"/>
                                  </a:rPr>
                                  <m:t>6</m:t>
                                </m:r>
                              </m:e>
                              <m:e>
                                <m:r>
                                  <a:rPr lang="en-US" b="0" i="1" smtClean="0">
                                    <a:latin typeface="Cambria Math" panose="02040503050406030204" pitchFamily="18" charset="0"/>
                                  </a:rPr>
                                  <m:t>9</m:t>
                                </m:r>
                              </m:e>
                            </m:mr>
                            <m:mr>
                              <m:e>
                                <m:r>
                                  <a:rPr lang="en-US" b="0" i="1" smtClean="0">
                                    <a:latin typeface="Cambria Math" panose="02040503050406030204" pitchFamily="18" charset="0"/>
                                  </a:rPr>
                                  <m:t>4</m:t>
                                </m:r>
                              </m:e>
                              <m:e>
                                <m:r>
                                  <a:rPr lang="en-US" b="0" i="1" smtClean="0">
                                    <a:latin typeface="Cambria Math" panose="02040503050406030204" pitchFamily="18" charset="0"/>
                                  </a:rPr>
                                  <m:t>7</m:t>
                                </m:r>
                              </m:e>
                              <m:e>
                                <m:r>
                                  <a:rPr lang="en-US" b="0" i="1" smtClean="0">
                                    <a:latin typeface="Cambria Math" panose="02040503050406030204" pitchFamily="18" charset="0"/>
                                  </a:rPr>
                                  <m:t>6</m:t>
                                </m:r>
                              </m:e>
                            </m:mr>
                          </m:m>
                        </m:e>
                      </m:d>
                    </m:oMath>
                  </m:oMathPara>
                </a14:m>
                <a:endParaRPr lang="th-TH" dirty="0"/>
              </a:p>
            </p:txBody>
          </p:sp>
        </mc:Choice>
        <mc:Fallback xmlns="">
          <p:sp>
            <p:nvSpPr>
              <p:cNvPr id="7" name="Rectangle 6">
                <a:extLst>
                  <a:ext uri="{FF2B5EF4-FFF2-40B4-BE49-F238E27FC236}">
                    <a16:creationId xmlns:a16="http://schemas.microsoft.com/office/drawing/2014/main" id="{690AA2C6-0365-4B9A-A6AC-ACAA2014935D}"/>
                  </a:ext>
                </a:extLst>
              </p:cNvPr>
              <p:cNvSpPr>
                <a:spLocks noRot="1" noChangeAspect="1" noMove="1" noResize="1" noEditPoints="1" noAdjustHandles="1" noChangeArrowheads="1" noChangeShapeType="1" noTextEdit="1"/>
              </p:cNvSpPr>
              <p:nvPr/>
            </p:nvSpPr>
            <p:spPr>
              <a:xfrm>
                <a:off x="1182848" y="4312862"/>
                <a:ext cx="2758640" cy="123174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98DB135-E7A1-4C76-8D55-BE53617666DC}"/>
                  </a:ext>
                </a:extLst>
              </p:cNvPr>
              <p:cNvSpPr/>
              <p:nvPr/>
            </p:nvSpPr>
            <p:spPr>
              <a:xfrm>
                <a:off x="7251394" y="2506415"/>
                <a:ext cx="2633991" cy="1232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32</m:t>
                                    </m:r>
                                  </m:sub>
                                </m:sSub>
                              </m:e>
                            </m:mr>
                          </m:m>
                        </m:e>
                      </m:d>
                    </m:oMath>
                  </m:oMathPara>
                </a14:m>
                <a:endParaRPr lang="th-TH" dirty="0"/>
              </a:p>
            </p:txBody>
          </p:sp>
        </mc:Choice>
        <mc:Fallback xmlns="">
          <p:sp>
            <p:nvSpPr>
              <p:cNvPr id="8" name="Rectangle 7">
                <a:extLst>
                  <a:ext uri="{FF2B5EF4-FFF2-40B4-BE49-F238E27FC236}">
                    <a16:creationId xmlns:a16="http://schemas.microsoft.com/office/drawing/2014/main" id="{998DB135-E7A1-4C76-8D55-BE53617666DC}"/>
                  </a:ext>
                </a:extLst>
              </p:cNvPr>
              <p:cNvSpPr>
                <a:spLocks noRot="1" noChangeAspect="1" noMove="1" noResize="1" noEditPoints="1" noAdjustHandles="1" noChangeArrowheads="1" noChangeShapeType="1" noTextEdit="1"/>
              </p:cNvSpPr>
              <p:nvPr/>
            </p:nvSpPr>
            <p:spPr>
              <a:xfrm>
                <a:off x="7251394" y="2506415"/>
                <a:ext cx="2633991" cy="1232902"/>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8F3E60-9A74-4149-BFFA-1AC837C7CFC8}"/>
                  </a:ext>
                </a:extLst>
              </p:cNvPr>
              <p:cNvSpPr txBox="1"/>
              <p:nvPr/>
            </p:nvSpPr>
            <p:spPr>
              <a:xfrm>
                <a:off x="7071919" y="5003635"/>
                <a:ext cx="3488071" cy="717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r>
                        <a:rPr lang="en-US" b="0" i="1" smtClean="0">
                          <a:latin typeface="Cambria Math" panose="02040503050406030204" pitchFamily="18" charset="0"/>
                        </a:rPr>
                        <m:t>= </m:t>
                      </m:r>
                      <m:d>
                        <m:dPr>
                          <m:begChr m:val="["/>
                          <m:endChr m:val="]"/>
                          <m:ctrlPr>
                            <a:rPr lang="th-TH" i="1" smtClean="0">
                              <a:latin typeface="Cambria Math" panose="02040503050406030204" pitchFamily="18" charset="0"/>
                            </a:rPr>
                          </m:ctrlPr>
                        </m:dPr>
                        <m:e>
                          <m:m>
                            <m:mPr>
                              <m:mcs>
                                <m:mc>
                                  <m:mcPr>
                                    <m:count m:val="3"/>
                                    <m:mcJc m:val="center"/>
                                  </m:mcPr>
                                </m:mc>
                              </m:mcs>
                              <m:ctrlPr>
                                <a:rPr lang="th-TH"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32</m:t>
                                    </m:r>
                                  </m:sub>
                                </m:sSub>
                              </m:e>
                            </m:mr>
                          </m:m>
                        </m:e>
                      </m:d>
                    </m:oMath>
                  </m:oMathPara>
                </a14:m>
                <a:endParaRPr lang="th-TH" dirty="0"/>
              </a:p>
            </p:txBody>
          </p:sp>
        </mc:Choice>
        <mc:Fallback xmlns="">
          <p:sp>
            <p:nvSpPr>
              <p:cNvPr id="10" name="TextBox 9">
                <a:extLst>
                  <a:ext uri="{FF2B5EF4-FFF2-40B4-BE49-F238E27FC236}">
                    <a16:creationId xmlns:a16="http://schemas.microsoft.com/office/drawing/2014/main" id="{FB8F3E60-9A74-4149-BFFA-1AC837C7CFC8}"/>
                  </a:ext>
                </a:extLst>
              </p:cNvPr>
              <p:cNvSpPr txBox="1">
                <a:spLocks noRot="1" noChangeAspect="1" noMove="1" noResize="1" noEditPoints="1" noAdjustHandles="1" noChangeArrowheads="1" noChangeShapeType="1" noTextEdit="1"/>
              </p:cNvSpPr>
              <p:nvPr/>
            </p:nvSpPr>
            <p:spPr>
              <a:xfrm>
                <a:off x="7071919" y="5003635"/>
                <a:ext cx="3488071" cy="717440"/>
              </a:xfrm>
              <a:prstGeom prst="rect">
                <a:avLst/>
              </a:prstGeom>
              <a:blipFill>
                <a:blip r:embed="rId5"/>
                <a:stretch>
                  <a:fillRect/>
                </a:stretch>
              </a:blipFill>
            </p:spPr>
            <p:txBody>
              <a:bodyPr/>
              <a:lstStyle/>
              <a:p>
                <a:r>
                  <a:rPr lang="th-TH">
                    <a:noFill/>
                  </a:rPr>
                  <a:t> </a:t>
                </a:r>
              </a:p>
            </p:txBody>
          </p:sp>
        </mc:Fallback>
      </mc:AlternateContent>
      <p:sp>
        <p:nvSpPr>
          <p:cNvPr id="4" name="Date Placeholder 3">
            <a:extLst>
              <a:ext uri="{FF2B5EF4-FFF2-40B4-BE49-F238E27FC236}">
                <a16:creationId xmlns:a16="http://schemas.microsoft.com/office/drawing/2014/main" id="{F1881F0B-3FA0-463B-ADC2-DEBD07D6E1E4}"/>
              </a:ext>
            </a:extLst>
          </p:cNvPr>
          <p:cNvSpPr>
            <a:spLocks noGrp="1"/>
          </p:cNvSpPr>
          <p:nvPr>
            <p:ph type="dt" sz="half" idx="10"/>
          </p:nvPr>
        </p:nvSpPr>
        <p:spPr/>
        <p:txBody>
          <a:bodyPr/>
          <a:lstStyle/>
          <a:p>
            <a:fld id="{44CA063F-9424-4A77-8AD5-1285B234D092}" type="datetime1">
              <a:rPr lang="en-US" smtClean="0"/>
              <a:t>9/27/2020</a:t>
            </a:fld>
            <a:endParaRPr lang="th-TH"/>
          </a:p>
        </p:txBody>
      </p:sp>
      <p:sp>
        <p:nvSpPr>
          <p:cNvPr id="5" name="Slide Number Placeholder 4">
            <a:extLst>
              <a:ext uri="{FF2B5EF4-FFF2-40B4-BE49-F238E27FC236}">
                <a16:creationId xmlns:a16="http://schemas.microsoft.com/office/drawing/2014/main" id="{2E0A3456-0E2A-41DD-BA38-92987E208E82}"/>
              </a:ext>
            </a:extLst>
          </p:cNvPr>
          <p:cNvSpPr>
            <a:spLocks noGrp="1"/>
          </p:cNvSpPr>
          <p:nvPr>
            <p:ph type="sldNum" sz="quarter" idx="12"/>
          </p:nvPr>
        </p:nvSpPr>
        <p:spPr/>
        <p:txBody>
          <a:bodyPr/>
          <a:lstStyle/>
          <a:p>
            <a:fld id="{33BCD95E-A428-4E8F-A603-A71E22D42A60}" type="slidenum">
              <a:rPr lang="th-TH" smtClean="0"/>
              <a:t>13</a:t>
            </a:fld>
            <a:endParaRPr lang="th-TH"/>
          </a:p>
        </p:txBody>
      </p:sp>
    </p:spTree>
    <p:extLst>
      <p:ext uri="{BB962C8B-B14F-4D97-AF65-F5344CB8AC3E}">
        <p14:creationId xmlns:p14="http://schemas.microsoft.com/office/powerpoint/2010/main" val="80242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7942-79FC-4010-AA36-A10040DE80E5}"/>
              </a:ext>
            </a:extLst>
          </p:cNvPr>
          <p:cNvSpPr>
            <a:spLocks noGrp="1"/>
          </p:cNvSpPr>
          <p:nvPr>
            <p:ph type="title"/>
          </p:nvPr>
        </p:nvSpPr>
        <p:spPr>
          <a:xfrm>
            <a:off x="167080" y="93268"/>
            <a:ext cx="10515600" cy="1325563"/>
          </a:xfrm>
        </p:spPr>
        <p:txBody>
          <a:bodyPr/>
          <a:lstStyle/>
          <a:p>
            <a:r>
              <a:rPr lang="en-US" b="1" dirty="0">
                <a:solidFill>
                  <a:srgbClr val="7030A0"/>
                </a:solidFill>
              </a:rPr>
              <a:t>Symmetric Matrix</a:t>
            </a:r>
            <a:endParaRPr lang="th-TH" b="1" dirty="0">
              <a:solidFill>
                <a:srgbClr val="7030A0"/>
              </a:solidFill>
            </a:endParaRPr>
          </a:p>
        </p:txBody>
      </p:sp>
      <p:sp>
        <p:nvSpPr>
          <p:cNvPr id="3" name="Content Placeholder 2">
            <a:extLst>
              <a:ext uri="{FF2B5EF4-FFF2-40B4-BE49-F238E27FC236}">
                <a16:creationId xmlns:a16="http://schemas.microsoft.com/office/drawing/2014/main" id="{99FDD148-6B2D-444C-B7BD-72A2D7368B9F}"/>
              </a:ext>
            </a:extLst>
          </p:cNvPr>
          <p:cNvSpPr>
            <a:spLocks noGrp="1"/>
          </p:cNvSpPr>
          <p:nvPr>
            <p:ph idx="1"/>
          </p:nvPr>
        </p:nvSpPr>
        <p:spPr>
          <a:xfrm>
            <a:off x="167080" y="1179673"/>
            <a:ext cx="11353800" cy="4351338"/>
          </a:xfrm>
        </p:spPr>
        <p:txBody>
          <a:bodyPr/>
          <a:lstStyle/>
          <a:p>
            <a:pPr marL="0" indent="0">
              <a:buNone/>
            </a:pPr>
            <a:r>
              <a:rPr lang="en-US" dirty="0"/>
              <a:t>The matrix of A equal to transpose of A, than it is called as Symmetric Matrix.</a:t>
            </a:r>
          </a:p>
          <a:p>
            <a:pPr marL="0" indent="0">
              <a:buNone/>
            </a:pPr>
            <a:r>
              <a:rPr lang="en-US" dirty="0"/>
              <a:t>A = A</a:t>
            </a:r>
            <a:r>
              <a:rPr lang="en-US" baseline="30000" dirty="0"/>
              <a:t>t</a:t>
            </a:r>
            <a:endParaRPr lang="th-TH"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3576AB2-A146-4CE8-9751-EEB5204B5ECB}"/>
                  </a:ext>
                </a:extLst>
              </p:cNvPr>
              <p:cNvSpPr/>
              <p:nvPr/>
            </p:nvSpPr>
            <p:spPr>
              <a:xfrm>
                <a:off x="1208148" y="3057525"/>
                <a:ext cx="2628284"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solidFill>
                                      <a:srgbClr val="C00000"/>
                                    </a:solidFill>
                                    <a:latin typeface="Cambria Math" panose="02040503050406030204" pitchFamily="18" charset="0"/>
                                  </a:rPr>
                                  <m:t>1</m:t>
                                </m:r>
                              </m:e>
                              <m:e>
                                <m:r>
                                  <a:rPr lang="en-US" b="0" i="1" smtClean="0">
                                    <a:solidFill>
                                      <a:schemeClr val="accent1"/>
                                    </a:solidFill>
                                    <a:latin typeface="Cambria Math" panose="02040503050406030204" pitchFamily="18" charset="0"/>
                                  </a:rPr>
                                  <m:t>5</m:t>
                                </m:r>
                              </m:e>
                              <m:e>
                                <m:r>
                                  <a:rPr lang="en-US" b="0" i="1" smtClean="0">
                                    <a:solidFill>
                                      <a:srgbClr val="00B050"/>
                                    </a:solidFill>
                                    <a:latin typeface="Cambria Math" panose="02040503050406030204" pitchFamily="18" charset="0"/>
                                  </a:rPr>
                                  <m:t>3</m:t>
                                </m:r>
                              </m:e>
                            </m:mr>
                            <m:mr>
                              <m:e>
                                <m:r>
                                  <a:rPr lang="en-US" b="0" i="1" smtClean="0">
                                    <a:solidFill>
                                      <a:srgbClr val="C00000"/>
                                    </a:solidFill>
                                    <a:latin typeface="Cambria Math" panose="02040503050406030204" pitchFamily="18" charset="0"/>
                                  </a:rPr>
                                  <m:t>5</m:t>
                                </m:r>
                              </m:e>
                              <m:e>
                                <m:r>
                                  <a:rPr lang="en-US" b="0" i="1" smtClean="0">
                                    <a:solidFill>
                                      <a:schemeClr val="accent1"/>
                                    </a:solidFill>
                                    <a:latin typeface="Cambria Math" panose="02040503050406030204" pitchFamily="18" charset="0"/>
                                  </a:rPr>
                                  <m:t>2</m:t>
                                </m:r>
                              </m:e>
                              <m:e>
                                <m:r>
                                  <a:rPr lang="en-US" b="0" i="1" smtClean="0">
                                    <a:solidFill>
                                      <a:srgbClr val="00B050"/>
                                    </a:solidFill>
                                    <a:latin typeface="Cambria Math" panose="02040503050406030204" pitchFamily="18" charset="0"/>
                                  </a:rPr>
                                  <m:t>6</m:t>
                                </m:r>
                              </m:e>
                            </m:mr>
                            <m:mr>
                              <m:e>
                                <m:r>
                                  <a:rPr lang="en-US" b="0" i="1" smtClean="0">
                                    <a:solidFill>
                                      <a:srgbClr val="C00000"/>
                                    </a:solidFill>
                                    <a:latin typeface="Cambria Math" panose="02040503050406030204" pitchFamily="18" charset="0"/>
                                  </a:rPr>
                                  <m:t>3</m:t>
                                </m:r>
                              </m:e>
                              <m:e>
                                <m:r>
                                  <a:rPr lang="en-US" b="0" i="1" smtClean="0">
                                    <a:solidFill>
                                      <a:schemeClr val="accent1"/>
                                    </a:solidFill>
                                    <a:latin typeface="Cambria Math" panose="02040503050406030204" pitchFamily="18" charset="0"/>
                                  </a:rPr>
                                  <m:t>6</m:t>
                                </m:r>
                              </m:e>
                              <m:e>
                                <m:r>
                                  <a:rPr lang="en-US" b="0" i="1" smtClean="0">
                                    <a:solidFill>
                                      <a:srgbClr val="00B050"/>
                                    </a:solidFill>
                                    <a:latin typeface="Cambria Math" panose="02040503050406030204" pitchFamily="18" charset="0"/>
                                  </a:rPr>
                                  <m:t>4</m:t>
                                </m:r>
                              </m:e>
                            </m:mr>
                          </m:m>
                        </m:e>
                      </m:d>
                    </m:oMath>
                  </m:oMathPara>
                </a14:m>
                <a:endParaRPr lang="th-TH" dirty="0"/>
              </a:p>
            </p:txBody>
          </p:sp>
        </mc:Choice>
        <mc:Fallback xmlns="">
          <p:sp>
            <p:nvSpPr>
              <p:cNvPr id="5" name="Rectangle 4">
                <a:extLst>
                  <a:ext uri="{FF2B5EF4-FFF2-40B4-BE49-F238E27FC236}">
                    <a16:creationId xmlns:a16="http://schemas.microsoft.com/office/drawing/2014/main" id="{B3576AB2-A146-4CE8-9751-EEB5204B5ECB}"/>
                  </a:ext>
                </a:extLst>
              </p:cNvPr>
              <p:cNvSpPr>
                <a:spLocks noRot="1" noChangeAspect="1" noMove="1" noResize="1" noEditPoints="1" noAdjustHandles="1" noChangeArrowheads="1" noChangeShapeType="1" noTextEdit="1"/>
              </p:cNvSpPr>
              <p:nvPr/>
            </p:nvSpPr>
            <p:spPr>
              <a:xfrm>
                <a:off x="1208148" y="3057525"/>
                <a:ext cx="2628284" cy="1231747"/>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5D36FC7-3071-410B-9E82-1FB7343B1D94}"/>
                  </a:ext>
                </a:extLst>
              </p:cNvPr>
              <p:cNvSpPr/>
              <p:nvPr/>
            </p:nvSpPr>
            <p:spPr>
              <a:xfrm>
                <a:off x="4781858" y="2808734"/>
                <a:ext cx="2758640" cy="1240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5</m:t>
                                </m:r>
                              </m:e>
                              <m:e>
                                <m:r>
                                  <a:rPr lang="en-US" b="0" i="1" smtClean="0">
                                    <a:solidFill>
                                      <a:srgbClr val="C00000"/>
                                    </a:solidFill>
                                    <a:latin typeface="Cambria Math" panose="02040503050406030204" pitchFamily="18" charset="0"/>
                                  </a:rPr>
                                  <m:t>3</m:t>
                                </m:r>
                              </m:e>
                            </m:mr>
                            <m:mr>
                              <m:e>
                                <m:r>
                                  <a:rPr lang="en-US" b="0" i="1" smtClean="0">
                                    <a:solidFill>
                                      <a:schemeClr val="accent1"/>
                                    </a:solidFill>
                                    <a:latin typeface="Cambria Math" panose="02040503050406030204" pitchFamily="18" charset="0"/>
                                  </a:rPr>
                                  <m:t>5</m:t>
                                </m:r>
                              </m:e>
                              <m:e>
                                <m:r>
                                  <a:rPr lang="en-US" b="0" i="1" smtClean="0">
                                    <a:solidFill>
                                      <a:schemeClr val="accent1"/>
                                    </a:solidFill>
                                    <a:latin typeface="Cambria Math" panose="02040503050406030204" pitchFamily="18" charset="0"/>
                                  </a:rPr>
                                  <m:t>2</m:t>
                                </m:r>
                              </m:e>
                              <m:e>
                                <m:r>
                                  <a:rPr lang="en-US" b="0" i="1" smtClean="0">
                                    <a:solidFill>
                                      <a:schemeClr val="accent1"/>
                                    </a:solidFill>
                                    <a:latin typeface="Cambria Math" panose="02040503050406030204" pitchFamily="18" charset="0"/>
                                  </a:rPr>
                                  <m:t>6</m:t>
                                </m:r>
                              </m:e>
                            </m:mr>
                            <m:mr>
                              <m:e>
                                <m:r>
                                  <a:rPr lang="en-US" b="0" i="1" smtClean="0">
                                    <a:solidFill>
                                      <a:srgbClr val="00B050"/>
                                    </a:solidFill>
                                    <a:latin typeface="Cambria Math" panose="02040503050406030204" pitchFamily="18" charset="0"/>
                                  </a:rPr>
                                  <m:t>3</m:t>
                                </m:r>
                              </m:e>
                              <m:e>
                                <m:r>
                                  <a:rPr lang="en-US" b="0" i="1" smtClean="0">
                                    <a:solidFill>
                                      <a:srgbClr val="00B050"/>
                                    </a:solidFill>
                                    <a:latin typeface="Cambria Math" panose="02040503050406030204" pitchFamily="18" charset="0"/>
                                  </a:rPr>
                                  <m:t>6</m:t>
                                </m:r>
                              </m:e>
                              <m:e>
                                <m:r>
                                  <a:rPr lang="en-US" b="0" i="1" smtClean="0">
                                    <a:solidFill>
                                      <a:srgbClr val="00B050"/>
                                    </a:solidFill>
                                    <a:latin typeface="Cambria Math" panose="02040503050406030204" pitchFamily="18" charset="0"/>
                                  </a:rPr>
                                  <m:t>4</m:t>
                                </m:r>
                              </m:e>
                            </m:mr>
                          </m:m>
                        </m:e>
                      </m:d>
                    </m:oMath>
                  </m:oMathPara>
                </a14:m>
                <a:endParaRPr lang="th-TH" dirty="0"/>
              </a:p>
            </p:txBody>
          </p:sp>
        </mc:Choice>
        <mc:Fallback xmlns="">
          <p:sp>
            <p:nvSpPr>
              <p:cNvPr id="6" name="Rectangle 5">
                <a:extLst>
                  <a:ext uri="{FF2B5EF4-FFF2-40B4-BE49-F238E27FC236}">
                    <a16:creationId xmlns:a16="http://schemas.microsoft.com/office/drawing/2014/main" id="{85D36FC7-3071-410B-9E82-1FB7343B1D94}"/>
                  </a:ext>
                </a:extLst>
              </p:cNvPr>
              <p:cNvSpPr>
                <a:spLocks noRot="1" noChangeAspect="1" noMove="1" noResize="1" noEditPoints="1" noAdjustHandles="1" noChangeArrowheads="1" noChangeShapeType="1" noTextEdit="1"/>
              </p:cNvSpPr>
              <p:nvPr/>
            </p:nvSpPr>
            <p:spPr>
              <a:xfrm>
                <a:off x="4781858" y="2808734"/>
                <a:ext cx="2758640" cy="1240532"/>
              </a:xfrm>
              <a:prstGeom prst="rect">
                <a:avLst/>
              </a:prstGeom>
              <a:blipFill>
                <a:blip r:embed="rId3"/>
                <a:stretch>
                  <a:fillRect/>
                </a:stretch>
              </a:blipFill>
            </p:spPr>
            <p:txBody>
              <a:bodyPr/>
              <a:lstStyle/>
              <a:p>
                <a:r>
                  <a:rPr lang="th-TH">
                    <a:noFill/>
                  </a:rPr>
                  <a:t> </a:t>
                </a:r>
              </a:p>
            </p:txBody>
          </p:sp>
        </mc:Fallback>
      </mc:AlternateContent>
      <p:sp>
        <p:nvSpPr>
          <p:cNvPr id="7" name="TextBox 6">
            <a:extLst>
              <a:ext uri="{FF2B5EF4-FFF2-40B4-BE49-F238E27FC236}">
                <a16:creationId xmlns:a16="http://schemas.microsoft.com/office/drawing/2014/main" id="{ABC445F1-A15E-4C4E-B6CA-1BE5E920ECFE}"/>
              </a:ext>
            </a:extLst>
          </p:cNvPr>
          <p:cNvSpPr txBox="1"/>
          <p:nvPr/>
        </p:nvSpPr>
        <p:spPr>
          <a:xfrm>
            <a:off x="2751589" y="4915949"/>
            <a:ext cx="7583648" cy="523220"/>
          </a:xfrm>
          <a:prstGeom prst="rect">
            <a:avLst/>
          </a:prstGeom>
          <a:noFill/>
        </p:spPr>
        <p:txBody>
          <a:bodyPr wrap="square" rtlCol="0">
            <a:spAutoFit/>
          </a:bodyPr>
          <a:lstStyle/>
          <a:p>
            <a:r>
              <a:rPr lang="en-US" dirty="0"/>
              <a:t>So matrix A is a symmetric matrix.</a:t>
            </a:r>
            <a:endParaRPr lang="th-TH" dirty="0"/>
          </a:p>
        </p:txBody>
      </p:sp>
      <p:sp>
        <p:nvSpPr>
          <p:cNvPr id="4" name="Date Placeholder 3">
            <a:extLst>
              <a:ext uri="{FF2B5EF4-FFF2-40B4-BE49-F238E27FC236}">
                <a16:creationId xmlns:a16="http://schemas.microsoft.com/office/drawing/2014/main" id="{842F097C-AB33-439C-AA05-10B8F0E198AA}"/>
              </a:ext>
            </a:extLst>
          </p:cNvPr>
          <p:cNvSpPr>
            <a:spLocks noGrp="1"/>
          </p:cNvSpPr>
          <p:nvPr>
            <p:ph type="dt" sz="half" idx="10"/>
          </p:nvPr>
        </p:nvSpPr>
        <p:spPr/>
        <p:txBody>
          <a:bodyPr/>
          <a:lstStyle/>
          <a:p>
            <a:fld id="{5EF042B8-1647-46E1-B0C6-E192A9A8271F}" type="datetime1">
              <a:rPr lang="en-US" smtClean="0"/>
              <a:t>9/27/2020</a:t>
            </a:fld>
            <a:endParaRPr lang="th-TH"/>
          </a:p>
        </p:txBody>
      </p:sp>
      <p:sp>
        <p:nvSpPr>
          <p:cNvPr id="8" name="Slide Number Placeholder 7">
            <a:extLst>
              <a:ext uri="{FF2B5EF4-FFF2-40B4-BE49-F238E27FC236}">
                <a16:creationId xmlns:a16="http://schemas.microsoft.com/office/drawing/2014/main" id="{7A4780ED-48E0-42F7-8B69-E1D08D4D74DB}"/>
              </a:ext>
            </a:extLst>
          </p:cNvPr>
          <p:cNvSpPr>
            <a:spLocks noGrp="1"/>
          </p:cNvSpPr>
          <p:nvPr>
            <p:ph type="sldNum" sz="quarter" idx="12"/>
          </p:nvPr>
        </p:nvSpPr>
        <p:spPr/>
        <p:txBody>
          <a:bodyPr/>
          <a:lstStyle/>
          <a:p>
            <a:fld id="{33BCD95E-A428-4E8F-A603-A71E22D42A60}" type="slidenum">
              <a:rPr lang="th-TH" smtClean="0"/>
              <a:t>14</a:t>
            </a:fld>
            <a:endParaRPr lang="th-TH"/>
          </a:p>
        </p:txBody>
      </p:sp>
    </p:spTree>
    <p:extLst>
      <p:ext uri="{BB962C8B-B14F-4D97-AF65-F5344CB8AC3E}">
        <p14:creationId xmlns:p14="http://schemas.microsoft.com/office/powerpoint/2010/main" val="343156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13F1-93A7-4CE2-B83D-1D6E50587D89}"/>
              </a:ext>
            </a:extLst>
          </p:cNvPr>
          <p:cNvSpPr>
            <a:spLocks noGrp="1"/>
          </p:cNvSpPr>
          <p:nvPr>
            <p:ph type="title"/>
          </p:nvPr>
        </p:nvSpPr>
        <p:spPr/>
        <p:txBody>
          <a:bodyPr/>
          <a:lstStyle/>
          <a:p>
            <a:r>
              <a:rPr lang="en-US" b="1" dirty="0">
                <a:solidFill>
                  <a:srgbClr val="7030A0"/>
                </a:solidFill>
              </a:rPr>
              <a:t>Skew-symmetric matrix</a:t>
            </a:r>
            <a:endParaRPr lang="th-TH" b="1" dirty="0">
              <a:solidFill>
                <a:srgbClr val="7030A0"/>
              </a:solidFill>
            </a:endParaRPr>
          </a:p>
        </p:txBody>
      </p:sp>
      <p:sp>
        <p:nvSpPr>
          <p:cNvPr id="3" name="Content Placeholder 2">
            <a:extLst>
              <a:ext uri="{FF2B5EF4-FFF2-40B4-BE49-F238E27FC236}">
                <a16:creationId xmlns:a16="http://schemas.microsoft.com/office/drawing/2014/main" id="{2BF9CF55-859D-4052-AC7C-1899294C7107}"/>
              </a:ext>
            </a:extLst>
          </p:cNvPr>
          <p:cNvSpPr>
            <a:spLocks noGrp="1"/>
          </p:cNvSpPr>
          <p:nvPr>
            <p:ph idx="1"/>
          </p:nvPr>
        </p:nvSpPr>
        <p:spPr>
          <a:xfrm>
            <a:off x="360727" y="1825625"/>
            <a:ext cx="10993073" cy="4351338"/>
          </a:xfrm>
        </p:spPr>
        <p:txBody>
          <a:bodyPr/>
          <a:lstStyle/>
          <a:p>
            <a:pPr marL="0" indent="0">
              <a:buNone/>
            </a:pPr>
            <a:r>
              <a:rPr lang="en-US" dirty="0"/>
              <a:t>If A = -A</a:t>
            </a:r>
            <a:r>
              <a:rPr lang="en-US" baseline="30000" dirty="0"/>
              <a:t>t</a:t>
            </a:r>
            <a:r>
              <a:rPr lang="en-US" dirty="0"/>
              <a:t> for a square matrix, A is a skew-symmetric matrix. </a:t>
            </a:r>
          </a:p>
          <a:p>
            <a:pPr marL="0" indent="0">
              <a:buNone/>
            </a:pPr>
            <a:r>
              <a:rPr lang="en-US" b="1" dirty="0">
                <a:solidFill>
                  <a:srgbClr val="0070C0"/>
                </a:solidFill>
              </a:rPr>
              <a:t>Properties: </a:t>
            </a:r>
          </a:p>
          <a:p>
            <a:pPr>
              <a:buFont typeface="Wingdings" panose="05000000000000000000" pitchFamily="2" charset="2"/>
              <a:buChar char="q"/>
            </a:pPr>
            <a:r>
              <a:rPr lang="en-US" dirty="0"/>
              <a:t>Diagonal elements are zero.</a:t>
            </a:r>
          </a:p>
          <a:p>
            <a:pPr>
              <a:buFont typeface="Wingdings" panose="05000000000000000000" pitchFamily="2" charset="2"/>
              <a:buChar char="q"/>
            </a:pPr>
            <a:r>
              <a:rPr lang="en-US" dirty="0"/>
              <a:t>The corresponding off diagonal elements are equal but of opposite sign.</a:t>
            </a:r>
            <a:endParaRPr lang="th-T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B5B25F-6116-4E89-B456-E7B8AC558D8C}"/>
                  </a:ext>
                </a:extLst>
              </p:cNvPr>
              <p:cNvSpPr txBox="1"/>
              <p:nvPr/>
            </p:nvSpPr>
            <p:spPr>
              <a:xfrm>
                <a:off x="922789" y="3863130"/>
                <a:ext cx="2979021"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−5</m:t>
                                </m:r>
                              </m:e>
                              <m:e>
                                <m:r>
                                  <a:rPr lang="en-US" b="0" i="1" smtClean="0">
                                    <a:solidFill>
                                      <a:srgbClr val="FF0000"/>
                                    </a:solidFill>
                                    <a:latin typeface="Cambria Math" panose="02040503050406030204" pitchFamily="18" charset="0"/>
                                  </a:rPr>
                                  <m:t>3</m:t>
                                </m:r>
                              </m:e>
                            </m:mr>
                            <m:mr>
                              <m:e>
                                <m:r>
                                  <a:rPr lang="en-US" b="0" i="1" smtClean="0">
                                    <a:solidFill>
                                      <a:srgbClr val="7030A0"/>
                                    </a:solidFill>
                                    <a:latin typeface="Cambria Math" panose="02040503050406030204" pitchFamily="18" charset="0"/>
                                  </a:rPr>
                                  <m:t>5</m:t>
                                </m:r>
                              </m:e>
                              <m:e>
                                <m:r>
                                  <a:rPr lang="en-US" b="0" i="1" smtClean="0">
                                    <a:solidFill>
                                      <a:srgbClr val="7030A0"/>
                                    </a:solidFill>
                                    <a:latin typeface="Cambria Math" panose="02040503050406030204" pitchFamily="18" charset="0"/>
                                  </a:rPr>
                                  <m:t>0</m:t>
                                </m:r>
                              </m:e>
                              <m:e>
                                <m:r>
                                  <a:rPr lang="en-US" b="0" i="1" smtClean="0">
                                    <a:solidFill>
                                      <a:srgbClr val="7030A0"/>
                                    </a:solidFill>
                                    <a:latin typeface="Cambria Math" panose="02040503050406030204" pitchFamily="18" charset="0"/>
                                  </a:rPr>
                                  <m:t>6</m:t>
                                </m:r>
                              </m:e>
                            </m:mr>
                            <m:mr>
                              <m:e>
                                <m:r>
                                  <a:rPr lang="en-US" b="0" i="1" smtClean="0">
                                    <a:solidFill>
                                      <a:srgbClr val="00B050"/>
                                    </a:solidFill>
                                    <a:latin typeface="Cambria Math" panose="02040503050406030204" pitchFamily="18" charset="0"/>
                                  </a:rPr>
                                  <m:t>−3</m:t>
                                </m:r>
                              </m:e>
                              <m:e>
                                <m:r>
                                  <a:rPr lang="en-US" b="0" i="1" smtClean="0">
                                    <a:solidFill>
                                      <a:srgbClr val="00B050"/>
                                    </a:solidFill>
                                    <a:latin typeface="Cambria Math" panose="02040503050406030204" pitchFamily="18" charset="0"/>
                                  </a:rPr>
                                  <m:t>−6</m:t>
                                </m:r>
                              </m:e>
                              <m:e>
                                <m:r>
                                  <a:rPr lang="en-US" b="0" i="1" smtClean="0">
                                    <a:solidFill>
                                      <a:srgbClr val="00B050"/>
                                    </a:solidFill>
                                    <a:latin typeface="Cambria Math" panose="02040503050406030204" pitchFamily="18" charset="0"/>
                                  </a:rPr>
                                  <m:t>0</m:t>
                                </m:r>
                              </m:e>
                            </m:mr>
                          </m:m>
                        </m:e>
                      </m:d>
                    </m:oMath>
                  </m:oMathPara>
                </a14:m>
                <a:endParaRPr lang="th-TH" dirty="0"/>
              </a:p>
            </p:txBody>
          </p:sp>
        </mc:Choice>
        <mc:Fallback xmlns="">
          <p:sp>
            <p:nvSpPr>
              <p:cNvPr id="5" name="TextBox 4">
                <a:extLst>
                  <a:ext uri="{FF2B5EF4-FFF2-40B4-BE49-F238E27FC236}">
                    <a16:creationId xmlns:a16="http://schemas.microsoft.com/office/drawing/2014/main" id="{2FB5B25F-6116-4E89-B456-E7B8AC558D8C}"/>
                  </a:ext>
                </a:extLst>
              </p:cNvPr>
              <p:cNvSpPr txBox="1">
                <a:spLocks noRot="1" noChangeAspect="1" noMove="1" noResize="1" noEditPoints="1" noAdjustHandles="1" noChangeArrowheads="1" noChangeShapeType="1" noTextEdit="1"/>
              </p:cNvSpPr>
              <p:nvPr/>
            </p:nvSpPr>
            <p:spPr>
              <a:xfrm>
                <a:off x="922789" y="3863130"/>
                <a:ext cx="2979021" cy="114819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44A4375-5110-4F64-8723-D41CA1929730}"/>
                  </a:ext>
                </a:extLst>
              </p:cNvPr>
              <p:cNvSpPr/>
              <p:nvPr/>
            </p:nvSpPr>
            <p:spPr>
              <a:xfrm>
                <a:off x="2249128" y="5252343"/>
                <a:ext cx="6725624" cy="1240532"/>
              </a:xfrm>
              <a:prstGeom prst="rect">
                <a:avLst/>
              </a:prstGeom>
            </p:spPr>
            <p:txBody>
              <a:bodyPr wrap="none">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smtClean="0">
                                  <a:solidFill>
                                    <a:srgbClr val="FF0000"/>
                                  </a:solidFill>
                                  <a:latin typeface="Cambria Math" panose="02040503050406030204" pitchFamily="18" charset="0"/>
                                </a:rPr>
                                <m:t>0</m:t>
                              </m:r>
                            </m:e>
                            <m:e>
                              <m:r>
                                <a:rPr lang="en-US" i="1" smtClean="0">
                                  <a:solidFill>
                                    <a:srgbClr val="7030A0"/>
                                  </a:solidFill>
                                  <a:latin typeface="Cambria Math" panose="02040503050406030204" pitchFamily="18" charset="0"/>
                                </a:rPr>
                                <m:t>5</m:t>
                              </m:r>
                            </m:e>
                            <m:e>
                              <m:r>
                                <a:rPr lang="en-US" b="0" i="1" smtClean="0">
                                  <a:solidFill>
                                    <a:srgbClr val="00B050"/>
                                  </a:solidFill>
                                  <a:latin typeface="Cambria Math" panose="02040503050406030204" pitchFamily="18" charset="0"/>
                                </a:rPr>
                                <m:t>−</m:t>
                              </m:r>
                              <m:r>
                                <a:rPr lang="en-US" i="1">
                                  <a:solidFill>
                                    <a:srgbClr val="00B050"/>
                                  </a:solidFill>
                                  <a:latin typeface="Cambria Math" panose="02040503050406030204" pitchFamily="18" charset="0"/>
                                </a:rPr>
                                <m:t>3</m:t>
                              </m:r>
                            </m:e>
                          </m:mr>
                          <m:mr>
                            <m:e>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5</m:t>
                              </m:r>
                            </m:e>
                            <m:e>
                              <m:r>
                                <a:rPr lang="en-US" i="1" smtClean="0">
                                  <a:solidFill>
                                    <a:srgbClr val="7030A0"/>
                                  </a:solidFill>
                                  <a:latin typeface="Cambria Math" panose="02040503050406030204" pitchFamily="18" charset="0"/>
                                </a:rPr>
                                <m:t>0</m:t>
                              </m:r>
                            </m:e>
                            <m:e>
                              <m:r>
                                <a:rPr lang="en-US" b="0" i="1" smtClean="0">
                                  <a:solidFill>
                                    <a:srgbClr val="00B050"/>
                                  </a:solidFill>
                                  <a:latin typeface="Cambria Math" panose="02040503050406030204" pitchFamily="18" charset="0"/>
                                </a:rPr>
                                <m:t>−</m:t>
                              </m:r>
                              <m:r>
                                <a:rPr lang="en-US" i="1">
                                  <a:solidFill>
                                    <a:srgbClr val="00B050"/>
                                  </a:solidFill>
                                  <a:latin typeface="Cambria Math" panose="02040503050406030204" pitchFamily="18" charset="0"/>
                                </a:rPr>
                                <m:t>6</m:t>
                              </m:r>
                            </m:e>
                          </m:mr>
                          <m:mr>
                            <m:e>
                              <m:r>
                                <a:rPr lang="en-US" i="1" smtClean="0">
                                  <a:solidFill>
                                    <a:srgbClr val="FF0000"/>
                                  </a:solidFill>
                                  <a:latin typeface="Cambria Math" panose="02040503050406030204" pitchFamily="18" charset="0"/>
                                </a:rPr>
                                <m:t>3</m:t>
                              </m:r>
                            </m:e>
                            <m:e>
                              <m:r>
                                <a:rPr lang="en-US" i="1" smtClean="0">
                                  <a:solidFill>
                                    <a:srgbClr val="7030A0"/>
                                  </a:solidFill>
                                  <a:latin typeface="Cambria Math" panose="02040503050406030204" pitchFamily="18" charset="0"/>
                                </a:rPr>
                                <m:t>6</m:t>
                              </m:r>
                            </m:e>
                            <m:e>
                              <m:r>
                                <a:rPr lang="en-US" i="1" smtClean="0">
                                  <a:solidFill>
                                    <a:srgbClr val="00B050"/>
                                  </a:solidFill>
                                  <a:latin typeface="Cambria Math" panose="02040503050406030204" pitchFamily="18" charset="0"/>
                                </a:rPr>
                                <m:t>0</m:t>
                              </m:r>
                            </m:e>
                          </m:mr>
                        </m:m>
                      </m:e>
                    </m:d>
                  </m:oMath>
                </a14:m>
                <a:r>
                  <a:rPr lang="en-US" dirty="0"/>
                  <a:t> =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5</m:t>
                              </m:r>
                            </m:e>
                            <m:e>
                              <m:r>
                                <a:rPr lang="en-US" i="1" smtClean="0">
                                  <a:solidFill>
                                    <a:srgbClr val="FF0000"/>
                                  </a:solidFill>
                                  <a:latin typeface="Cambria Math" panose="02040503050406030204" pitchFamily="18" charset="0"/>
                                </a:rPr>
                                <m:t>3</m:t>
                              </m:r>
                            </m:e>
                          </m:mr>
                          <m:mr>
                            <m:e>
                              <m:r>
                                <a:rPr lang="en-US" i="1" smtClean="0">
                                  <a:solidFill>
                                    <a:srgbClr val="7030A0"/>
                                  </a:solidFill>
                                  <a:latin typeface="Cambria Math" panose="02040503050406030204" pitchFamily="18" charset="0"/>
                                </a:rPr>
                                <m:t>5</m:t>
                              </m:r>
                            </m:e>
                            <m:e>
                              <m:r>
                                <a:rPr lang="en-US" i="1">
                                  <a:solidFill>
                                    <a:srgbClr val="7030A0"/>
                                  </a:solidFill>
                                  <a:latin typeface="Cambria Math" panose="02040503050406030204" pitchFamily="18" charset="0"/>
                                </a:rPr>
                                <m:t>0</m:t>
                              </m:r>
                            </m:e>
                            <m:e>
                              <m:r>
                                <a:rPr lang="en-US" i="1" smtClean="0">
                                  <a:solidFill>
                                    <a:srgbClr val="7030A0"/>
                                  </a:solidFill>
                                  <a:latin typeface="Cambria Math" panose="02040503050406030204" pitchFamily="18" charset="0"/>
                                </a:rPr>
                                <m:t>6</m:t>
                              </m:r>
                            </m:e>
                          </m:mr>
                          <m:mr>
                            <m:e>
                              <m:r>
                                <a:rPr lang="en-US" b="0" i="1" smtClean="0">
                                  <a:solidFill>
                                    <a:srgbClr val="00B050"/>
                                  </a:solidFill>
                                  <a:latin typeface="Cambria Math" panose="02040503050406030204" pitchFamily="18" charset="0"/>
                                </a:rPr>
                                <m:t>−</m:t>
                              </m:r>
                              <m:r>
                                <a:rPr lang="en-US" i="1">
                                  <a:solidFill>
                                    <a:srgbClr val="00B050"/>
                                  </a:solidFill>
                                  <a:latin typeface="Cambria Math" panose="02040503050406030204" pitchFamily="18" charset="0"/>
                                </a:rPr>
                                <m:t>3</m:t>
                              </m:r>
                            </m:e>
                            <m:e>
                              <m:r>
                                <a:rPr lang="en-US" b="0" i="1" smtClean="0">
                                  <a:solidFill>
                                    <a:srgbClr val="00B050"/>
                                  </a:solidFill>
                                  <a:latin typeface="Cambria Math" panose="02040503050406030204" pitchFamily="18" charset="0"/>
                                </a:rPr>
                                <m:t>−</m:t>
                              </m:r>
                              <m:r>
                                <a:rPr lang="en-US" i="1">
                                  <a:solidFill>
                                    <a:srgbClr val="00B050"/>
                                  </a:solidFill>
                                  <a:latin typeface="Cambria Math" panose="02040503050406030204" pitchFamily="18" charset="0"/>
                                </a:rPr>
                                <m:t>6</m:t>
                              </m:r>
                            </m:e>
                            <m:e>
                              <m:r>
                                <a:rPr lang="en-US" i="1">
                                  <a:solidFill>
                                    <a:srgbClr val="00B050"/>
                                  </a:solidFill>
                                  <a:latin typeface="Cambria Math" panose="02040503050406030204" pitchFamily="18" charset="0"/>
                                </a:rPr>
                                <m:t>0</m:t>
                              </m:r>
                            </m:e>
                          </m:mr>
                        </m:m>
                      </m:e>
                    </m:d>
                  </m:oMath>
                </a14:m>
                <a:r>
                  <a:rPr lang="en-US" dirty="0"/>
                  <a:t> = - A </a:t>
                </a:r>
                <a:endParaRPr lang="th-TH" dirty="0"/>
              </a:p>
            </p:txBody>
          </p:sp>
        </mc:Choice>
        <mc:Fallback xmlns="">
          <p:sp>
            <p:nvSpPr>
              <p:cNvPr id="6" name="Rectangle 5">
                <a:extLst>
                  <a:ext uri="{FF2B5EF4-FFF2-40B4-BE49-F238E27FC236}">
                    <a16:creationId xmlns:a16="http://schemas.microsoft.com/office/drawing/2014/main" id="{544A4375-5110-4F64-8723-D41CA1929730}"/>
                  </a:ext>
                </a:extLst>
              </p:cNvPr>
              <p:cNvSpPr>
                <a:spLocks noRot="1" noChangeAspect="1" noMove="1" noResize="1" noEditPoints="1" noAdjustHandles="1" noChangeArrowheads="1" noChangeShapeType="1" noTextEdit="1"/>
              </p:cNvSpPr>
              <p:nvPr/>
            </p:nvSpPr>
            <p:spPr>
              <a:xfrm>
                <a:off x="2249128" y="5252343"/>
                <a:ext cx="6725624" cy="1240532"/>
              </a:xfrm>
              <a:prstGeom prst="rect">
                <a:avLst/>
              </a:prstGeom>
              <a:blipFill>
                <a:blip r:embed="rId3"/>
                <a:stretch>
                  <a:fillRect r="-816"/>
                </a:stretch>
              </a:blipFill>
            </p:spPr>
            <p:txBody>
              <a:bodyPr/>
              <a:lstStyle/>
              <a:p>
                <a:r>
                  <a:rPr lang="th-TH">
                    <a:noFill/>
                  </a:rPr>
                  <a:t> </a:t>
                </a:r>
              </a:p>
            </p:txBody>
          </p:sp>
        </mc:Fallback>
      </mc:AlternateContent>
      <p:sp>
        <p:nvSpPr>
          <p:cNvPr id="7" name="Date Placeholder 6">
            <a:extLst>
              <a:ext uri="{FF2B5EF4-FFF2-40B4-BE49-F238E27FC236}">
                <a16:creationId xmlns:a16="http://schemas.microsoft.com/office/drawing/2014/main" id="{E192A856-479A-47BD-8BEB-41BD959FAB70}"/>
              </a:ext>
            </a:extLst>
          </p:cNvPr>
          <p:cNvSpPr>
            <a:spLocks noGrp="1"/>
          </p:cNvSpPr>
          <p:nvPr>
            <p:ph type="dt" sz="half" idx="10"/>
          </p:nvPr>
        </p:nvSpPr>
        <p:spPr/>
        <p:txBody>
          <a:bodyPr/>
          <a:lstStyle/>
          <a:p>
            <a:fld id="{2DD9E9FA-6435-41FF-814B-9DA3F70EB8F9}" type="datetime1">
              <a:rPr lang="en-US" smtClean="0"/>
              <a:t>9/27/2020</a:t>
            </a:fld>
            <a:endParaRPr lang="th-TH"/>
          </a:p>
        </p:txBody>
      </p:sp>
      <p:sp>
        <p:nvSpPr>
          <p:cNvPr id="8" name="Slide Number Placeholder 7">
            <a:extLst>
              <a:ext uri="{FF2B5EF4-FFF2-40B4-BE49-F238E27FC236}">
                <a16:creationId xmlns:a16="http://schemas.microsoft.com/office/drawing/2014/main" id="{F0D04BD4-6C51-4E49-95C3-E4FC1C04CE22}"/>
              </a:ext>
            </a:extLst>
          </p:cNvPr>
          <p:cNvSpPr>
            <a:spLocks noGrp="1"/>
          </p:cNvSpPr>
          <p:nvPr>
            <p:ph type="sldNum" sz="quarter" idx="12"/>
          </p:nvPr>
        </p:nvSpPr>
        <p:spPr/>
        <p:txBody>
          <a:bodyPr/>
          <a:lstStyle/>
          <a:p>
            <a:fld id="{33BCD95E-A428-4E8F-A603-A71E22D42A60}" type="slidenum">
              <a:rPr lang="th-TH" smtClean="0"/>
              <a:t>15</a:t>
            </a:fld>
            <a:endParaRPr lang="th-TH"/>
          </a:p>
        </p:txBody>
      </p:sp>
    </p:spTree>
    <p:extLst>
      <p:ext uri="{BB962C8B-B14F-4D97-AF65-F5344CB8AC3E}">
        <p14:creationId xmlns:p14="http://schemas.microsoft.com/office/powerpoint/2010/main" val="4217447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1F65-145C-44D6-81D5-36DFD170ADD7}"/>
              </a:ext>
            </a:extLst>
          </p:cNvPr>
          <p:cNvSpPr>
            <a:spLocks noGrp="1"/>
          </p:cNvSpPr>
          <p:nvPr>
            <p:ph type="title"/>
          </p:nvPr>
        </p:nvSpPr>
        <p:spPr>
          <a:xfrm>
            <a:off x="0" y="44455"/>
            <a:ext cx="10515600" cy="1325563"/>
          </a:xfrm>
        </p:spPr>
        <p:txBody>
          <a:bodyPr/>
          <a:lstStyle/>
          <a:p>
            <a:r>
              <a:rPr lang="en-US" b="1" dirty="0">
                <a:solidFill>
                  <a:srgbClr val="7030A0"/>
                </a:solidFill>
              </a:rPr>
              <a:t>Orthogonal Matrix</a:t>
            </a:r>
            <a:endParaRPr lang="th-TH" b="1" dirty="0">
              <a:solidFill>
                <a:srgbClr val="7030A0"/>
              </a:solidFill>
            </a:endParaRPr>
          </a:p>
        </p:txBody>
      </p:sp>
      <p:sp>
        <p:nvSpPr>
          <p:cNvPr id="5" name="TextBox 4">
            <a:extLst>
              <a:ext uri="{FF2B5EF4-FFF2-40B4-BE49-F238E27FC236}">
                <a16:creationId xmlns:a16="http://schemas.microsoft.com/office/drawing/2014/main" id="{590B8873-63C1-4FF7-B9D5-8E95BA320FE1}"/>
              </a:ext>
            </a:extLst>
          </p:cNvPr>
          <p:cNvSpPr txBox="1"/>
          <p:nvPr/>
        </p:nvSpPr>
        <p:spPr>
          <a:xfrm>
            <a:off x="151002" y="1355843"/>
            <a:ext cx="11702643" cy="1384995"/>
          </a:xfrm>
          <a:prstGeom prst="rect">
            <a:avLst/>
          </a:prstGeom>
          <a:noFill/>
        </p:spPr>
        <p:txBody>
          <a:bodyPr wrap="square" rtlCol="0">
            <a:spAutoFit/>
          </a:bodyPr>
          <a:lstStyle/>
          <a:p>
            <a:r>
              <a:rPr lang="en-US" dirty="0"/>
              <a:t>A square matrix with real elements and satisfies:</a:t>
            </a:r>
          </a:p>
          <a:p>
            <a:endParaRPr lang="en-US" dirty="0"/>
          </a:p>
          <a:p>
            <a:r>
              <a:rPr lang="en-US" dirty="0"/>
              <a:t> </a:t>
            </a:r>
            <a:r>
              <a:rPr lang="en-US" dirty="0" err="1"/>
              <a:t>A.A</a:t>
            </a:r>
            <a:r>
              <a:rPr lang="en-US" baseline="30000" dirty="0" err="1"/>
              <a:t>t</a:t>
            </a:r>
            <a:r>
              <a:rPr lang="en-US" dirty="0"/>
              <a:t> = I is called Orthogonal matrix</a:t>
            </a:r>
            <a:endParaRPr lang="th-TH"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632F52-5A56-4A55-9BE3-804797B17348}"/>
                  </a:ext>
                </a:extLst>
              </p:cNvPr>
              <p:cNvSpPr txBox="1"/>
              <p:nvPr/>
            </p:nvSpPr>
            <p:spPr>
              <a:xfrm>
                <a:off x="7726261" y="636286"/>
                <a:ext cx="4035105" cy="25521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solidFill>
                                          <a:srgbClr val="C00000"/>
                                        </a:solidFill>
                                        <a:latin typeface="Cambria Math" panose="02040503050406030204" pitchFamily="18" charset="0"/>
                                      </a:rPr>
                                    </m:ctrlPr>
                                  </m:fPr>
                                  <m:num>
                                    <m:r>
                                      <m:rPr>
                                        <m:brk m:alnAt="7"/>
                                      </m:rP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e>
                            </m:mr>
                            <m:mr>
                              <m:e>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2</m:t>
                                    </m:r>
                                  </m:num>
                                  <m:den>
                                    <m:r>
                                      <a:rPr lang="en-US" b="0" i="1" smtClean="0">
                                        <a:solidFill>
                                          <a:srgbClr val="00B050"/>
                                        </a:solidFill>
                                        <a:latin typeface="Cambria Math" panose="02040503050406030204" pitchFamily="18" charset="0"/>
                                      </a:rPr>
                                      <m:t>3</m:t>
                                    </m:r>
                                  </m:den>
                                </m:f>
                              </m:e>
                              <m:e>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1</m:t>
                                    </m:r>
                                  </m:num>
                                  <m:den>
                                    <m:r>
                                      <a:rPr lang="en-US" b="0" i="1" smtClean="0">
                                        <a:solidFill>
                                          <a:srgbClr val="00B050"/>
                                        </a:solidFill>
                                        <a:latin typeface="Cambria Math" panose="02040503050406030204" pitchFamily="18" charset="0"/>
                                      </a:rPr>
                                      <m:t>3</m:t>
                                    </m:r>
                                  </m:den>
                                </m:f>
                              </m:e>
                              <m:e>
                                <m:r>
                                  <a:rPr lang="en-US" b="0" i="1" smtClean="0">
                                    <a:solidFill>
                                      <a:srgbClr val="00B050"/>
                                    </a:solidFill>
                                    <a:latin typeface="Cambria Math" panose="02040503050406030204" pitchFamily="18" charset="0"/>
                                  </a:rPr>
                                  <m:t>−</m:t>
                                </m:r>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2</m:t>
                                    </m:r>
                                  </m:num>
                                  <m:den>
                                    <m:r>
                                      <a:rPr lang="en-US" b="0" i="1" smtClean="0">
                                        <a:solidFill>
                                          <a:srgbClr val="00B050"/>
                                        </a:solidFill>
                                        <a:latin typeface="Cambria Math" panose="02040503050406030204" pitchFamily="18" charset="0"/>
                                      </a:rPr>
                                      <m:t>3</m:t>
                                    </m:r>
                                  </m:den>
                                </m:f>
                              </m:e>
                            </m:mr>
                            <m:mr>
                              <m:e>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2</m:t>
                                    </m:r>
                                  </m:num>
                                  <m:den>
                                    <m:r>
                                      <a:rPr lang="en-US" b="0" i="1" smtClean="0">
                                        <a:solidFill>
                                          <a:srgbClr val="0070C0"/>
                                        </a:solidFill>
                                        <a:latin typeface="Cambria Math" panose="02040503050406030204" pitchFamily="18" charset="0"/>
                                      </a:rPr>
                                      <m:t>3</m:t>
                                    </m:r>
                                  </m:den>
                                </m:f>
                              </m:e>
                              <m:e>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2</m:t>
                                    </m:r>
                                  </m:num>
                                  <m:den>
                                    <m:r>
                                      <a:rPr lang="en-US" b="0" i="1" smtClean="0">
                                        <a:solidFill>
                                          <a:srgbClr val="0070C0"/>
                                        </a:solidFill>
                                        <a:latin typeface="Cambria Math" panose="02040503050406030204" pitchFamily="18" charset="0"/>
                                      </a:rPr>
                                      <m:t>3</m:t>
                                    </m:r>
                                  </m:den>
                                </m:f>
                              </m:e>
                              <m:e>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e>
                            </m:mr>
                          </m:m>
                        </m:e>
                      </m:d>
                    </m:oMath>
                  </m:oMathPara>
                </a14:m>
                <a:endParaRPr lang="th-TH" dirty="0"/>
              </a:p>
            </p:txBody>
          </p:sp>
        </mc:Choice>
        <mc:Fallback xmlns="">
          <p:sp>
            <p:nvSpPr>
              <p:cNvPr id="9" name="TextBox 8">
                <a:extLst>
                  <a:ext uri="{FF2B5EF4-FFF2-40B4-BE49-F238E27FC236}">
                    <a16:creationId xmlns:a16="http://schemas.microsoft.com/office/drawing/2014/main" id="{8D632F52-5A56-4A55-9BE3-804797B17348}"/>
                  </a:ext>
                </a:extLst>
              </p:cNvPr>
              <p:cNvSpPr txBox="1">
                <a:spLocks noRot="1" noChangeAspect="1" noMove="1" noResize="1" noEditPoints="1" noAdjustHandles="1" noChangeArrowheads="1" noChangeShapeType="1" noTextEdit="1"/>
              </p:cNvSpPr>
              <p:nvPr/>
            </p:nvSpPr>
            <p:spPr>
              <a:xfrm>
                <a:off x="7726261" y="636286"/>
                <a:ext cx="4035105" cy="2552109"/>
              </a:xfrm>
              <a:prstGeom prst="rect">
                <a:avLst/>
              </a:prstGeom>
              <a:blipFill>
                <a:blip r:embed="rId2"/>
                <a:stretch>
                  <a:fillRect/>
                </a:stretch>
              </a:blipFill>
            </p:spPr>
            <p:txBody>
              <a:bodyPr/>
              <a:lstStyle/>
              <a:p>
                <a:r>
                  <a:rPr lang="th-TH">
                    <a:noFill/>
                  </a:rPr>
                  <a:t> </a:t>
                </a:r>
              </a:p>
            </p:txBody>
          </p:sp>
        </mc:Fallback>
      </mc:AlternateContent>
      <p:pic>
        <p:nvPicPr>
          <p:cNvPr id="12" name="Picture 11">
            <a:extLst>
              <a:ext uri="{FF2B5EF4-FFF2-40B4-BE49-F238E27FC236}">
                <a16:creationId xmlns:a16="http://schemas.microsoft.com/office/drawing/2014/main" id="{BFA3F869-3AEB-47D2-8A97-05A612FADD0D}"/>
              </a:ext>
            </a:extLst>
          </p:cNvPr>
          <p:cNvPicPr>
            <a:picLocks noChangeAspect="1"/>
          </p:cNvPicPr>
          <p:nvPr/>
        </p:nvPicPr>
        <p:blipFill>
          <a:blip r:embed="rId3"/>
          <a:stretch>
            <a:fillRect/>
          </a:stretch>
        </p:blipFill>
        <p:spPr>
          <a:xfrm>
            <a:off x="0" y="4052226"/>
            <a:ext cx="12192000" cy="2664969"/>
          </a:xfrm>
          <a:prstGeom prst="rect">
            <a:avLst/>
          </a:prstGeom>
        </p:spPr>
      </p:pic>
      <p:sp>
        <p:nvSpPr>
          <p:cNvPr id="13" name="Date Placeholder 12">
            <a:extLst>
              <a:ext uri="{FF2B5EF4-FFF2-40B4-BE49-F238E27FC236}">
                <a16:creationId xmlns:a16="http://schemas.microsoft.com/office/drawing/2014/main" id="{6F6E4FF0-7EDF-476E-88BB-D45298FFF87C}"/>
              </a:ext>
            </a:extLst>
          </p:cNvPr>
          <p:cNvSpPr>
            <a:spLocks noGrp="1"/>
          </p:cNvSpPr>
          <p:nvPr>
            <p:ph type="dt" sz="half" idx="10"/>
          </p:nvPr>
        </p:nvSpPr>
        <p:spPr/>
        <p:txBody>
          <a:bodyPr/>
          <a:lstStyle/>
          <a:p>
            <a:fld id="{FCCF138A-EE6A-439E-AA26-1858C5942708}" type="datetime1">
              <a:rPr lang="en-US" smtClean="0"/>
              <a:t>9/27/2020</a:t>
            </a:fld>
            <a:endParaRPr lang="th-TH"/>
          </a:p>
        </p:txBody>
      </p:sp>
      <p:sp>
        <p:nvSpPr>
          <p:cNvPr id="14" name="Slide Number Placeholder 13">
            <a:extLst>
              <a:ext uri="{FF2B5EF4-FFF2-40B4-BE49-F238E27FC236}">
                <a16:creationId xmlns:a16="http://schemas.microsoft.com/office/drawing/2014/main" id="{A0D0F268-9846-449F-8317-229FD655D50C}"/>
              </a:ext>
            </a:extLst>
          </p:cNvPr>
          <p:cNvSpPr>
            <a:spLocks noGrp="1"/>
          </p:cNvSpPr>
          <p:nvPr>
            <p:ph type="sldNum" sz="quarter" idx="12"/>
          </p:nvPr>
        </p:nvSpPr>
        <p:spPr/>
        <p:txBody>
          <a:bodyPr/>
          <a:lstStyle/>
          <a:p>
            <a:fld id="{33BCD95E-A428-4E8F-A603-A71E22D42A60}" type="slidenum">
              <a:rPr lang="th-TH" smtClean="0"/>
              <a:t>16</a:t>
            </a:fld>
            <a:endParaRPr lang="th-TH"/>
          </a:p>
        </p:txBody>
      </p:sp>
    </p:spTree>
    <p:extLst>
      <p:ext uri="{BB962C8B-B14F-4D97-AF65-F5344CB8AC3E}">
        <p14:creationId xmlns:p14="http://schemas.microsoft.com/office/powerpoint/2010/main" val="214504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29A7-5DFC-4D37-AB76-7F62852B0FF9}"/>
              </a:ext>
            </a:extLst>
          </p:cNvPr>
          <p:cNvSpPr>
            <a:spLocks noGrp="1"/>
          </p:cNvSpPr>
          <p:nvPr>
            <p:ph type="title"/>
          </p:nvPr>
        </p:nvSpPr>
        <p:spPr>
          <a:xfrm>
            <a:off x="267749" y="171798"/>
            <a:ext cx="10515600" cy="1325563"/>
          </a:xfrm>
        </p:spPr>
        <p:txBody>
          <a:bodyPr/>
          <a:lstStyle/>
          <a:p>
            <a:r>
              <a:rPr lang="en-US" b="1" dirty="0">
                <a:solidFill>
                  <a:srgbClr val="7030A0"/>
                </a:solidFill>
              </a:rPr>
              <a:t>Conjugate Matrix</a:t>
            </a:r>
            <a:endParaRPr lang="th-TH" b="1" dirty="0">
              <a:solidFill>
                <a:srgbClr val="7030A0"/>
              </a:solidFill>
            </a:endParaRPr>
          </a:p>
        </p:txBody>
      </p:sp>
      <p:sp>
        <p:nvSpPr>
          <p:cNvPr id="3" name="Content Placeholder 2">
            <a:extLst>
              <a:ext uri="{FF2B5EF4-FFF2-40B4-BE49-F238E27FC236}">
                <a16:creationId xmlns:a16="http://schemas.microsoft.com/office/drawing/2014/main" id="{856B2E34-1AA5-448A-BDD9-291F3EA981BF}"/>
              </a:ext>
            </a:extLst>
          </p:cNvPr>
          <p:cNvSpPr>
            <a:spLocks noGrp="1"/>
          </p:cNvSpPr>
          <p:nvPr>
            <p:ph idx="1"/>
          </p:nvPr>
        </p:nvSpPr>
        <p:spPr>
          <a:xfrm>
            <a:off x="267749" y="1162895"/>
            <a:ext cx="10515600" cy="4351338"/>
          </a:xfrm>
        </p:spPr>
        <p:txBody>
          <a:bodyPr/>
          <a:lstStyle/>
          <a:p>
            <a:pPr marL="0" indent="0">
              <a:buNone/>
            </a:pPr>
            <a:r>
              <a:rPr lang="en-US" dirty="0"/>
              <a:t>If all elements of a matrix are replaced by their conjugates (replace a + </a:t>
            </a:r>
            <a:r>
              <a:rPr lang="en-US" dirty="0" err="1"/>
              <a:t>jb</a:t>
            </a:r>
            <a:r>
              <a:rPr lang="en-US" dirty="0"/>
              <a:t> by a – </a:t>
            </a:r>
            <a:r>
              <a:rPr lang="en-US" dirty="0" err="1"/>
              <a:t>jb</a:t>
            </a:r>
            <a:r>
              <a:rPr lang="en-US" dirty="0"/>
              <a:t>), the resultant matrix is the conjugate and is denoted by A</a:t>
            </a:r>
            <a:r>
              <a:rPr lang="en-US" baseline="30000" dirty="0"/>
              <a:t>*</a:t>
            </a:r>
            <a:r>
              <a:rPr lang="en-US" dirty="0"/>
              <a:t>.</a:t>
            </a:r>
            <a:endParaRPr lang="th-T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81586E-B4CB-4254-91D4-DB13133FBA3B}"/>
                  </a:ext>
                </a:extLst>
              </p:cNvPr>
              <p:cNvSpPr txBox="1"/>
              <p:nvPr/>
            </p:nvSpPr>
            <p:spPr>
              <a:xfrm>
                <a:off x="335560" y="1985119"/>
                <a:ext cx="3383106" cy="8167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𝑗</m:t>
                                </m:r>
                                <m:r>
                                  <a:rPr lang="en-US" b="0" i="1" smtClean="0">
                                    <a:latin typeface="Cambria Math" panose="02040503050406030204" pitchFamily="18" charset="0"/>
                                  </a:rPr>
                                  <m:t>3</m:t>
                                </m:r>
                              </m:e>
                              <m:e>
                                <m:r>
                                  <a:rPr lang="en-US" b="0" i="1" smtClean="0">
                                    <a:latin typeface="Cambria Math" panose="02040503050406030204" pitchFamily="18" charset="0"/>
                                  </a:rPr>
                                  <m:t>5</m:t>
                                </m:r>
                              </m:e>
                            </m:mr>
                            <m:mr>
                              <m:e>
                                <m:r>
                                  <a:rPr lang="en-US" b="0" i="1" smtClean="0">
                                    <a:latin typeface="Cambria Math" panose="02040503050406030204" pitchFamily="18" charset="0"/>
                                  </a:rPr>
                                  <m:t>4+</m:t>
                                </m:r>
                                <m:r>
                                  <a:rPr lang="en-US" b="0" i="1" smtClean="0">
                                    <a:latin typeface="Cambria Math" panose="02040503050406030204" pitchFamily="18" charset="0"/>
                                  </a:rPr>
                                  <m:t>𝑗</m:t>
                                </m:r>
                                <m:r>
                                  <a:rPr lang="en-US" b="0" i="1" smtClean="0">
                                    <a:latin typeface="Cambria Math" panose="02040503050406030204" pitchFamily="18" charset="0"/>
                                  </a:rPr>
                                  <m:t>2</m:t>
                                </m:r>
                              </m:e>
                              <m:e>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1</m:t>
                                </m:r>
                              </m:e>
                            </m:mr>
                          </m:m>
                        </m:e>
                      </m:d>
                    </m:oMath>
                  </m:oMathPara>
                </a14:m>
                <a:endParaRPr lang="th-TH" dirty="0"/>
              </a:p>
            </p:txBody>
          </p:sp>
        </mc:Choice>
        <mc:Fallback xmlns="">
          <p:sp>
            <p:nvSpPr>
              <p:cNvPr id="5" name="TextBox 4">
                <a:extLst>
                  <a:ext uri="{FF2B5EF4-FFF2-40B4-BE49-F238E27FC236}">
                    <a16:creationId xmlns:a16="http://schemas.microsoft.com/office/drawing/2014/main" id="{B681586E-B4CB-4254-91D4-DB13133FBA3B}"/>
                  </a:ext>
                </a:extLst>
              </p:cNvPr>
              <p:cNvSpPr txBox="1">
                <a:spLocks noRot="1" noChangeAspect="1" noMove="1" noResize="1" noEditPoints="1" noAdjustHandles="1" noChangeArrowheads="1" noChangeShapeType="1" noTextEdit="1"/>
              </p:cNvSpPr>
              <p:nvPr/>
            </p:nvSpPr>
            <p:spPr>
              <a:xfrm>
                <a:off x="335560" y="1985119"/>
                <a:ext cx="3383106" cy="816762"/>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EDA3462-41A9-456C-92BF-9976360D0BB8}"/>
                  </a:ext>
                </a:extLst>
              </p:cNvPr>
              <p:cNvSpPr/>
              <p:nvPr/>
            </p:nvSpPr>
            <p:spPr>
              <a:xfrm>
                <a:off x="267749" y="2943708"/>
                <a:ext cx="7157087" cy="9090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𝐶𝑜𝑛𝑗𝑢𝑔𝑎𝑡𝑒</m:t>
                          </m:r>
                          <m:r>
                            <a:rPr lang="en-US" b="0" i="1" smtClean="0">
                              <a:latin typeface="Cambria Math" panose="02040503050406030204" pitchFamily="18" charset="0"/>
                            </a:rPr>
                            <m:t> </m:t>
                          </m:r>
                          <m:r>
                            <a:rPr lang="en-US" b="0" i="1" smtClean="0">
                              <a:latin typeface="Cambria Math" panose="02040503050406030204" pitchFamily="18" charset="0"/>
                            </a:rPr>
                            <m:t>𝑀𝑎𝑡𝑟𝑖𝑥</m:t>
                          </m:r>
                          <m:r>
                            <a:rPr lang="en-US" b="0" i="1" smtClean="0">
                              <a:latin typeface="Cambria Math" panose="02040503050406030204" pitchFamily="18" charset="0"/>
                            </a:rPr>
                            <m:t>= </m:t>
                          </m:r>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3</m:t>
                                </m:r>
                              </m:e>
                              <m:e>
                                <m:r>
                                  <a:rPr lang="en-US" i="1">
                                    <a:latin typeface="Cambria Math" panose="02040503050406030204" pitchFamily="18" charset="0"/>
                                  </a:rPr>
                                  <m:t>5</m:t>
                                </m:r>
                              </m:e>
                            </m:mr>
                            <m:mr>
                              <m:e>
                                <m:r>
                                  <a:rPr lang="en-US" i="1">
                                    <a:latin typeface="Cambria Math" panose="02040503050406030204" pitchFamily="18" charset="0"/>
                                  </a:rPr>
                                  <m:t>4</m:t>
                                </m:r>
                                <m:r>
                                  <a:rPr lang="en-US" b="0" i="1" smtClean="0">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2</m:t>
                                </m:r>
                              </m:e>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e>
                            </m:mr>
                          </m:m>
                        </m:e>
                      </m:d>
                    </m:oMath>
                  </m:oMathPara>
                </a14:m>
                <a:endParaRPr lang="th-TH" dirty="0"/>
              </a:p>
            </p:txBody>
          </p:sp>
        </mc:Choice>
        <mc:Fallback xmlns="">
          <p:sp>
            <p:nvSpPr>
              <p:cNvPr id="6" name="Rectangle 5">
                <a:extLst>
                  <a:ext uri="{FF2B5EF4-FFF2-40B4-BE49-F238E27FC236}">
                    <a16:creationId xmlns:a16="http://schemas.microsoft.com/office/drawing/2014/main" id="{EEDA3462-41A9-456C-92BF-9976360D0BB8}"/>
                  </a:ext>
                </a:extLst>
              </p:cNvPr>
              <p:cNvSpPr>
                <a:spLocks noRot="1" noChangeAspect="1" noMove="1" noResize="1" noEditPoints="1" noAdjustHandles="1" noChangeArrowheads="1" noChangeShapeType="1" noTextEdit="1"/>
              </p:cNvSpPr>
              <p:nvPr/>
            </p:nvSpPr>
            <p:spPr>
              <a:xfrm>
                <a:off x="267749" y="2943708"/>
                <a:ext cx="7157087" cy="909095"/>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468A244-F08B-4259-8A0C-FD5824FFD672}"/>
                  </a:ext>
                </a:extLst>
              </p:cNvPr>
              <p:cNvSpPr txBox="1"/>
              <p:nvPr/>
            </p:nvSpPr>
            <p:spPr>
              <a:xfrm>
                <a:off x="528507" y="4084854"/>
                <a:ext cx="4711418" cy="1136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+2</m:t>
                                </m:r>
                                <m:r>
                                  <a:rPr lang="en-US" b="0" i="1" smtClean="0">
                                    <a:latin typeface="Cambria Math" panose="02040503050406030204" pitchFamily="18" charset="0"/>
                                  </a:rPr>
                                  <m:t>𝑖</m:t>
                                </m:r>
                              </m:e>
                              <m:e>
                                <m:r>
                                  <a:rPr lang="en-US" b="0" i="1" smtClean="0">
                                    <a:latin typeface="Cambria Math" panose="02040503050406030204" pitchFamily="18" charset="0"/>
                                  </a:rPr>
                                  <m:t>2−3</m:t>
                                </m:r>
                                <m:r>
                                  <a:rPr lang="en-US" b="0" i="1" smtClean="0">
                                    <a:latin typeface="Cambria Math" panose="02040503050406030204" pitchFamily="18" charset="0"/>
                                  </a:rPr>
                                  <m:t>𝑖</m:t>
                                </m:r>
                              </m:e>
                              <m:e>
                                <m:r>
                                  <a:rPr lang="en-US" b="0" i="1" smtClean="0">
                                    <a:latin typeface="Cambria Math" panose="02040503050406030204" pitchFamily="18" charset="0"/>
                                  </a:rPr>
                                  <m:t>3+4</m:t>
                                </m:r>
                                <m:r>
                                  <a:rPr lang="en-US" b="0" i="1" smtClean="0">
                                    <a:latin typeface="Cambria Math" panose="02040503050406030204" pitchFamily="18" charset="0"/>
                                  </a:rPr>
                                  <m:t>𝑖</m:t>
                                </m:r>
                              </m:e>
                            </m:mr>
                            <m:mr>
                              <m:e>
                                <m:r>
                                  <a:rPr lang="en-US" b="0" i="1" smtClean="0">
                                    <a:latin typeface="Cambria Math" panose="02040503050406030204" pitchFamily="18" charset="0"/>
                                  </a:rPr>
                                  <m:t>4−5</m:t>
                                </m:r>
                                <m:r>
                                  <a:rPr lang="en-US" b="0" i="1" smtClean="0">
                                    <a:latin typeface="Cambria Math" panose="02040503050406030204" pitchFamily="18" charset="0"/>
                                  </a:rPr>
                                  <m:t>𝑖</m:t>
                                </m:r>
                              </m:e>
                              <m:e>
                                <m:r>
                                  <a:rPr lang="en-US" b="0" i="1" smtClean="0">
                                    <a:latin typeface="Cambria Math" panose="02040503050406030204" pitchFamily="18" charset="0"/>
                                  </a:rPr>
                                  <m:t>5+6</m:t>
                                </m:r>
                                <m:r>
                                  <a:rPr lang="en-US" b="0" i="1" smtClean="0">
                                    <a:latin typeface="Cambria Math" panose="02040503050406030204" pitchFamily="18" charset="0"/>
                                  </a:rPr>
                                  <m:t>𝑖</m:t>
                                </m:r>
                              </m:e>
                              <m:e>
                                <m:r>
                                  <a:rPr lang="en-US" b="0" i="1" smtClean="0">
                                    <a:latin typeface="Cambria Math" panose="02040503050406030204" pitchFamily="18" charset="0"/>
                                  </a:rPr>
                                  <m:t>6−7</m:t>
                                </m:r>
                                <m:r>
                                  <a:rPr lang="en-US" b="0" i="1" smtClean="0">
                                    <a:latin typeface="Cambria Math" panose="02040503050406030204" pitchFamily="18" charset="0"/>
                                  </a:rPr>
                                  <m:t>𝑖</m:t>
                                </m:r>
                              </m:e>
                            </m:mr>
                            <m:mr>
                              <m:e>
                                <m:r>
                                  <a:rPr lang="en-US" b="0" i="1" smtClean="0">
                                    <a:latin typeface="Cambria Math" panose="02040503050406030204" pitchFamily="18" charset="0"/>
                                  </a:rPr>
                                  <m:t>8</m:t>
                                </m:r>
                              </m:e>
                              <m:e>
                                <m:r>
                                  <a:rPr lang="en-US" b="0" i="1" smtClean="0">
                                    <a:latin typeface="Cambria Math" panose="02040503050406030204" pitchFamily="18" charset="0"/>
                                  </a:rPr>
                                  <m:t>7+8</m:t>
                                </m:r>
                                <m:r>
                                  <a:rPr lang="en-US" b="0" i="1" smtClean="0">
                                    <a:latin typeface="Cambria Math" panose="02040503050406030204" pitchFamily="18" charset="0"/>
                                  </a:rPr>
                                  <m:t>𝑖</m:t>
                                </m:r>
                              </m:e>
                              <m:e>
                                <m:r>
                                  <a:rPr lang="en-US" b="0" i="1" smtClean="0">
                                    <a:latin typeface="Cambria Math" panose="02040503050406030204" pitchFamily="18" charset="0"/>
                                  </a:rPr>
                                  <m:t>7</m:t>
                                </m:r>
                              </m:e>
                            </m:mr>
                          </m:m>
                        </m:e>
                      </m:d>
                    </m:oMath>
                  </m:oMathPara>
                </a14:m>
                <a:endParaRPr lang="th-TH" dirty="0"/>
              </a:p>
            </p:txBody>
          </p:sp>
        </mc:Choice>
        <mc:Fallback xmlns="">
          <p:sp>
            <p:nvSpPr>
              <p:cNvPr id="8" name="TextBox 7">
                <a:extLst>
                  <a:ext uri="{FF2B5EF4-FFF2-40B4-BE49-F238E27FC236}">
                    <a16:creationId xmlns:a16="http://schemas.microsoft.com/office/drawing/2014/main" id="{4468A244-F08B-4259-8A0C-FD5824FFD672}"/>
                  </a:ext>
                </a:extLst>
              </p:cNvPr>
              <p:cNvSpPr txBox="1">
                <a:spLocks noRot="1" noChangeAspect="1" noMove="1" noResize="1" noEditPoints="1" noAdjustHandles="1" noChangeArrowheads="1" noChangeShapeType="1" noTextEdit="1"/>
              </p:cNvSpPr>
              <p:nvPr/>
            </p:nvSpPr>
            <p:spPr>
              <a:xfrm>
                <a:off x="528507" y="4084854"/>
                <a:ext cx="4711418" cy="1136593"/>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369976B-1A46-4CD4-861E-CAD1694B68BF}"/>
                  </a:ext>
                </a:extLst>
              </p:cNvPr>
              <p:cNvSpPr/>
              <p:nvPr/>
            </p:nvSpPr>
            <p:spPr>
              <a:xfrm>
                <a:off x="431630" y="5317808"/>
                <a:ext cx="8335295" cy="1238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𝐶𝑜𝑛𝑗𝑢𝑔𝑎𝑡𝑒</m:t>
                          </m:r>
                          <m:r>
                            <a:rPr lang="en-US" i="1">
                              <a:latin typeface="Cambria Math" panose="02040503050406030204" pitchFamily="18" charset="0"/>
                            </a:rPr>
                            <m:t> </m:t>
                          </m:r>
                          <m:r>
                            <a:rPr lang="en-US" i="1">
                              <a:latin typeface="Cambria Math" panose="02040503050406030204" pitchFamily="18" charset="0"/>
                            </a:rPr>
                            <m:t>𝑀𝑎𝑡𝑟𝑖𝑥</m:t>
                          </m:r>
                          <m:r>
                            <a:rPr lang="en-US" i="1">
                              <a:latin typeface="Cambria Math" panose="02040503050406030204" pitchFamily="18" charset="0"/>
                            </a:rPr>
                            <m:t>=</m:t>
                          </m:r>
                          <m:r>
                            <a:rPr lang="en-US" b="0" i="1" smtClean="0">
                              <a:latin typeface="Cambria Math" panose="02040503050406030204" pitchFamily="18" charset="0"/>
                            </a:rPr>
                            <m:t>𝐵</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𝑖</m:t>
                                </m:r>
                              </m:e>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𝑖</m:t>
                                </m:r>
                              </m:e>
                              <m:e>
                                <m:r>
                                  <a:rPr lang="en-US" i="1">
                                    <a:latin typeface="Cambria Math" panose="02040503050406030204" pitchFamily="18" charset="0"/>
                                  </a:rPr>
                                  <m:t>3</m:t>
                                </m:r>
                                <m:r>
                                  <a:rPr lang="en-US" b="0" i="1" smtClean="0">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𝑖</m:t>
                                </m:r>
                              </m:e>
                            </m:mr>
                            <m:mr>
                              <m:e>
                                <m:r>
                                  <a:rPr lang="en-US" i="1">
                                    <a:latin typeface="Cambria Math" panose="02040503050406030204" pitchFamily="18" charset="0"/>
                                  </a:rPr>
                                  <m:t>4</m:t>
                                </m:r>
                                <m:r>
                                  <a:rPr lang="en-US" b="0" i="1" smtClean="0">
                                    <a:latin typeface="Cambria Math" panose="02040503050406030204" pitchFamily="18" charset="0"/>
                                  </a:rPr>
                                  <m:t>+</m:t>
                                </m:r>
                                <m:r>
                                  <a:rPr lang="en-US" i="1">
                                    <a:latin typeface="Cambria Math" panose="02040503050406030204" pitchFamily="18" charset="0"/>
                                  </a:rPr>
                                  <m:t>5</m:t>
                                </m:r>
                                <m:r>
                                  <a:rPr lang="en-US" i="1">
                                    <a:latin typeface="Cambria Math" panose="02040503050406030204" pitchFamily="18" charset="0"/>
                                  </a:rPr>
                                  <m:t>𝑖</m:t>
                                </m:r>
                              </m:e>
                              <m:e>
                                <m:r>
                                  <a:rPr lang="en-US" i="1">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6</m:t>
                                </m:r>
                                <m:r>
                                  <a:rPr lang="en-US" i="1">
                                    <a:latin typeface="Cambria Math" panose="02040503050406030204" pitchFamily="18" charset="0"/>
                                  </a:rPr>
                                  <m:t>𝑖</m:t>
                                </m:r>
                              </m:e>
                              <m:e>
                                <m:r>
                                  <a:rPr lang="en-US" i="1">
                                    <a:latin typeface="Cambria Math" panose="02040503050406030204" pitchFamily="18" charset="0"/>
                                  </a:rPr>
                                  <m:t>6</m:t>
                                </m:r>
                                <m:r>
                                  <a:rPr lang="en-US" b="0" i="1" smtClean="0">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𝑖</m:t>
                                </m:r>
                              </m:e>
                            </m:mr>
                            <m:mr>
                              <m:e>
                                <m:r>
                                  <a:rPr lang="en-US" i="1">
                                    <a:latin typeface="Cambria Math" panose="02040503050406030204" pitchFamily="18" charset="0"/>
                                  </a:rPr>
                                  <m:t>8</m:t>
                                </m:r>
                              </m:e>
                              <m:e>
                                <m:r>
                                  <a:rPr lang="en-US" i="1">
                                    <a:latin typeface="Cambria Math" panose="02040503050406030204" pitchFamily="18" charset="0"/>
                                  </a:rPr>
                                  <m:t>7</m:t>
                                </m:r>
                                <m:r>
                                  <a:rPr lang="en-US" b="0" i="1" smtClean="0">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𝑖</m:t>
                                </m:r>
                              </m:e>
                              <m:e>
                                <m:r>
                                  <a:rPr lang="en-US" i="1">
                                    <a:latin typeface="Cambria Math" panose="02040503050406030204" pitchFamily="18" charset="0"/>
                                  </a:rPr>
                                  <m:t>7</m:t>
                                </m:r>
                              </m:e>
                            </m:mr>
                          </m:m>
                        </m:e>
                      </m:d>
                    </m:oMath>
                  </m:oMathPara>
                </a14:m>
                <a:endParaRPr lang="th-TH" dirty="0"/>
              </a:p>
            </p:txBody>
          </p:sp>
        </mc:Choice>
        <mc:Fallback xmlns="">
          <p:sp>
            <p:nvSpPr>
              <p:cNvPr id="9" name="Rectangle 8">
                <a:extLst>
                  <a:ext uri="{FF2B5EF4-FFF2-40B4-BE49-F238E27FC236}">
                    <a16:creationId xmlns:a16="http://schemas.microsoft.com/office/drawing/2014/main" id="{8369976B-1A46-4CD4-861E-CAD1694B68BF}"/>
                  </a:ext>
                </a:extLst>
              </p:cNvPr>
              <p:cNvSpPr>
                <a:spLocks noRot="1" noChangeAspect="1" noMove="1" noResize="1" noEditPoints="1" noAdjustHandles="1" noChangeArrowheads="1" noChangeShapeType="1" noTextEdit="1"/>
              </p:cNvSpPr>
              <p:nvPr/>
            </p:nvSpPr>
            <p:spPr>
              <a:xfrm>
                <a:off x="431630" y="5317808"/>
                <a:ext cx="8335295" cy="1238929"/>
              </a:xfrm>
              <a:prstGeom prst="rect">
                <a:avLst/>
              </a:prstGeom>
              <a:blipFill>
                <a:blip r:embed="rId5"/>
                <a:stretch>
                  <a:fillRect/>
                </a:stretch>
              </a:blipFill>
            </p:spPr>
            <p:txBody>
              <a:bodyPr/>
              <a:lstStyle/>
              <a:p>
                <a:r>
                  <a:rPr lang="th-TH">
                    <a:noFill/>
                  </a:rPr>
                  <a:t> </a:t>
                </a:r>
              </a:p>
            </p:txBody>
          </p:sp>
        </mc:Fallback>
      </mc:AlternateContent>
      <p:sp>
        <p:nvSpPr>
          <p:cNvPr id="10" name="Date Placeholder 9">
            <a:extLst>
              <a:ext uri="{FF2B5EF4-FFF2-40B4-BE49-F238E27FC236}">
                <a16:creationId xmlns:a16="http://schemas.microsoft.com/office/drawing/2014/main" id="{BE515B27-5C77-4898-9439-48579E5BB5CA}"/>
              </a:ext>
            </a:extLst>
          </p:cNvPr>
          <p:cNvSpPr>
            <a:spLocks noGrp="1"/>
          </p:cNvSpPr>
          <p:nvPr>
            <p:ph type="dt" sz="half" idx="10"/>
          </p:nvPr>
        </p:nvSpPr>
        <p:spPr/>
        <p:txBody>
          <a:bodyPr/>
          <a:lstStyle/>
          <a:p>
            <a:fld id="{FB4BF9C6-C3C3-4E44-98E5-22AFB10C489E}" type="datetime1">
              <a:rPr lang="en-US" smtClean="0"/>
              <a:t>9/27/2020</a:t>
            </a:fld>
            <a:endParaRPr lang="th-TH"/>
          </a:p>
        </p:txBody>
      </p:sp>
      <p:sp>
        <p:nvSpPr>
          <p:cNvPr id="11" name="Slide Number Placeholder 10">
            <a:extLst>
              <a:ext uri="{FF2B5EF4-FFF2-40B4-BE49-F238E27FC236}">
                <a16:creationId xmlns:a16="http://schemas.microsoft.com/office/drawing/2014/main" id="{8B2C9F4C-C436-48B5-A4A4-A699C55E1B7D}"/>
              </a:ext>
            </a:extLst>
          </p:cNvPr>
          <p:cNvSpPr>
            <a:spLocks noGrp="1"/>
          </p:cNvSpPr>
          <p:nvPr>
            <p:ph type="sldNum" sz="quarter" idx="12"/>
          </p:nvPr>
        </p:nvSpPr>
        <p:spPr/>
        <p:txBody>
          <a:bodyPr/>
          <a:lstStyle/>
          <a:p>
            <a:fld id="{33BCD95E-A428-4E8F-A603-A71E22D42A60}" type="slidenum">
              <a:rPr lang="th-TH" smtClean="0"/>
              <a:t>17</a:t>
            </a:fld>
            <a:endParaRPr lang="th-TH"/>
          </a:p>
        </p:txBody>
      </p:sp>
    </p:spTree>
    <p:extLst>
      <p:ext uri="{BB962C8B-B14F-4D97-AF65-F5344CB8AC3E}">
        <p14:creationId xmlns:p14="http://schemas.microsoft.com/office/powerpoint/2010/main" val="3857929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09A0-E25F-43C9-9D7F-F34DD646A948}"/>
              </a:ext>
            </a:extLst>
          </p:cNvPr>
          <p:cNvSpPr>
            <a:spLocks noGrp="1"/>
          </p:cNvSpPr>
          <p:nvPr>
            <p:ph type="title"/>
          </p:nvPr>
        </p:nvSpPr>
        <p:spPr/>
        <p:txBody>
          <a:bodyPr/>
          <a:lstStyle/>
          <a:p>
            <a:r>
              <a:rPr lang="en-US" b="1" dirty="0">
                <a:solidFill>
                  <a:srgbClr val="7030A0"/>
                </a:solidFill>
              </a:rPr>
              <a:t>Hermitian Matrix</a:t>
            </a:r>
            <a:endParaRPr lang="th-TH" b="1" dirty="0">
              <a:solidFill>
                <a:srgbClr val="7030A0"/>
              </a:solidFill>
            </a:endParaRPr>
          </a:p>
        </p:txBody>
      </p:sp>
      <p:sp>
        <p:nvSpPr>
          <p:cNvPr id="3" name="Content Placeholder 2">
            <a:extLst>
              <a:ext uri="{FF2B5EF4-FFF2-40B4-BE49-F238E27FC236}">
                <a16:creationId xmlns:a16="http://schemas.microsoft.com/office/drawing/2014/main" id="{AA45D7CC-22ED-4024-84E9-45757AE1DDDE}"/>
              </a:ext>
            </a:extLst>
          </p:cNvPr>
          <p:cNvSpPr>
            <a:spLocks noGrp="1"/>
          </p:cNvSpPr>
          <p:nvPr>
            <p:ph idx="1"/>
          </p:nvPr>
        </p:nvSpPr>
        <p:spPr/>
        <p:txBody>
          <a:bodyPr/>
          <a:lstStyle/>
          <a:p>
            <a:pPr marL="0" indent="0">
              <a:buNone/>
            </a:pPr>
            <a:r>
              <a:rPr lang="en-US" dirty="0"/>
              <a:t>Hermitian Matrix is a matrix, which satisfies the following condition:</a:t>
            </a:r>
            <a:endParaRPr lang="th-TH"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1EDDF02-B685-4F2D-BE4C-1E15CAA2B402}"/>
                  </a:ext>
                </a:extLst>
              </p:cNvPr>
              <p:cNvSpPr/>
              <p:nvPr/>
            </p:nvSpPr>
            <p:spPr>
              <a:xfrm>
                <a:off x="4169042" y="2345268"/>
                <a:ext cx="14448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oMath>
                  </m:oMathPara>
                </a14:m>
                <a:endParaRPr lang="th-TH" dirty="0"/>
              </a:p>
            </p:txBody>
          </p:sp>
        </mc:Choice>
        <mc:Fallback xmlns="">
          <p:sp>
            <p:nvSpPr>
              <p:cNvPr id="4" name="Rectangle 3">
                <a:extLst>
                  <a:ext uri="{FF2B5EF4-FFF2-40B4-BE49-F238E27FC236}">
                    <a16:creationId xmlns:a16="http://schemas.microsoft.com/office/drawing/2014/main" id="{51EDDF02-B685-4F2D-BE4C-1E15CAA2B402}"/>
                  </a:ext>
                </a:extLst>
              </p:cNvPr>
              <p:cNvSpPr>
                <a:spLocks noRot="1" noChangeAspect="1" noMove="1" noResize="1" noEditPoints="1" noAdjustHandles="1" noChangeArrowheads="1" noChangeShapeType="1" noTextEdit="1"/>
              </p:cNvSpPr>
              <p:nvPr/>
            </p:nvSpPr>
            <p:spPr>
              <a:xfrm>
                <a:off x="4169042" y="2345268"/>
                <a:ext cx="1444819"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D2A9F7-E9CC-4DCD-8039-63FA26B4CBA5}"/>
                  </a:ext>
                </a:extLst>
              </p:cNvPr>
              <p:cNvSpPr txBox="1"/>
              <p:nvPr/>
            </p:nvSpPr>
            <p:spPr>
              <a:xfrm>
                <a:off x="612397" y="2864701"/>
                <a:ext cx="3742691"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1−</m:t>
                                </m:r>
                                <m:r>
                                  <a:rPr lang="en-US" b="0" i="1" smtClean="0">
                                    <a:latin typeface="Cambria Math" panose="02040503050406030204" pitchFamily="18" charset="0"/>
                                  </a:rPr>
                                  <m:t>𝑖</m:t>
                                </m:r>
                              </m:e>
                              <m:e>
                                <m:r>
                                  <a:rPr lang="en-US" b="0" i="1" smtClean="0">
                                    <a:latin typeface="Cambria Math" panose="02040503050406030204" pitchFamily="18" charset="0"/>
                                  </a:rPr>
                                  <m:t>7</m:t>
                                </m:r>
                              </m:e>
                            </m:mr>
                            <m:mr>
                              <m:e>
                                <m:r>
                                  <a:rPr lang="en-US" b="0" i="1" smtClean="0">
                                    <a:latin typeface="Cambria Math" panose="02040503050406030204" pitchFamily="18" charset="0"/>
                                  </a:rPr>
                                  <m:t>1+</m:t>
                                </m:r>
                                <m:r>
                                  <a:rPr lang="en-US" b="0" i="1" smtClean="0">
                                    <a:latin typeface="Cambria Math" panose="02040503050406030204" pitchFamily="18" charset="0"/>
                                  </a:rPr>
                                  <m:t>𝑖</m:t>
                                </m:r>
                              </m:e>
                              <m:e>
                                <m:r>
                                  <a:rPr lang="en-US" b="0" i="1" smtClean="0">
                                    <a:latin typeface="Cambria Math" panose="02040503050406030204" pitchFamily="18" charset="0"/>
                                  </a:rPr>
                                  <m:t>6</m:t>
                                </m:r>
                              </m:e>
                              <m:e>
                                <m:r>
                                  <a:rPr lang="en-US" b="0" i="1" smtClean="0">
                                    <a:latin typeface="Cambria Math" panose="02040503050406030204" pitchFamily="18" charset="0"/>
                                  </a:rPr>
                                  <m:t>−</m:t>
                                </m:r>
                                <m:r>
                                  <a:rPr lang="en-US" b="0" i="1" smtClean="0">
                                    <a:latin typeface="Cambria Math" panose="02040503050406030204" pitchFamily="18" charset="0"/>
                                  </a:rPr>
                                  <m:t>𝑖</m:t>
                                </m:r>
                              </m:e>
                            </m:mr>
                            <m:mr>
                              <m:e>
                                <m:r>
                                  <a:rPr lang="en-US" b="0" i="1" smtClean="0">
                                    <a:latin typeface="Cambria Math" panose="02040503050406030204" pitchFamily="18" charset="0"/>
                                  </a:rPr>
                                  <m:t>7</m:t>
                                </m:r>
                              </m:e>
                              <m:e>
                                <m:r>
                                  <a:rPr lang="en-US" b="0" i="1" smtClean="0">
                                    <a:latin typeface="Cambria Math" panose="02040503050406030204" pitchFamily="18" charset="0"/>
                                  </a:rPr>
                                  <m:t>𝑖</m:t>
                                </m:r>
                              </m:e>
                              <m:e>
                                <m:r>
                                  <a:rPr lang="en-US" b="0" i="1" smtClean="0">
                                    <a:latin typeface="Cambria Math" panose="02040503050406030204" pitchFamily="18" charset="0"/>
                                  </a:rPr>
                                  <m:t>5</m:t>
                                </m:r>
                              </m:e>
                            </m:mr>
                          </m:m>
                        </m:e>
                      </m:d>
                    </m:oMath>
                  </m:oMathPara>
                </a14:m>
                <a:endParaRPr lang="th-TH" dirty="0"/>
              </a:p>
            </p:txBody>
          </p:sp>
        </mc:Choice>
        <mc:Fallback xmlns="">
          <p:sp>
            <p:nvSpPr>
              <p:cNvPr id="6" name="TextBox 5">
                <a:extLst>
                  <a:ext uri="{FF2B5EF4-FFF2-40B4-BE49-F238E27FC236}">
                    <a16:creationId xmlns:a16="http://schemas.microsoft.com/office/drawing/2014/main" id="{1BD2A9F7-E9CC-4DCD-8039-63FA26B4CBA5}"/>
                  </a:ext>
                </a:extLst>
              </p:cNvPr>
              <p:cNvSpPr txBox="1">
                <a:spLocks noRot="1" noChangeAspect="1" noMove="1" noResize="1" noEditPoints="1" noAdjustHandles="1" noChangeArrowheads="1" noChangeShapeType="1" noTextEdit="1"/>
              </p:cNvSpPr>
              <p:nvPr/>
            </p:nvSpPr>
            <p:spPr>
              <a:xfrm>
                <a:off x="612397" y="2864701"/>
                <a:ext cx="3742691" cy="1139414"/>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975717C-2E5E-426D-9768-050AE3D0A43D}"/>
                  </a:ext>
                </a:extLst>
              </p:cNvPr>
              <p:cNvSpPr/>
              <p:nvPr/>
            </p:nvSpPr>
            <p:spPr>
              <a:xfrm>
                <a:off x="657100" y="4424496"/>
                <a:ext cx="4006160"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4</m:t>
                                </m:r>
                              </m:e>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7</m:t>
                                </m:r>
                              </m:e>
                            </m:mr>
                            <m:mr>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6</m:t>
                                </m:r>
                              </m:e>
                              <m:e>
                                <m:r>
                                  <a:rPr lang="en-US" i="1">
                                    <a:latin typeface="Cambria Math" panose="02040503050406030204" pitchFamily="18" charset="0"/>
                                  </a:rPr>
                                  <m:t>𝑖</m:t>
                                </m:r>
                              </m:e>
                            </m:mr>
                            <m:mr>
                              <m:e>
                                <m:r>
                                  <a:rPr lang="en-US" i="1">
                                    <a:latin typeface="Cambria Math" panose="02040503050406030204" pitchFamily="18" charset="0"/>
                                  </a:rPr>
                                  <m:t>7</m:t>
                                </m:r>
                              </m:e>
                              <m:e>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5</m:t>
                                </m:r>
                              </m:e>
                            </m:mr>
                          </m:m>
                        </m:e>
                      </m:d>
                    </m:oMath>
                  </m:oMathPara>
                </a14:m>
                <a:endParaRPr lang="th-TH" dirty="0"/>
              </a:p>
            </p:txBody>
          </p:sp>
        </mc:Choice>
        <mc:Fallback xmlns="">
          <p:sp>
            <p:nvSpPr>
              <p:cNvPr id="7" name="Rectangle 6">
                <a:extLst>
                  <a:ext uri="{FF2B5EF4-FFF2-40B4-BE49-F238E27FC236}">
                    <a16:creationId xmlns:a16="http://schemas.microsoft.com/office/drawing/2014/main" id="{5975717C-2E5E-426D-9768-050AE3D0A43D}"/>
                  </a:ext>
                </a:extLst>
              </p:cNvPr>
              <p:cNvSpPr>
                <a:spLocks noRot="1" noChangeAspect="1" noMove="1" noResize="1" noEditPoints="1" noAdjustHandles="1" noChangeArrowheads="1" noChangeShapeType="1" noTextEdit="1"/>
              </p:cNvSpPr>
              <p:nvPr/>
            </p:nvSpPr>
            <p:spPr>
              <a:xfrm>
                <a:off x="657100" y="4424496"/>
                <a:ext cx="4006160" cy="1231747"/>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65FBBD3-9DCB-47B7-987D-B37B459C998C}"/>
                  </a:ext>
                </a:extLst>
              </p:cNvPr>
              <p:cNvSpPr/>
              <p:nvPr/>
            </p:nvSpPr>
            <p:spPr>
              <a:xfrm>
                <a:off x="5262868" y="4574815"/>
                <a:ext cx="3863557"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𝑡</m:t>
                          </m:r>
                        </m:sup>
                      </m:sSup>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4</m:t>
                                </m:r>
                              </m:e>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7</m:t>
                                </m:r>
                              </m:e>
                            </m:mr>
                            <m:mr>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6</m:t>
                                </m:r>
                              </m:e>
                              <m:e>
                                <m:r>
                                  <a:rPr lang="en-US" i="1">
                                    <a:latin typeface="Cambria Math" panose="02040503050406030204" pitchFamily="18" charset="0"/>
                                  </a:rPr>
                                  <m:t>𝑖</m:t>
                                </m:r>
                              </m:e>
                            </m:mr>
                            <m:mr>
                              <m:e>
                                <m:r>
                                  <a:rPr lang="en-US" i="1">
                                    <a:latin typeface="Cambria Math" panose="02040503050406030204" pitchFamily="18" charset="0"/>
                                  </a:rPr>
                                  <m:t>7</m:t>
                                </m:r>
                              </m:e>
                              <m:e>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5</m:t>
                                </m:r>
                              </m:e>
                            </m:mr>
                          </m:m>
                        </m:e>
                      </m:d>
                    </m:oMath>
                  </m:oMathPara>
                </a14:m>
                <a:endParaRPr lang="th-TH" dirty="0"/>
              </a:p>
            </p:txBody>
          </p:sp>
        </mc:Choice>
        <mc:Fallback xmlns="">
          <p:sp>
            <p:nvSpPr>
              <p:cNvPr id="9" name="Rectangle 8">
                <a:extLst>
                  <a:ext uri="{FF2B5EF4-FFF2-40B4-BE49-F238E27FC236}">
                    <a16:creationId xmlns:a16="http://schemas.microsoft.com/office/drawing/2014/main" id="{665FBBD3-9DCB-47B7-987D-B37B459C998C}"/>
                  </a:ext>
                </a:extLst>
              </p:cNvPr>
              <p:cNvSpPr>
                <a:spLocks noRot="1" noChangeAspect="1" noMove="1" noResize="1" noEditPoints="1" noAdjustHandles="1" noChangeArrowheads="1" noChangeShapeType="1" noTextEdit="1"/>
              </p:cNvSpPr>
              <p:nvPr/>
            </p:nvSpPr>
            <p:spPr>
              <a:xfrm>
                <a:off x="5262868" y="4574815"/>
                <a:ext cx="3863557" cy="1231747"/>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3F67AD8-775E-474A-B74F-35F6BF31AE95}"/>
                  </a:ext>
                </a:extLst>
              </p:cNvPr>
              <p:cNvSpPr/>
              <p:nvPr/>
            </p:nvSpPr>
            <p:spPr>
              <a:xfrm>
                <a:off x="2281520" y="6100554"/>
                <a:ext cx="696697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r>
                            <a:rPr lang="en-US" b="0" i="1" smtClean="0">
                              <a:latin typeface="Cambria Math" panose="02040503050406030204" pitchFamily="18" charset="0"/>
                            </a:rPr>
                            <m:t>𝑆𝑜</m:t>
                          </m:r>
                          <m:r>
                            <a:rPr lang="en-US" b="0" i="1" smtClean="0">
                              <a:latin typeface="Cambria Math" panose="02040503050406030204" pitchFamily="18" charset="0"/>
                            </a:rPr>
                            <m:t> </m:t>
                          </m:r>
                          <m:r>
                            <a:rPr lang="en-US" b="0" i="1" smtClean="0">
                              <a:latin typeface="Cambria Math" panose="02040503050406030204" pitchFamily="18" charset="0"/>
                            </a:rPr>
                            <m:t>𝑖𝑡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h𝑒𝑟𝑚𝑖𝑡𝑖𝑎𝑛</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𝑏𝑒𝑐𝑎𝑢𝑠𝑒</m:t>
                          </m:r>
                          <m:r>
                            <a:rPr lang="en-US" b="0" i="1" smtClean="0">
                              <a:latin typeface="Cambria Math" panose="02040503050406030204" pitchFamily="18" charset="0"/>
                            </a:rPr>
                            <m:t> </m:t>
                          </m:r>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𝑡</m:t>
                          </m:r>
                        </m:sup>
                      </m:sSup>
                    </m:oMath>
                  </m:oMathPara>
                </a14:m>
                <a:endParaRPr lang="th-TH" dirty="0"/>
              </a:p>
            </p:txBody>
          </p:sp>
        </mc:Choice>
        <mc:Fallback xmlns="">
          <p:sp>
            <p:nvSpPr>
              <p:cNvPr id="10" name="Rectangle 9">
                <a:extLst>
                  <a:ext uri="{FF2B5EF4-FFF2-40B4-BE49-F238E27FC236}">
                    <a16:creationId xmlns:a16="http://schemas.microsoft.com/office/drawing/2014/main" id="{53F67AD8-775E-474A-B74F-35F6BF31AE95}"/>
                  </a:ext>
                </a:extLst>
              </p:cNvPr>
              <p:cNvSpPr>
                <a:spLocks noRot="1" noChangeAspect="1" noMove="1" noResize="1" noEditPoints="1" noAdjustHandles="1" noChangeArrowheads="1" noChangeShapeType="1" noTextEdit="1"/>
              </p:cNvSpPr>
              <p:nvPr/>
            </p:nvSpPr>
            <p:spPr>
              <a:xfrm>
                <a:off x="2281520" y="6100554"/>
                <a:ext cx="6966972" cy="523220"/>
              </a:xfrm>
              <a:prstGeom prst="rect">
                <a:avLst/>
              </a:prstGeom>
              <a:blipFill>
                <a:blip r:embed="rId6"/>
                <a:stretch>
                  <a:fillRect/>
                </a:stretch>
              </a:blipFill>
            </p:spPr>
            <p:txBody>
              <a:bodyPr/>
              <a:lstStyle/>
              <a:p>
                <a:r>
                  <a:rPr lang="th-TH">
                    <a:noFill/>
                  </a:rPr>
                  <a:t> </a:t>
                </a:r>
              </a:p>
            </p:txBody>
          </p:sp>
        </mc:Fallback>
      </mc:AlternateContent>
      <p:sp>
        <p:nvSpPr>
          <p:cNvPr id="11" name="Date Placeholder 10">
            <a:extLst>
              <a:ext uri="{FF2B5EF4-FFF2-40B4-BE49-F238E27FC236}">
                <a16:creationId xmlns:a16="http://schemas.microsoft.com/office/drawing/2014/main" id="{72CC5F52-9B1E-48C7-A563-65174079C4D1}"/>
              </a:ext>
            </a:extLst>
          </p:cNvPr>
          <p:cNvSpPr>
            <a:spLocks noGrp="1"/>
          </p:cNvSpPr>
          <p:nvPr>
            <p:ph type="dt" sz="half" idx="10"/>
          </p:nvPr>
        </p:nvSpPr>
        <p:spPr/>
        <p:txBody>
          <a:bodyPr/>
          <a:lstStyle/>
          <a:p>
            <a:fld id="{0103D3AA-1A4E-4174-A7A7-B8309DBA3398}" type="datetime1">
              <a:rPr lang="en-US" smtClean="0"/>
              <a:t>9/27/2020</a:t>
            </a:fld>
            <a:endParaRPr lang="th-TH"/>
          </a:p>
        </p:txBody>
      </p:sp>
      <p:sp>
        <p:nvSpPr>
          <p:cNvPr id="12" name="Slide Number Placeholder 11">
            <a:extLst>
              <a:ext uri="{FF2B5EF4-FFF2-40B4-BE49-F238E27FC236}">
                <a16:creationId xmlns:a16="http://schemas.microsoft.com/office/drawing/2014/main" id="{CE92B8C8-75AC-4984-B758-5D0893346047}"/>
              </a:ext>
            </a:extLst>
          </p:cNvPr>
          <p:cNvSpPr>
            <a:spLocks noGrp="1"/>
          </p:cNvSpPr>
          <p:nvPr>
            <p:ph type="sldNum" sz="quarter" idx="12"/>
          </p:nvPr>
        </p:nvSpPr>
        <p:spPr/>
        <p:txBody>
          <a:bodyPr/>
          <a:lstStyle/>
          <a:p>
            <a:fld id="{33BCD95E-A428-4E8F-A603-A71E22D42A60}" type="slidenum">
              <a:rPr lang="th-TH" smtClean="0"/>
              <a:t>18</a:t>
            </a:fld>
            <a:endParaRPr lang="th-TH"/>
          </a:p>
        </p:txBody>
      </p:sp>
    </p:spTree>
    <p:extLst>
      <p:ext uri="{BB962C8B-B14F-4D97-AF65-F5344CB8AC3E}">
        <p14:creationId xmlns:p14="http://schemas.microsoft.com/office/powerpoint/2010/main" val="417320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09A0-E25F-43C9-9D7F-F34DD646A948}"/>
              </a:ext>
            </a:extLst>
          </p:cNvPr>
          <p:cNvSpPr>
            <a:spLocks noGrp="1"/>
          </p:cNvSpPr>
          <p:nvPr>
            <p:ph type="title"/>
          </p:nvPr>
        </p:nvSpPr>
        <p:spPr>
          <a:xfrm>
            <a:off x="124425" y="119563"/>
            <a:ext cx="10515600" cy="1325563"/>
          </a:xfrm>
        </p:spPr>
        <p:txBody>
          <a:bodyPr/>
          <a:lstStyle/>
          <a:p>
            <a:r>
              <a:rPr lang="en-US" b="1" dirty="0">
                <a:solidFill>
                  <a:srgbClr val="7030A0"/>
                </a:solidFill>
              </a:rPr>
              <a:t>Skew-Hermitian Matrix</a:t>
            </a:r>
            <a:endParaRPr lang="th-TH" b="1" dirty="0">
              <a:solidFill>
                <a:srgbClr val="7030A0"/>
              </a:solidFill>
            </a:endParaRPr>
          </a:p>
        </p:txBody>
      </p:sp>
      <p:sp>
        <p:nvSpPr>
          <p:cNvPr id="3" name="Content Placeholder 2">
            <a:extLst>
              <a:ext uri="{FF2B5EF4-FFF2-40B4-BE49-F238E27FC236}">
                <a16:creationId xmlns:a16="http://schemas.microsoft.com/office/drawing/2014/main" id="{AA45D7CC-22ED-4024-84E9-45757AE1DDDE}"/>
              </a:ext>
            </a:extLst>
          </p:cNvPr>
          <p:cNvSpPr>
            <a:spLocks noGrp="1"/>
          </p:cNvSpPr>
          <p:nvPr>
            <p:ph idx="1"/>
          </p:nvPr>
        </p:nvSpPr>
        <p:spPr>
          <a:xfrm>
            <a:off x="200069" y="1414680"/>
            <a:ext cx="10515600" cy="4351338"/>
          </a:xfrm>
        </p:spPr>
        <p:txBody>
          <a:bodyPr/>
          <a:lstStyle/>
          <a:p>
            <a:pPr marL="0" indent="0">
              <a:buNone/>
            </a:pPr>
            <a:r>
              <a:rPr lang="en-US" dirty="0"/>
              <a:t>Skew-Hermitian Matrix is a matrix, which satisfies the following condition:</a:t>
            </a:r>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D2A9F7-E9CC-4DCD-8039-63FA26B4CBA5}"/>
                  </a:ext>
                </a:extLst>
              </p:cNvPr>
              <p:cNvSpPr txBox="1"/>
              <p:nvPr/>
            </p:nvSpPr>
            <p:spPr>
              <a:xfrm>
                <a:off x="620942" y="2351509"/>
                <a:ext cx="3155607" cy="7256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𝑖</m:t>
                                </m:r>
                              </m:e>
                              <m:e>
                                <m:r>
                                  <a:rPr lang="en-US" b="0" i="1" smtClean="0">
                                    <a:latin typeface="Cambria Math" panose="02040503050406030204" pitchFamily="18" charset="0"/>
                                  </a:rPr>
                                  <m:t>2+</m:t>
                                </m:r>
                                <m:r>
                                  <a:rPr lang="en-US" b="0" i="1" smtClean="0">
                                    <a:latin typeface="Cambria Math" panose="02040503050406030204" pitchFamily="18" charset="0"/>
                                  </a:rPr>
                                  <m:t>𝑖</m:t>
                                </m:r>
                              </m:e>
                            </m:mr>
                            <m:mr>
                              <m:e>
                                <m:r>
                                  <a:rPr lang="en-US" b="0" i="1" smtClean="0">
                                    <a:latin typeface="Cambria Math" panose="02040503050406030204" pitchFamily="18" charset="0"/>
                                  </a:rPr>
                                  <m:t>−2+</m:t>
                                </m:r>
                                <m:r>
                                  <a:rPr lang="en-US" b="0" i="1" smtClean="0">
                                    <a:latin typeface="Cambria Math" panose="02040503050406030204" pitchFamily="18" charset="0"/>
                                  </a:rPr>
                                  <m:t>𝑖</m:t>
                                </m:r>
                              </m:e>
                              <m:e>
                                <m:r>
                                  <a:rPr lang="en-US" b="0" i="1" smtClean="0">
                                    <a:latin typeface="Cambria Math" panose="02040503050406030204" pitchFamily="18" charset="0"/>
                                  </a:rPr>
                                  <m:t>−</m:t>
                                </m:r>
                                <m:r>
                                  <a:rPr lang="en-US" b="0" i="1" smtClean="0">
                                    <a:latin typeface="Cambria Math" panose="02040503050406030204" pitchFamily="18" charset="0"/>
                                  </a:rPr>
                                  <m:t>𝑖</m:t>
                                </m:r>
                              </m:e>
                            </m:mr>
                          </m:m>
                        </m:e>
                      </m:d>
                    </m:oMath>
                  </m:oMathPara>
                </a14:m>
                <a:endParaRPr lang="th-TH" dirty="0"/>
              </a:p>
            </p:txBody>
          </p:sp>
        </mc:Choice>
        <mc:Fallback xmlns="">
          <p:sp>
            <p:nvSpPr>
              <p:cNvPr id="6" name="TextBox 5">
                <a:extLst>
                  <a:ext uri="{FF2B5EF4-FFF2-40B4-BE49-F238E27FC236}">
                    <a16:creationId xmlns:a16="http://schemas.microsoft.com/office/drawing/2014/main" id="{1BD2A9F7-E9CC-4DCD-8039-63FA26B4CBA5}"/>
                  </a:ext>
                </a:extLst>
              </p:cNvPr>
              <p:cNvSpPr txBox="1">
                <a:spLocks noRot="1" noChangeAspect="1" noMove="1" noResize="1" noEditPoints="1" noAdjustHandles="1" noChangeArrowheads="1" noChangeShapeType="1" noTextEdit="1"/>
              </p:cNvSpPr>
              <p:nvPr/>
            </p:nvSpPr>
            <p:spPr>
              <a:xfrm>
                <a:off x="620942" y="2351509"/>
                <a:ext cx="3155607" cy="725648"/>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975717C-2E5E-426D-9768-050AE3D0A43D}"/>
                  </a:ext>
                </a:extLst>
              </p:cNvPr>
              <p:cNvSpPr/>
              <p:nvPr/>
            </p:nvSpPr>
            <p:spPr>
              <a:xfrm>
                <a:off x="548200" y="3334188"/>
                <a:ext cx="3474797" cy="8107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𝑖</m:t>
                                </m:r>
                              </m:e>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𝑖</m:t>
                                </m:r>
                              </m:e>
                            </m:mr>
                            <m:mr>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𝑖</m:t>
                                </m:r>
                              </m:e>
                            </m:mr>
                          </m:m>
                        </m:e>
                      </m:d>
                    </m:oMath>
                  </m:oMathPara>
                </a14:m>
                <a:endParaRPr lang="th-TH" dirty="0"/>
              </a:p>
            </p:txBody>
          </p:sp>
        </mc:Choice>
        <mc:Fallback xmlns="">
          <p:sp>
            <p:nvSpPr>
              <p:cNvPr id="7" name="Rectangle 6">
                <a:extLst>
                  <a:ext uri="{FF2B5EF4-FFF2-40B4-BE49-F238E27FC236}">
                    <a16:creationId xmlns:a16="http://schemas.microsoft.com/office/drawing/2014/main" id="{5975717C-2E5E-426D-9768-050AE3D0A43D}"/>
                  </a:ext>
                </a:extLst>
              </p:cNvPr>
              <p:cNvSpPr>
                <a:spLocks noRot="1" noChangeAspect="1" noMove="1" noResize="1" noEditPoints="1" noAdjustHandles="1" noChangeArrowheads="1" noChangeShapeType="1" noTextEdit="1"/>
              </p:cNvSpPr>
              <p:nvPr/>
            </p:nvSpPr>
            <p:spPr>
              <a:xfrm>
                <a:off x="548200" y="3334188"/>
                <a:ext cx="3474797" cy="81079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4E269C-EFDF-492C-8031-BE50AD5F238C}"/>
                  </a:ext>
                </a:extLst>
              </p:cNvPr>
              <p:cNvSpPr txBox="1"/>
              <p:nvPr/>
            </p:nvSpPr>
            <p:spPr>
              <a:xfrm>
                <a:off x="4668852" y="1877534"/>
                <a:ext cx="1833002" cy="430887"/>
              </a:xfrm>
              <a:prstGeom prst="rect">
                <a:avLst/>
              </a:prstGeom>
              <a:solidFill>
                <a:schemeClr val="accent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sSup>
                            <m:sSupPr>
                              <m:ctrlPr>
                                <a:rPr lang="th-TH"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rPr>
                            <m:t>)</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th-TH" dirty="0"/>
              </a:p>
            </p:txBody>
          </p:sp>
        </mc:Choice>
        <mc:Fallback xmlns="">
          <p:sp>
            <p:nvSpPr>
              <p:cNvPr id="5" name="TextBox 4">
                <a:extLst>
                  <a:ext uri="{FF2B5EF4-FFF2-40B4-BE49-F238E27FC236}">
                    <a16:creationId xmlns:a16="http://schemas.microsoft.com/office/drawing/2014/main" id="{AA4E269C-EFDF-492C-8031-BE50AD5F238C}"/>
                  </a:ext>
                </a:extLst>
              </p:cNvPr>
              <p:cNvSpPr txBox="1">
                <a:spLocks noRot="1" noChangeAspect="1" noMove="1" noResize="1" noEditPoints="1" noAdjustHandles="1" noChangeArrowheads="1" noChangeShapeType="1" noTextEdit="1"/>
              </p:cNvSpPr>
              <p:nvPr/>
            </p:nvSpPr>
            <p:spPr>
              <a:xfrm>
                <a:off x="4668852" y="1877534"/>
                <a:ext cx="1833002" cy="430887"/>
              </a:xfrm>
              <a:prstGeom prst="rect">
                <a:avLst/>
              </a:prstGeom>
              <a:blipFill>
                <a:blip r:embed="rId4"/>
                <a:stretch>
                  <a:fillRect l="-6977" t="-8451" r="-3987" b="-2535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76C866F-2152-4078-88FD-DE661037BE05}"/>
                  </a:ext>
                </a:extLst>
              </p:cNvPr>
              <p:cNvSpPr/>
              <p:nvPr/>
            </p:nvSpPr>
            <p:spPr>
              <a:xfrm>
                <a:off x="838200" y="4966219"/>
                <a:ext cx="3720377" cy="810799"/>
              </a:xfrm>
              <a:prstGeom prst="rect">
                <a:avLst/>
              </a:prstGeom>
            </p:spPr>
            <p:txBody>
              <a:bodyPr wrap="none">
                <a:spAutoFit/>
              </a:bodyPr>
              <a:lstStyle/>
              <a:p>
                <a14:m>
                  <m:oMath xmlns:m="http://schemas.openxmlformats.org/officeDocument/2006/math">
                    <m:sSup>
                      <m:sSupPr>
                        <m:ctrlPr>
                          <a:rPr lang="th-TH" i="1" smtClean="0">
                            <a:latin typeface="Cambria Math" panose="02040503050406030204" pitchFamily="18" charset="0"/>
                          </a:rPr>
                        </m:ctrlPr>
                      </m:sSupPr>
                      <m:e>
                        <m:sSup>
                          <m:sSupPr>
                            <m:ctrlPr>
                              <a:rPr lang="th-TH"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𝑡</m:t>
                        </m:r>
                      </m:sup>
                    </m:sSup>
                  </m:oMath>
                </a14:m>
                <a:r>
                  <a:rPr lang="en-US" dirty="0"/>
                  <a:t> =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𝑖</m:t>
                              </m:r>
                            </m:e>
                            <m:e>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𝑖</m:t>
                              </m:r>
                            </m:e>
                          </m:mr>
                          <m:mr>
                            <m:e>
                              <m:r>
                                <a:rPr lang="en-US" i="1">
                                  <a:latin typeface="Cambria Math" panose="02040503050406030204" pitchFamily="18" charset="0"/>
                                </a:rPr>
                                <m:t>2−</m:t>
                              </m:r>
                              <m:r>
                                <a:rPr lang="en-US" i="1">
                                  <a:latin typeface="Cambria Math" panose="02040503050406030204" pitchFamily="18" charset="0"/>
                                </a:rPr>
                                <m:t>𝑖</m:t>
                              </m:r>
                            </m:e>
                            <m:e>
                              <m:r>
                                <a:rPr lang="en-US" i="1">
                                  <a:latin typeface="Cambria Math" panose="02040503050406030204" pitchFamily="18" charset="0"/>
                                </a:rPr>
                                <m:t>𝑖</m:t>
                              </m:r>
                            </m:e>
                          </m:mr>
                        </m:m>
                      </m:e>
                    </m:d>
                  </m:oMath>
                </a14:m>
                <a:endParaRPr lang="th-TH" dirty="0"/>
              </a:p>
            </p:txBody>
          </p:sp>
        </mc:Choice>
        <mc:Fallback xmlns="">
          <p:sp>
            <p:nvSpPr>
              <p:cNvPr id="8" name="Rectangle 7">
                <a:extLst>
                  <a:ext uri="{FF2B5EF4-FFF2-40B4-BE49-F238E27FC236}">
                    <a16:creationId xmlns:a16="http://schemas.microsoft.com/office/drawing/2014/main" id="{A76C866F-2152-4078-88FD-DE661037BE05}"/>
                  </a:ext>
                </a:extLst>
              </p:cNvPr>
              <p:cNvSpPr>
                <a:spLocks noRot="1" noChangeAspect="1" noMove="1" noResize="1" noEditPoints="1" noAdjustHandles="1" noChangeArrowheads="1" noChangeShapeType="1" noTextEdit="1"/>
              </p:cNvSpPr>
              <p:nvPr/>
            </p:nvSpPr>
            <p:spPr>
              <a:xfrm>
                <a:off x="838200" y="4966219"/>
                <a:ext cx="3720377" cy="810799"/>
              </a:xfrm>
              <a:prstGeom prst="rect">
                <a:avLst/>
              </a:prstGeom>
              <a:blipFill>
                <a:blip r:embed="rId5"/>
                <a:stretch>
                  <a:fillRect b="-375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7FB3D63-634C-4D47-A3C3-E5F5D43C649E}"/>
                  </a:ext>
                </a:extLst>
              </p:cNvPr>
              <p:cNvSpPr/>
              <p:nvPr/>
            </p:nvSpPr>
            <p:spPr>
              <a:xfrm>
                <a:off x="6501854" y="3857726"/>
                <a:ext cx="3340273"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r>
                                  <a:rPr lang="en-US" i="1">
                                    <a:latin typeface="Cambria Math" panose="02040503050406030204" pitchFamily="18" charset="0"/>
                                  </a:rPr>
                                  <m:t>𝑖</m:t>
                                </m:r>
                              </m:e>
                              <m:e>
                                <m:r>
                                  <a:rPr lang="en-US" i="1">
                                    <a:latin typeface="Cambria Math" panose="02040503050406030204" pitchFamily="18" charset="0"/>
                                  </a:rPr>
                                  <m:t>2+</m:t>
                                </m:r>
                                <m:r>
                                  <a:rPr lang="en-US" i="1">
                                    <a:latin typeface="Cambria Math" panose="02040503050406030204" pitchFamily="18" charset="0"/>
                                  </a:rPr>
                                  <m:t>𝑖</m:t>
                                </m:r>
                              </m:e>
                            </m:mr>
                            <m:mr>
                              <m:e>
                                <m:r>
                                  <a:rPr lang="en-US" i="1">
                                    <a:latin typeface="Cambria Math" panose="02040503050406030204" pitchFamily="18" charset="0"/>
                                  </a:rPr>
                                  <m:t>−2+</m:t>
                                </m:r>
                                <m:r>
                                  <a:rPr lang="en-US" i="1">
                                    <a:latin typeface="Cambria Math" panose="02040503050406030204" pitchFamily="18" charset="0"/>
                                  </a:rPr>
                                  <m:t>𝑖</m:t>
                                </m:r>
                              </m:e>
                              <m:e>
                                <m:r>
                                  <a:rPr lang="en-US" i="1">
                                    <a:latin typeface="Cambria Math" panose="02040503050406030204" pitchFamily="18" charset="0"/>
                                  </a:rPr>
                                  <m:t>−</m:t>
                                </m:r>
                                <m:r>
                                  <a:rPr lang="en-US" i="1">
                                    <a:latin typeface="Cambria Math" panose="02040503050406030204" pitchFamily="18" charset="0"/>
                                  </a:rPr>
                                  <m:t>𝑖</m:t>
                                </m:r>
                              </m:e>
                            </m:mr>
                          </m:m>
                        </m:e>
                      </m:d>
                    </m:oMath>
                  </m:oMathPara>
                </a14:m>
                <a:endParaRPr lang="th-TH" dirty="0"/>
              </a:p>
            </p:txBody>
          </p:sp>
        </mc:Choice>
        <mc:Fallback xmlns="">
          <p:sp>
            <p:nvSpPr>
              <p:cNvPr id="11" name="Rectangle 10">
                <a:extLst>
                  <a:ext uri="{FF2B5EF4-FFF2-40B4-BE49-F238E27FC236}">
                    <a16:creationId xmlns:a16="http://schemas.microsoft.com/office/drawing/2014/main" id="{F7FB3D63-634C-4D47-A3C3-E5F5D43C649E}"/>
                  </a:ext>
                </a:extLst>
              </p:cNvPr>
              <p:cNvSpPr>
                <a:spLocks noRot="1" noChangeAspect="1" noMove="1" noResize="1" noEditPoints="1" noAdjustHandles="1" noChangeArrowheads="1" noChangeShapeType="1" noTextEdit="1"/>
              </p:cNvSpPr>
              <p:nvPr/>
            </p:nvSpPr>
            <p:spPr>
              <a:xfrm>
                <a:off x="6501854" y="3857726"/>
                <a:ext cx="3340273" cy="817981"/>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639B189-412D-4181-9297-926081758B99}"/>
                  </a:ext>
                </a:extLst>
              </p:cNvPr>
              <p:cNvSpPr/>
              <p:nvPr/>
            </p:nvSpPr>
            <p:spPr>
              <a:xfrm>
                <a:off x="5963288" y="5264856"/>
                <a:ext cx="3607975" cy="8107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𝑖</m:t>
                                </m:r>
                              </m:e>
                              <m:e>
                                <m:r>
                                  <a:rPr lang="en-US" b="0" i="1" smtClean="0">
                                    <a:latin typeface="Cambria Math" panose="02040503050406030204" pitchFamily="18" charset="0"/>
                                  </a:rPr>
                                  <m:t>−</m:t>
                                </m:r>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𝑖</m:t>
                                </m:r>
                              </m:e>
                            </m:mr>
                            <m:mr>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𝑖</m:t>
                                </m:r>
                              </m:e>
                            </m:mr>
                          </m:m>
                        </m:e>
                      </m:d>
                    </m:oMath>
                  </m:oMathPara>
                </a14:m>
                <a:endParaRPr lang="th-TH" dirty="0"/>
              </a:p>
            </p:txBody>
          </p:sp>
        </mc:Choice>
        <mc:Fallback xmlns="">
          <p:sp>
            <p:nvSpPr>
              <p:cNvPr id="12" name="Rectangle 11">
                <a:extLst>
                  <a:ext uri="{FF2B5EF4-FFF2-40B4-BE49-F238E27FC236}">
                    <a16:creationId xmlns:a16="http://schemas.microsoft.com/office/drawing/2014/main" id="{1639B189-412D-4181-9297-926081758B99}"/>
                  </a:ext>
                </a:extLst>
              </p:cNvPr>
              <p:cNvSpPr>
                <a:spLocks noRot="1" noChangeAspect="1" noMove="1" noResize="1" noEditPoints="1" noAdjustHandles="1" noChangeArrowheads="1" noChangeShapeType="1" noTextEdit="1"/>
              </p:cNvSpPr>
              <p:nvPr/>
            </p:nvSpPr>
            <p:spPr>
              <a:xfrm>
                <a:off x="5963288" y="5264856"/>
                <a:ext cx="3607975" cy="810799"/>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5BC8217-6E8A-4D37-B9F0-C90877DF0B79}"/>
                  </a:ext>
                </a:extLst>
              </p:cNvPr>
              <p:cNvSpPr/>
              <p:nvPr/>
            </p:nvSpPr>
            <p:spPr>
              <a:xfrm>
                <a:off x="200069" y="6184588"/>
                <a:ext cx="1036431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sSup>
                            <m:sSupPr>
                              <m:ctrlPr>
                                <a:rPr lang="th-TH" i="1">
                                  <a:latin typeface="Cambria Math" panose="02040503050406030204" pitchFamily="18" charset="0"/>
                                </a:rPr>
                              </m:ctrlPr>
                            </m:sSupPr>
                            <m:e>
                              <m:r>
                                <a:rPr lang="en-US" b="0" i="1" smtClean="0">
                                  <a:latin typeface="Cambria Math" panose="02040503050406030204" pitchFamily="18" charset="0"/>
                                </a:rPr>
                                <m:t>𝑆𝑜</m:t>
                              </m:r>
                              <m:r>
                                <a:rPr lang="en-US" b="0" i="1" smtClean="0">
                                  <a:latin typeface="Cambria Math" panose="02040503050406030204" pitchFamily="18" charset="0"/>
                                </a:rPr>
                                <m:t> </m:t>
                              </m:r>
                              <m:r>
                                <a:rPr lang="en-US" b="0" i="1" smtClean="0">
                                  <a:latin typeface="Cambria Math" panose="02040503050406030204" pitchFamily="18" charset="0"/>
                                </a:rPr>
                                <m:t>𝑡h𝑖𝑠</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𝑆𝑘𝑒𝑤</m:t>
                              </m:r>
                              <m:r>
                                <a:rPr lang="en-US" b="0" i="1" smtClean="0">
                                  <a:latin typeface="Cambria Math" panose="02040503050406030204" pitchFamily="18" charset="0"/>
                                </a:rPr>
                                <m:t>−</m:t>
                              </m:r>
                              <m:r>
                                <a:rPr lang="en-US" b="0" i="1" smtClean="0">
                                  <a:latin typeface="Cambria Math" panose="02040503050406030204" pitchFamily="18" charset="0"/>
                                </a:rPr>
                                <m:t>𝐻𝑒𝑟𝑚𝑖𝑡𝑖𝑎𝑛</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𝑏𝑒𝑐𝑎𝑢𝑠𝑒</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𝐴</m:t>
                      </m:r>
                    </m:oMath>
                  </m:oMathPara>
                </a14:m>
                <a:endParaRPr lang="th-TH" dirty="0"/>
              </a:p>
            </p:txBody>
          </p:sp>
        </mc:Choice>
        <mc:Fallback xmlns="">
          <p:sp>
            <p:nvSpPr>
              <p:cNvPr id="13" name="Rectangle 12">
                <a:extLst>
                  <a:ext uri="{FF2B5EF4-FFF2-40B4-BE49-F238E27FC236}">
                    <a16:creationId xmlns:a16="http://schemas.microsoft.com/office/drawing/2014/main" id="{E5BC8217-6E8A-4D37-B9F0-C90877DF0B79}"/>
                  </a:ext>
                </a:extLst>
              </p:cNvPr>
              <p:cNvSpPr>
                <a:spLocks noRot="1" noChangeAspect="1" noMove="1" noResize="1" noEditPoints="1" noAdjustHandles="1" noChangeArrowheads="1" noChangeShapeType="1" noTextEdit="1"/>
              </p:cNvSpPr>
              <p:nvPr/>
            </p:nvSpPr>
            <p:spPr>
              <a:xfrm>
                <a:off x="200069" y="6184588"/>
                <a:ext cx="10364312" cy="523220"/>
              </a:xfrm>
              <a:prstGeom prst="rect">
                <a:avLst/>
              </a:prstGeom>
              <a:blipFill>
                <a:blip r:embed="rId8"/>
                <a:stretch>
                  <a:fillRect b="-14118"/>
                </a:stretch>
              </a:blipFill>
            </p:spPr>
            <p:txBody>
              <a:bodyPr/>
              <a:lstStyle/>
              <a:p>
                <a:r>
                  <a:rPr lang="th-TH">
                    <a:noFill/>
                  </a:rPr>
                  <a:t> </a:t>
                </a:r>
              </a:p>
            </p:txBody>
          </p:sp>
        </mc:Fallback>
      </mc:AlternateContent>
      <p:sp>
        <p:nvSpPr>
          <p:cNvPr id="14" name="Date Placeholder 13">
            <a:extLst>
              <a:ext uri="{FF2B5EF4-FFF2-40B4-BE49-F238E27FC236}">
                <a16:creationId xmlns:a16="http://schemas.microsoft.com/office/drawing/2014/main" id="{6151C4C2-C03C-4CEB-B66F-AFB3B84F68AB}"/>
              </a:ext>
            </a:extLst>
          </p:cNvPr>
          <p:cNvSpPr>
            <a:spLocks noGrp="1"/>
          </p:cNvSpPr>
          <p:nvPr>
            <p:ph type="dt" sz="half" idx="10"/>
          </p:nvPr>
        </p:nvSpPr>
        <p:spPr/>
        <p:txBody>
          <a:bodyPr/>
          <a:lstStyle/>
          <a:p>
            <a:fld id="{FFD026AD-78D3-40A8-9AC6-3B1C4F444C32}" type="datetime1">
              <a:rPr lang="en-US" smtClean="0"/>
              <a:t>9/27/2020</a:t>
            </a:fld>
            <a:endParaRPr lang="th-TH"/>
          </a:p>
        </p:txBody>
      </p:sp>
      <p:sp>
        <p:nvSpPr>
          <p:cNvPr id="15" name="Slide Number Placeholder 14">
            <a:extLst>
              <a:ext uri="{FF2B5EF4-FFF2-40B4-BE49-F238E27FC236}">
                <a16:creationId xmlns:a16="http://schemas.microsoft.com/office/drawing/2014/main" id="{43748467-9E3B-4A49-8284-6816A7AF5E64}"/>
              </a:ext>
            </a:extLst>
          </p:cNvPr>
          <p:cNvSpPr>
            <a:spLocks noGrp="1"/>
          </p:cNvSpPr>
          <p:nvPr>
            <p:ph type="sldNum" sz="quarter" idx="12"/>
          </p:nvPr>
        </p:nvSpPr>
        <p:spPr/>
        <p:txBody>
          <a:bodyPr/>
          <a:lstStyle/>
          <a:p>
            <a:fld id="{33BCD95E-A428-4E8F-A603-A71E22D42A60}" type="slidenum">
              <a:rPr lang="th-TH" smtClean="0"/>
              <a:t>19</a:t>
            </a:fld>
            <a:endParaRPr lang="th-TH"/>
          </a:p>
        </p:txBody>
      </p:sp>
    </p:spTree>
    <p:extLst>
      <p:ext uri="{BB962C8B-B14F-4D97-AF65-F5344CB8AC3E}">
        <p14:creationId xmlns:p14="http://schemas.microsoft.com/office/powerpoint/2010/main" val="37180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DA90CEA-ECEB-4ED4-B502-F468539549B7}"/>
              </a:ext>
            </a:extLst>
          </p:cNvPr>
          <p:cNvGraphicFramePr>
            <a:graphicFrameLocks noGrp="1"/>
          </p:cNvGraphicFramePr>
          <p:nvPr>
            <p:ph idx="1"/>
            <p:extLst>
              <p:ext uri="{D42A27DB-BD31-4B8C-83A1-F6EECF244321}">
                <p14:modId xmlns:p14="http://schemas.microsoft.com/office/powerpoint/2010/main" val="3774334217"/>
              </p:ext>
            </p:extLst>
          </p:nvPr>
        </p:nvGraphicFramePr>
        <p:xfrm>
          <a:off x="369116" y="925091"/>
          <a:ext cx="11585196" cy="5710598"/>
        </p:xfrm>
        <a:graphic>
          <a:graphicData uri="http://schemas.openxmlformats.org/drawingml/2006/table">
            <a:tbl>
              <a:tblPr firstRow="1" firstCol="1" bandRow="1">
                <a:tableStyleId>{5C22544A-7EE6-4342-B048-85BDC9FD1C3A}</a:tableStyleId>
              </a:tblPr>
              <a:tblGrid>
                <a:gridCol w="888558">
                  <a:extLst>
                    <a:ext uri="{9D8B030D-6E8A-4147-A177-3AD203B41FA5}">
                      <a16:colId xmlns:a16="http://schemas.microsoft.com/office/drawing/2014/main" val="384856492"/>
                    </a:ext>
                  </a:extLst>
                </a:gridCol>
                <a:gridCol w="9577535">
                  <a:extLst>
                    <a:ext uri="{9D8B030D-6E8A-4147-A177-3AD203B41FA5}">
                      <a16:colId xmlns:a16="http://schemas.microsoft.com/office/drawing/2014/main" val="178000836"/>
                    </a:ext>
                  </a:extLst>
                </a:gridCol>
                <a:gridCol w="1119103">
                  <a:extLst>
                    <a:ext uri="{9D8B030D-6E8A-4147-A177-3AD203B41FA5}">
                      <a16:colId xmlns:a16="http://schemas.microsoft.com/office/drawing/2014/main" val="939976831"/>
                    </a:ext>
                  </a:extLst>
                </a:gridCol>
              </a:tblGrid>
              <a:tr h="192223">
                <a:tc>
                  <a:txBody>
                    <a:bodyPr/>
                    <a:lstStyle/>
                    <a:p>
                      <a:pPr algn="ctr">
                        <a:spcAft>
                          <a:spcPts val="0"/>
                        </a:spcAft>
                      </a:pPr>
                      <a:r>
                        <a:rPr lang="en-US" sz="1100">
                          <a:effectLst/>
                        </a:rPr>
                        <a:t>Lecture No</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a:txBody>
                    <a:bodyPr/>
                    <a:lstStyle/>
                    <a:p>
                      <a:pPr algn="ctr">
                        <a:spcAft>
                          <a:spcPts val="0"/>
                        </a:spcAft>
                      </a:pPr>
                      <a:r>
                        <a:rPr lang="en-US" sz="1100" dirty="0">
                          <a:effectLst/>
                        </a:rPr>
                        <a:t>Description</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a:txBody>
                    <a:bodyPr/>
                    <a:lstStyle/>
                    <a:p>
                      <a:pPr algn="ctr">
                        <a:spcAft>
                          <a:spcPts val="0"/>
                        </a:spcAft>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Domain</a:t>
                      </a:r>
                    </a:p>
                  </a:txBody>
                  <a:tcPr marL="37085" marR="37085" marT="0" marB="0"/>
                </a:tc>
                <a:extLst>
                  <a:ext uri="{0D108BD9-81ED-4DB2-BD59-A6C34878D82A}">
                    <a16:rowId xmlns:a16="http://schemas.microsoft.com/office/drawing/2014/main" val="966858338"/>
                  </a:ext>
                </a:extLst>
              </a:tr>
              <a:tr h="192223">
                <a:tc>
                  <a:txBody>
                    <a:bodyPr/>
                    <a:lstStyle/>
                    <a:p>
                      <a:pPr>
                        <a:spcAft>
                          <a:spcPts val="0"/>
                        </a:spcAft>
                      </a:pPr>
                      <a:r>
                        <a:rPr lang="en-US" sz="1100">
                          <a:effectLst/>
                        </a:rPr>
                        <a:t>Lecture: 01</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Matrix algebra</a:t>
                      </a:r>
                    </a:p>
                    <a:p>
                      <a:pPr>
                        <a:spcAft>
                          <a:spcPts val="0"/>
                        </a:spcAft>
                      </a:pPr>
                      <a:r>
                        <a:rPr lang="en-US" sz="1100" dirty="0">
                          <a:effectLst/>
                        </a:rPr>
                        <a:t>Introduction, Basic concepts and definitions, Determinants, Matrix operations, Linear dependence and rank of a matrix and Linear equations</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txBody>
                  <a:tcPr marL="37085" marR="37085" marT="0" marB="0"/>
                </a:tc>
                <a:extLst>
                  <a:ext uri="{0D108BD9-81ED-4DB2-BD59-A6C34878D82A}">
                    <a16:rowId xmlns:a16="http://schemas.microsoft.com/office/drawing/2014/main" val="3696983124"/>
                  </a:ext>
                </a:extLst>
              </a:tr>
              <a:tr h="205010">
                <a:tc>
                  <a:txBody>
                    <a:bodyPr/>
                    <a:lstStyle/>
                    <a:p>
                      <a:pPr>
                        <a:spcAft>
                          <a:spcPts val="0"/>
                        </a:spcAft>
                      </a:pPr>
                      <a:r>
                        <a:rPr lang="en-US" sz="1100" dirty="0">
                          <a:effectLst/>
                        </a:rPr>
                        <a:t>Lecture: 02</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1040647391"/>
                  </a:ext>
                </a:extLst>
              </a:tr>
              <a:tr h="192223">
                <a:tc>
                  <a:txBody>
                    <a:bodyPr/>
                    <a:lstStyle/>
                    <a:p>
                      <a:pPr>
                        <a:spcAft>
                          <a:spcPts val="0"/>
                        </a:spcAft>
                      </a:pPr>
                      <a:r>
                        <a:rPr lang="en-US" sz="1100">
                          <a:effectLst/>
                        </a:rPr>
                        <a:t>Lecture: 03</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Incidence and network matrices</a:t>
                      </a:r>
                    </a:p>
                    <a:p>
                      <a:pPr>
                        <a:spcAft>
                          <a:spcPts val="0"/>
                        </a:spcAft>
                      </a:pPr>
                      <a:r>
                        <a:rPr lang="en-US" sz="1100" dirty="0">
                          <a:effectLst/>
                        </a:rPr>
                        <a:t>Introduction, Graphs, Incidence matrices, Primitive network, Formation of network matrices by singular transformations, Formation of network matrices by nonsingular transformations and Example of formation of impedance and network matrices.</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a:t>
                      </a:r>
                    </a:p>
                  </a:txBody>
                  <a:tcPr marL="37085" marR="37085" marT="0" marB="0"/>
                </a:tc>
                <a:extLst>
                  <a:ext uri="{0D108BD9-81ED-4DB2-BD59-A6C34878D82A}">
                    <a16:rowId xmlns:a16="http://schemas.microsoft.com/office/drawing/2014/main" val="2042994511"/>
                  </a:ext>
                </a:extLst>
              </a:tr>
              <a:tr h="320515">
                <a:tc>
                  <a:txBody>
                    <a:bodyPr/>
                    <a:lstStyle/>
                    <a:p>
                      <a:pPr>
                        <a:spcAft>
                          <a:spcPts val="0"/>
                        </a:spcAft>
                      </a:pPr>
                      <a:r>
                        <a:rPr lang="en-US" sz="1100">
                          <a:effectLst/>
                        </a:rPr>
                        <a:t>Lecture: 04</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2881554995"/>
                  </a:ext>
                </a:extLst>
              </a:tr>
              <a:tr h="192223">
                <a:tc>
                  <a:txBody>
                    <a:bodyPr/>
                    <a:lstStyle/>
                    <a:p>
                      <a:pPr>
                        <a:spcAft>
                          <a:spcPts val="0"/>
                        </a:spcAft>
                      </a:pPr>
                      <a:r>
                        <a:rPr lang="en-US" sz="1100">
                          <a:effectLst/>
                        </a:rPr>
                        <a:t>Lecture: 05</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3">
                  <a:txBody>
                    <a:bodyPr/>
                    <a:lstStyle/>
                    <a:p>
                      <a:pPr>
                        <a:spcAft>
                          <a:spcPts val="0"/>
                        </a:spcAft>
                      </a:pPr>
                      <a:r>
                        <a:rPr lang="en-US" sz="1100" b="1" dirty="0">
                          <a:solidFill>
                            <a:srgbClr val="0070C0"/>
                          </a:solidFill>
                          <a:effectLst/>
                        </a:rPr>
                        <a:t>Algorithms for formation of network matrices</a:t>
                      </a:r>
                    </a:p>
                    <a:p>
                      <a:pPr>
                        <a:spcAft>
                          <a:spcPts val="0"/>
                        </a:spcAft>
                      </a:pPr>
                      <a:r>
                        <a:rPr lang="en-US" sz="1100" dirty="0">
                          <a:effectLst/>
                        </a:rPr>
                        <a:t>Introduction, Algorithm for formation of bus impedance matrix, Modification of the bus impedance matrix for changes in the network and Example of formation and modification of bus impedance matrix, Derivation of loop admittance matrix from bus impedance matrix, Example of derivation of loop admittance matrix from bus impedance matrix.</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p>
                      <a:pPr>
                        <a:spcAft>
                          <a:spcPts val="0"/>
                        </a:spcAft>
                      </a:pP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extLst>
                  <a:ext uri="{0D108BD9-81ED-4DB2-BD59-A6C34878D82A}">
                    <a16:rowId xmlns:a16="http://schemas.microsoft.com/office/drawing/2014/main" val="330658621"/>
                  </a:ext>
                </a:extLst>
              </a:tr>
              <a:tr h="192223">
                <a:tc>
                  <a:txBody>
                    <a:bodyPr/>
                    <a:lstStyle/>
                    <a:p>
                      <a:pPr>
                        <a:spcAft>
                          <a:spcPts val="0"/>
                        </a:spcAft>
                      </a:pPr>
                      <a:r>
                        <a:rPr lang="en-US" sz="1100">
                          <a:effectLst/>
                        </a:rPr>
                        <a:t>Lecture: 06</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822951370"/>
                  </a:ext>
                </a:extLst>
              </a:tr>
              <a:tr h="293945">
                <a:tc>
                  <a:txBody>
                    <a:bodyPr/>
                    <a:lstStyle/>
                    <a:p>
                      <a:pPr>
                        <a:spcAft>
                          <a:spcPts val="0"/>
                        </a:spcAft>
                      </a:pPr>
                      <a:r>
                        <a:rPr lang="en-US" sz="1100">
                          <a:effectLst/>
                        </a:rPr>
                        <a:t>Lecture: 07</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156069946"/>
                  </a:ext>
                </a:extLst>
              </a:tr>
              <a:tr h="192223">
                <a:tc>
                  <a:txBody>
                    <a:bodyPr/>
                    <a:lstStyle/>
                    <a:p>
                      <a:pPr>
                        <a:spcAft>
                          <a:spcPts val="0"/>
                        </a:spcAft>
                      </a:pPr>
                      <a:r>
                        <a:rPr lang="en-US" sz="1100">
                          <a:effectLst/>
                        </a:rPr>
                        <a:t>Lecture: 08</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3">
                  <a:txBody>
                    <a:bodyPr/>
                    <a:lstStyle/>
                    <a:p>
                      <a:pPr>
                        <a:spcAft>
                          <a:spcPts val="0"/>
                        </a:spcAft>
                      </a:pPr>
                      <a:r>
                        <a:rPr lang="en-US" sz="1100" b="1" dirty="0">
                          <a:solidFill>
                            <a:srgbClr val="0070C0"/>
                          </a:solidFill>
                          <a:effectLst/>
                        </a:rPr>
                        <a:t>Three-phase networks</a:t>
                      </a:r>
                    </a:p>
                    <a:p>
                      <a:pPr>
                        <a:spcAft>
                          <a:spcPts val="0"/>
                        </a:spcAft>
                      </a:pPr>
                      <a:r>
                        <a:rPr lang="en-US" sz="1100" dirty="0">
                          <a:effectLst/>
                        </a:rPr>
                        <a:t>Introduction, Three-phase network elements, Three-phase balanced network elements, Transformation matrices, Three-phase unbalanced network elements, Incidence and network matrices for three-phase networks, Algorithm for formation of three-phase bus impedance matrix, Modification of the three-phase bus impedance matrix for changes in the network and Example of formation and modification of three-phase network matrices.</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a:t>
                      </a:r>
                    </a:p>
                  </a:txBody>
                  <a:tcPr marL="37085" marR="37085" marT="0" marB="0"/>
                </a:tc>
                <a:extLst>
                  <a:ext uri="{0D108BD9-81ED-4DB2-BD59-A6C34878D82A}">
                    <a16:rowId xmlns:a16="http://schemas.microsoft.com/office/drawing/2014/main" val="3785848965"/>
                  </a:ext>
                </a:extLst>
              </a:tr>
              <a:tr h="192223">
                <a:tc>
                  <a:txBody>
                    <a:bodyPr/>
                    <a:lstStyle/>
                    <a:p>
                      <a:pPr>
                        <a:spcAft>
                          <a:spcPts val="0"/>
                        </a:spcAft>
                      </a:pPr>
                      <a:r>
                        <a:rPr lang="en-US" sz="1100">
                          <a:effectLst/>
                        </a:rPr>
                        <a:t>Lecture: 09</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1106811828"/>
                  </a:ext>
                </a:extLst>
              </a:tr>
              <a:tr h="467487">
                <a:tc>
                  <a:txBody>
                    <a:bodyPr/>
                    <a:lstStyle/>
                    <a:p>
                      <a:pPr>
                        <a:spcAft>
                          <a:spcPts val="0"/>
                        </a:spcAft>
                      </a:pPr>
                      <a:r>
                        <a:rPr lang="en-US" sz="1100">
                          <a:effectLst/>
                        </a:rPr>
                        <a:t>Lecture: 10</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845327815"/>
                  </a:ext>
                </a:extLst>
              </a:tr>
              <a:tr h="192223">
                <a:tc>
                  <a:txBody>
                    <a:bodyPr/>
                    <a:lstStyle/>
                    <a:p>
                      <a:pPr>
                        <a:spcAft>
                          <a:spcPts val="0"/>
                        </a:spcAft>
                      </a:pPr>
                      <a:r>
                        <a:rPr lang="en-US" sz="1100">
                          <a:effectLst/>
                        </a:rPr>
                        <a:t>Lecture: 11</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Short circuit studies</a:t>
                      </a:r>
                    </a:p>
                    <a:p>
                      <a:pPr>
                        <a:spcAft>
                          <a:spcPts val="0"/>
                        </a:spcAft>
                      </a:pPr>
                      <a:r>
                        <a:rPr lang="en-US" sz="1100" dirty="0">
                          <a:effectLst/>
                        </a:rPr>
                        <a:t>Introduction, Short circuit calculations using Z­</a:t>
                      </a:r>
                      <a:r>
                        <a:rPr lang="en-US" sz="1100" baseline="-25000" dirty="0">
                          <a:effectLst/>
                        </a:rPr>
                        <a:t>BUS</a:t>
                      </a:r>
                      <a:r>
                        <a:rPr lang="en-US" sz="1100" dirty="0">
                          <a:effectLst/>
                        </a:rPr>
                        <a:t>, Short circuit calculations for balanced three-phase network using Z</a:t>
                      </a:r>
                      <a:r>
                        <a:rPr lang="en-US" sz="1100" baseline="-25000" dirty="0">
                          <a:effectLst/>
                        </a:rPr>
                        <a:t>BUS</a:t>
                      </a:r>
                      <a:r>
                        <a:rPr lang="en-US" sz="1100" dirty="0">
                          <a:effectLst/>
                        </a:rPr>
                        <a:t>, Example of short circuit calculations using Z</a:t>
                      </a:r>
                      <a:r>
                        <a:rPr lang="en-US" sz="1100" baseline="-25000" dirty="0">
                          <a:effectLst/>
                        </a:rPr>
                        <a:t>BUS</a:t>
                      </a:r>
                      <a:r>
                        <a:rPr lang="en-US" sz="1100" dirty="0">
                          <a:effectLst/>
                        </a:rPr>
                        <a:t>, Short circuit calculations using Z</a:t>
                      </a:r>
                      <a:r>
                        <a:rPr lang="en-US" sz="1100" baseline="-25000" dirty="0">
                          <a:effectLst/>
                        </a:rPr>
                        <a:t>LOOP</a:t>
                      </a:r>
                      <a:r>
                        <a:rPr lang="en-US" sz="1100" dirty="0">
                          <a:effectLst/>
                        </a:rPr>
                        <a:t> and Example of short circuit calculations using Z</a:t>
                      </a:r>
                      <a:r>
                        <a:rPr lang="en-US" sz="1100" baseline="-25000" dirty="0">
                          <a:effectLst/>
                        </a:rPr>
                        <a:t>LOOP</a:t>
                      </a:r>
                      <a:r>
                        <a:rPr lang="en-US" sz="1100" dirty="0">
                          <a:effectLst/>
                        </a:rPr>
                        <a:t>. </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a:t>
                      </a:r>
                    </a:p>
                  </a:txBody>
                  <a:tcPr marL="37085" marR="37085" marT="0" marB="0"/>
                </a:tc>
                <a:extLst>
                  <a:ext uri="{0D108BD9-81ED-4DB2-BD59-A6C34878D82A}">
                    <a16:rowId xmlns:a16="http://schemas.microsoft.com/office/drawing/2014/main" val="1371556339"/>
                  </a:ext>
                </a:extLst>
              </a:tr>
              <a:tr h="415174">
                <a:tc>
                  <a:txBody>
                    <a:bodyPr/>
                    <a:lstStyle/>
                    <a:p>
                      <a:pPr>
                        <a:spcAft>
                          <a:spcPts val="0"/>
                        </a:spcAft>
                      </a:pPr>
                      <a:r>
                        <a:rPr lang="en-US" sz="1100">
                          <a:effectLst/>
                        </a:rPr>
                        <a:t>Lecture: 12</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1340460881"/>
                  </a:ext>
                </a:extLst>
              </a:tr>
              <a:tr h="192223">
                <a:tc>
                  <a:txBody>
                    <a:bodyPr/>
                    <a:lstStyle/>
                    <a:p>
                      <a:pPr>
                        <a:spcAft>
                          <a:spcPts val="0"/>
                        </a:spcAft>
                      </a:pPr>
                      <a:r>
                        <a:rPr lang="en-US" sz="1100">
                          <a:effectLst/>
                        </a:rPr>
                        <a:t>Lecture: 13</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Solution of simultaneous algebraic equations</a:t>
                      </a:r>
                    </a:p>
                    <a:p>
                      <a:pPr>
                        <a:spcAft>
                          <a:spcPts val="0"/>
                        </a:spcAft>
                      </a:pPr>
                      <a:r>
                        <a:rPr lang="en-US" sz="1100" dirty="0">
                          <a:effectLst/>
                        </a:rPr>
                        <a:t>Introduction, Direct methods for solution of linear algebraic equations, Example of solution of linear equations by direct methods, Iterative methods for solution of linear algebraic equations, Example of solution of linear equations by iterative methods, Methods for solution of nonlinear algebraic equations, Example of solution of nonlinear equations and Comparison of methods</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p>
                      <a:pPr>
                        <a:spcAft>
                          <a:spcPts val="0"/>
                        </a:spcAft>
                      </a:pP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extLst>
                  <a:ext uri="{0D108BD9-81ED-4DB2-BD59-A6C34878D82A}">
                    <a16:rowId xmlns:a16="http://schemas.microsoft.com/office/drawing/2014/main" val="2790715069"/>
                  </a:ext>
                </a:extLst>
              </a:tr>
              <a:tr h="557163">
                <a:tc>
                  <a:txBody>
                    <a:bodyPr/>
                    <a:lstStyle/>
                    <a:p>
                      <a:pPr>
                        <a:spcAft>
                          <a:spcPts val="0"/>
                        </a:spcAft>
                      </a:pPr>
                      <a:r>
                        <a:rPr lang="en-US" sz="1100">
                          <a:effectLst/>
                        </a:rPr>
                        <a:t>Lecture: 14</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039709114"/>
                  </a:ext>
                </a:extLst>
              </a:tr>
              <a:tr h="192223">
                <a:tc>
                  <a:txBody>
                    <a:bodyPr/>
                    <a:lstStyle/>
                    <a:p>
                      <a:pPr>
                        <a:spcAft>
                          <a:spcPts val="0"/>
                        </a:spcAft>
                      </a:pPr>
                      <a:r>
                        <a:rPr lang="en-US" sz="1100">
                          <a:effectLst/>
                        </a:rPr>
                        <a:t>Lecture: 15</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Load Flow Studies</a:t>
                      </a:r>
                    </a:p>
                    <a:p>
                      <a:pPr>
                        <a:spcAft>
                          <a:spcPts val="0"/>
                        </a:spcAft>
                      </a:pPr>
                      <a:r>
                        <a:rPr lang="en-US" sz="1100" dirty="0">
                          <a:effectLst/>
                        </a:rPr>
                        <a:t>Introduction, Power system equations, Solution techniques, Acceleration of convergence, Examples of load flow calculations, Voltage Controlled buses, Representation of transformers, Tie line control, Comparison of methods and Description of load flow program</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p>
                      <a:pPr>
                        <a:spcAft>
                          <a:spcPts val="0"/>
                        </a:spcAft>
                      </a:pP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extLst>
                  <a:ext uri="{0D108BD9-81ED-4DB2-BD59-A6C34878D82A}">
                    <a16:rowId xmlns:a16="http://schemas.microsoft.com/office/drawing/2014/main" val="2481269350"/>
                  </a:ext>
                </a:extLst>
              </a:tr>
              <a:tr h="375733">
                <a:tc>
                  <a:txBody>
                    <a:bodyPr/>
                    <a:lstStyle/>
                    <a:p>
                      <a:pPr>
                        <a:spcAft>
                          <a:spcPts val="0"/>
                        </a:spcAft>
                      </a:pPr>
                      <a:r>
                        <a:rPr lang="en-US" sz="1100">
                          <a:effectLst/>
                        </a:rPr>
                        <a:t>Lecture: 16</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406913382"/>
                  </a:ext>
                </a:extLst>
              </a:tr>
              <a:tr h="192223">
                <a:tc>
                  <a:txBody>
                    <a:bodyPr/>
                    <a:lstStyle/>
                    <a:p>
                      <a:pPr>
                        <a:spcAft>
                          <a:spcPts val="0"/>
                        </a:spcAft>
                      </a:pPr>
                      <a:r>
                        <a:rPr lang="en-US" sz="1100">
                          <a:effectLst/>
                        </a:rPr>
                        <a:t>Lecture: 17</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Numerical solution of differential equations</a:t>
                      </a:r>
                    </a:p>
                    <a:p>
                      <a:pPr>
                        <a:spcAft>
                          <a:spcPts val="0"/>
                        </a:spcAft>
                      </a:pPr>
                      <a:r>
                        <a:rPr lang="en-US" sz="1100" dirty="0">
                          <a:effectLst/>
                        </a:rPr>
                        <a:t>Introduction, Numerical methods for solution of differential equations, Solution of higher-order</a:t>
                      </a:r>
                    </a:p>
                    <a:p>
                      <a:pPr>
                        <a:spcAft>
                          <a:spcPts val="0"/>
                        </a:spcAft>
                      </a:pPr>
                      <a:r>
                        <a:rPr lang="en-US" sz="1100" b="1" dirty="0">
                          <a:solidFill>
                            <a:srgbClr val="0070C0"/>
                          </a:solidFill>
                          <a:effectLst/>
                        </a:rPr>
                        <a:t>Transient stability studies</a:t>
                      </a:r>
                    </a:p>
                    <a:p>
                      <a:pPr>
                        <a:spcAft>
                          <a:spcPts val="0"/>
                        </a:spcAft>
                      </a:pPr>
                      <a:r>
                        <a:rPr lang="en-US" sz="1100" dirty="0">
                          <a:effectLst/>
                        </a:rPr>
                        <a:t>Introduction, Swing equation, Machine equations, Power system equations, Solution techniques, Example of transient stability calculations</a:t>
                      </a:r>
                      <a:r>
                        <a:rPr lang="en-US" sz="1100" dirty="0">
                          <a:effectLst/>
                          <a:latin typeface="Times New Roman" panose="02020603050405020304" pitchFamily="18" charset="0"/>
                          <a:cs typeface="Cordia New" panose="020B0304020202020204" pitchFamily="34" charset="-34"/>
                        </a:rPr>
                        <a:t>.</a:t>
                      </a:r>
                      <a:endParaRPr lang="en-US" sz="1100" dirty="0">
                        <a:effectLst/>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p>
                      <a:pPr>
                        <a:spcAft>
                          <a:spcPts val="0"/>
                        </a:spcAft>
                      </a:pPr>
                      <a:endParaRPr lang="en-US" sz="1100" dirty="0">
                        <a:effectLst/>
                      </a:endParaRPr>
                    </a:p>
                  </a:txBody>
                  <a:tcPr marL="37085" marR="37085" marT="0" marB="0"/>
                </a:tc>
                <a:extLst>
                  <a:ext uri="{0D108BD9-81ED-4DB2-BD59-A6C34878D82A}">
                    <a16:rowId xmlns:a16="http://schemas.microsoft.com/office/drawing/2014/main" val="907435921"/>
                  </a:ext>
                </a:extLst>
              </a:tr>
              <a:tr h="961118">
                <a:tc>
                  <a:txBody>
                    <a:bodyPr/>
                    <a:lstStyle/>
                    <a:p>
                      <a:pPr>
                        <a:spcAft>
                          <a:spcPts val="0"/>
                        </a:spcAft>
                      </a:pPr>
                      <a:r>
                        <a:rPr lang="en-US" sz="1100" dirty="0">
                          <a:effectLst/>
                        </a:rPr>
                        <a:t>Lecture: 18</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742045214"/>
                  </a:ext>
                </a:extLst>
              </a:tr>
            </a:tbl>
          </a:graphicData>
        </a:graphic>
      </p:graphicFrame>
      <p:sp>
        <p:nvSpPr>
          <p:cNvPr id="4" name="Date Placeholder 3">
            <a:extLst>
              <a:ext uri="{FF2B5EF4-FFF2-40B4-BE49-F238E27FC236}">
                <a16:creationId xmlns:a16="http://schemas.microsoft.com/office/drawing/2014/main" id="{4284DDE4-7BE9-4A96-A237-66069246D29C}"/>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8337C4F4-18CC-42A8-BA43-C412F9FEA864}"/>
              </a:ext>
            </a:extLst>
          </p:cNvPr>
          <p:cNvSpPr>
            <a:spLocks noGrp="1"/>
          </p:cNvSpPr>
          <p:nvPr>
            <p:ph type="sldNum" sz="quarter" idx="12"/>
          </p:nvPr>
        </p:nvSpPr>
        <p:spPr/>
        <p:txBody>
          <a:bodyPr/>
          <a:lstStyle/>
          <a:p>
            <a:fld id="{33BCD95E-A428-4E8F-A603-A71E22D42A60}" type="slidenum">
              <a:rPr lang="th-TH" smtClean="0"/>
              <a:t>2</a:t>
            </a:fld>
            <a:endParaRPr lang="th-TH"/>
          </a:p>
        </p:txBody>
      </p:sp>
      <p:sp>
        <p:nvSpPr>
          <p:cNvPr id="7" name="Rectangle 6">
            <a:extLst>
              <a:ext uri="{FF2B5EF4-FFF2-40B4-BE49-F238E27FC236}">
                <a16:creationId xmlns:a16="http://schemas.microsoft.com/office/drawing/2014/main" id="{8D58CA32-D37A-42A9-A7C7-407D8F6AFD33}"/>
              </a:ext>
            </a:extLst>
          </p:cNvPr>
          <p:cNvSpPr/>
          <p:nvPr/>
        </p:nvSpPr>
        <p:spPr>
          <a:xfrm>
            <a:off x="3381673" y="136525"/>
            <a:ext cx="5980441" cy="523220"/>
          </a:xfrm>
          <a:prstGeom prst="rect">
            <a:avLst/>
          </a:prstGeom>
        </p:spPr>
        <p:txBody>
          <a:bodyPr wrap="square">
            <a:spAutoFit/>
          </a:bodyPr>
          <a:lstStyle/>
          <a:p>
            <a:pPr algn="ctr">
              <a:spcAft>
                <a:spcPts val="0"/>
              </a:spcAft>
            </a:pPr>
            <a:r>
              <a:rPr lang="en-US" b="1" u="sng" dirty="0">
                <a:solidFill>
                  <a:srgbClr val="7030A0"/>
                </a:solidFill>
                <a:latin typeface="Times New Roman" panose="02020603050405020304" pitchFamily="18" charset="0"/>
                <a:ea typeface="Times New Roman" panose="02020603050405020304" pitchFamily="18" charset="0"/>
              </a:rPr>
              <a:t>Lecture Tentative Plan</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169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D354-80AE-4C8C-B0F1-0E25FE0FCF62}"/>
              </a:ext>
            </a:extLst>
          </p:cNvPr>
          <p:cNvSpPr>
            <a:spLocks noGrp="1"/>
          </p:cNvSpPr>
          <p:nvPr>
            <p:ph type="title"/>
          </p:nvPr>
        </p:nvSpPr>
        <p:spPr>
          <a:xfrm>
            <a:off x="167081" y="88187"/>
            <a:ext cx="10515600" cy="1325563"/>
          </a:xfrm>
        </p:spPr>
        <p:txBody>
          <a:bodyPr/>
          <a:lstStyle/>
          <a:p>
            <a:r>
              <a:rPr lang="en-US" b="1" dirty="0">
                <a:solidFill>
                  <a:srgbClr val="7030A0"/>
                </a:solidFill>
              </a:rPr>
              <a:t>Real And Complex Matrix</a:t>
            </a:r>
            <a:endParaRPr lang="th-TH" b="1" dirty="0">
              <a:solidFill>
                <a:srgbClr val="7030A0"/>
              </a:solidFill>
            </a:endParaRPr>
          </a:p>
        </p:txBody>
      </p:sp>
      <p:sp>
        <p:nvSpPr>
          <p:cNvPr id="3" name="Content Placeholder 2">
            <a:extLst>
              <a:ext uri="{FF2B5EF4-FFF2-40B4-BE49-F238E27FC236}">
                <a16:creationId xmlns:a16="http://schemas.microsoft.com/office/drawing/2014/main" id="{944D226E-C562-4C2A-ADB6-E06AC8971518}"/>
              </a:ext>
            </a:extLst>
          </p:cNvPr>
          <p:cNvSpPr>
            <a:spLocks noGrp="1"/>
          </p:cNvSpPr>
          <p:nvPr>
            <p:ph idx="1"/>
          </p:nvPr>
        </p:nvSpPr>
        <p:spPr>
          <a:xfrm>
            <a:off x="167081" y="1162934"/>
            <a:ext cx="12164736" cy="4351338"/>
          </a:xfrm>
        </p:spPr>
        <p:txBody>
          <a:bodyPr/>
          <a:lstStyle/>
          <a:p>
            <a:pPr marL="0" indent="0">
              <a:buNone/>
            </a:pPr>
            <a:r>
              <a:rPr lang="en-US" dirty="0"/>
              <a:t>A real matrix is a matrix whose elements consist entirely of real numbers. </a:t>
            </a:r>
            <a:endParaRPr lang="th-TH" dirty="0"/>
          </a:p>
        </p:txBody>
      </p:sp>
      <p:sp>
        <p:nvSpPr>
          <p:cNvPr id="4" name="Date Placeholder 3">
            <a:extLst>
              <a:ext uri="{FF2B5EF4-FFF2-40B4-BE49-F238E27FC236}">
                <a16:creationId xmlns:a16="http://schemas.microsoft.com/office/drawing/2014/main" id="{684F7FD3-2596-47C6-AEF9-EF30BB145D03}"/>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7984E862-9A2F-4428-9C1F-FA2CD4438D13}"/>
              </a:ext>
            </a:extLst>
          </p:cNvPr>
          <p:cNvSpPr>
            <a:spLocks noGrp="1"/>
          </p:cNvSpPr>
          <p:nvPr>
            <p:ph type="sldNum" sz="quarter" idx="12"/>
          </p:nvPr>
        </p:nvSpPr>
        <p:spPr/>
        <p:txBody>
          <a:bodyPr/>
          <a:lstStyle/>
          <a:p>
            <a:fld id="{33BCD95E-A428-4E8F-A603-A71E22D42A60}" type="slidenum">
              <a:rPr lang="th-TH" smtClean="0"/>
              <a:t>20</a:t>
            </a:fld>
            <a:endParaRPr lang="th-TH"/>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C784AB-372F-439C-82C6-36F3C563A787}"/>
                  </a:ext>
                </a:extLst>
              </p:cNvPr>
              <p:cNvSpPr txBox="1"/>
              <p:nvPr/>
            </p:nvSpPr>
            <p:spPr>
              <a:xfrm>
                <a:off x="3816991" y="1816216"/>
                <a:ext cx="2152384" cy="1139414"/>
              </a:xfrm>
              <a:prstGeom prst="rect">
                <a:avLst/>
              </a:prstGeom>
              <a:noFill/>
            </p:spPr>
            <p:txBody>
              <a:bodyPr wrap="none" lIns="0" tIns="0" rIns="0" bIns="0" rtlCol="0">
                <a:spAutoFit/>
              </a:bodyPr>
              <a:lstStyle/>
              <a:p>
                <a:r>
                  <a:rPr lang="en-US" dirty="0"/>
                  <a:t>A = </a:t>
                </a:r>
                <a14:m>
                  <m:oMath xmlns:m="http://schemas.openxmlformats.org/officeDocument/2006/math">
                    <m:d>
                      <m:dPr>
                        <m:begChr m:val="["/>
                        <m:endChr m:val="]"/>
                        <m:ctrlPr>
                          <a:rPr lang="th-TH" i="1" smtClean="0">
                            <a:latin typeface="Cambria Math" panose="02040503050406030204" pitchFamily="18" charset="0"/>
                          </a:rPr>
                        </m:ctrlPr>
                      </m:dPr>
                      <m:e>
                        <m:m>
                          <m:mPr>
                            <m:mcs>
                              <m:mc>
                                <m:mcPr>
                                  <m:count m:val="3"/>
                                  <m:mcJc m:val="center"/>
                                </m:mcPr>
                              </m:mc>
                            </m:mcs>
                            <m:ctrlPr>
                              <a:rPr lang="th-TH"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5</m:t>
                              </m:r>
                            </m:e>
                          </m:mr>
                          <m:mr>
                            <m:e>
                              <m:r>
                                <a:rPr lang="en-US" b="0" i="1" smtClean="0">
                                  <a:latin typeface="Cambria Math" panose="02040503050406030204" pitchFamily="18" charset="0"/>
                                </a:rPr>
                                <m:t>6</m:t>
                              </m:r>
                            </m:e>
                            <m:e>
                              <m:r>
                                <a:rPr lang="en-US" b="0" i="1" smtClean="0">
                                  <a:latin typeface="Cambria Math" panose="02040503050406030204" pitchFamily="18" charset="0"/>
                                </a:rPr>
                                <m:t>7</m:t>
                              </m:r>
                            </m:e>
                            <m:e>
                              <m:r>
                                <a:rPr lang="en-US" b="0" i="1" smtClean="0">
                                  <a:latin typeface="Cambria Math" panose="02040503050406030204" pitchFamily="18" charset="0"/>
                                </a:rPr>
                                <m:t>8</m:t>
                              </m:r>
                            </m:e>
                          </m:mr>
                        </m:m>
                      </m:e>
                    </m:d>
                  </m:oMath>
                </a14:m>
                <a:endParaRPr lang="th-TH" dirty="0"/>
              </a:p>
            </p:txBody>
          </p:sp>
        </mc:Choice>
        <mc:Fallback xmlns="">
          <p:sp>
            <p:nvSpPr>
              <p:cNvPr id="7" name="TextBox 6">
                <a:extLst>
                  <a:ext uri="{FF2B5EF4-FFF2-40B4-BE49-F238E27FC236}">
                    <a16:creationId xmlns:a16="http://schemas.microsoft.com/office/drawing/2014/main" id="{76C784AB-372F-439C-82C6-36F3C563A787}"/>
                  </a:ext>
                </a:extLst>
              </p:cNvPr>
              <p:cNvSpPr txBox="1">
                <a:spLocks noRot="1" noChangeAspect="1" noMove="1" noResize="1" noEditPoints="1" noAdjustHandles="1" noChangeArrowheads="1" noChangeShapeType="1" noTextEdit="1"/>
              </p:cNvSpPr>
              <p:nvPr/>
            </p:nvSpPr>
            <p:spPr>
              <a:xfrm>
                <a:off x="3816991" y="1816216"/>
                <a:ext cx="2152384" cy="1139414"/>
              </a:xfrm>
              <a:prstGeom prst="rect">
                <a:avLst/>
              </a:prstGeom>
              <a:blipFill>
                <a:blip r:embed="rId2"/>
                <a:stretch>
                  <a:fillRect l="-9915"/>
                </a:stretch>
              </a:blipFill>
            </p:spPr>
            <p:txBody>
              <a:bodyPr/>
              <a:lstStyle/>
              <a:p>
                <a:r>
                  <a:rPr lang="th-TH">
                    <a:noFill/>
                  </a:rPr>
                  <a:t> </a:t>
                </a:r>
              </a:p>
            </p:txBody>
          </p:sp>
        </mc:Fallback>
      </mc:AlternateContent>
      <p:sp>
        <p:nvSpPr>
          <p:cNvPr id="9" name="Rectangle 8">
            <a:extLst>
              <a:ext uri="{FF2B5EF4-FFF2-40B4-BE49-F238E27FC236}">
                <a16:creationId xmlns:a16="http://schemas.microsoft.com/office/drawing/2014/main" id="{0F2BC9A7-5F1E-4324-B215-60922B970C3A}"/>
              </a:ext>
            </a:extLst>
          </p:cNvPr>
          <p:cNvSpPr/>
          <p:nvPr/>
        </p:nvSpPr>
        <p:spPr>
          <a:xfrm>
            <a:off x="171184" y="3584170"/>
            <a:ext cx="11950908" cy="523220"/>
          </a:xfrm>
          <a:prstGeom prst="rect">
            <a:avLst/>
          </a:prstGeom>
        </p:spPr>
        <p:txBody>
          <a:bodyPr wrap="square">
            <a:spAutoFit/>
          </a:bodyPr>
          <a:lstStyle/>
          <a:p>
            <a:r>
              <a:rPr lang="en-US" dirty="0">
                <a:solidFill>
                  <a:srgbClr val="222222"/>
                </a:solidFill>
                <a:latin typeface="arial" panose="020B0604020202020204" pitchFamily="34" charset="0"/>
              </a:rPr>
              <a:t>A Complex matrix is a matrix whose elements contain complex numbers.</a:t>
            </a:r>
            <a:endParaRPr lang="th-TH"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3F271BA-77D0-4A43-97ED-9DAF2C94FA86}"/>
                  </a:ext>
                </a:extLst>
              </p:cNvPr>
              <p:cNvSpPr txBox="1"/>
              <p:nvPr/>
            </p:nvSpPr>
            <p:spPr>
              <a:xfrm>
                <a:off x="438422" y="4644763"/>
                <a:ext cx="9551654" cy="148534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r>
                                <a:rPr lang="en-US" b="0" i="1" smtClean="0">
                                  <a:latin typeface="Cambria Math" panose="02040503050406030204" pitchFamily="18" charset="0"/>
                                </a:rPr>
                                <m:t>+3</m:t>
                              </m:r>
                              <m:r>
                                <a:rPr lang="en-US" b="0" i="1" smtClean="0">
                                  <a:latin typeface="Cambria Math" panose="02040503050406030204" pitchFamily="18" charset="0"/>
                                </a:rPr>
                                <m:t>𝑖</m:t>
                              </m:r>
                            </m:e>
                            <m:e>
                              <m:r>
                                <a:rPr lang="en-US" b="0" i="1" smtClean="0">
                                  <a:latin typeface="Cambria Math" panose="02040503050406030204" pitchFamily="18" charset="0"/>
                                </a:rPr>
                                <m:t>𝑖</m:t>
                              </m:r>
                            </m:e>
                            <m:e>
                              <m:r>
                                <a:rPr lang="en-US" b="0" i="1" smtClean="0">
                                  <a:latin typeface="Cambria Math" panose="02040503050406030204" pitchFamily="18" charset="0"/>
                                </a:rPr>
                                <m:t>6−4</m:t>
                              </m:r>
                              <m:r>
                                <a:rPr lang="en-US" b="0" i="1" smtClean="0">
                                  <a:latin typeface="Cambria Math" panose="02040503050406030204" pitchFamily="18" charset="0"/>
                                </a:rPr>
                                <m:t>𝑖</m:t>
                              </m:r>
                            </m:e>
                          </m:mr>
                          <m:mr>
                            <m:e>
                              <m:r>
                                <a:rPr lang="en-US" b="0" i="1" smtClean="0">
                                  <a:latin typeface="Cambria Math" panose="02040503050406030204" pitchFamily="18" charset="0"/>
                                </a:rPr>
                                <m:t>7</m:t>
                              </m:r>
                            </m:e>
                            <m:e>
                              <m:r>
                                <a:rPr lang="en-US" b="0" i="1" smtClean="0">
                                  <a:latin typeface="Cambria Math" panose="02040503050406030204" pitchFamily="18" charset="0"/>
                                </a:rPr>
                                <m:t>2−3</m:t>
                              </m:r>
                              <m:r>
                                <a:rPr lang="en-US" b="0" i="1" smtClean="0">
                                  <a:latin typeface="Cambria Math" panose="02040503050406030204" pitchFamily="18" charset="0"/>
                                </a:rPr>
                                <m:t>𝑖</m:t>
                              </m:r>
                            </m:e>
                            <m:e>
                              <m:r>
                                <a:rPr lang="en-US" b="0" i="1" smtClean="0">
                                  <a:latin typeface="Cambria Math" panose="02040503050406030204" pitchFamily="18" charset="0"/>
                                </a:rPr>
                                <m:t>−</m:t>
                              </m:r>
                              <m:r>
                                <a:rPr lang="en-US" b="0" i="1" smtClean="0">
                                  <a:latin typeface="Cambria Math" panose="02040503050406030204" pitchFamily="18" charset="0"/>
                                </a:rPr>
                                <m:t>𝑖</m:t>
                              </m:r>
                            </m:e>
                          </m:mr>
                        </m:m>
                      </m:e>
                    </m:d>
                  </m:oMath>
                </a14:m>
                <a:r>
                  <a:rPr lang="en-US" dirty="0"/>
                  <a:t> </a:t>
                </a:r>
              </a:p>
              <a:p>
                <a:r>
                  <a:rPr lang="en-US" dirty="0"/>
                  <a:t>= Real Matrix + Imaginary Matrix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e>
                              <m:r>
                                <a:rPr lang="en-US" b="0" i="1" smtClean="0">
                                  <a:latin typeface="Cambria Math" panose="02040503050406030204" pitchFamily="18" charset="0"/>
                                </a:rPr>
                                <m:t>0</m:t>
                              </m:r>
                            </m:e>
                            <m:e>
                              <m:r>
                                <a:rPr lang="en-US" i="1">
                                  <a:latin typeface="Cambria Math" panose="02040503050406030204" pitchFamily="18" charset="0"/>
                                </a:rPr>
                                <m:t>6</m:t>
                              </m:r>
                            </m:e>
                          </m:mr>
                          <m:mr>
                            <m:e>
                              <m:r>
                                <a:rPr lang="en-US" i="1">
                                  <a:latin typeface="Cambria Math" panose="02040503050406030204" pitchFamily="18" charset="0"/>
                                </a:rPr>
                                <m:t>7</m:t>
                              </m:r>
                            </m:e>
                            <m:e>
                              <m:r>
                                <a:rPr lang="en-US" i="1">
                                  <a:latin typeface="Cambria Math" panose="02040503050406030204" pitchFamily="18" charset="0"/>
                                </a:rPr>
                                <m:t>2</m:t>
                              </m:r>
                            </m:e>
                            <m:e>
                              <m:r>
                                <a:rPr lang="en-US" b="0" i="1" smtClean="0">
                                  <a:latin typeface="Cambria Math" panose="02040503050406030204" pitchFamily="18" charset="0"/>
                                </a:rPr>
                                <m:t>0</m:t>
                              </m:r>
                            </m:e>
                          </m:mr>
                        </m:m>
                      </m:e>
                    </m:d>
                  </m:oMath>
                </a14:m>
                <a:r>
                  <a:rPr lang="en-US" dirty="0"/>
                  <a:t> + i</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e>
                            <m:e>
                              <m:r>
                                <a:rPr lang="en-US" b="0" i="1" smtClean="0">
                                  <a:latin typeface="Cambria Math" panose="02040503050406030204" pitchFamily="18" charset="0"/>
                                </a:rPr>
                                <m:t>1</m:t>
                              </m:r>
                            </m:e>
                            <m:e>
                              <m:r>
                                <a:rPr lang="en-US" i="1">
                                  <a:latin typeface="Cambria Math" panose="02040503050406030204" pitchFamily="18" charset="0"/>
                                </a:rPr>
                                <m:t>−4</m:t>
                              </m:r>
                            </m:e>
                          </m:mr>
                          <m:mr>
                            <m:e>
                              <m:r>
                                <a:rPr lang="en-US" b="0" i="1" smtClean="0">
                                  <a:latin typeface="Cambria Math" panose="02040503050406030204" pitchFamily="18" charset="0"/>
                                </a:rPr>
                                <m:t>0</m:t>
                              </m:r>
                            </m:e>
                            <m:e>
                              <m:r>
                                <a:rPr lang="en-US" i="1">
                                  <a:latin typeface="Cambria Math" panose="02040503050406030204" pitchFamily="18" charset="0"/>
                                </a:rPr>
                                <m:t>−3</m:t>
                              </m:r>
                            </m:e>
                            <m:e>
                              <m:r>
                                <a:rPr lang="en-US" i="1">
                                  <a:latin typeface="Cambria Math" panose="02040503050406030204" pitchFamily="18" charset="0"/>
                                </a:rPr>
                                <m:t>−</m:t>
                              </m:r>
                              <m:r>
                                <a:rPr lang="en-US" b="0" i="1" smtClean="0">
                                  <a:latin typeface="Cambria Math" panose="02040503050406030204" pitchFamily="18" charset="0"/>
                                </a:rPr>
                                <m:t>1</m:t>
                              </m:r>
                            </m:e>
                          </m:mr>
                        </m:m>
                      </m:e>
                    </m:d>
                  </m:oMath>
                </a14:m>
                <a:r>
                  <a:rPr lang="en-US" dirty="0"/>
                  <a:t> </a:t>
                </a:r>
                <a:endParaRPr lang="th-TH" dirty="0"/>
              </a:p>
            </p:txBody>
          </p:sp>
        </mc:Choice>
        <mc:Fallback xmlns="">
          <p:sp>
            <p:nvSpPr>
              <p:cNvPr id="11" name="TextBox 10">
                <a:extLst>
                  <a:ext uri="{FF2B5EF4-FFF2-40B4-BE49-F238E27FC236}">
                    <a16:creationId xmlns:a16="http://schemas.microsoft.com/office/drawing/2014/main" id="{83F271BA-77D0-4A43-97ED-9DAF2C94FA86}"/>
                  </a:ext>
                </a:extLst>
              </p:cNvPr>
              <p:cNvSpPr txBox="1">
                <a:spLocks noRot="1" noChangeAspect="1" noMove="1" noResize="1" noEditPoints="1" noAdjustHandles="1" noChangeArrowheads="1" noChangeShapeType="1" noTextEdit="1"/>
              </p:cNvSpPr>
              <p:nvPr/>
            </p:nvSpPr>
            <p:spPr>
              <a:xfrm>
                <a:off x="438422" y="4644763"/>
                <a:ext cx="9551654" cy="1485343"/>
              </a:xfrm>
              <a:prstGeom prst="rect">
                <a:avLst/>
              </a:prstGeom>
              <a:blipFill>
                <a:blip r:embed="rId3"/>
                <a:stretch>
                  <a:fillRect l="-2297" b="-1230"/>
                </a:stretch>
              </a:blipFill>
            </p:spPr>
            <p:txBody>
              <a:bodyPr/>
              <a:lstStyle/>
              <a:p>
                <a:r>
                  <a:rPr lang="th-TH">
                    <a:noFill/>
                  </a:rPr>
                  <a:t> </a:t>
                </a:r>
              </a:p>
            </p:txBody>
          </p:sp>
        </mc:Fallback>
      </mc:AlternateContent>
    </p:spTree>
    <p:extLst>
      <p:ext uri="{BB962C8B-B14F-4D97-AF65-F5344CB8AC3E}">
        <p14:creationId xmlns:p14="http://schemas.microsoft.com/office/powerpoint/2010/main" val="429411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1F41-3ED5-400B-91C5-991343336D21}"/>
              </a:ext>
            </a:extLst>
          </p:cNvPr>
          <p:cNvSpPr>
            <a:spLocks noGrp="1"/>
          </p:cNvSpPr>
          <p:nvPr>
            <p:ph type="title"/>
          </p:nvPr>
        </p:nvSpPr>
        <p:spPr>
          <a:xfrm>
            <a:off x="905312" y="136525"/>
            <a:ext cx="10515600" cy="695788"/>
          </a:xfrm>
        </p:spPr>
        <p:txBody>
          <a:bodyPr>
            <a:normAutofit fontScale="90000"/>
          </a:bodyPr>
          <a:lstStyle/>
          <a:p>
            <a:r>
              <a:rPr lang="en-US" b="1" dirty="0">
                <a:solidFill>
                  <a:srgbClr val="7030A0"/>
                </a:solidFill>
              </a:rPr>
              <a:t>Multiplication of Matrices</a:t>
            </a:r>
            <a:endParaRPr lang="th-TH" b="1" dirty="0">
              <a:solidFill>
                <a:srgbClr val="7030A0"/>
              </a:solidFill>
            </a:endParaRPr>
          </a:p>
        </p:txBody>
      </p:sp>
      <p:sp>
        <p:nvSpPr>
          <p:cNvPr id="4" name="Date Placeholder 3">
            <a:extLst>
              <a:ext uri="{FF2B5EF4-FFF2-40B4-BE49-F238E27FC236}">
                <a16:creationId xmlns:a16="http://schemas.microsoft.com/office/drawing/2014/main" id="{615AF646-08F8-4C8D-8AEA-CC6D7A9BE2A9}"/>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B835AF5A-966B-4D3C-B176-C7C3F68BFD35}"/>
              </a:ext>
            </a:extLst>
          </p:cNvPr>
          <p:cNvSpPr>
            <a:spLocks noGrp="1"/>
          </p:cNvSpPr>
          <p:nvPr>
            <p:ph type="sldNum" sz="quarter" idx="12"/>
          </p:nvPr>
        </p:nvSpPr>
        <p:spPr/>
        <p:txBody>
          <a:bodyPr/>
          <a:lstStyle/>
          <a:p>
            <a:fld id="{33BCD95E-A428-4E8F-A603-A71E22D42A60}" type="slidenum">
              <a:rPr lang="th-TH" smtClean="0"/>
              <a:t>21</a:t>
            </a:fld>
            <a:endParaRPr lang="th-TH"/>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AD19413-9B3F-4E7A-8D7C-CBA30FC69585}"/>
                  </a:ext>
                </a:extLst>
              </p:cNvPr>
              <p:cNvSpPr txBox="1"/>
              <p:nvPr/>
            </p:nvSpPr>
            <p:spPr>
              <a:xfrm>
                <a:off x="1137782" y="768349"/>
                <a:ext cx="2443618" cy="1136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 </m:t>
                      </m:r>
                      <m:d>
                        <m:dPr>
                          <m:begChr m:val="["/>
                          <m:endChr m:val="]"/>
                          <m:ctrlPr>
                            <a:rPr lang="en-US" b="0" i="1" smtClean="0">
                              <a:solidFill>
                                <a:srgbClr val="C00000"/>
                              </a:solidFill>
                              <a:latin typeface="Cambria Math" panose="02040503050406030204" pitchFamily="18" charset="0"/>
                            </a:rPr>
                          </m:ctrlPr>
                        </m:dPr>
                        <m:e>
                          <m:m>
                            <m:mPr>
                              <m:mcs>
                                <m:mc>
                                  <m:mcPr>
                                    <m:count m:val="3"/>
                                    <m:mcJc m:val="center"/>
                                  </m:mcPr>
                                </m:mc>
                              </m:mcs>
                              <m:ctrlPr>
                                <a:rPr lang="en-US" b="0" i="1" smtClean="0">
                                  <a:solidFill>
                                    <a:srgbClr val="C00000"/>
                                  </a:solidFill>
                                  <a:latin typeface="Cambria Math" panose="02040503050406030204" pitchFamily="18" charset="0"/>
                                </a:rPr>
                              </m:ctrlPr>
                            </m:mPr>
                            <m:mr>
                              <m:e>
                                <m:r>
                                  <m:rPr>
                                    <m:brk m:alnAt="7"/>
                                  </m:rP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3</m:t>
                                </m:r>
                              </m:e>
                            </m:mr>
                            <m:mr>
                              <m:e>
                                <m: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1</m:t>
                                </m:r>
                              </m:e>
                            </m:mr>
                            <m:mr>
                              <m:e>
                                <m: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1</m:t>
                                </m:r>
                              </m:e>
                            </m:mr>
                          </m:m>
                        </m:e>
                      </m:d>
                    </m:oMath>
                  </m:oMathPara>
                </a14:m>
                <a:endParaRPr lang="th-TH" dirty="0">
                  <a:solidFill>
                    <a:srgbClr val="C00000"/>
                  </a:solidFill>
                </a:endParaRPr>
              </a:p>
            </p:txBody>
          </p:sp>
        </mc:Choice>
        <mc:Fallback xmlns="">
          <p:sp>
            <p:nvSpPr>
              <p:cNvPr id="7" name="TextBox 6">
                <a:extLst>
                  <a:ext uri="{FF2B5EF4-FFF2-40B4-BE49-F238E27FC236}">
                    <a16:creationId xmlns:a16="http://schemas.microsoft.com/office/drawing/2014/main" id="{1AD19413-9B3F-4E7A-8D7C-CBA30FC69585}"/>
                  </a:ext>
                </a:extLst>
              </p:cNvPr>
              <p:cNvSpPr txBox="1">
                <a:spLocks noRot="1" noChangeAspect="1" noMove="1" noResize="1" noEditPoints="1" noAdjustHandles="1" noChangeArrowheads="1" noChangeShapeType="1" noTextEdit="1"/>
              </p:cNvSpPr>
              <p:nvPr/>
            </p:nvSpPr>
            <p:spPr>
              <a:xfrm>
                <a:off x="1137782" y="768349"/>
                <a:ext cx="2443618" cy="1136593"/>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2E883C8-EE25-40B7-B631-C89916A8E25F}"/>
                  </a:ext>
                </a:extLst>
              </p:cNvPr>
              <p:cNvSpPr/>
              <p:nvPr/>
            </p:nvSpPr>
            <p:spPr>
              <a:xfrm>
                <a:off x="5058695" y="697337"/>
                <a:ext cx="2628284" cy="1228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𝐵</m:t>
                      </m:r>
                      <m:r>
                        <a:rPr lang="en-US" i="1">
                          <a:solidFill>
                            <a:srgbClr val="00B050"/>
                          </a:solidFill>
                          <a:latin typeface="Cambria Math" panose="02040503050406030204" pitchFamily="18" charset="0"/>
                        </a:rPr>
                        <m:t>= </m:t>
                      </m:r>
                      <m:d>
                        <m:dPr>
                          <m:begChr m:val="["/>
                          <m:endChr m:val="]"/>
                          <m:ctrlPr>
                            <a:rPr lang="en-US" i="1">
                              <a:solidFill>
                                <a:srgbClr val="00B050"/>
                              </a:solidFill>
                              <a:latin typeface="Cambria Math" panose="02040503050406030204" pitchFamily="18" charset="0"/>
                            </a:rPr>
                          </m:ctrlPr>
                        </m:dPr>
                        <m:e>
                          <m:m>
                            <m:mPr>
                              <m:mcs>
                                <m:mc>
                                  <m:mcPr>
                                    <m:count m:val="3"/>
                                    <m:mcJc m:val="center"/>
                                  </m:mcPr>
                                </m:mc>
                              </m:mcs>
                              <m:ctrlPr>
                                <a:rPr lang="en-US" i="1">
                                  <a:solidFill>
                                    <a:srgbClr val="00B050"/>
                                  </a:solidFill>
                                  <a:latin typeface="Cambria Math" panose="02040503050406030204" pitchFamily="18" charset="0"/>
                                </a:rPr>
                              </m:ctrlPr>
                            </m:mPr>
                            <m:mr>
                              <m:e>
                                <m:r>
                                  <m:rPr>
                                    <m:brk m:alnAt="7"/>
                                  </m:rPr>
                                  <a:rPr lang="en-US" i="1">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00B050"/>
                                    </a:solidFill>
                                    <a:latin typeface="Cambria Math" panose="02040503050406030204" pitchFamily="18" charset="0"/>
                                  </a:rPr>
                                  <m:t>2</m:t>
                                </m:r>
                              </m:e>
                              <m:e>
                                <m:r>
                                  <a:rPr lang="en-US" b="0" i="1" smtClean="0">
                                    <a:solidFill>
                                      <a:srgbClr val="00B050"/>
                                    </a:solidFill>
                                    <a:latin typeface="Cambria Math" panose="02040503050406030204" pitchFamily="18" charset="0"/>
                                  </a:rPr>
                                  <m:t>3</m:t>
                                </m:r>
                              </m:e>
                              <m:e>
                                <m:r>
                                  <a:rPr lang="en-US" b="0" i="1" smtClean="0">
                                    <a:solidFill>
                                      <a:srgbClr val="00B050"/>
                                    </a:solidFill>
                                    <a:latin typeface="Cambria Math" panose="02040503050406030204" pitchFamily="18" charset="0"/>
                                  </a:rPr>
                                  <m:t>4</m:t>
                                </m:r>
                              </m:e>
                            </m:mr>
                            <m:mr>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2</m:t>
                                </m:r>
                              </m:e>
                              <m:e>
                                <m:r>
                                  <a:rPr lang="en-US" i="1">
                                    <a:solidFill>
                                      <a:srgbClr val="00B050"/>
                                    </a:solidFill>
                                    <a:latin typeface="Cambria Math" panose="02040503050406030204" pitchFamily="18" charset="0"/>
                                  </a:rPr>
                                  <m:t>1</m:t>
                                </m:r>
                              </m:e>
                            </m:mr>
                          </m:m>
                        </m:e>
                      </m:d>
                    </m:oMath>
                  </m:oMathPara>
                </a14:m>
                <a:endParaRPr lang="th-TH" dirty="0">
                  <a:solidFill>
                    <a:srgbClr val="00B050"/>
                  </a:solidFill>
                </a:endParaRPr>
              </a:p>
            </p:txBody>
          </p:sp>
        </mc:Choice>
        <mc:Fallback xmlns="">
          <p:sp>
            <p:nvSpPr>
              <p:cNvPr id="8" name="Rectangle 7">
                <a:extLst>
                  <a:ext uri="{FF2B5EF4-FFF2-40B4-BE49-F238E27FC236}">
                    <a16:creationId xmlns:a16="http://schemas.microsoft.com/office/drawing/2014/main" id="{52E883C8-EE25-40B7-B631-C89916A8E25F}"/>
                  </a:ext>
                </a:extLst>
              </p:cNvPr>
              <p:cNvSpPr>
                <a:spLocks noRot="1" noChangeAspect="1" noMove="1" noResize="1" noEditPoints="1" noAdjustHandles="1" noChangeArrowheads="1" noChangeShapeType="1" noTextEdit="1"/>
              </p:cNvSpPr>
              <p:nvPr/>
            </p:nvSpPr>
            <p:spPr>
              <a:xfrm>
                <a:off x="5058695" y="697337"/>
                <a:ext cx="2628284" cy="1228926"/>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1D32D21-5130-4814-A46F-48080E427560}"/>
                  </a:ext>
                </a:extLst>
              </p:cNvPr>
              <p:cNvSpPr/>
              <p:nvPr/>
            </p:nvSpPr>
            <p:spPr>
              <a:xfrm>
                <a:off x="420919" y="1979540"/>
                <a:ext cx="10302949" cy="2365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𝐴</m:t>
                      </m:r>
                      <m:r>
                        <a:rPr lang="en-US" b="0" i="1" smtClean="0">
                          <a:solidFill>
                            <a:srgbClr val="00B050"/>
                          </a:solidFill>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rPr>
                        <m:t>𝐵</m:t>
                      </m:r>
                      <m:r>
                        <a:rPr lang="en-US" i="1">
                          <a:solidFill>
                            <a:srgbClr val="00B050"/>
                          </a:solidFill>
                          <a:latin typeface="Cambria Math" panose="02040503050406030204" pitchFamily="18" charset="0"/>
                        </a:rPr>
                        <m:t>=</m:t>
                      </m:r>
                      <m:d>
                        <m:dPr>
                          <m:begChr m:val="["/>
                          <m:endChr m:val="]"/>
                          <m:ctrlPr>
                            <a:rPr lang="en-US" i="1">
                              <a:solidFill>
                                <a:srgbClr val="C00000"/>
                              </a:solidFill>
                              <a:latin typeface="Cambria Math" panose="02040503050406030204" pitchFamily="18" charset="0"/>
                            </a:rPr>
                          </m:ctrlPr>
                        </m:dPr>
                        <m:e>
                          <m:m>
                            <m:mPr>
                              <m:mcs>
                                <m:mc>
                                  <m:mcPr>
                                    <m:count m:val="3"/>
                                    <m:mcJc m:val="center"/>
                                  </m:mcPr>
                                </m:mc>
                              </m:mcs>
                              <m:ctrlPr>
                                <a:rPr lang="en-US" i="1">
                                  <a:solidFill>
                                    <a:srgbClr val="C00000"/>
                                  </a:solidFill>
                                  <a:latin typeface="Cambria Math" panose="02040503050406030204" pitchFamily="18" charset="0"/>
                                </a:rPr>
                              </m:ctrlPr>
                            </m:mPr>
                            <m:mr>
                              <m:e>
                                <m:r>
                                  <m:rPr>
                                    <m:brk m:alnAt="7"/>
                                  </m:rP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2</m:t>
                                </m:r>
                              </m:e>
                              <m:e>
                                <m:r>
                                  <a:rPr lang="en-US" i="1">
                                    <a:solidFill>
                                      <a:srgbClr val="C00000"/>
                                    </a:solidFill>
                                    <a:latin typeface="Cambria Math" panose="02040503050406030204" pitchFamily="18" charset="0"/>
                                  </a:rPr>
                                  <m:t>3</m:t>
                                </m:r>
                              </m:e>
                            </m:mr>
                            <m:mr>
                              <m:e>
                                <m: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2</m:t>
                                </m:r>
                              </m:e>
                              <m:e>
                                <m:r>
                                  <a:rPr lang="en-US" i="1">
                                    <a:solidFill>
                                      <a:srgbClr val="C00000"/>
                                    </a:solidFill>
                                    <a:latin typeface="Cambria Math" panose="02040503050406030204" pitchFamily="18" charset="0"/>
                                  </a:rPr>
                                  <m:t>1</m:t>
                                </m:r>
                              </m:e>
                            </m:mr>
                            <m:mr>
                              <m:e>
                                <m:r>
                                  <a:rPr lang="en-US" i="1">
                                    <a:solidFill>
                                      <a:srgbClr val="C00000"/>
                                    </a:solidFill>
                                    <a:latin typeface="Cambria Math" panose="02040503050406030204" pitchFamily="18" charset="0"/>
                                  </a:rPr>
                                  <m:t>2</m:t>
                                </m:r>
                              </m:e>
                              <m:e>
                                <m: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1</m:t>
                                </m:r>
                              </m:e>
                            </m:mr>
                          </m:m>
                        </m:e>
                      </m:d>
                      <m:r>
                        <a:rPr lang="en-US" i="1" smtClean="0">
                          <a:solidFill>
                            <a:srgbClr val="C00000"/>
                          </a:solidFill>
                          <a:latin typeface="Cambria Math" panose="02040503050406030204" pitchFamily="18" charset="0"/>
                          <a:sym typeface="Symbol" panose="05050102010706020507" pitchFamily="18" charset="2"/>
                        </a:rPr>
                        <m:t></m:t>
                      </m:r>
                      <m:r>
                        <a:rPr lang="en-US" i="1" smtClean="0">
                          <a:solidFill>
                            <a:schemeClr val="tx1"/>
                          </a:solidFill>
                          <a:latin typeface="Cambria Math" panose="02040503050406030204" pitchFamily="18" charset="0"/>
                          <a:sym typeface="Symbol" panose="05050102010706020507" pitchFamily="18" charset="2"/>
                        </a:rPr>
                        <m:t></m:t>
                      </m:r>
                      <m:d>
                        <m:dPr>
                          <m:begChr m:val="["/>
                          <m:endChr m:val="]"/>
                          <m:ctrlPr>
                            <a:rPr lang="en-US" i="1">
                              <a:solidFill>
                                <a:srgbClr val="00B050"/>
                              </a:solidFill>
                              <a:latin typeface="Cambria Math" panose="02040503050406030204" pitchFamily="18" charset="0"/>
                            </a:rPr>
                          </m:ctrlPr>
                        </m:dPr>
                        <m:e>
                          <m:m>
                            <m:mPr>
                              <m:mcs>
                                <m:mc>
                                  <m:mcPr>
                                    <m:count m:val="3"/>
                                    <m:mcJc m:val="center"/>
                                  </m:mcPr>
                                </m:mc>
                              </m:mcs>
                              <m:ctrlPr>
                                <a:rPr lang="en-US" i="1">
                                  <a:solidFill>
                                    <a:srgbClr val="00B050"/>
                                  </a:solidFill>
                                  <a:latin typeface="Cambria Math" panose="02040503050406030204" pitchFamily="18" charset="0"/>
                                </a:rPr>
                              </m:ctrlPr>
                            </m:mPr>
                            <m:mr>
                              <m:e>
                                <m:r>
                                  <m:rPr>
                                    <m:brk m:alnAt="7"/>
                                  </m:rPr>
                                  <a:rPr lang="en-US" i="1">
                                    <a:solidFill>
                                      <a:srgbClr val="00B050"/>
                                    </a:solidFill>
                                    <a:latin typeface="Cambria Math" panose="02040503050406030204" pitchFamily="18" charset="0"/>
                                  </a:rPr>
                                  <m:t>1</m:t>
                                </m:r>
                              </m:e>
                              <m:e>
                                <m:r>
                                  <a:rPr lang="en-US" i="1">
                                    <a:solidFill>
                                      <a:srgbClr val="00B050"/>
                                    </a:solidFill>
                                    <a:latin typeface="Cambria Math" panose="02040503050406030204" pitchFamily="18" charset="0"/>
                                  </a:rPr>
                                  <m:t>1</m:t>
                                </m:r>
                              </m:e>
                              <m:e>
                                <m:r>
                                  <a:rPr lang="en-US" i="1">
                                    <a:solidFill>
                                      <a:srgbClr val="00B050"/>
                                    </a:solidFill>
                                    <a:latin typeface="Cambria Math" panose="02040503050406030204" pitchFamily="18" charset="0"/>
                                  </a:rPr>
                                  <m:t>1</m:t>
                                </m:r>
                              </m:e>
                            </m:mr>
                            <m:mr>
                              <m:e>
                                <m:r>
                                  <a:rPr lang="en-US" i="1">
                                    <a:solidFill>
                                      <a:srgbClr val="00B050"/>
                                    </a:solidFill>
                                    <a:latin typeface="Cambria Math" panose="02040503050406030204" pitchFamily="18" charset="0"/>
                                  </a:rPr>
                                  <m:t>2</m:t>
                                </m:r>
                              </m:e>
                              <m:e>
                                <m:r>
                                  <a:rPr lang="en-US" i="1">
                                    <a:solidFill>
                                      <a:srgbClr val="00B050"/>
                                    </a:solidFill>
                                    <a:latin typeface="Cambria Math" panose="02040503050406030204" pitchFamily="18" charset="0"/>
                                  </a:rPr>
                                  <m:t>3</m:t>
                                </m:r>
                              </m:e>
                              <m:e>
                                <m:r>
                                  <a:rPr lang="en-US" i="1">
                                    <a:solidFill>
                                      <a:srgbClr val="00B050"/>
                                    </a:solidFill>
                                    <a:latin typeface="Cambria Math" panose="02040503050406030204" pitchFamily="18" charset="0"/>
                                  </a:rPr>
                                  <m:t>4</m:t>
                                </m:r>
                              </m:e>
                            </m:mr>
                            <m:mr>
                              <m:e>
                                <m:r>
                                  <a:rPr lang="en-US" i="1">
                                    <a:solidFill>
                                      <a:srgbClr val="00B050"/>
                                    </a:solidFill>
                                    <a:latin typeface="Cambria Math" panose="02040503050406030204" pitchFamily="18" charset="0"/>
                                  </a:rPr>
                                  <m:t>1</m:t>
                                </m:r>
                              </m:e>
                              <m:e>
                                <m:r>
                                  <a:rPr lang="en-US" i="1">
                                    <a:solidFill>
                                      <a:srgbClr val="00B050"/>
                                    </a:solidFill>
                                    <a:latin typeface="Cambria Math" panose="02040503050406030204" pitchFamily="18" charset="0"/>
                                  </a:rPr>
                                  <m:t>2</m:t>
                                </m:r>
                              </m:e>
                              <m:e>
                                <m:r>
                                  <a:rPr lang="en-US" i="1">
                                    <a:solidFill>
                                      <a:srgbClr val="00B050"/>
                                    </a:solidFill>
                                    <a:latin typeface="Cambria Math" panose="02040503050406030204" pitchFamily="18" charset="0"/>
                                  </a:rPr>
                                  <m:t>1</m:t>
                                </m:r>
                              </m:e>
                            </m:mr>
                          </m:m>
                        </m:e>
                      </m:d>
                    </m:oMath>
                  </m:oMathPara>
                </a14:m>
                <a:endParaRPr lang="en-US" dirty="0"/>
              </a:p>
              <a:p>
                <a14:m>
                  <m:oMath xmlns:m="http://schemas.openxmlformats.org/officeDocument/2006/math">
                    <m:r>
                      <a:rPr lang="en-US" i="1">
                        <a:solidFill>
                          <a:srgbClr val="00B050"/>
                        </a:solidFill>
                        <a:latin typeface="Cambria Math" panose="02040503050406030204" pitchFamily="18" charset="0"/>
                      </a:rPr>
                      <m:t>𝐴</m:t>
                    </m:r>
                    <m:r>
                      <a:rPr lang="en-US" i="1">
                        <a:solidFill>
                          <a:srgbClr val="00B050"/>
                        </a:solidFill>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rPr>
                      <m:t>𝐵</m:t>
                    </m:r>
                    <m:r>
                      <a:rPr lang="en-US" i="1">
                        <a:solidFill>
                          <a:srgbClr val="00B050"/>
                        </a:solidFill>
                        <a:latin typeface="Cambria Math" panose="02040503050406030204" pitchFamily="18" charset="0"/>
                      </a:rPr>
                      <m:t> =</m:t>
                    </m:r>
                  </m:oMath>
                </a14:m>
                <a:r>
                  <a:rPr lang="en-US" dirty="0"/>
                  <a:t> </a:t>
                </a:r>
                <a14:m>
                  <m:oMath xmlns:m="http://schemas.openxmlformats.org/officeDocument/2006/math">
                    <m:d>
                      <m:dPr>
                        <m:begChr m:val="["/>
                        <m:endChr m:val="]"/>
                        <m:ctrlPr>
                          <a:rPr lang="en-US" i="1">
                            <a:solidFill>
                              <a:srgbClr val="C00000"/>
                            </a:solidFill>
                            <a:latin typeface="Cambria Math" panose="02040503050406030204" pitchFamily="18" charset="0"/>
                          </a:rPr>
                        </m:ctrlPr>
                      </m:dPr>
                      <m:e>
                        <m:m>
                          <m:mPr>
                            <m:mcs>
                              <m:mc>
                                <m:mcPr>
                                  <m:count m:val="3"/>
                                  <m:mcJc m:val="center"/>
                                </m:mcPr>
                              </m:mc>
                            </m:mcs>
                            <m:ctrlPr>
                              <a:rPr lang="en-US" i="1">
                                <a:solidFill>
                                  <a:srgbClr val="C00000"/>
                                </a:solidFill>
                                <a:latin typeface="Cambria Math" panose="02040503050406030204" pitchFamily="18" charset="0"/>
                              </a:rPr>
                            </m:ctrlPr>
                          </m:mPr>
                          <m:mr>
                            <m:e>
                              <m:r>
                                <m:rPr>
                                  <m:brk m:alnAt="7"/>
                                </m:rPr>
                                <a:rPr lang="en-US" i="1">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m:rPr>
                                  <m:brk m:alnAt="7"/>
                                </m:rPr>
                                <a:rPr lang="en-US" i="1">
                                  <a:solidFill>
                                    <a:srgbClr val="00B050"/>
                                  </a:solidFill>
                                  <a:latin typeface="Cambria Math" panose="02040503050406030204" pitchFamily="18" charset="0"/>
                                </a:rPr>
                                <m:t>1</m:t>
                              </m:r>
                              <m:r>
                                <a:rPr lang="en-US" b="0" i="1" smtClean="0">
                                  <a:solidFill>
                                    <a:srgbClr val="0070C0"/>
                                  </a:solidFill>
                                  <a:latin typeface="Cambria Math" panose="02040503050406030204" pitchFamily="18" charset="0"/>
                                </a:rPr>
                                <m:t>+</m:t>
                              </m:r>
                              <m:r>
                                <a:rPr lang="en-US" i="1">
                                  <a:solidFill>
                                    <a:srgbClr val="C00000"/>
                                  </a:solidFill>
                                  <a:latin typeface="Cambria Math" panose="02040503050406030204" pitchFamily="18" charset="0"/>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r>
                                <a:rPr lang="en-US" b="0"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rPr>
                                <m:t>3</m:t>
                              </m:r>
                              <m:r>
                                <a:rPr lang="en-US" i="1">
                                  <a:latin typeface="Cambria Math" panose="02040503050406030204" pitchFamily="18" charset="0"/>
                                  <a:sym typeface="Symbol" panose="05050102010706020507" pitchFamily="18" charset="2"/>
                                </a:rPr>
                                <m:t></m:t>
                              </m:r>
                              <m:r>
                                <m:rPr>
                                  <m:brk m:alnAt="7"/>
                                </m:rPr>
                                <a:rPr lang="en-US" i="1">
                                  <a:solidFill>
                                    <a:srgbClr val="00B050"/>
                                  </a:solidFill>
                                  <a:latin typeface="Cambria Math" panose="02040503050406030204" pitchFamily="18" charset="0"/>
                                </a:rPr>
                                <m:t>1</m:t>
                              </m:r>
                            </m:e>
                            <m:e>
                              <m:r>
                                <a:rPr lang="en-US" b="0" i="1" smtClean="0">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3</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3</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e>
                            <m:e>
                              <m:r>
                                <a:rPr lang="en-US" b="0" i="1" smtClean="0">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4</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3</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e>
                          </m:mr>
                          <m:mr>
                            <m:e>
                              <m:r>
                                <a:rPr lang="en-US" i="1">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e>
                            <m:e>
                              <m:r>
                                <a:rPr lang="en-US" b="0" i="1" smtClean="0">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3</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e>
                            <m:e>
                              <m:r>
                                <a:rPr lang="en-US" i="1">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i="1" smtClean="0">
                                  <a:solidFill>
                                    <a:srgbClr val="00B050"/>
                                  </a:solidFill>
                                  <a:latin typeface="Cambria Math" panose="02040503050406030204" pitchFamily="18" charset="0"/>
                                  <a:sym typeface="Symbol" panose="05050102010706020507" pitchFamily="18" charset="2"/>
                                </a:rPr>
                                <m:t>1</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4</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e>
                          </m:mr>
                          <m:mr>
                            <m:e>
                              <m:r>
                                <a:rPr lang="en-US" b="0" i="1" smtClean="0">
                                  <a:solidFill>
                                    <a:srgbClr val="C00000"/>
                                  </a:solidFill>
                                  <a:latin typeface="Cambria Math" panose="02040503050406030204" pitchFamily="18" charset="0"/>
                                </a:rPr>
                                <m:t>2</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r>
                                <a:rPr lang="en-US"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2</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e>
                            <m:e>
                              <m:r>
                                <a:rPr lang="en-US" i="1">
                                  <a:solidFill>
                                    <a:srgbClr val="C00000"/>
                                  </a:solidFill>
                                  <a:latin typeface="Cambria Math" panose="02040503050406030204" pitchFamily="18" charset="0"/>
                                </a:rPr>
                                <m:t>2</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3</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e>
                            <m:e>
                              <m:r>
                                <a:rPr lang="en-US" i="1">
                                  <a:solidFill>
                                    <a:srgbClr val="C00000"/>
                                  </a:solidFill>
                                  <a:latin typeface="Cambria Math" panose="02040503050406030204" pitchFamily="18" charset="0"/>
                                </a:rPr>
                                <m:t>2</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4</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e>
                          </m:mr>
                        </m:m>
                      </m:e>
                    </m:d>
                  </m:oMath>
                </a14:m>
                <a:endParaRPr lang="th-TH" dirty="0"/>
              </a:p>
            </p:txBody>
          </p:sp>
        </mc:Choice>
        <mc:Fallback xmlns="">
          <p:sp>
            <p:nvSpPr>
              <p:cNvPr id="9" name="Rectangle 8">
                <a:extLst>
                  <a:ext uri="{FF2B5EF4-FFF2-40B4-BE49-F238E27FC236}">
                    <a16:creationId xmlns:a16="http://schemas.microsoft.com/office/drawing/2014/main" id="{91D32D21-5130-4814-A46F-48080E427560}"/>
                  </a:ext>
                </a:extLst>
              </p:cNvPr>
              <p:cNvSpPr>
                <a:spLocks noRot="1" noChangeAspect="1" noMove="1" noResize="1" noEditPoints="1" noAdjustHandles="1" noChangeArrowheads="1" noChangeShapeType="1" noTextEdit="1"/>
              </p:cNvSpPr>
              <p:nvPr/>
            </p:nvSpPr>
            <p:spPr>
              <a:xfrm>
                <a:off x="420919" y="1979540"/>
                <a:ext cx="10302949" cy="2365519"/>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DEF6A87-BCD3-4154-B140-2BF41D06ACC6}"/>
                  </a:ext>
                </a:extLst>
              </p:cNvPr>
              <p:cNvSpPr/>
              <p:nvPr/>
            </p:nvSpPr>
            <p:spPr>
              <a:xfrm>
                <a:off x="3107361" y="4931736"/>
                <a:ext cx="3386183" cy="1228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00B050"/>
                          </a:solidFill>
                          <a:latin typeface="Cambria Math" panose="02040503050406030204" pitchFamily="18" charset="0"/>
                        </a:rPr>
                        <m:t>𝐴</m:t>
                      </m:r>
                      <m:r>
                        <a:rPr lang="en-US" i="1">
                          <a:solidFill>
                            <a:srgbClr val="00B050"/>
                          </a:solidFill>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rPr>
                        <m:t>𝐵</m:t>
                      </m:r>
                      <m:r>
                        <a:rPr lang="en-US" i="1">
                          <a:solidFill>
                            <a:srgbClr val="00B050"/>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r>
                                  <a:rPr lang="en-US" b="0" i="1" smtClean="0">
                                    <a:solidFill>
                                      <a:schemeClr val="tx1"/>
                                    </a:solidFill>
                                    <a:latin typeface="Cambria Math" panose="02040503050406030204" pitchFamily="18" charset="0"/>
                                  </a:rPr>
                                  <m:t>8</m:t>
                                </m:r>
                              </m:e>
                              <m:e>
                                <m:r>
                                  <a:rPr lang="en-US" b="0" i="1" smtClean="0">
                                    <a:solidFill>
                                      <a:schemeClr val="tx1"/>
                                    </a:solidFill>
                                    <a:latin typeface="Cambria Math" panose="02040503050406030204" pitchFamily="18" charset="0"/>
                                  </a:rPr>
                                  <m:t>13</m:t>
                                </m:r>
                              </m:e>
                              <m:e>
                                <m:r>
                                  <a:rPr lang="en-US" b="0" i="1" smtClean="0">
                                    <a:solidFill>
                                      <a:schemeClr val="tx1"/>
                                    </a:solidFill>
                                    <a:latin typeface="Cambria Math" panose="02040503050406030204" pitchFamily="18" charset="0"/>
                                  </a:rPr>
                                  <m:t>12</m:t>
                                </m:r>
                              </m:e>
                            </m:mr>
                            <m:mr>
                              <m:e>
                                <m:r>
                                  <a:rPr lang="en-US" b="0" i="1" smtClean="0">
                                    <a:solidFill>
                                      <a:schemeClr val="tx1"/>
                                    </a:solidFill>
                                    <a:latin typeface="Cambria Math" panose="02040503050406030204" pitchFamily="18" charset="0"/>
                                  </a:rPr>
                                  <m:t>6</m:t>
                                </m:r>
                              </m:e>
                              <m:e>
                                <m:r>
                                  <a:rPr lang="en-US" b="0" i="1" smtClean="0">
                                    <a:solidFill>
                                      <a:schemeClr val="tx1"/>
                                    </a:solidFill>
                                    <a:latin typeface="Cambria Math" panose="02040503050406030204" pitchFamily="18" charset="0"/>
                                  </a:rPr>
                                  <m:t>9</m:t>
                                </m:r>
                              </m:e>
                              <m:e>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m:t>
                                </m:r>
                              </m:e>
                            </m:mr>
                            <m:mr>
                              <m:e>
                                <m:r>
                                  <a:rPr lang="en-US" b="0" i="1" smtClean="0">
                                    <a:solidFill>
                                      <a:schemeClr val="tx1"/>
                                    </a:solidFill>
                                    <a:latin typeface="Cambria Math" panose="02040503050406030204" pitchFamily="18" charset="0"/>
                                  </a:rPr>
                                  <m:t>5</m:t>
                                </m:r>
                              </m:e>
                              <m:e>
                                <m:r>
                                  <a:rPr lang="en-US" b="0" i="1" smtClean="0">
                                    <a:solidFill>
                                      <a:schemeClr val="tx1"/>
                                    </a:solidFill>
                                    <a:latin typeface="Cambria Math" panose="02040503050406030204" pitchFamily="18" charset="0"/>
                                  </a:rPr>
                                  <m:t>7</m:t>
                                </m:r>
                              </m:e>
                              <m:e>
                                <m:r>
                                  <a:rPr lang="en-US" b="0" i="1" smtClean="0">
                                    <a:solidFill>
                                      <a:schemeClr val="tx1"/>
                                    </a:solidFill>
                                    <a:latin typeface="Cambria Math" panose="02040503050406030204" pitchFamily="18" charset="0"/>
                                  </a:rPr>
                                  <m:t>7</m:t>
                                </m:r>
                              </m:e>
                            </m:mr>
                          </m:m>
                        </m:e>
                      </m:d>
                    </m:oMath>
                  </m:oMathPara>
                </a14:m>
                <a:endParaRPr lang="th-TH" dirty="0"/>
              </a:p>
            </p:txBody>
          </p:sp>
        </mc:Choice>
        <mc:Fallback xmlns="">
          <p:sp>
            <p:nvSpPr>
              <p:cNvPr id="10" name="Rectangle 9">
                <a:extLst>
                  <a:ext uri="{FF2B5EF4-FFF2-40B4-BE49-F238E27FC236}">
                    <a16:creationId xmlns:a16="http://schemas.microsoft.com/office/drawing/2014/main" id="{7DEF6A87-BCD3-4154-B140-2BF41D06ACC6}"/>
                  </a:ext>
                </a:extLst>
              </p:cNvPr>
              <p:cNvSpPr>
                <a:spLocks noRot="1" noChangeAspect="1" noMove="1" noResize="1" noEditPoints="1" noAdjustHandles="1" noChangeArrowheads="1" noChangeShapeType="1" noTextEdit="1"/>
              </p:cNvSpPr>
              <p:nvPr/>
            </p:nvSpPr>
            <p:spPr>
              <a:xfrm>
                <a:off x="3107361" y="4931736"/>
                <a:ext cx="3386183" cy="1228926"/>
              </a:xfrm>
              <a:prstGeom prst="rect">
                <a:avLst/>
              </a:prstGeom>
              <a:blipFill>
                <a:blip r:embed="rId5"/>
                <a:stretch>
                  <a:fillRect/>
                </a:stretch>
              </a:blipFill>
            </p:spPr>
            <p:txBody>
              <a:bodyPr/>
              <a:lstStyle/>
              <a:p>
                <a:r>
                  <a:rPr lang="th-TH">
                    <a:noFill/>
                  </a:rPr>
                  <a:t> </a:t>
                </a:r>
              </a:p>
            </p:txBody>
          </p:sp>
        </mc:Fallback>
      </mc:AlternateContent>
      <p:pic>
        <p:nvPicPr>
          <p:cNvPr id="11" name="Picture 10">
            <a:extLst>
              <a:ext uri="{FF2B5EF4-FFF2-40B4-BE49-F238E27FC236}">
                <a16:creationId xmlns:a16="http://schemas.microsoft.com/office/drawing/2014/main" id="{E7A6AAFE-5EC1-4841-BBAF-52550CB6C62A}"/>
              </a:ext>
            </a:extLst>
          </p:cNvPr>
          <p:cNvPicPr>
            <a:picLocks noChangeAspect="1"/>
          </p:cNvPicPr>
          <p:nvPr/>
        </p:nvPicPr>
        <p:blipFill>
          <a:blip r:embed="rId6"/>
          <a:stretch>
            <a:fillRect/>
          </a:stretch>
        </p:blipFill>
        <p:spPr>
          <a:xfrm>
            <a:off x="9366038" y="4345058"/>
            <a:ext cx="2715660" cy="2512941"/>
          </a:xfrm>
          <a:prstGeom prst="rect">
            <a:avLst/>
          </a:prstGeom>
        </p:spPr>
      </p:pic>
    </p:spTree>
    <p:extLst>
      <p:ext uri="{BB962C8B-B14F-4D97-AF65-F5344CB8AC3E}">
        <p14:creationId xmlns:p14="http://schemas.microsoft.com/office/powerpoint/2010/main" val="3451547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1A15-9FC8-4CE2-AE7D-DFBB1FF9E7A4}"/>
              </a:ext>
            </a:extLst>
          </p:cNvPr>
          <p:cNvSpPr>
            <a:spLocks noGrp="1"/>
          </p:cNvSpPr>
          <p:nvPr>
            <p:ph type="title"/>
          </p:nvPr>
        </p:nvSpPr>
        <p:spPr/>
        <p:txBody>
          <a:bodyPr/>
          <a:lstStyle/>
          <a:p>
            <a:pPr algn="ctr"/>
            <a:r>
              <a:rPr lang="en-US" b="1" dirty="0">
                <a:solidFill>
                  <a:srgbClr val="7030A0"/>
                </a:solidFill>
              </a:rPr>
              <a:t>Unitary Matrix</a:t>
            </a:r>
            <a:endParaRPr lang="th-TH" b="1" dirty="0">
              <a:solidFill>
                <a:srgbClr val="7030A0"/>
              </a:solidFill>
            </a:endParaRPr>
          </a:p>
        </p:txBody>
      </p:sp>
      <p:sp>
        <p:nvSpPr>
          <p:cNvPr id="4" name="Date Placeholder 3">
            <a:extLst>
              <a:ext uri="{FF2B5EF4-FFF2-40B4-BE49-F238E27FC236}">
                <a16:creationId xmlns:a16="http://schemas.microsoft.com/office/drawing/2014/main" id="{B0C7532F-107D-4C99-9367-F747DDFD7F9E}"/>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6BA377DF-8E13-4A5A-B37A-AF9B4FE022FB}"/>
              </a:ext>
            </a:extLst>
          </p:cNvPr>
          <p:cNvSpPr>
            <a:spLocks noGrp="1"/>
          </p:cNvSpPr>
          <p:nvPr>
            <p:ph type="sldNum" sz="quarter" idx="12"/>
          </p:nvPr>
        </p:nvSpPr>
        <p:spPr/>
        <p:txBody>
          <a:bodyPr/>
          <a:lstStyle/>
          <a:p>
            <a:fld id="{33BCD95E-A428-4E8F-A603-A71E22D42A60}" type="slidenum">
              <a:rPr lang="th-TH" smtClean="0"/>
              <a:t>22</a:t>
            </a:fld>
            <a:endParaRPr lang="th-TH"/>
          </a:p>
        </p:txBody>
      </p:sp>
      <p:sp>
        <p:nvSpPr>
          <p:cNvPr id="7" name="TextBox 6">
            <a:extLst>
              <a:ext uri="{FF2B5EF4-FFF2-40B4-BE49-F238E27FC236}">
                <a16:creationId xmlns:a16="http://schemas.microsoft.com/office/drawing/2014/main" id="{F05C02D9-8EA4-445D-A7F3-7BBA27845080}"/>
              </a:ext>
            </a:extLst>
          </p:cNvPr>
          <p:cNvSpPr txBox="1"/>
          <p:nvPr/>
        </p:nvSpPr>
        <p:spPr>
          <a:xfrm>
            <a:off x="58723" y="2155971"/>
            <a:ext cx="12264705" cy="1384995"/>
          </a:xfrm>
          <a:prstGeom prst="rect">
            <a:avLst/>
          </a:prstGeom>
          <a:noFill/>
        </p:spPr>
        <p:txBody>
          <a:bodyPr wrap="square" rtlCol="0">
            <a:spAutoFit/>
          </a:bodyPr>
          <a:lstStyle/>
          <a:p>
            <a:r>
              <a:rPr lang="en-US" b="1" dirty="0">
                <a:solidFill>
                  <a:srgbClr val="00B050"/>
                </a:solidFill>
              </a:rPr>
              <a:t>Quiz No: 1</a:t>
            </a:r>
          </a:p>
          <a:p>
            <a:endParaRPr lang="en-US" b="1" dirty="0"/>
          </a:p>
          <a:p>
            <a:r>
              <a:rPr lang="en-US" b="1" dirty="0"/>
              <a:t>State and explain the properties of Unitary Matrix with one numerical example?</a:t>
            </a:r>
            <a:endParaRPr lang="th-TH" b="1" dirty="0"/>
          </a:p>
        </p:txBody>
      </p:sp>
      <p:sp>
        <p:nvSpPr>
          <p:cNvPr id="8" name="TextBox 7">
            <a:extLst>
              <a:ext uri="{FF2B5EF4-FFF2-40B4-BE49-F238E27FC236}">
                <a16:creationId xmlns:a16="http://schemas.microsoft.com/office/drawing/2014/main" id="{3DFE9732-F7B7-42E3-81E7-BDCFA2C549B1}"/>
              </a:ext>
            </a:extLst>
          </p:cNvPr>
          <p:cNvSpPr txBox="1"/>
          <p:nvPr/>
        </p:nvSpPr>
        <p:spPr>
          <a:xfrm>
            <a:off x="184558" y="3263317"/>
            <a:ext cx="11736198" cy="954107"/>
          </a:xfrm>
          <a:prstGeom prst="rect">
            <a:avLst/>
          </a:prstGeom>
          <a:noFill/>
        </p:spPr>
        <p:txBody>
          <a:bodyPr wrap="square" rtlCol="0">
            <a:spAutoFit/>
          </a:bodyPr>
          <a:lstStyle/>
          <a:p>
            <a:endParaRPr lang="en-US" dirty="0">
              <a:solidFill>
                <a:srgbClr val="0070C0"/>
              </a:solidFill>
            </a:endParaRPr>
          </a:p>
          <a:p>
            <a:r>
              <a:rPr lang="en-US" dirty="0">
                <a:solidFill>
                  <a:srgbClr val="0070C0"/>
                </a:solidFill>
              </a:rPr>
              <a:t>Online Submission last Date 9</a:t>
            </a:r>
            <a:r>
              <a:rPr lang="en-US" baseline="30000" dirty="0">
                <a:solidFill>
                  <a:srgbClr val="0070C0"/>
                </a:solidFill>
              </a:rPr>
              <a:t>th</a:t>
            </a:r>
            <a:r>
              <a:rPr lang="en-US" dirty="0">
                <a:solidFill>
                  <a:srgbClr val="0070C0"/>
                </a:solidFill>
              </a:rPr>
              <a:t> May, 2020 </a:t>
            </a:r>
            <a:endParaRPr lang="th-TH" dirty="0">
              <a:solidFill>
                <a:srgbClr val="0070C0"/>
              </a:solidFill>
            </a:endParaRPr>
          </a:p>
        </p:txBody>
      </p:sp>
      <p:sp>
        <p:nvSpPr>
          <p:cNvPr id="3" name="TextBox 2">
            <a:extLst>
              <a:ext uri="{FF2B5EF4-FFF2-40B4-BE49-F238E27FC236}">
                <a16:creationId xmlns:a16="http://schemas.microsoft.com/office/drawing/2014/main" id="{CECA9A2A-8F82-450B-9F04-1054218D06F8}"/>
              </a:ext>
            </a:extLst>
          </p:cNvPr>
          <p:cNvSpPr txBox="1"/>
          <p:nvPr/>
        </p:nvSpPr>
        <p:spPr>
          <a:xfrm>
            <a:off x="184558" y="4294897"/>
            <a:ext cx="11169242" cy="1384995"/>
          </a:xfrm>
          <a:prstGeom prst="rect">
            <a:avLst/>
          </a:prstGeom>
          <a:noFill/>
        </p:spPr>
        <p:txBody>
          <a:bodyPr wrap="square" rtlCol="0">
            <a:spAutoFit/>
          </a:bodyPr>
          <a:lstStyle/>
          <a:p>
            <a:r>
              <a:rPr lang="en-US" dirty="0">
                <a:solidFill>
                  <a:srgbClr val="00B0F0"/>
                </a:solidFill>
              </a:rPr>
              <a:t>Mode of Submission: 	Online</a:t>
            </a:r>
          </a:p>
          <a:p>
            <a:endParaRPr lang="en-US" dirty="0">
              <a:solidFill>
                <a:srgbClr val="C00000"/>
              </a:solidFill>
            </a:endParaRPr>
          </a:p>
          <a:p>
            <a:r>
              <a:rPr lang="en-US" dirty="0">
                <a:solidFill>
                  <a:srgbClr val="C00000"/>
                </a:solidFill>
              </a:rPr>
              <a:t>Format:			Only Handwritten acceptable</a:t>
            </a:r>
            <a:endParaRPr lang="th-TH" dirty="0">
              <a:solidFill>
                <a:srgbClr val="C00000"/>
              </a:solidFill>
            </a:endParaRPr>
          </a:p>
        </p:txBody>
      </p:sp>
    </p:spTree>
    <p:extLst>
      <p:ext uri="{BB962C8B-B14F-4D97-AF65-F5344CB8AC3E}">
        <p14:creationId xmlns:p14="http://schemas.microsoft.com/office/powerpoint/2010/main" val="328668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831E-1219-47EC-A7BA-37D4C6D1637E}"/>
              </a:ext>
            </a:extLst>
          </p:cNvPr>
          <p:cNvSpPr>
            <a:spLocks noGrp="1"/>
          </p:cNvSpPr>
          <p:nvPr>
            <p:ph type="title"/>
          </p:nvPr>
        </p:nvSpPr>
        <p:spPr>
          <a:xfrm>
            <a:off x="578141" y="3334827"/>
            <a:ext cx="10515600" cy="1325563"/>
          </a:xfrm>
        </p:spPr>
        <p:txBody>
          <a:bodyPr/>
          <a:lstStyle/>
          <a:p>
            <a:pPr algn="ctr"/>
            <a:r>
              <a:rPr lang="en-US" b="1" dirty="0">
                <a:solidFill>
                  <a:srgbClr val="7030A0"/>
                </a:solidFill>
              </a:rPr>
              <a:t>Write a MATLAB Code/Programs of Different Matrices </a:t>
            </a:r>
            <a:endParaRPr lang="th-TH" b="1" dirty="0">
              <a:solidFill>
                <a:srgbClr val="7030A0"/>
              </a:solidFill>
            </a:endParaRPr>
          </a:p>
        </p:txBody>
      </p:sp>
      <p:sp>
        <p:nvSpPr>
          <p:cNvPr id="4" name="Date Placeholder 3">
            <a:extLst>
              <a:ext uri="{FF2B5EF4-FFF2-40B4-BE49-F238E27FC236}">
                <a16:creationId xmlns:a16="http://schemas.microsoft.com/office/drawing/2014/main" id="{55187015-0073-4F70-941C-D58CFA198360}"/>
              </a:ext>
            </a:extLst>
          </p:cNvPr>
          <p:cNvSpPr>
            <a:spLocks noGrp="1"/>
          </p:cNvSpPr>
          <p:nvPr>
            <p:ph type="dt" sz="half" idx="10"/>
          </p:nvPr>
        </p:nvSpPr>
        <p:spPr>
          <a:xfrm>
            <a:off x="838200" y="6347961"/>
            <a:ext cx="2743200" cy="365125"/>
          </a:xfrm>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58319D43-0045-4DED-B45F-9EE25FAC21AB}"/>
              </a:ext>
            </a:extLst>
          </p:cNvPr>
          <p:cNvSpPr>
            <a:spLocks noGrp="1"/>
          </p:cNvSpPr>
          <p:nvPr>
            <p:ph type="sldNum" sz="quarter" idx="12"/>
          </p:nvPr>
        </p:nvSpPr>
        <p:spPr>
          <a:xfrm>
            <a:off x="8610600" y="6347961"/>
            <a:ext cx="2743200" cy="365125"/>
          </a:xfrm>
        </p:spPr>
        <p:txBody>
          <a:bodyPr/>
          <a:lstStyle/>
          <a:p>
            <a:fld id="{33BCD95E-A428-4E8F-A603-A71E22D42A60}" type="slidenum">
              <a:rPr lang="th-TH" smtClean="0"/>
              <a:t>23</a:t>
            </a:fld>
            <a:endParaRPr lang="th-TH"/>
          </a:p>
        </p:txBody>
      </p:sp>
    </p:spTree>
    <p:extLst>
      <p:ext uri="{BB962C8B-B14F-4D97-AF65-F5344CB8AC3E}">
        <p14:creationId xmlns:p14="http://schemas.microsoft.com/office/powerpoint/2010/main" val="3341418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DED1-BEFF-4EE8-AD7C-DD0137573096}"/>
              </a:ext>
            </a:extLst>
          </p:cNvPr>
          <p:cNvSpPr>
            <a:spLocks noGrp="1"/>
          </p:cNvSpPr>
          <p:nvPr>
            <p:ph type="title"/>
          </p:nvPr>
        </p:nvSpPr>
        <p:spPr>
          <a:xfrm>
            <a:off x="66412" y="1187246"/>
            <a:ext cx="3616354" cy="1325563"/>
          </a:xfrm>
        </p:spPr>
        <p:txBody>
          <a:bodyPr/>
          <a:lstStyle/>
          <a:p>
            <a:r>
              <a:rPr lang="en-US" b="1" dirty="0">
                <a:solidFill>
                  <a:srgbClr val="0070C0"/>
                </a:solidFill>
              </a:rPr>
              <a:t>Identity Matrix</a:t>
            </a:r>
            <a:endParaRPr lang="th-TH" b="1" dirty="0">
              <a:solidFill>
                <a:srgbClr val="0070C0"/>
              </a:solidFill>
            </a:endParaRPr>
          </a:p>
        </p:txBody>
      </p:sp>
      <p:sp>
        <p:nvSpPr>
          <p:cNvPr id="4" name="Date Placeholder 3">
            <a:extLst>
              <a:ext uri="{FF2B5EF4-FFF2-40B4-BE49-F238E27FC236}">
                <a16:creationId xmlns:a16="http://schemas.microsoft.com/office/drawing/2014/main" id="{4847338D-A5CE-45B8-86B5-69FCC071CCF9}"/>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6C06D03E-99C1-42A4-B16E-6A18A4E81773}"/>
              </a:ext>
            </a:extLst>
          </p:cNvPr>
          <p:cNvSpPr>
            <a:spLocks noGrp="1"/>
          </p:cNvSpPr>
          <p:nvPr>
            <p:ph type="sldNum" sz="quarter" idx="12"/>
          </p:nvPr>
        </p:nvSpPr>
        <p:spPr/>
        <p:txBody>
          <a:bodyPr/>
          <a:lstStyle/>
          <a:p>
            <a:fld id="{33BCD95E-A428-4E8F-A603-A71E22D42A60}" type="slidenum">
              <a:rPr lang="th-TH" smtClean="0"/>
              <a:t>24</a:t>
            </a:fld>
            <a:endParaRPr lang="th-TH"/>
          </a:p>
        </p:txBody>
      </p:sp>
      <p:sp>
        <p:nvSpPr>
          <p:cNvPr id="6" name="Rectangle 5">
            <a:extLst>
              <a:ext uri="{FF2B5EF4-FFF2-40B4-BE49-F238E27FC236}">
                <a16:creationId xmlns:a16="http://schemas.microsoft.com/office/drawing/2014/main" id="{CEF5740F-A27C-4DC4-A021-F21F94E8D255}"/>
              </a:ext>
            </a:extLst>
          </p:cNvPr>
          <p:cNvSpPr/>
          <p:nvPr/>
        </p:nvSpPr>
        <p:spPr>
          <a:xfrm>
            <a:off x="838200" y="2433741"/>
            <a:ext cx="6096000" cy="3108543"/>
          </a:xfrm>
          <a:prstGeom prst="rect">
            <a:avLst/>
          </a:prstGeom>
        </p:spPr>
        <p:txBody>
          <a:bodyPr>
            <a:spAutoFit/>
          </a:bodyPr>
          <a:lstStyle/>
          <a:p>
            <a:r>
              <a:rPr lang="en-US" dirty="0"/>
              <a:t> I = eye(3)</a:t>
            </a:r>
          </a:p>
          <a:p>
            <a:r>
              <a:rPr lang="en-US" dirty="0"/>
              <a:t>I =</a:t>
            </a:r>
          </a:p>
          <a:p>
            <a:endParaRPr lang="en-US" dirty="0"/>
          </a:p>
          <a:p>
            <a:endParaRPr lang="en-US" dirty="0"/>
          </a:p>
          <a:p>
            <a:r>
              <a:rPr lang="en-US" dirty="0"/>
              <a:t>   1   0   0</a:t>
            </a:r>
          </a:p>
          <a:p>
            <a:r>
              <a:rPr lang="en-US" dirty="0"/>
              <a:t>   0   1   0</a:t>
            </a:r>
          </a:p>
          <a:p>
            <a:r>
              <a:rPr lang="en-US" dirty="0"/>
              <a:t>   0   0   1</a:t>
            </a:r>
            <a:endParaRPr lang="th-TH" dirty="0"/>
          </a:p>
        </p:txBody>
      </p:sp>
      <p:sp>
        <p:nvSpPr>
          <p:cNvPr id="7" name="Rectangle 6">
            <a:extLst>
              <a:ext uri="{FF2B5EF4-FFF2-40B4-BE49-F238E27FC236}">
                <a16:creationId xmlns:a16="http://schemas.microsoft.com/office/drawing/2014/main" id="{4A503A7A-5273-4E15-83D4-267A0B17E084}"/>
              </a:ext>
            </a:extLst>
          </p:cNvPr>
          <p:cNvSpPr/>
          <p:nvPr/>
        </p:nvSpPr>
        <p:spPr>
          <a:xfrm>
            <a:off x="3777842" y="1590550"/>
            <a:ext cx="6096000" cy="3539430"/>
          </a:xfrm>
          <a:prstGeom prst="rect">
            <a:avLst/>
          </a:prstGeom>
        </p:spPr>
        <p:txBody>
          <a:bodyPr>
            <a:spAutoFit/>
          </a:bodyPr>
          <a:lstStyle/>
          <a:p>
            <a:r>
              <a:rPr lang="en-US" b="1" dirty="0">
                <a:solidFill>
                  <a:srgbClr val="0070C0"/>
                </a:solidFill>
              </a:rPr>
              <a:t>Null or Empty Matrix</a:t>
            </a:r>
            <a:endParaRPr lang="th-TH" b="1" dirty="0">
              <a:solidFill>
                <a:srgbClr val="0070C0"/>
              </a:solidFill>
            </a:endParaRPr>
          </a:p>
          <a:p>
            <a:endParaRPr lang="th-TH" dirty="0"/>
          </a:p>
          <a:p>
            <a:r>
              <a:rPr lang="th-TH" dirty="0"/>
              <a:t>&gt;&gt; N = zeros(3,3)</a:t>
            </a:r>
          </a:p>
          <a:p>
            <a:r>
              <a:rPr lang="th-TH" dirty="0"/>
              <a:t>N =</a:t>
            </a:r>
          </a:p>
          <a:p>
            <a:endParaRPr lang="th-TH" dirty="0"/>
          </a:p>
          <a:p>
            <a:r>
              <a:rPr lang="th-TH" dirty="0"/>
              <a:t>   0   0   0</a:t>
            </a:r>
          </a:p>
          <a:p>
            <a:r>
              <a:rPr lang="th-TH" dirty="0"/>
              <a:t>   0   0   0</a:t>
            </a:r>
          </a:p>
          <a:p>
            <a:r>
              <a:rPr lang="th-TH" dirty="0"/>
              <a:t>   0   0   0</a:t>
            </a:r>
          </a:p>
        </p:txBody>
      </p:sp>
      <p:sp>
        <p:nvSpPr>
          <p:cNvPr id="8" name="Rectangle 7">
            <a:extLst>
              <a:ext uri="{FF2B5EF4-FFF2-40B4-BE49-F238E27FC236}">
                <a16:creationId xmlns:a16="http://schemas.microsoft.com/office/drawing/2014/main" id="{08FB9DE0-B2E1-4B49-ADA1-22495CB59C80}"/>
              </a:ext>
            </a:extLst>
          </p:cNvPr>
          <p:cNvSpPr/>
          <p:nvPr/>
        </p:nvSpPr>
        <p:spPr>
          <a:xfrm>
            <a:off x="7947169" y="1595021"/>
            <a:ext cx="4625131" cy="5262979"/>
          </a:xfrm>
          <a:prstGeom prst="rect">
            <a:avLst/>
          </a:prstGeom>
        </p:spPr>
        <p:txBody>
          <a:bodyPr wrap="square">
            <a:spAutoFit/>
          </a:bodyPr>
          <a:lstStyle/>
          <a:p>
            <a:r>
              <a:rPr lang="en-US" sz="2400" b="1" dirty="0">
                <a:solidFill>
                  <a:srgbClr val="0070C0"/>
                </a:solidFill>
              </a:rPr>
              <a:t>Transpose Matrix</a:t>
            </a:r>
            <a:endParaRPr lang="th-TH" sz="2400" b="1" dirty="0">
              <a:solidFill>
                <a:srgbClr val="0070C0"/>
              </a:solidFill>
            </a:endParaRPr>
          </a:p>
          <a:p>
            <a:r>
              <a:rPr lang="th-TH" sz="2400" dirty="0"/>
              <a:t>&gt;&gt; A = [2 3 4;5 6 7;8 9 6]</a:t>
            </a:r>
          </a:p>
          <a:p>
            <a:r>
              <a:rPr lang="th-TH" sz="2400" dirty="0"/>
              <a:t>A =</a:t>
            </a:r>
          </a:p>
          <a:p>
            <a:endParaRPr lang="th-TH" sz="2400" dirty="0"/>
          </a:p>
          <a:p>
            <a:r>
              <a:rPr lang="th-TH" sz="2400" dirty="0"/>
              <a:t>   2   3   4</a:t>
            </a:r>
          </a:p>
          <a:p>
            <a:r>
              <a:rPr lang="th-TH" sz="2400" dirty="0"/>
              <a:t>   5   6   7</a:t>
            </a:r>
          </a:p>
          <a:p>
            <a:r>
              <a:rPr lang="th-TH" sz="2400" dirty="0"/>
              <a:t>   8   9   6</a:t>
            </a:r>
          </a:p>
          <a:p>
            <a:endParaRPr lang="th-TH" sz="2400" dirty="0"/>
          </a:p>
          <a:p>
            <a:r>
              <a:rPr lang="th-TH" sz="2400" dirty="0"/>
              <a:t>&gt;&gt; A'</a:t>
            </a:r>
          </a:p>
          <a:p>
            <a:r>
              <a:rPr lang="th-TH" sz="2400" dirty="0"/>
              <a:t>ans =</a:t>
            </a:r>
          </a:p>
          <a:p>
            <a:endParaRPr lang="th-TH" sz="2400" dirty="0"/>
          </a:p>
          <a:p>
            <a:r>
              <a:rPr lang="th-TH" sz="2400" dirty="0"/>
              <a:t>   2   5   8</a:t>
            </a:r>
          </a:p>
          <a:p>
            <a:r>
              <a:rPr lang="th-TH" sz="2400" dirty="0"/>
              <a:t>   3   6   9</a:t>
            </a:r>
          </a:p>
          <a:p>
            <a:r>
              <a:rPr lang="th-TH" sz="2400" dirty="0"/>
              <a:t>   4   7   6</a:t>
            </a:r>
          </a:p>
        </p:txBody>
      </p:sp>
      <p:sp>
        <p:nvSpPr>
          <p:cNvPr id="9" name="Rectangle: Rounded Corners 8">
            <a:extLst>
              <a:ext uri="{FF2B5EF4-FFF2-40B4-BE49-F238E27FC236}">
                <a16:creationId xmlns:a16="http://schemas.microsoft.com/office/drawing/2014/main" id="{0F3F07DF-0051-4163-9BFF-8B4956BBAFF2}"/>
              </a:ext>
            </a:extLst>
          </p:cNvPr>
          <p:cNvSpPr/>
          <p:nvPr/>
        </p:nvSpPr>
        <p:spPr>
          <a:xfrm>
            <a:off x="0" y="1442906"/>
            <a:ext cx="3682766" cy="45300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Rectangle: Rounded Corners 9">
            <a:extLst>
              <a:ext uri="{FF2B5EF4-FFF2-40B4-BE49-F238E27FC236}">
                <a16:creationId xmlns:a16="http://schemas.microsoft.com/office/drawing/2014/main" id="{0AC03F0C-3041-43CA-8C36-16F55ACE1CC6}"/>
              </a:ext>
            </a:extLst>
          </p:cNvPr>
          <p:cNvSpPr/>
          <p:nvPr/>
        </p:nvSpPr>
        <p:spPr>
          <a:xfrm>
            <a:off x="3682766" y="1442906"/>
            <a:ext cx="3758269" cy="46223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Rounded Corners 10">
            <a:extLst>
              <a:ext uri="{FF2B5EF4-FFF2-40B4-BE49-F238E27FC236}">
                <a16:creationId xmlns:a16="http://schemas.microsoft.com/office/drawing/2014/main" id="{49B6DAD4-9BE0-45BA-A575-53C8F7479C95}"/>
              </a:ext>
            </a:extLst>
          </p:cNvPr>
          <p:cNvSpPr/>
          <p:nvPr/>
        </p:nvSpPr>
        <p:spPr>
          <a:xfrm>
            <a:off x="7625593" y="1375794"/>
            <a:ext cx="4026715" cy="53456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576317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A731FF-5AE6-4F83-B169-4E3998F79D3F}"/>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98A3FBB1-2975-4F51-9F82-58158B4F94AA}"/>
              </a:ext>
            </a:extLst>
          </p:cNvPr>
          <p:cNvSpPr>
            <a:spLocks noGrp="1"/>
          </p:cNvSpPr>
          <p:nvPr>
            <p:ph type="sldNum" sz="quarter" idx="12"/>
          </p:nvPr>
        </p:nvSpPr>
        <p:spPr/>
        <p:txBody>
          <a:bodyPr/>
          <a:lstStyle/>
          <a:p>
            <a:fld id="{33BCD95E-A428-4E8F-A603-A71E22D42A60}" type="slidenum">
              <a:rPr lang="th-TH" smtClean="0"/>
              <a:t>25</a:t>
            </a:fld>
            <a:endParaRPr lang="th-TH"/>
          </a:p>
        </p:txBody>
      </p:sp>
      <p:sp>
        <p:nvSpPr>
          <p:cNvPr id="6" name="Rectangle 5">
            <a:extLst>
              <a:ext uri="{FF2B5EF4-FFF2-40B4-BE49-F238E27FC236}">
                <a16:creationId xmlns:a16="http://schemas.microsoft.com/office/drawing/2014/main" id="{4EC9FAFA-C0FA-48B7-A387-F8D66AA7670E}"/>
              </a:ext>
            </a:extLst>
          </p:cNvPr>
          <p:cNvSpPr/>
          <p:nvPr/>
        </p:nvSpPr>
        <p:spPr>
          <a:xfrm>
            <a:off x="447413" y="2568594"/>
            <a:ext cx="6096000" cy="3970318"/>
          </a:xfrm>
          <a:prstGeom prst="rect">
            <a:avLst/>
          </a:prstGeom>
        </p:spPr>
        <p:txBody>
          <a:bodyPr>
            <a:spAutoFit/>
          </a:bodyPr>
          <a:lstStyle/>
          <a:p>
            <a:r>
              <a:rPr lang="th-TH" dirty="0"/>
              <a:t>&gt;&gt; A = [1 5 3;5 2 6;3 6 4]</a:t>
            </a:r>
          </a:p>
          <a:p>
            <a:r>
              <a:rPr lang="th-TH" dirty="0"/>
              <a:t>A =</a:t>
            </a:r>
          </a:p>
          <a:p>
            <a:endParaRPr lang="th-TH" dirty="0"/>
          </a:p>
          <a:p>
            <a:r>
              <a:rPr lang="th-TH" dirty="0"/>
              <a:t>   1   5   3</a:t>
            </a:r>
          </a:p>
          <a:p>
            <a:r>
              <a:rPr lang="th-TH" dirty="0"/>
              <a:t>   5   2   6</a:t>
            </a:r>
          </a:p>
          <a:p>
            <a:r>
              <a:rPr lang="th-TH" dirty="0"/>
              <a:t>   3   6   4</a:t>
            </a:r>
          </a:p>
          <a:p>
            <a:endParaRPr lang="th-TH" dirty="0"/>
          </a:p>
          <a:p>
            <a:r>
              <a:rPr lang="th-TH" dirty="0"/>
              <a:t>&gt;&gt; tf = issymmetric(A)</a:t>
            </a:r>
          </a:p>
          <a:p>
            <a:r>
              <a:rPr lang="th-TH" dirty="0"/>
              <a:t>tf = 1</a:t>
            </a:r>
          </a:p>
        </p:txBody>
      </p:sp>
      <p:sp>
        <p:nvSpPr>
          <p:cNvPr id="7" name="Rectangle 6">
            <a:extLst>
              <a:ext uri="{FF2B5EF4-FFF2-40B4-BE49-F238E27FC236}">
                <a16:creationId xmlns:a16="http://schemas.microsoft.com/office/drawing/2014/main" id="{4075AA1F-8C66-4E68-9BDD-1EBAE7C17224}"/>
              </a:ext>
            </a:extLst>
          </p:cNvPr>
          <p:cNvSpPr/>
          <p:nvPr/>
        </p:nvSpPr>
        <p:spPr>
          <a:xfrm>
            <a:off x="5103303" y="2568594"/>
            <a:ext cx="6096000" cy="3970318"/>
          </a:xfrm>
          <a:prstGeom prst="rect">
            <a:avLst/>
          </a:prstGeom>
        </p:spPr>
        <p:txBody>
          <a:bodyPr>
            <a:spAutoFit/>
          </a:bodyPr>
          <a:lstStyle/>
          <a:p>
            <a:r>
              <a:rPr lang="th-TH" dirty="0"/>
              <a:t>&gt;&gt; A = [0 -5 3;5 0 6;-3 -6 0]</a:t>
            </a:r>
          </a:p>
          <a:p>
            <a:r>
              <a:rPr lang="th-TH" dirty="0"/>
              <a:t>A =</a:t>
            </a:r>
          </a:p>
          <a:p>
            <a:endParaRPr lang="th-TH" dirty="0"/>
          </a:p>
          <a:p>
            <a:r>
              <a:rPr lang="th-TH" dirty="0"/>
              <a:t>   0  -5   3</a:t>
            </a:r>
          </a:p>
          <a:p>
            <a:r>
              <a:rPr lang="th-TH" dirty="0"/>
              <a:t>   5   0   6</a:t>
            </a:r>
          </a:p>
          <a:p>
            <a:r>
              <a:rPr lang="th-TH" dirty="0"/>
              <a:t>  -3  -6   0</a:t>
            </a:r>
          </a:p>
          <a:p>
            <a:endParaRPr lang="th-TH" dirty="0"/>
          </a:p>
          <a:p>
            <a:r>
              <a:rPr lang="th-TH" dirty="0"/>
              <a:t>&gt;&gt; tf = issymmetric(A)</a:t>
            </a:r>
          </a:p>
          <a:p>
            <a:r>
              <a:rPr lang="th-TH" dirty="0"/>
              <a:t>tf = 0</a:t>
            </a:r>
          </a:p>
        </p:txBody>
      </p:sp>
      <p:sp>
        <p:nvSpPr>
          <p:cNvPr id="8" name="TextBox 7">
            <a:extLst>
              <a:ext uri="{FF2B5EF4-FFF2-40B4-BE49-F238E27FC236}">
                <a16:creationId xmlns:a16="http://schemas.microsoft.com/office/drawing/2014/main" id="{504A225A-74D7-4A60-B368-B2C72CCC17F2}"/>
              </a:ext>
            </a:extLst>
          </p:cNvPr>
          <p:cNvSpPr txBox="1"/>
          <p:nvPr/>
        </p:nvSpPr>
        <p:spPr>
          <a:xfrm>
            <a:off x="447413" y="1650310"/>
            <a:ext cx="3654804" cy="523220"/>
          </a:xfrm>
          <a:prstGeom prst="rect">
            <a:avLst/>
          </a:prstGeom>
          <a:noFill/>
        </p:spPr>
        <p:txBody>
          <a:bodyPr wrap="square" rtlCol="0">
            <a:spAutoFit/>
          </a:bodyPr>
          <a:lstStyle/>
          <a:p>
            <a:r>
              <a:rPr lang="en-US" b="1" dirty="0">
                <a:solidFill>
                  <a:srgbClr val="0070C0"/>
                </a:solidFill>
              </a:rPr>
              <a:t>Symmetric Matrix</a:t>
            </a:r>
            <a:endParaRPr lang="th-TH" b="1" dirty="0">
              <a:solidFill>
                <a:srgbClr val="0070C0"/>
              </a:solidFill>
            </a:endParaRPr>
          </a:p>
        </p:txBody>
      </p:sp>
      <p:sp>
        <p:nvSpPr>
          <p:cNvPr id="9" name="TextBox 8">
            <a:extLst>
              <a:ext uri="{FF2B5EF4-FFF2-40B4-BE49-F238E27FC236}">
                <a16:creationId xmlns:a16="http://schemas.microsoft.com/office/drawing/2014/main" id="{32213A83-4A5E-4BA2-94B1-E81F410CB231}"/>
              </a:ext>
            </a:extLst>
          </p:cNvPr>
          <p:cNvSpPr txBox="1"/>
          <p:nvPr/>
        </p:nvSpPr>
        <p:spPr>
          <a:xfrm>
            <a:off x="5556308" y="1650310"/>
            <a:ext cx="3741794" cy="523220"/>
          </a:xfrm>
          <a:prstGeom prst="rect">
            <a:avLst/>
          </a:prstGeom>
          <a:noFill/>
        </p:spPr>
        <p:txBody>
          <a:bodyPr wrap="none" rtlCol="0">
            <a:spAutoFit/>
          </a:bodyPr>
          <a:lstStyle/>
          <a:p>
            <a:r>
              <a:rPr lang="en-US" b="1" dirty="0">
                <a:solidFill>
                  <a:srgbClr val="0070C0"/>
                </a:solidFill>
              </a:rPr>
              <a:t>Skew-Symmetric Matrix</a:t>
            </a:r>
            <a:endParaRPr lang="th-TH" b="1" dirty="0">
              <a:solidFill>
                <a:srgbClr val="0070C0"/>
              </a:solidFill>
            </a:endParaRPr>
          </a:p>
        </p:txBody>
      </p:sp>
      <p:sp>
        <p:nvSpPr>
          <p:cNvPr id="10" name="Rectangle: Rounded Corners 9">
            <a:extLst>
              <a:ext uri="{FF2B5EF4-FFF2-40B4-BE49-F238E27FC236}">
                <a16:creationId xmlns:a16="http://schemas.microsoft.com/office/drawing/2014/main" id="{6F6A6116-4A54-4959-9612-1A781C47DAAE}"/>
              </a:ext>
            </a:extLst>
          </p:cNvPr>
          <p:cNvSpPr/>
          <p:nvPr/>
        </p:nvSpPr>
        <p:spPr>
          <a:xfrm>
            <a:off x="0" y="1560352"/>
            <a:ext cx="4605556" cy="49075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Rounded Corners 10">
            <a:extLst>
              <a:ext uri="{FF2B5EF4-FFF2-40B4-BE49-F238E27FC236}">
                <a16:creationId xmlns:a16="http://schemas.microsoft.com/office/drawing/2014/main" id="{B8B207A1-AACD-450C-A0DE-A264242BBF41}"/>
              </a:ext>
            </a:extLst>
          </p:cNvPr>
          <p:cNvSpPr/>
          <p:nvPr/>
        </p:nvSpPr>
        <p:spPr>
          <a:xfrm>
            <a:off x="4974672" y="1375794"/>
            <a:ext cx="5243119" cy="53456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596315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DA8D6B-C9AD-4FE3-B6CF-E422A7A26265}"/>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EF64506A-4928-4C52-8416-6AD75C1D9134}"/>
              </a:ext>
            </a:extLst>
          </p:cNvPr>
          <p:cNvSpPr>
            <a:spLocks noGrp="1"/>
          </p:cNvSpPr>
          <p:nvPr>
            <p:ph type="sldNum" sz="quarter" idx="12"/>
          </p:nvPr>
        </p:nvSpPr>
        <p:spPr/>
        <p:txBody>
          <a:bodyPr/>
          <a:lstStyle/>
          <a:p>
            <a:fld id="{33BCD95E-A428-4E8F-A603-A71E22D42A60}" type="slidenum">
              <a:rPr lang="th-TH" smtClean="0"/>
              <a:t>26</a:t>
            </a:fld>
            <a:endParaRPr lang="th-TH"/>
          </a:p>
        </p:txBody>
      </p:sp>
      <p:sp>
        <p:nvSpPr>
          <p:cNvPr id="6" name="Rectangle 5">
            <a:extLst>
              <a:ext uri="{FF2B5EF4-FFF2-40B4-BE49-F238E27FC236}">
                <a16:creationId xmlns:a16="http://schemas.microsoft.com/office/drawing/2014/main" id="{3BDC577A-1AA2-46DE-B04E-95483F190919}"/>
              </a:ext>
            </a:extLst>
          </p:cNvPr>
          <p:cNvSpPr/>
          <p:nvPr/>
        </p:nvSpPr>
        <p:spPr>
          <a:xfrm>
            <a:off x="553673" y="724039"/>
            <a:ext cx="8221211" cy="5632311"/>
          </a:xfrm>
          <a:prstGeom prst="rect">
            <a:avLst/>
          </a:prstGeom>
        </p:spPr>
        <p:txBody>
          <a:bodyPr wrap="square">
            <a:spAutoFit/>
          </a:bodyPr>
          <a:lstStyle/>
          <a:p>
            <a:r>
              <a:rPr lang="th-TH" sz="1800" dirty="0"/>
              <a:t>&gt;&gt; A=[2 4 6;4 6 8;2 6 8]</a:t>
            </a:r>
          </a:p>
          <a:p>
            <a:r>
              <a:rPr lang="th-TH" sz="1800" dirty="0"/>
              <a:t>A =</a:t>
            </a:r>
          </a:p>
          <a:p>
            <a:endParaRPr lang="th-TH" sz="1800" dirty="0"/>
          </a:p>
          <a:p>
            <a:r>
              <a:rPr lang="th-TH" sz="1800" dirty="0"/>
              <a:t>   2   4   6</a:t>
            </a:r>
          </a:p>
          <a:p>
            <a:r>
              <a:rPr lang="th-TH" sz="1800" dirty="0"/>
              <a:t>   4   6   8</a:t>
            </a:r>
          </a:p>
          <a:p>
            <a:r>
              <a:rPr lang="th-TH" sz="1800" dirty="0"/>
              <a:t>   2   6   8</a:t>
            </a:r>
          </a:p>
          <a:p>
            <a:endParaRPr lang="th-TH" sz="1800" dirty="0"/>
          </a:p>
          <a:p>
            <a:r>
              <a:rPr lang="th-TH" sz="1800" dirty="0"/>
              <a:t>&gt;&gt; B=A'</a:t>
            </a:r>
          </a:p>
          <a:p>
            <a:r>
              <a:rPr lang="th-TH" sz="1800" dirty="0"/>
              <a:t>B =</a:t>
            </a:r>
          </a:p>
          <a:p>
            <a:endParaRPr lang="th-TH" sz="1800" dirty="0"/>
          </a:p>
          <a:p>
            <a:r>
              <a:rPr lang="th-TH" sz="1800" dirty="0"/>
              <a:t>   2   4   2</a:t>
            </a:r>
          </a:p>
          <a:p>
            <a:r>
              <a:rPr lang="th-TH" sz="1800" dirty="0"/>
              <a:t>   4   6   6</a:t>
            </a:r>
          </a:p>
          <a:p>
            <a:r>
              <a:rPr lang="th-TH" sz="1800" dirty="0"/>
              <a:t>   6   8   8</a:t>
            </a:r>
          </a:p>
          <a:p>
            <a:endParaRPr lang="th-TH" sz="1800" dirty="0"/>
          </a:p>
          <a:p>
            <a:r>
              <a:rPr lang="th-TH" sz="1800" dirty="0"/>
              <a:t>&gt;&gt; C=A*B</a:t>
            </a:r>
          </a:p>
          <a:p>
            <a:r>
              <a:rPr lang="th-TH" sz="1800" dirty="0"/>
              <a:t>C =</a:t>
            </a:r>
          </a:p>
          <a:p>
            <a:endParaRPr lang="th-TH" sz="1800" dirty="0"/>
          </a:p>
          <a:p>
            <a:r>
              <a:rPr lang="th-TH" sz="1800" dirty="0"/>
              <a:t>    56    80    76</a:t>
            </a:r>
          </a:p>
          <a:p>
            <a:r>
              <a:rPr lang="th-TH" sz="1800" dirty="0"/>
              <a:t>    80   116   108</a:t>
            </a:r>
          </a:p>
          <a:p>
            <a:r>
              <a:rPr lang="th-TH" sz="1800" dirty="0"/>
              <a:t>    76   108   104</a:t>
            </a:r>
          </a:p>
        </p:txBody>
      </p:sp>
      <p:sp>
        <p:nvSpPr>
          <p:cNvPr id="7" name="TextBox 6">
            <a:extLst>
              <a:ext uri="{FF2B5EF4-FFF2-40B4-BE49-F238E27FC236}">
                <a16:creationId xmlns:a16="http://schemas.microsoft.com/office/drawing/2014/main" id="{EE826024-E4F2-4AA5-BE4F-D4AE317F94AA}"/>
              </a:ext>
            </a:extLst>
          </p:cNvPr>
          <p:cNvSpPr txBox="1"/>
          <p:nvPr/>
        </p:nvSpPr>
        <p:spPr>
          <a:xfrm>
            <a:off x="3414319" y="427839"/>
            <a:ext cx="7415868" cy="523220"/>
          </a:xfrm>
          <a:prstGeom prst="rect">
            <a:avLst/>
          </a:prstGeom>
          <a:noFill/>
        </p:spPr>
        <p:txBody>
          <a:bodyPr wrap="square" rtlCol="0">
            <a:spAutoFit/>
          </a:bodyPr>
          <a:lstStyle/>
          <a:p>
            <a:r>
              <a:rPr lang="en-US" b="1" dirty="0">
                <a:solidFill>
                  <a:srgbClr val="0070C0"/>
                </a:solidFill>
              </a:rPr>
              <a:t>Check whether matrix is orthogonal or not</a:t>
            </a:r>
            <a:endParaRPr lang="th-TH" b="1" dirty="0">
              <a:solidFill>
                <a:srgbClr val="0070C0"/>
              </a:solidFill>
            </a:endParaRPr>
          </a:p>
        </p:txBody>
      </p:sp>
      <p:sp>
        <p:nvSpPr>
          <p:cNvPr id="8" name="TextBox 7">
            <a:extLst>
              <a:ext uri="{FF2B5EF4-FFF2-40B4-BE49-F238E27FC236}">
                <a16:creationId xmlns:a16="http://schemas.microsoft.com/office/drawing/2014/main" id="{8EBE020A-015A-455A-8741-235C3D5283E7}"/>
              </a:ext>
            </a:extLst>
          </p:cNvPr>
          <p:cNvSpPr txBox="1"/>
          <p:nvPr/>
        </p:nvSpPr>
        <p:spPr>
          <a:xfrm>
            <a:off x="3053593" y="5343787"/>
            <a:ext cx="5217952" cy="523220"/>
          </a:xfrm>
          <a:prstGeom prst="rect">
            <a:avLst/>
          </a:prstGeom>
          <a:noFill/>
        </p:spPr>
        <p:txBody>
          <a:bodyPr wrap="square" rtlCol="0">
            <a:spAutoFit/>
          </a:bodyPr>
          <a:lstStyle/>
          <a:p>
            <a:r>
              <a:rPr lang="en-US" b="1" dirty="0">
                <a:solidFill>
                  <a:srgbClr val="00B0F0"/>
                </a:solidFill>
              </a:rPr>
              <a:t>It is not orthogonal matrix</a:t>
            </a:r>
            <a:endParaRPr lang="th-TH" b="1" dirty="0">
              <a:solidFill>
                <a:srgbClr val="00B0F0"/>
              </a:solidFill>
            </a:endParaRPr>
          </a:p>
        </p:txBody>
      </p:sp>
      <p:sp>
        <p:nvSpPr>
          <p:cNvPr id="9" name="Rectangle: Rounded Corners 8">
            <a:extLst>
              <a:ext uri="{FF2B5EF4-FFF2-40B4-BE49-F238E27FC236}">
                <a16:creationId xmlns:a16="http://schemas.microsoft.com/office/drawing/2014/main" id="{82EEE3D5-EEC5-4F57-A3D0-86E499FF5CB1}"/>
              </a:ext>
            </a:extLst>
          </p:cNvPr>
          <p:cNvSpPr/>
          <p:nvPr/>
        </p:nvSpPr>
        <p:spPr>
          <a:xfrm>
            <a:off x="352338" y="360727"/>
            <a:ext cx="10838576" cy="60694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989855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FFB3-4A98-4126-A8C0-7F0D2106BD33}"/>
              </a:ext>
            </a:extLst>
          </p:cNvPr>
          <p:cNvSpPr>
            <a:spLocks noGrp="1"/>
          </p:cNvSpPr>
          <p:nvPr>
            <p:ph type="title"/>
          </p:nvPr>
        </p:nvSpPr>
        <p:spPr/>
        <p:txBody>
          <a:bodyPr/>
          <a:lstStyle/>
          <a:p>
            <a:r>
              <a:rPr lang="en-US" b="1" dirty="0">
                <a:solidFill>
                  <a:srgbClr val="0070C0"/>
                </a:solidFill>
              </a:rPr>
              <a:t>Conjugate Matrix</a:t>
            </a:r>
            <a:endParaRPr lang="th-TH" b="1" dirty="0">
              <a:solidFill>
                <a:srgbClr val="0070C0"/>
              </a:solidFill>
            </a:endParaRPr>
          </a:p>
        </p:txBody>
      </p:sp>
      <p:sp>
        <p:nvSpPr>
          <p:cNvPr id="4" name="Date Placeholder 3">
            <a:extLst>
              <a:ext uri="{FF2B5EF4-FFF2-40B4-BE49-F238E27FC236}">
                <a16:creationId xmlns:a16="http://schemas.microsoft.com/office/drawing/2014/main" id="{D819D2BF-93DD-4B24-B2AB-FB9249C4CD5C}"/>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7D9103D4-7AEB-4707-8313-99427AC35B1A}"/>
              </a:ext>
            </a:extLst>
          </p:cNvPr>
          <p:cNvSpPr>
            <a:spLocks noGrp="1"/>
          </p:cNvSpPr>
          <p:nvPr>
            <p:ph type="sldNum" sz="quarter" idx="12"/>
          </p:nvPr>
        </p:nvSpPr>
        <p:spPr/>
        <p:txBody>
          <a:bodyPr/>
          <a:lstStyle/>
          <a:p>
            <a:fld id="{33BCD95E-A428-4E8F-A603-A71E22D42A60}" type="slidenum">
              <a:rPr lang="th-TH" smtClean="0"/>
              <a:t>27</a:t>
            </a:fld>
            <a:endParaRPr lang="th-TH"/>
          </a:p>
        </p:txBody>
      </p:sp>
      <p:sp>
        <p:nvSpPr>
          <p:cNvPr id="6" name="Rectangle 5">
            <a:extLst>
              <a:ext uri="{FF2B5EF4-FFF2-40B4-BE49-F238E27FC236}">
                <a16:creationId xmlns:a16="http://schemas.microsoft.com/office/drawing/2014/main" id="{DB8999AB-2A91-4E49-8C36-E1A70EF049DC}"/>
              </a:ext>
            </a:extLst>
          </p:cNvPr>
          <p:cNvSpPr/>
          <p:nvPr/>
        </p:nvSpPr>
        <p:spPr>
          <a:xfrm>
            <a:off x="405468" y="1462703"/>
            <a:ext cx="6096000" cy="4893647"/>
          </a:xfrm>
          <a:prstGeom prst="rect">
            <a:avLst/>
          </a:prstGeom>
        </p:spPr>
        <p:txBody>
          <a:bodyPr>
            <a:spAutoFit/>
          </a:bodyPr>
          <a:lstStyle/>
          <a:p>
            <a:r>
              <a:rPr lang="th-TH" sz="2400" dirty="0"/>
              <a:t>&gt;&gt; B = [1+2i 2-3i 3+4i;4-5i 5+6i 6-7i;8 7+8i 7]</a:t>
            </a:r>
          </a:p>
          <a:p>
            <a:r>
              <a:rPr lang="th-TH" sz="2400" dirty="0"/>
              <a:t>B =</a:t>
            </a:r>
          </a:p>
          <a:p>
            <a:endParaRPr lang="th-TH" sz="2400" dirty="0"/>
          </a:p>
          <a:p>
            <a:r>
              <a:rPr lang="th-TH" sz="2400" dirty="0"/>
              <a:t>   1 + 2i   2 - 3i   3 + 4i</a:t>
            </a:r>
          </a:p>
          <a:p>
            <a:r>
              <a:rPr lang="th-TH" sz="2400" dirty="0"/>
              <a:t>   4 - 5i   5 + 6i   6 - 7i</a:t>
            </a:r>
          </a:p>
          <a:p>
            <a:r>
              <a:rPr lang="th-TH" sz="2400" dirty="0"/>
              <a:t>   8 + 0i   7 + 8i   7 + 0i</a:t>
            </a:r>
          </a:p>
          <a:p>
            <a:endParaRPr lang="th-TH" sz="2400" dirty="0"/>
          </a:p>
          <a:p>
            <a:r>
              <a:rPr lang="th-TH" sz="2400" dirty="0"/>
              <a:t>&gt;&gt; C = conj(B)</a:t>
            </a:r>
          </a:p>
          <a:p>
            <a:r>
              <a:rPr lang="th-TH" sz="2400" dirty="0"/>
              <a:t>C =</a:t>
            </a:r>
          </a:p>
          <a:p>
            <a:endParaRPr lang="th-TH" sz="2400" dirty="0"/>
          </a:p>
          <a:p>
            <a:r>
              <a:rPr lang="th-TH" sz="2400" dirty="0"/>
              <a:t>   1 - 2i   2 + 3i   3 - 4i</a:t>
            </a:r>
          </a:p>
          <a:p>
            <a:r>
              <a:rPr lang="th-TH" sz="2400" dirty="0"/>
              <a:t>   4 + 5i   5 - 6i   6 + 7i</a:t>
            </a:r>
          </a:p>
          <a:p>
            <a:r>
              <a:rPr lang="th-TH" sz="2400" dirty="0"/>
              <a:t>   8 - 0i   7 - 8i   7 - 0i</a:t>
            </a:r>
          </a:p>
        </p:txBody>
      </p:sp>
      <p:sp>
        <p:nvSpPr>
          <p:cNvPr id="7" name="Rectangle: Rounded Corners 6">
            <a:extLst>
              <a:ext uri="{FF2B5EF4-FFF2-40B4-BE49-F238E27FC236}">
                <a16:creationId xmlns:a16="http://schemas.microsoft.com/office/drawing/2014/main" id="{4E63C8F6-F372-48F2-B240-2B1A87A08A80}"/>
              </a:ext>
            </a:extLst>
          </p:cNvPr>
          <p:cNvSpPr/>
          <p:nvPr/>
        </p:nvSpPr>
        <p:spPr>
          <a:xfrm>
            <a:off x="151002" y="645952"/>
            <a:ext cx="7013196" cy="5846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448949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C65B-264C-4453-A68A-A5FC163EE776}"/>
              </a:ext>
            </a:extLst>
          </p:cNvPr>
          <p:cNvSpPr>
            <a:spLocks noGrp="1"/>
          </p:cNvSpPr>
          <p:nvPr>
            <p:ph type="title"/>
          </p:nvPr>
        </p:nvSpPr>
        <p:spPr>
          <a:xfrm>
            <a:off x="200637" y="326246"/>
            <a:ext cx="11283892" cy="1325563"/>
          </a:xfrm>
        </p:spPr>
        <p:txBody>
          <a:bodyPr/>
          <a:lstStyle/>
          <a:p>
            <a:pPr algn="ctr"/>
            <a:r>
              <a:rPr lang="en-US" b="1" dirty="0">
                <a:solidFill>
                  <a:srgbClr val="0070C0"/>
                </a:solidFill>
              </a:rPr>
              <a:t>Check whether matrix is Hermitian matrix or not </a:t>
            </a:r>
            <a:endParaRPr lang="th-TH" b="1" dirty="0">
              <a:solidFill>
                <a:srgbClr val="0070C0"/>
              </a:solidFill>
            </a:endParaRPr>
          </a:p>
        </p:txBody>
      </p:sp>
      <p:sp>
        <p:nvSpPr>
          <p:cNvPr id="4" name="Date Placeholder 3">
            <a:extLst>
              <a:ext uri="{FF2B5EF4-FFF2-40B4-BE49-F238E27FC236}">
                <a16:creationId xmlns:a16="http://schemas.microsoft.com/office/drawing/2014/main" id="{6002CF55-ABE0-422C-98A5-C02BF2BE02D5}"/>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813BEBA7-29EC-4363-9FC8-E39DC45586EC}"/>
              </a:ext>
            </a:extLst>
          </p:cNvPr>
          <p:cNvSpPr>
            <a:spLocks noGrp="1"/>
          </p:cNvSpPr>
          <p:nvPr>
            <p:ph type="sldNum" sz="quarter" idx="12"/>
          </p:nvPr>
        </p:nvSpPr>
        <p:spPr/>
        <p:txBody>
          <a:bodyPr/>
          <a:lstStyle/>
          <a:p>
            <a:fld id="{33BCD95E-A428-4E8F-A603-A71E22D42A60}" type="slidenum">
              <a:rPr lang="th-TH" smtClean="0"/>
              <a:t>28</a:t>
            </a:fld>
            <a:endParaRPr lang="th-TH"/>
          </a:p>
        </p:txBody>
      </p:sp>
      <p:sp>
        <p:nvSpPr>
          <p:cNvPr id="6" name="Rectangle 5">
            <a:extLst>
              <a:ext uri="{FF2B5EF4-FFF2-40B4-BE49-F238E27FC236}">
                <a16:creationId xmlns:a16="http://schemas.microsoft.com/office/drawing/2014/main" id="{4183B500-0DEF-4518-9459-FEFE510AB94F}"/>
              </a:ext>
            </a:extLst>
          </p:cNvPr>
          <p:cNvSpPr/>
          <p:nvPr/>
        </p:nvSpPr>
        <p:spPr>
          <a:xfrm>
            <a:off x="200637" y="1566212"/>
            <a:ext cx="6096000" cy="3970318"/>
          </a:xfrm>
          <a:prstGeom prst="rect">
            <a:avLst/>
          </a:prstGeom>
        </p:spPr>
        <p:txBody>
          <a:bodyPr>
            <a:spAutoFit/>
          </a:bodyPr>
          <a:lstStyle/>
          <a:p>
            <a:r>
              <a:rPr lang="th-TH" dirty="0"/>
              <a:t>&gt;&gt; A =[4 1-i 7;1+i 6 -i;7 i 5]</a:t>
            </a:r>
          </a:p>
          <a:p>
            <a:r>
              <a:rPr lang="th-TH" dirty="0"/>
              <a:t>A =</a:t>
            </a:r>
          </a:p>
          <a:p>
            <a:endParaRPr lang="th-TH" dirty="0"/>
          </a:p>
          <a:p>
            <a:r>
              <a:rPr lang="th-TH" dirty="0"/>
              <a:t>   4 + 0i   1 - 1i   7 + 0i</a:t>
            </a:r>
          </a:p>
          <a:p>
            <a:r>
              <a:rPr lang="th-TH" dirty="0"/>
              <a:t>   1 + 1i   6 + 0i  -0 - 1i</a:t>
            </a:r>
          </a:p>
          <a:p>
            <a:r>
              <a:rPr lang="th-TH" dirty="0"/>
              <a:t>   7 + 0i   0 + 1i   5 + 0i</a:t>
            </a:r>
          </a:p>
          <a:p>
            <a:endParaRPr lang="th-TH" dirty="0"/>
          </a:p>
          <a:p>
            <a:r>
              <a:rPr lang="th-TH" dirty="0"/>
              <a:t>&gt;&gt; A = ishermitian(A)</a:t>
            </a:r>
          </a:p>
          <a:p>
            <a:r>
              <a:rPr lang="th-TH" dirty="0"/>
              <a:t>A = 1</a:t>
            </a:r>
          </a:p>
        </p:txBody>
      </p:sp>
      <p:sp>
        <p:nvSpPr>
          <p:cNvPr id="7" name="Rectangle 6">
            <a:extLst>
              <a:ext uri="{FF2B5EF4-FFF2-40B4-BE49-F238E27FC236}">
                <a16:creationId xmlns:a16="http://schemas.microsoft.com/office/drawing/2014/main" id="{F3ADFD1E-8090-4924-8A79-51A70F6DD25F}"/>
              </a:ext>
            </a:extLst>
          </p:cNvPr>
          <p:cNvSpPr/>
          <p:nvPr/>
        </p:nvSpPr>
        <p:spPr>
          <a:xfrm>
            <a:off x="5063956" y="1566212"/>
            <a:ext cx="6096000" cy="3539430"/>
          </a:xfrm>
          <a:prstGeom prst="rect">
            <a:avLst/>
          </a:prstGeom>
        </p:spPr>
        <p:txBody>
          <a:bodyPr>
            <a:spAutoFit/>
          </a:bodyPr>
          <a:lstStyle/>
          <a:p>
            <a:r>
              <a:rPr lang="th-TH" dirty="0"/>
              <a:t>&gt;&gt;</a:t>
            </a:r>
            <a:r>
              <a:rPr lang="en-US" dirty="0"/>
              <a:t>B</a:t>
            </a:r>
            <a:r>
              <a:rPr lang="th-TH" dirty="0"/>
              <a:t>  =[3i 2+i;-2+i -i]</a:t>
            </a:r>
          </a:p>
          <a:p>
            <a:r>
              <a:rPr lang="en-US" dirty="0"/>
              <a:t>B</a:t>
            </a:r>
            <a:r>
              <a:rPr lang="th-TH" dirty="0"/>
              <a:t> =</a:t>
            </a:r>
          </a:p>
          <a:p>
            <a:endParaRPr lang="th-TH" dirty="0"/>
          </a:p>
          <a:p>
            <a:r>
              <a:rPr lang="th-TH" dirty="0"/>
              <a:t>   0 + 3i   2 + 1i</a:t>
            </a:r>
          </a:p>
          <a:p>
            <a:r>
              <a:rPr lang="th-TH" dirty="0"/>
              <a:t>  -2 + 1i  -0 - 1i</a:t>
            </a:r>
          </a:p>
          <a:p>
            <a:endParaRPr lang="th-TH" dirty="0"/>
          </a:p>
          <a:p>
            <a:r>
              <a:rPr lang="th-TH" dirty="0"/>
              <a:t>&gt;&gt; </a:t>
            </a:r>
            <a:r>
              <a:rPr lang="en-US" dirty="0"/>
              <a:t>B</a:t>
            </a:r>
            <a:r>
              <a:rPr lang="th-TH" dirty="0"/>
              <a:t> = ishermitian(A)</a:t>
            </a:r>
          </a:p>
          <a:p>
            <a:r>
              <a:rPr lang="en-US" dirty="0"/>
              <a:t>B</a:t>
            </a:r>
            <a:r>
              <a:rPr lang="th-TH" dirty="0"/>
              <a:t> = 0</a:t>
            </a:r>
          </a:p>
        </p:txBody>
      </p:sp>
      <p:sp>
        <p:nvSpPr>
          <p:cNvPr id="8" name="TextBox 7">
            <a:extLst>
              <a:ext uri="{FF2B5EF4-FFF2-40B4-BE49-F238E27FC236}">
                <a16:creationId xmlns:a16="http://schemas.microsoft.com/office/drawing/2014/main" id="{5A90BF05-4745-4D58-8299-FAABB4EAEF23}"/>
              </a:ext>
            </a:extLst>
          </p:cNvPr>
          <p:cNvSpPr txBox="1"/>
          <p:nvPr/>
        </p:nvSpPr>
        <p:spPr>
          <a:xfrm>
            <a:off x="200636" y="5629013"/>
            <a:ext cx="2894901" cy="523220"/>
          </a:xfrm>
          <a:prstGeom prst="rect">
            <a:avLst/>
          </a:prstGeom>
          <a:noFill/>
        </p:spPr>
        <p:txBody>
          <a:bodyPr wrap="square" rtlCol="0">
            <a:spAutoFit/>
          </a:bodyPr>
          <a:lstStyle/>
          <a:p>
            <a:r>
              <a:rPr lang="en-US" dirty="0">
                <a:solidFill>
                  <a:srgbClr val="00B0F0"/>
                </a:solidFill>
              </a:rPr>
              <a:t>Yes, it is Hermitian</a:t>
            </a:r>
            <a:endParaRPr lang="th-TH" dirty="0">
              <a:solidFill>
                <a:srgbClr val="00B0F0"/>
              </a:solidFill>
            </a:endParaRPr>
          </a:p>
        </p:txBody>
      </p:sp>
      <p:sp>
        <p:nvSpPr>
          <p:cNvPr id="9" name="Rectangle 8">
            <a:extLst>
              <a:ext uri="{FF2B5EF4-FFF2-40B4-BE49-F238E27FC236}">
                <a16:creationId xmlns:a16="http://schemas.microsoft.com/office/drawing/2014/main" id="{5F5B9B47-90C7-4DB3-A001-1F54A883638B}"/>
              </a:ext>
            </a:extLst>
          </p:cNvPr>
          <p:cNvSpPr/>
          <p:nvPr/>
        </p:nvSpPr>
        <p:spPr>
          <a:xfrm>
            <a:off x="5211977" y="5536530"/>
            <a:ext cx="3398623" cy="523220"/>
          </a:xfrm>
          <a:prstGeom prst="rect">
            <a:avLst/>
          </a:prstGeom>
        </p:spPr>
        <p:txBody>
          <a:bodyPr wrap="none">
            <a:spAutoFit/>
          </a:bodyPr>
          <a:lstStyle/>
          <a:p>
            <a:r>
              <a:rPr lang="en-US" dirty="0">
                <a:solidFill>
                  <a:srgbClr val="00B0F0"/>
                </a:solidFill>
              </a:rPr>
              <a:t>No, it is not Hermitian</a:t>
            </a:r>
            <a:endParaRPr lang="th-TH" dirty="0">
              <a:solidFill>
                <a:srgbClr val="00B0F0"/>
              </a:solidFill>
            </a:endParaRPr>
          </a:p>
        </p:txBody>
      </p:sp>
      <p:sp>
        <p:nvSpPr>
          <p:cNvPr id="10" name="Rectangle: Rounded Corners 9">
            <a:extLst>
              <a:ext uri="{FF2B5EF4-FFF2-40B4-BE49-F238E27FC236}">
                <a16:creationId xmlns:a16="http://schemas.microsoft.com/office/drawing/2014/main" id="{D1DE9EEF-D61F-416F-9954-23C118A8B13B}"/>
              </a:ext>
            </a:extLst>
          </p:cNvPr>
          <p:cNvSpPr/>
          <p:nvPr/>
        </p:nvSpPr>
        <p:spPr>
          <a:xfrm>
            <a:off x="67112" y="1417739"/>
            <a:ext cx="4362275" cy="48236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Rounded Corners 10">
            <a:extLst>
              <a:ext uri="{FF2B5EF4-FFF2-40B4-BE49-F238E27FC236}">
                <a16:creationId xmlns:a16="http://schemas.microsoft.com/office/drawing/2014/main" id="{5D4B1F40-16D6-4357-AE61-AA37617A3378}"/>
              </a:ext>
            </a:extLst>
          </p:cNvPr>
          <p:cNvSpPr/>
          <p:nvPr/>
        </p:nvSpPr>
        <p:spPr>
          <a:xfrm>
            <a:off x="4790114" y="1417739"/>
            <a:ext cx="4462943" cy="48236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4062005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D20E-4EF3-44B5-9096-CF91F2F10E7A}"/>
              </a:ext>
            </a:extLst>
          </p:cNvPr>
          <p:cNvSpPr>
            <a:spLocks noGrp="1"/>
          </p:cNvSpPr>
          <p:nvPr>
            <p:ph type="title"/>
          </p:nvPr>
        </p:nvSpPr>
        <p:spPr/>
        <p:txBody>
          <a:bodyPr/>
          <a:lstStyle/>
          <a:p>
            <a:pPr algn="ctr"/>
            <a:r>
              <a:rPr lang="en-US" b="1" dirty="0">
                <a:solidFill>
                  <a:srgbClr val="0070C0"/>
                </a:solidFill>
              </a:rPr>
              <a:t>Multiplication of Two Matrices</a:t>
            </a:r>
            <a:endParaRPr lang="th-TH" b="1" dirty="0">
              <a:solidFill>
                <a:srgbClr val="0070C0"/>
              </a:solidFill>
            </a:endParaRPr>
          </a:p>
        </p:txBody>
      </p:sp>
      <p:sp>
        <p:nvSpPr>
          <p:cNvPr id="4" name="Date Placeholder 3">
            <a:extLst>
              <a:ext uri="{FF2B5EF4-FFF2-40B4-BE49-F238E27FC236}">
                <a16:creationId xmlns:a16="http://schemas.microsoft.com/office/drawing/2014/main" id="{5AF98DA1-B698-4AE6-BCCA-4B06A4BC422A}"/>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4E48A296-F827-451F-838D-BF104A06D63F}"/>
              </a:ext>
            </a:extLst>
          </p:cNvPr>
          <p:cNvSpPr>
            <a:spLocks noGrp="1"/>
          </p:cNvSpPr>
          <p:nvPr>
            <p:ph type="sldNum" sz="quarter" idx="12"/>
          </p:nvPr>
        </p:nvSpPr>
        <p:spPr/>
        <p:txBody>
          <a:bodyPr/>
          <a:lstStyle/>
          <a:p>
            <a:fld id="{33BCD95E-A428-4E8F-A603-A71E22D42A60}" type="slidenum">
              <a:rPr lang="th-TH" smtClean="0"/>
              <a:t>29</a:t>
            </a:fld>
            <a:endParaRPr lang="th-TH"/>
          </a:p>
        </p:txBody>
      </p:sp>
      <p:sp>
        <p:nvSpPr>
          <p:cNvPr id="6" name="Rectangle 5">
            <a:extLst>
              <a:ext uri="{FF2B5EF4-FFF2-40B4-BE49-F238E27FC236}">
                <a16:creationId xmlns:a16="http://schemas.microsoft.com/office/drawing/2014/main" id="{9D931487-E8C4-4EDA-860F-849925F304CA}"/>
              </a:ext>
            </a:extLst>
          </p:cNvPr>
          <p:cNvSpPr/>
          <p:nvPr/>
        </p:nvSpPr>
        <p:spPr>
          <a:xfrm>
            <a:off x="4244130" y="1757247"/>
            <a:ext cx="8305800" cy="4093428"/>
          </a:xfrm>
          <a:prstGeom prst="rect">
            <a:avLst/>
          </a:prstGeom>
        </p:spPr>
        <p:txBody>
          <a:bodyPr wrap="square">
            <a:spAutoFit/>
          </a:bodyPr>
          <a:lstStyle/>
          <a:p>
            <a:r>
              <a:rPr lang="th-TH" sz="2000" dirty="0"/>
              <a:t>&gt;&gt; A = [1 2 3;1 2 1;2 1 1]</a:t>
            </a:r>
          </a:p>
          <a:p>
            <a:r>
              <a:rPr lang="th-TH" sz="2000" dirty="0"/>
              <a:t>   1   2   3</a:t>
            </a:r>
          </a:p>
          <a:p>
            <a:r>
              <a:rPr lang="th-TH" sz="2000" dirty="0"/>
              <a:t>   1   2   1</a:t>
            </a:r>
          </a:p>
          <a:p>
            <a:r>
              <a:rPr lang="th-TH" sz="2000" dirty="0"/>
              <a:t>   2   1   1</a:t>
            </a:r>
          </a:p>
          <a:p>
            <a:endParaRPr lang="th-TH" sz="2000" dirty="0"/>
          </a:p>
          <a:p>
            <a:r>
              <a:rPr lang="th-TH" sz="2000" dirty="0"/>
              <a:t>&gt;&gt; B=[1 1 1;2 3 4;1 2 1]</a:t>
            </a:r>
          </a:p>
          <a:p>
            <a:r>
              <a:rPr lang="th-TH" sz="2000" dirty="0"/>
              <a:t>   1   1   1</a:t>
            </a:r>
          </a:p>
          <a:p>
            <a:r>
              <a:rPr lang="th-TH" sz="2000" dirty="0"/>
              <a:t>   2   3   4</a:t>
            </a:r>
          </a:p>
          <a:p>
            <a:r>
              <a:rPr lang="th-TH" sz="2000" dirty="0"/>
              <a:t>   1   2   1</a:t>
            </a:r>
          </a:p>
          <a:p>
            <a:r>
              <a:rPr lang="th-TH" sz="2000" dirty="0"/>
              <a:t>&gt;&gt; C= A*B</a:t>
            </a:r>
          </a:p>
          <a:p>
            <a:r>
              <a:rPr lang="th-TH" sz="2000" dirty="0"/>
              <a:t>    8   13   12</a:t>
            </a:r>
          </a:p>
          <a:p>
            <a:r>
              <a:rPr lang="th-TH" sz="2000" dirty="0"/>
              <a:t>    6    9   10</a:t>
            </a:r>
          </a:p>
          <a:p>
            <a:r>
              <a:rPr lang="th-TH" sz="2000" dirty="0"/>
              <a:t>    5    7    7</a:t>
            </a:r>
          </a:p>
        </p:txBody>
      </p:sp>
      <p:sp>
        <p:nvSpPr>
          <p:cNvPr id="7" name="Rectangle: Rounded Corners 6">
            <a:extLst>
              <a:ext uri="{FF2B5EF4-FFF2-40B4-BE49-F238E27FC236}">
                <a16:creationId xmlns:a16="http://schemas.microsoft.com/office/drawing/2014/main" id="{77153AFC-D087-4BA1-B847-122CBA9F6F7C}"/>
              </a:ext>
            </a:extLst>
          </p:cNvPr>
          <p:cNvSpPr/>
          <p:nvPr/>
        </p:nvSpPr>
        <p:spPr>
          <a:xfrm>
            <a:off x="3640822" y="1501629"/>
            <a:ext cx="4395831" cy="45971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34681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09950" y="381000"/>
            <a:ext cx="5372100" cy="804672"/>
          </a:xfrm>
        </p:spPr>
        <p:txBody>
          <a:bodyPr>
            <a:noAutofit/>
          </a:bodyPr>
          <a:lstStyle/>
          <a:p>
            <a:pPr algn="ctr"/>
            <a:r>
              <a:rPr lang="en-US" dirty="0"/>
              <a:t>Table of Content</a:t>
            </a:r>
          </a:p>
        </p:txBody>
      </p:sp>
      <p:sp>
        <p:nvSpPr>
          <p:cNvPr id="2" name="Content Placeholder 1"/>
          <p:cNvSpPr>
            <a:spLocks noGrp="1"/>
          </p:cNvSpPr>
          <p:nvPr>
            <p:ph idx="1"/>
          </p:nvPr>
        </p:nvSpPr>
        <p:spPr>
          <a:xfrm>
            <a:off x="1866900" y="1447800"/>
            <a:ext cx="8648700" cy="5329236"/>
          </a:xfrm>
        </p:spPr>
        <p:txBody>
          <a:bodyPr>
            <a:noAutofit/>
          </a:bodyPr>
          <a:lstStyle/>
          <a:p>
            <a:pPr algn="just"/>
            <a:r>
              <a:rPr lang="en-US" sz="2400" dirty="0"/>
              <a:t>Matrix Algebra</a:t>
            </a:r>
          </a:p>
          <a:p>
            <a:pPr algn="just"/>
            <a:r>
              <a:rPr lang="en-US" sz="2400" dirty="0"/>
              <a:t>Types of matrices</a:t>
            </a:r>
          </a:p>
          <a:p>
            <a:pPr algn="just"/>
            <a:r>
              <a:rPr lang="en-US" sz="2400" dirty="0"/>
              <a:t>Square Matrix</a:t>
            </a:r>
          </a:p>
          <a:p>
            <a:pPr algn="just"/>
            <a:r>
              <a:rPr lang="en-US" sz="2400" dirty="0"/>
              <a:t>Order of Square Matrix</a:t>
            </a:r>
          </a:p>
          <a:p>
            <a:pPr algn="just"/>
            <a:r>
              <a:rPr lang="en-US" sz="2400" dirty="0"/>
              <a:t>Diagonal Matrix</a:t>
            </a:r>
          </a:p>
          <a:p>
            <a:pPr algn="just"/>
            <a:r>
              <a:rPr lang="en-US" sz="2400" dirty="0"/>
              <a:t>Off-Diagonal or Non Diagonal Elements</a:t>
            </a:r>
          </a:p>
          <a:p>
            <a:pPr algn="just"/>
            <a:r>
              <a:rPr lang="en-US" sz="2400" dirty="0"/>
              <a:t>Upper and Lower Triangular Matrix</a:t>
            </a:r>
          </a:p>
          <a:p>
            <a:pPr algn="just"/>
            <a:r>
              <a:rPr lang="en-US" sz="2400" dirty="0"/>
              <a:t>Unity or Identity Matrix</a:t>
            </a:r>
          </a:p>
          <a:p>
            <a:pPr algn="just"/>
            <a:r>
              <a:rPr lang="en-US" sz="2400" dirty="0"/>
              <a:t>Null Matrix</a:t>
            </a:r>
          </a:p>
          <a:p>
            <a:pPr algn="just"/>
            <a:r>
              <a:rPr lang="en-US" sz="2400" dirty="0"/>
              <a:t>Transpose of a Matrix</a:t>
            </a:r>
          </a:p>
          <a:p>
            <a:pPr algn="just"/>
            <a:r>
              <a:rPr lang="en-US" sz="2400" dirty="0"/>
              <a:t>Symmetric Matrix</a:t>
            </a:r>
          </a:p>
          <a:p>
            <a:pPr algn="just"/>
            <a:endParaRPr lang="en-US" sz="2400" dirty="0"/>
          </a:p>
        </p:txBody>
      </p:sp>
      <p:cxnSp>
        <p:nvCxnSpPr>
          <p:cNvPr id="10" name="Straight Connector 9"/>
          <p:cNvCxnSpPr/>
          <p:nvPr/>
        </p:nvCxnSpPr>
        <p:spPr>
          <a:xfrm>
            <a:off x="1752600" y="1219200"/>
            <a:ext cx="89154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8193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5560-92BC-4A8B-8D1E-02752CD451F9}"/>
              </a:ext>
            </a:extLst>
          </p:cNvPr>
          <p:cNvSpPr>
            <a:spLocks noGrp="1"/>
          </p:cNvSpPr>
          <p:nvPr>
            <p:ph type="title"/>
          </p:nvPr>
        </p:nvSpPr>
        <p:spPr>
          <a:xfrm>
            <a:off x="838200" y="136525"/>
            <a:ext cx="10515600" cy="467482"/>
          </a:xfrm>
        </p:spPr>
        <p:txBody>
          <a:bodyPr>
            <a:normAutofit fontScale="90000"/>
          </a:bodyPr>
          <a:lstStyle/>
          <a:p>
            <a:pPr algn="ctr"/>
            <a:r>
              <a:rPr lang="en-US" b="1" dirty="0">
                <a:solidFill>
                  <a:srgbClr val="7030A0"/>
                </a:solidFill>
              </a:rPr>
              <a:t>Determinant</a:t>
            </a:r>
            <a:endParaRPr lang="th-TH" b="1" dirty="0">
              <a:solidFill>
                <a:srgbClr val="7030A0"/>
              </a:solidFill>
            </a:endParaRPr>
          </a:p>
        </p:txBody>
      </p:sp>
      <p:sp>
        <p:nvSpPr>
          <p:cNvPr id="3" name="Content Placeholder 2">
            <a:extLst>
              <a:ext uri="{FF2B5EF4-FFF2-40B4-BE49-F238E27FC236}">
                <a16:creationId xmlns:a16="http://schemas.microsoft.com/office/drawing/2014/main" id="{ECEE193D-FB8D-4465-9113-00E7AAEB64C8}"/>
              </a:ext>
            </a:extLst>
          </p:cNvPr>
          <p:cNvSpPr>
            <a:spLocks noGrp="1"/>
          </p:cNvSpPr>
          <p:nvPr>
            <p:ph idx="1"/>
          </p:nvPr>
        </p:nvSpPr>
        <p:spPr>
          <a:xfrm>
            <a:off x="118844" y="668717"/>
            <a:ext cx="10515600" cy="4952170"/>
          </a:xfrm>
        </p:spPr>
        <p:txBody>
          <a:bodyPr/>
          <a:lstStyle/>
          <a:p>
            <a:pPr>
              <a:buFont typeface="Wingdings" panose="05000000000000000000" pitchFamily="2" charset="2"/>
              <a:buChar char="q"/>
            </a:pPr>
            <a:r>
              <a:rPr lang="en-US" dirty="0"/>
              <a:t>Every square matrix can be associated with a real number called its determinant.</a:t>
            </a:r>
            <a:endParaRPr lang="th-TH" dirty="0"/>
          </a:p>
        </p:txBody>
      </p:sp>
      <p:sp>
        <p:nvSpPr>
          <p:cNvPr id="4" name="Date Placeholder 3">
            <a:extLst>
              <a:ext uri="{FF2B5EF4-FFF2-40B4-BE49-F238E27FC236}">
                <a16:creationId xmlns:a16="http://schemas.microsoft.com/office/drawing/2014/main" id="{E875CBE2-3602-4BE9-B19C-3DF4B0D3426F}"/>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146B57BB-25BA-40B5-BC47-9125EC8E106C}"/>
              </a:ext>
            </a:extLst>
          </p:cNvPr>
          <p:cNvSpPr>
            <a:spLocks noGrp="1"/>
          </p:cNvSpPr>
          <p:nvPr>
            <p:ph type="sldNum" sz="quarter" idx="12"/>
          </p:nvPr>
        </p:nvSpPr>
        <p:spPr/>
        <p:txBody>
          <a:bodyPr/>
          <a:lstStyle/>
          <a:p>
            <a:fld id="{33BCD95E-A428-4E8F-A603-A71E22D42A60}" type="slidenum">
              <a:rPr lang="th-TH" smtClean="0"/>
              <a:t>30</a:t>
            </a:fld>
            <a:endParaRPr lang="th-TH"/>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A62F9-9FDB-4A37-A332-E456629F390B}"/>
                  </a:ext>
                </a:extLst>
              </p:cNvPr>
              <p:cNvSpPr txBox="1"/>
              <p:nvPr/>
            </p:nvSpPr>
            <p:spPr>
              <a:xfrm>
                <a:off x="1333850" y="1525664"/>
                <a:ext cx="7682424" cy="717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𝑑𝑒𝑡𝑒𝑟𝑚𝑖𝑛𝑎𝑛𝑡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e>
                            </m:mr>
                          </m:m>
                        </m:e>
                      </m:d>
                    </m:oMath>
                  </m:oMathPara>
                </a14:m>
                <a:endParaRPr lang="th-TH" dirty="0"/>
              </a:p>
            </p:txBody>
          </p:sp>
        </mc:Choice>
        <mc:Fallback xmlns="">
          <p:sp>
            <p:nvSpPr>
              <p:cNvPr id="7" name="TextBox 6">
                <a:extLst>
                  <a:ext uri="{FF2B5EF4-FFF2-40B4-BE49-F238E27FC236}">
                    <a16:creationId xmlns:a16="http://schemas.microsoft.com/office/drawing/2014/main" id="{508A62F9-9FDB-4A37-A332-E456629F390B}"/>
                  </a:ext>
                </a:extLst>
              </p:cNvPr>
              <p:cNvSpPr txBox="1">
                <a:spLocks noRot="1" noChangeAspect="1" noMove="1" noResize="1" noEditPoints="1" noAdjustHandles="1" noChangeArrowheads="1" noChangeShapeType="1" noTextEdit="1"/>
              </p:cNvSpPr>
              <p:nvPr/>
            </p:nvSpPr>
            <p:spPr>
              <a:xfrm>
                <a:off x="1333850" y="1525664"/>
                <a:ext cx="7682424" cy="717440"/>
              </a:xfrm>
              <a:prstGeom prst="rect">
                <a:avLst/>
              </a:prstGeom>
              <a:blipFill>
                <a:blip r:embed="rId2"/>
                <a:stretch>
                  <a:fillRect/>
                </a:stretch>
              </a:blipFill>
            </p:spPr>
            <p:txBody>
              <a:bodyPr/>
              <a:lstStyle/>
              <a:p>
                <a:r>
                  <a:rPr lang="th-TH">
                    <a:noFill/>
                  </a:rPr>
                  <a:t> </a:t>
                </a:r>
              </a:p>
            </p:txBody>
          </p:sp>
        </mc:Fallback>
      </mc:AlternateContent>
      <p:pic>
        <p:nvPicPr>
          <p:cNvPr id="8" name="Picture 7">
            <a:extLst>
              <a:ext uri="{FF2B5EF4-FFF2-40B4-BE49-F238E27FC236}">
                <a16:creationId xmlns:a16="http://schemas.microsoft.com/office/drawing/2014/main" id="{6A2BE2DF-90F7-48AC-8FE5-5E14816B5301}"/>
              </a:ext>
            </a:extLst>
          </p:cNvPr>
          <p:cNvPicPr>
            <a:picLocks noChangeAspect="1"/>
          </p:cNvPicPr>
          <p:nvPr/>
        </p:nvPicPr>
        <p:blipFill>
          <a:blip r:embed="rId3"/>
          <a:stretch>
            <a:fillRect/>
          </a:stretch>
        </p:blipFill>
        <p:spPr>
          <a:xfrm>
            <a:off x="1453511" y="2110051"/>
            <a:ext cx="6296025" cy="13716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AC6B41-E04A-44FC-BBF1-A3F76C696D94}"/>
                  </a:ext>
                </a:extLst>
              </p:cNvPr>
              <p:cNvSpPr txBox="1"/>
              <p:nvPr/>
            </p:nvSpPr>
            <p:spPr>
              <a:xfrm>
                <a:off x="31109" y="3348597"/>
                <a:ext cx="7100581" cy="1570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𝑄</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𝐹𝑖𝑛𝑑</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𝑡h𝑒</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𝐷𝑒𝑡𝑒𝑟𝑚𝑖𝑛𝑎𝑛𝑡</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𝑜𝑓</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 = </m:t>
                      </m:r>
                      <m:d>
                        <m:dPr>
                          <m:begChr m:val="["/>
                          <m:endChr m:val="]"/>
                          <m:ctrlPr>
                            <a:rPr lang="en-US" b="0" i="1" smtClean="0">
                              <a:solidFill>
                                <a:srgbClr val="C00000"/>
                              </a:solidFill>
                              <a:latin typeface="Cambria Math" panose="02040503050406030204" pitchFamily="18" charset="0"/>
                            </a:rPr>
                          </m:ctrlPr>
                        </m:dPr>
                        <m:e>
                          <m:m>
                            <m:mPr>
                              <m:mcs>
                                <m:mc>
                                  <m:mcPr>
                                    <m:count m:val="3"/>
                                    <m:mcJc m:val="center"/>
                                  </m:mcPr>
                                </m:mc>
                              </m:mcs>
                              <m:ctrlPr>
                                <a:rPr lang="en-US" b="0" i="1" smtClean="0">
                                  <a:solidFill>
                                    <a:srgbClr val="C00000"/>
                                  </a:solidFill>
                                  <a:latin typeface="Cambria Math" panose="02040503050406030204" pitchFamily="18" charset="0"/>
                                </a:rPr>
                              </m:ctrlPr>
                            </m:mPr>
                            <m:mr>
                              <m:e>
                                <m:r>
                                  <m:rPr>
                                    <m:brk m:alnAt="7"/>
                                  </m:rP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3</m:t>
                                </m:r>
                              </m:e>
                              <m:e>
                                <m:r>
                                  <a:rPr lang="en-US" b="0" i="1" smtClean="0">
                                    <a:solidFill>
                                      <a:srgbClr val="C00000"/>
                                    </a:solidFill>
                                    <a:latin typeface="Cambria Math" panose="02040503050406030204" pitchFamily="18" charset="0"/>
                                  </a:rPr>
                                  <m:t>4</m:t>
                                </m:r>
                              </m:e>
                            </m:mr>
                            <m:mr>
                              <m:e>
                                <m:r>
                                  <a:rPr lang="en-US" b="0" i="1" smtClean="0">
                                    <a:solidFill>
                                      <a:srgbClr val="C00000"/>
                                    </a:solidFill>
                                    <a:latin typeface="Cambria Math" panose="02040503050406030204" pitchFamily="18" charset="0"/>
                                  </a:rPr>
                                  <m:t>6</m:t>
                                </m:r>
                              </m:e>
                              <m:e>
                                <m:r>
                                  <a:rPr lang="en-US" b="0" i="1" smtClean="0">
                                    <a:solidFill>
                                      <a:srgbClr val="C00000"/>
                                    </a:solidFill>
                                    <a:latin typeface="Cambria Math" panose="02040503050406030204" pitchFamily="18" charset="0"/>
                                  </a:rPr>
                                  <m:t>5</m:t>
                                </m:r>
                              </m:e>
                              <m:e>
                                <m:r>
                                  <a:rPr lang="en-US" b="0" i="1" smtClean="0">
                                    <a:solidFill>
                                      <a:srgbClr val="C00000"/>
                                    </a:solidFill>
                                    <a:latin typeface="Cambria Math" panose="02040503050406030204" pitchFamily="18" charset="0"/>
                                  </a:rPr>
                                  <m:t>7</m:t>
                                </m:r>
                              </m:e>
                            </m:mr>
                            <m:mr>
                              <m:e>
                                <m: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8</m:t>
                                </m:r>
                              </m:e>
                            </m:mr>
                          </m:m>
                        </m:e>
                      </m:d>
                    </m:oMath>
                  </m:oMathPara>
                </a14:m>
                <a:endParaRPr lang="en-US" b="0" dirty="0"/>
              </a:p>
              <a:p>
                <a:endParaRPr lang="th-TH" dirty="0"/>
              </a:p>
            </p:txBody>
          </p:sp>
        </mc:Choice>
        <mc:Fallback xmlns="">
          <p:sp>
            <p:nvSpPr>
              <p:cNvPr id="6" name="TextBox 5">
                <a:extLst>
                  <a:ext uri="{FF2B5EF4-FFF2-40B4-BE49-F238E27FC236}">
                    <a16:creationId xmlns:a16="http://schemas.microsoft.com/office/drawing/2014/main" id="{E4AC6B41-E04A-44FC-BBF1-A3F76C696D94}"/>
                  </a:ext>
                </a:extLst>
              </p:cNvPr>
              <p:cNvSpPr txBox="1">
                <a:spLocks noRot="1" noChangeAspect="1" noMove="1" noResize="1" noEditPoints="1" noAdjustHandles="1" noChangeArrowheads="1" noChangeShapeType="1" noTextEdit="1"/>
              </p:cNvSpPr>
              <p:nvPr/>
            </p:nvSpPr>
            <p:spPr>
              <a:xfrm>
                <a:off x="31109" y="3348597"/>
                <a:ext cx="7100581" cy="1570302"/>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DE7D631-B166-4320-884E-F2624FF4B3B0}"/>
                  </a:ext>
                </a:extLst>
              </p:cNvPr>
              <p:cNvSpPr/>
              <p:nvPr/>
            </p:nvSpPr>
            <p:spPr>
              <a:xfrm>
                <a:off x="118844" y="5493151"/>
                <a:ext cx="11954312" cy="611834"/>
              </a:xfrm>
              <a:prstGeom prst="rect">
                <a:avLst/>
              </a:prstGeom>
            </p:spPr>
            <p:txBody>
              <a:bodyPr wrap="square">
                <a:spAutoFit/>
              </a:bodyPr>
              <a:lstStyle/>
              <a:p>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𝐴</m:t>
                        </m:r>
                      </m:e>
                    </m:d>
                    <m:r>
                      <a:rPr lang="en-US" sz="2000" i="1">
                        <a:latin typeface="Cambria Math" panose="02040503050406030204" pitchFamily="18" charset="0"/>
                      </a:rPr>
                      <m:t>=2</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5</m:t>
                              </m:r>
                            </m:e>
                            <m:e>
                              <m:r>
                                <a:rPr lang="en-US" sz="2000" i="1">
                                  <a:latin typeface="Cambria Math" panose="02040503050406030204" pitchFamily="18" charset="0"/>
                                </a:rPr>
                                <m:t>7</m:t>
                              </m:r>
                            </m:e>
                          </m:mr>
                          <m:mr>
                            <m:e>
                              <m:r>
                                <a:rPr lang="en-US" sz="2000" i="1">
                                  <a:latin typeface="Cambria Math" panose="02040503050406030204" pitchFamily="18" charset="0"/>
                                </a:rPr>
                                <m:t>2</m:t>
                              </m:r>
                            </m:e>
                            <m:e>
                              <m:r>
                                <a:rPr lang="en-US" sz="2000" i="1">
                                  <a:latin typeface="Cambria Math" panose="02040503050406030204" pitchFamily="18" charset="0"/>
                                </a:rPr>
                                <m:t>8</m:t>
                              </m:r>
                            </m:e>
                          </m:mr>
                        </m:m>
                      </m:e>
                    </m:d>
                    <m:r>
                      <a:rPr lang="en-US" sz="2000" i="1">
                        <a:latin typeface="Cambria Math" panose="02040503050406030204" pitchFamily="18" charset="0"/>
                      </a:rPr>
                      <m:t>−</m:t>
                    </m:r>
                  </m:oMath>
                </a14:m>
                <a:r>
                  <a:rPr lang="en-US" sz="2000" dirty="0"/>
                  <a:t> </a:t>
                </a:r>
                <a14:m>
                  <m:oMath xmlns:m="http://schemas.openxmlformats.org/officeDocument/2006/math">
                    <m:r>
                      <a:rPr lang="en-US" sz="2000" i="1" dirty="0">
                        <a:latin typeface="Cambria Math" panose="02040503050406030204" pitchFamily="18" charset="0"/>
                      </a:rPr>
                      <m:t>3</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6</m:t>
                              </m:r>
                            </m:e>
                            <m:e>
                              <m:r>
                                <a:rPr lang="en-US" sz="2000" i="1">
                                  <a:latin typeface="Cambria Math" panose="02040503050406030204" pitchFamily="18" charset="0"/>
                                </a:rPr>
                                <m:t>7</m:t>
                              </m:r>
                            </m:e>
                          </m:mr>
                          <m:mr>
                            <m:e>
                              <m:r>
                                <a:rPr lang="en-US" sz="2000" i="1">
                                  <a:latin typeface="Cambria Math" panose="02040503050406030204" pitchFamily="18" charset="0"/>
                                </a:rPr>
                                <m:t>1</m:t>
                              </m:r>
                            </m:e>
                            <m:e>
                              <m:r>
                                <a:rPr lang="en-US" sz="2000" i="1">
                                  <a:latin typeface="Cambria Math" panose="02040503050406030204" pitchFamily="18" charset="0"/>
                                </a:rPr>
                                <m:t>8</m:t>
                              </m:r>
                            </m:e>
                          </m:mr>
                        </m:m>
                      </m:e>
                    </m:d>
                  </m:oMath>
                </a14:m>
                <a:r>
                  <a:rPr lang="en-US" sz="2000" dirty="0"/>
                  <a:t> + </a:t>
                </a:r>
                <a14:m>
                  <m:oMath xmlns:m="http://schemas.openxmlformats.org/officeDocument/2006/math">
                    <m:r>
                      <a:rPr lang="en-US" sz="2000" i="1" dirty="0">
                        <a:latin typeface="Cambria Math" panose="02040503050406030204" pitchFamily="18" charset="0"/>
                      </a:rPr>
                      <m:t>4</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6</m:t>
                              </m:r>
                            </m:e>
                            <m:e>
                              <m:r>
                                <a:rPr lang="en-US" sz="2000" i="1">
                                  <a:latin typeface="Cambria Math" panose="02040503050406030204" pitchFamily="18" charset="0"/>
                                </a:rPr>
                                <m:t>5</m:t>
                              </m:r>
                            </m:e>
                          </m:mr>
                          <m:mr>
                            <m:e>
                              <m:r>
                                <a:rPr lang="en-US" sz="2000" i="1">
                                  <a:latin typeface="Cambria Math" panose="02040503050406030204" pitchFamily="18" charset="0"/>
                                </a:rPr>
                                <m:t>1</m:t>
                              </m:r>
                            </m:e>
                            <m:e>
                              <m:r>
                                <a:rPr lang="en-US" sz="2000" i="1">
                                  <a:latin typeface="Cambria Math" panose="02040503050406030204" pitchFamily="18" charset="0"/>
                                </a:rPr>
                                <m:t>2</m:t>
                              </m:r>
                            </m:e>
                          </m:mr>
                        </m:m>
                      </m:e>
                    </m:d>
                  </m:oMath>
                </a14:m>
                <a:r>
                  <a:rPr lang="en-US" sz="2000" dirty="0"/>
                  <a:t> = 2 (40-14) – 3(48-7) + 4 (12-5) =52 -123 + 28 =  -43 Answer</a:t>
                </a:r>
              </a:p>
            </p:txBody>
          </p:sp>
        </mc:Choice>
        <mc:Fallback xmlns="">
          <p:sp>
            <p:nvSpPr>
              <p:cNvPr id="9" name="Rectangle 8">
                <a:extLst>
                  <a:ext uri="{FF2B5EF4-FFF2-40B4-BE49-F238E27FC236}">
                    <a16:creationId xmlns:a16="http://schemas.microsoft.com/office/drawing/2014/main" id="{1DE7D631-B166-4320-884E-F2624FF4B3B0}"/>
                  </a:ext>
                </a:extLst>
              </p:cNvPr>
              <p:cNvSpPr>
                <a:spLocks noRot="1" noChangeAspect="1" noMove="1" noResize="1" noEditPoints="1" noAdjustHandles="1" noChangeArrowheads="1" noChangeShapeType="1" noTextEdit="1"/>
              </p:cNvSpPr>
              <p:nvPr/>
            </p:nvSpPr>
            <p:spPr>
              <a:xfrm>
                <a:off x="118844" y="5493151"/>
                <a:ext cx="11954312" cy="611834"/>
              </a:xfrm>
              <a:prstGeom prst="rect">
                <a:avLst/>
              </a:prstGeom>
              <a:blipFill>
                <a:blip r:embed="rId5"/>
                <a:stretch>
                  <a:fillRect b="-1000"/>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6358CDC5-E259-4DE8-A06D-22BF5ECFF184}"/>
              </a:ext>
            </a:extLst>
          </p:cNvPr>
          <p:cNvSpPr txBox="1"/>
          <p:nvPr/>
        </p:nvSpPr>
        <p:spPr>
          <a:xfrm>
            <a:off x="118844" y="4697835"/>
            <a:ext cx="3270308" cy="523220"/>
          </a:xfrm>
          <a:prstGeom prst="rect">
            <a:avLst/>
          </a:prstGeom>
          <a:noFill/>
        </p:spPr>
        <p:txBody>
          <a:bodyPr wrap="square" rtlCol="0">
            <a:spAutoFit/>
          </a:bodyPr>
          <a:lstStyle/>
          <a:p>
            <a:r>
              <a:rPr lang="en-US" b="1" dirty="0">
                <a:solidFill>
                  <a:srgbClr val="0070C0"/>
                </a:solidFill>
              </a:rPr>
              <a:t>Solution</a:t>
            </a:r>
            <a:endParaRPr lang="th-TH" b="1" dirty="0">
              <a:solidFill>
                <a:srgbClr val="0070C0"/>
              </a:solidFill>
            </a:endParaRPr>
          </a:p>
        </p:txBody>
      </p:sp>
    </p:spTree>
    <p:extLst>
      <p:ext uri="{BB962C8B-B14F-4D97-AF65-F5344CB8AC3E}">
        <p14:creationId xmlns:p14="http://schemas.microsoft.com/office/powerpoint/2010/main" val="678998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305A-6E22-423A-898F-0561EFA48E75}"/>
              </a:ext>
            </a:extLst>
          </p:cNvPr>
          <p:cNvSpPr>
            <a:spLocks noGrp="1"/>
          </p:cNvSpPr>
          <p:nvPr>
            <p:ph type="title"/>
          </p:nvPr>
        </p:nvSpPr>
        <p:spPr>
          <a:xfrm>
            <a:off x="144556" y="136526"/>
            <a:ext cx="12047443" cy="946578"/>
          </a:xfrm>
        </p:spPr>
        <p:txBody>
          <a:bodyPr>
            <a:noAutofit/>
          </a:bodyPr>
          <a:lstStyle/>
          <a:p>
            <a:r>
              <a:rPr lang="en-US" sz="2800" b="1" dirty="0">
                <a:solidFill>
                  <a:srgbClr val="7030A0"/>
                </a:solidFill>
              </a:rPr>
              <a:t>Find the Minors and Cofactors of the Second Column of given determinant</a:t>
            </a:r>
            <a:endParaRPr lang="th-TH" sz="2800" b="1" dirty="0">
              <a:solidFill>
                <a:srgbClr val="7030A0"/>
              </a:solidFill>
            </a:endParaRPr>
          </a:p>
        </p:txBody>
      </p:sp>
      <p:sp>
        <p:nvSpPr>
          <p:cNvPr id="4" name="Date Placeholder 3">
            <a:extLst>
              <a:ext uri="{FF2B5EF4-FFF2-40B4-BE49-F238E27FC236}">
                <a16:creationId xmlns:a16="http://schemas.microsoft.com/office/drawing/2014/main" id="{D51736ED-56F4-4C7A-A82F-D620EC6F98FD}"/>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6C2186DC-74C0-4FCA-8452-203420239D93}"/>
              </a:ext>
            </a:extLst>
          </p:cNvPr>
          <p:cNvSpPr>
            <a:spLocks noGrp="1"/>
          </p:cNvSpPr>
          <p:nvPr>
            <p:ph type="sldNum" sz="quarter" idx="12"/>
          </p:nvPr>
        </p:nvSpPr>
        <p:spPr/>
        <p:txBody>
          <a:bodyPr/>
          <a:lstStyle/>
          <a:p>
            <a:fld id="{33BCD95E-A428-4E8F-A603-A71E22D42A60}" type="slidenum">
              <a:rPr lang="th-TH" smtClean="0"/>
              <a:t>31</a:t>
            </a:fld>
            <a:endParaRPr lang="th-TH"/>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ACD656C-7E26-4C78-B2C4-7AE98F41A71E}"/>
                  </a:ext>
                </a:extLst>
              </p:cNvPr>
              <p:cNvSpPr/>
              <p:nvPr/>
            </p:nvSpPr>
            <p:spPr>
              <a:xfrm>
                <a:off x="343862" y="2957899"/>
                <a:ext cx="11728147" cy="819583"/>
              </a:xfrm>
              <a:prstGeom prst="rect">
                <a:avLst/>
              </a:prstGeom>
            </p:spPr>
            <p:txBody>
              <a:bodyPr wrap="none">
                <a:spAutoFit/>
              </a:bodyPr>
              <a:lstStyle/>
              <a:p>
                <a:r>
                  <a:rPr lang="en-US" dirty="0"/>
                  <a:t>Minor of </a:t>
                </a:r>
                <a:r>
                  <a:rPr lang="en-US" dirty="0">
                    <a:solidFill>
                      <a:srgbClr val="C00000"/>
                    </a:solidFill>
                  </a:rPr>
                  <a:t>12</a:t>
                </a:r>
                <a:r>
                  <a:rPr lang="en-US" dirty="0"/>
                  <a:t> = </a:t>
                </a:r>
                <a14:m>
                  <m:oMath xmlns:m="http://schemas.openxmlformats.org/officeDocument/2006/math">
                    <m:sSub>
                      <m:sSubPr>
                        <m:ctrlPr>
                          <a:rPr lang="th-TH" i="1">
                            <a:latin typeface="Cambria Math" panose="02040503050406030204" pitchFamily="18" charset="0"/>
                          </a:rPr>
                        </m:ctrlPr>
                      </m:sSubPr>
                      <m:e>
                        <m:r>
                          <a:rPr lang="en-US" i="1">
                            <a:latin typeface="Cambria Math" panose="02040503050406030204" pitchFamily="18" charset="0"/>
                          </a:rPr>
                          <m:t>𝑀</m:t>
                        </m:r>
                      </m:e>
                      <m:sub>
                        <m:r>
                          <a:rPr lang="en-US" i="1" smtClean="0">
                            <a:solidFill>
                              <a:srgbClr val="C00000"/>
                            </a:solidFill>
                            <a:latin typeface="Cambria Math" panose="02040503050406030204" pitchFamily="18" charset="0"/>
                          </a:rPr>
                          <m:t>12</m:t>
                        </m:r>
                        <m:r>
                          <a:rPr lang="en-US" i="1">
                            <a:latin typeface="Cambria Math" panose="02040503050406030204" pitchFamily="18" charset="0"/>
                          </a:rPr>
                          <m:t> </m:t>
                        </m:r>
                      </m:sub>
                    </m:sSub>
                    <m:r>
                      <a:rPr lang="en-US" i="1">
                        <a:latin typeface="Cambria Math" panose="02040503050406030204" pitchFamily="18" charset="0"/>
                      </a:rPr>
                      <m:t>=</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6</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3</m:t>
                              </m:r>
                            </m:e>
                          </m:mr>
                        </m:m>
                      </m:e>
                    </m:d>
                  </m:oMath>
                </a14:m>
                <a:r>
                  <a:rPr lang="en-US" dirty="0"/>
                  <a:t> = (18) –(-35) = </a:t>
                </a:r>
                <a:r>
                  <a:rPr lang="en-US" dirty="0">
                    <a:solidFill>
                      <a:srgbClr val="00B0F0"/>
                    </a:solidFill>
                  </a:rPr>
                  <a:t>53</a:t>
                </a:r>
                <a:r>
                  <a:rPr lang="en-US" dirty="0"/>
                  <a:t>                 </a:t>
                </a:r>
                <a:r>
                  <a:rPr lang="en-US" dirty="0">
                    <a:solidFill>
                      <a:srgbClr val="C00000"/>
                    </a:solidFill>
                  </a:rPr>
                  <a:t>1+2</a:t>
                </a:r>
                <a:r>
                  <a:rPr lang="en-US" dirty="0"/>
                  <a:t> = 3 = odd = </a:t>
                </a:r>
                <a:r>
                  <a:rPr lang="en-US" dirty="0">
                    <a:solidFill>
                      <a:srgbClr val="002060"/>
                    </a:solidFill>
                  </a:rPr>
                  <a:t>-53 </a:t>
                </a:r>
                <a:endParaRPr lang="th-TH" dirty="0">
                  <a:solidFill>
                    <a:srgbClr val="002060"/>
                  </a:solidFill>
                </a:endParaRPr>
              </a:p>
            </p:txBody>
          </p:sp>
        </mc:Choice>
        <mc:Fallback xmlns="">
          <p:sp>
            <p:nvSpPr>
              <p:cNvPr id="8" name="Rectangle 7">
                <a:extLst>
                  <a:ext uri="{FF2B5EF4-FFF2-40B4-BE49-F238E27FC236}">
                    <a16:creationId xmlns:a16="http://schemas.microsoft.com/office/drawing/2014/main" id="{0ACD656C-7E26-4C78-B2C4-7AE98F41A71E}"/>
                  </a:ext>
                </a:extLst>
              </p:cNvPr>
              <p:cNvSpPr>
                <a:spLocks noRot="1" noChangeAspect="1" noMove="1" noResize="1" noEditPoints="1" noAdjustHandles="1" noChangeArrowheads="1" noChangeShapeType="1" noTextEdit="1"/>
              </p:cNvSpPr>
              <p:nvPr/>
            </p:nvSpPr>
            <p:spPr>
              <a:xfrm>
                <a:off x="343862" y="2957899"/>
                <a:ext cx="11728147" cy="819583"/>
              </a:xfrm>
              <a:prstGeom prst="rect">
                <a:avLst/>
              </a:prstGeom>
              <a:blipFill>
                <a:blip r:embed="rId2"/>
                <a:stretch>
                  <a:fillRect l="-1040" b="-2963"/>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4F254A4-F785-4B76-9F11-341CA9566D97}"/>
                  </a:ext>
                </a:extLst>
              </p:cNvPr>
              <p:cNvSpPr/>
              <p:nvPr/>
            </p:nvSpPr>
            <p:spPr>
              <a:xfrm>
                <a:off x="343862" y="4132104"/>
                <a:ext cx="11728147" cy="810799"/>
              </a:xfrm>
              <a:prstGeom prst="rect">
                <a:avLst/>
              </a:prstGeom>
            </p:spPr>
            <p:txBody>
              <a:bodyPr wrap="square">
                <a:spAutoFit/>
              </a:bodyPr>
              <a:lstStyle/>
              <a:p>
                <a:r>
                  <a:rPr lang="en-US" dirty="0"/>
                  <a:t>Minor of </a:t>
                </a:r>
                <a:r>
                  <a:rPr lang="en-US" dirty="0">
                    <a:solidFill>
                      <a:srgbClr val="C00000"/>
                    </a:solidFill>
                  </a:rPr>
                  <a:t>22</a:t>
                </a:r>
                <a:r>
                  <a:rPr lang="en-US" dirty="0"/>
                  <a:t> = </a:t>
                </a:r>
                <a14:m>
                  <m:oMath xmlns:m="http://schemas.openxmlformats.org/officeDocument/2006/math">
                    <m:sSub>
                      <m:sSubPr>
                        <m:ctrlPr>
                          <a:rPr lang="th-TH" i="1">
                            <a:latin typeface="Cambria Math" panose="02040503050406030204" pitchFamily="18" charset="0"/>
                          </a:rPr>
                        </m:ctrlPr>
                      </m:sSubPr>
                      <m:e>
                        <m:r>
                          <a:rPr lang="en-US" i="1">
                            <a:latin typeface="Cambria Math" panose="02040503050406030204" pitchFamily="18" charset="0"/>
                          </a:rPr>
                          <m:t>𝑀</m:t>
                        </m:r>
                      </m:e>
                      <m:sub>
                        <m:r>
                          <a:rPr lang="en-US" i="1" smtClean="0">
                            <a:solidFill>
                              <a:srgbClr val="C00000"/>
                            </a:solidFill>
                            <a:latin typeface="Cambria Math" panose="02040503050406030204" pitchFamily="18" charset="0"/>
                          </a:rPr>
                          <m:t>12</m:t>
                        </m:r>
                        <m:r>
                          <a:rPr lang="en-US" i="1">
                            <a:latin typeface="Cambria Math" panose="02040503050406030204" pitchFamily="18" charset="0"/>
                          </a:rPr>
                          <m:t> </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8</m:t>
                              </m:r>
                            </m:e>
                            <m:e>
                              <m:r>
                                <a:rPr lang="en-US" i="1">
                                  <a:latin typeface="Cambria Math" panose="02040503050406030204" pitchFamily="18" charset="0"/>
                                </a:rPr>
                                <m:t>−</m:t>
                              </m:r>
                              <m:r>
                                <a:rPr lang="en-US" b="0" i="1" smtClean="0">
                                  <a:latin typeface="Cambria Math" panose="02040503050406030204" pitchFamily="18" charset="0"/>
                                </a:rPr>
                                <m:t>4</m:t>
                              </m:r>
                            </m:e>
                          </m:mr>
                          <m:mr>
                            <m:e>
                              <m:r>
                                <a:rPr lang="en-US" i="1">
                                  <a:latin typeface="Cambria Math" panose="02040503050406030204" pitchFamily="18" charset="0"/>
                                </a:rPr>
                                <m:t>7</m:t>
                              </m:r>
                            </m:e>
                            <m:e>
                              <m:r>
                                <a:rPr lang="en-US" i="1">
                                  <a:latin typeface="Cambria Math" panose="02040503050406030204" pitchFamily="18" charset="0"/>
                                </a:rPr>
                                <m:t>3</m:t>
                              </m:r>
                            </m:e>
                          </m:mr>
                        </m:m>
                      </m:e>
                    </m:d>
                  </m:oMath>
                </a14:m>
                <a:r>
                  <a:rPr lang="en-US" dirty="0"/>
                  <a:t> = (24) –(-28) = </a:t>
                </a:r>
                <a:r>
                  <a:rPr lang="en-US" dirty="0">
                    <a:solidFill>
                      <a:srgbClr val="00B0F0"/>
                    </a:solidFill>
                  </a:rPr>
                  <a:t>52 </a:t>
                </a:r>
                <a:r>
                  <a:rPr lang="en-US" dirty="0"/>
                  <a:t>                 </a:t>
                </a:r>
                <a:r>
                  <a:rPr lang="en-US" dirty="0">
                    <a:solidFill>
                      <a:srgbClr val="C00000"/>
                    </a:solidFill>
                  </a:rPr>
                  <a:t>2+2</a:t>
                </a:r>
                <a:r>
                  <a:rPr lang="en-US" dirty="0"/>
                  <a:t> = 4 = even = </a:t>
                </a:r>
                <a:r>
                  <a:rPr lang="en-US" dirty="0">
                    <a:solidFill>
                      <a:srgbClr val="002060"/>
                    </a:solidFill>
                  </a:rPr>
                  <a:t>52</a:t>
                </a:r>
                <a:r>
                  <a:rPr lang="en-US" dirty="0"/>
                  <a:t> </a:t>
                </a:r>
                <a:endParaRPr lang="th-TH" dirty="0"/>
              </a:p>
            </p:txBody>
          </p:sp>
        </mc:Choice>
        <mc:Fallback xmlns="">
          <p:sp>
            <p:nvSpPr>
              <p:cNvPr id="9" name="Rectangle 8">
                <a:extLst>
                  <a:ext uri="{FF2B5EF4-FFF2-40B4-BE49-F238E27FC236}">
                    <a16:creationId xmlns:a16="http://schemas.microsoft.com/office/drawing/2014/main" id="{D4F254A4-F785-4B76-9F11-341CA9566D97}"/>
                  </a:ext>
                </a:extLst>
              </p:cNvPr>
              <p:cNvSpPr>
                <a:spLocks noRot="1" noChangeAspect="1" noMove="1" noResize="1" noEditPoints="1" noAdjustHandles="1" noChangeArrowheads="1" noChangeShapeType="1" noTextEdit="1"/>
              </p:cNvSpPr>
              <p:nvPr/>
            </p:nvSpPr>
            <p:spPr>
              <a:xfrm>
                <a:off x="343862" y="4132104"/>
                <a:ext cx="11728147" cy="810799"/>
              </a:xfrm>
              <a:prstGeom prst="rect">
                <a:avLst/>
              </a:prstGeom>
              <a:blipFill>
                <a:blip r:embed="rId3"/>
                <a:stretch>
                  <a:fillRect l="-1040" b="-375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1F7BBC8-FC1F-4D1E-A502-AB959476687D}"/>
                  </a:ext>
                </a:extLst>
              </p:cNvPr>
              <p:cNvSpPr/>
              <p:nvPr/>
            </p:nvSpPr>
            <p:spPr>
              <a:xfrm>
                <a:off x="343862" y="5357166"/>
                <a:ext cx="11627228" cy="810799"/>
              </a:xfrm>
              <a:prstGeom prst="rect">
                <a:avLst/>
              </a:prstGeom>
            </p:spPr>
            <p:txBody>
              <a:bodyPr wrap="square">
                <a:spAutoFit/>
              </a:bodyPr>
              <a:lstStyle/>
              <a:p>
                <a:r>
                  <a:rPr lang="en-US" dirty="0"/>
                  <a:t>Minor of </a:t>
                </a:r>
                <a:r>
                  <a:rPr lang="en-US" dirty="0">
                    <a:solidFill>
                      <a:srgbClr val="C00000"/>
                    </a:solidFill>
                  </a:rPr>
                  <a:t>32</a:t>
                </a:r>
                <a:r>
                  <a:rPr lang="en-US" dirty="0"/>
                  <a:t> = </a:t>
                </a:r>
                <a14:m>
                  <m:oMath xmlns:m="http://schemas.openxmlformats.org/officeDocument/2006/math">
                    <m:sSub>
                      <m:sSubPr>
                        <m:ctrlPr>
                          <a:rPr lang="th-TH" i="1">
                            <a:latin typeface="Cambria Math" panose="02040503050406030204" pitchFamily="18" charset="0"/>
                          </a:rPr>
                        </m:ctrlPr>
                      </m:sSubPr>
                      <m:e>
                        <m:r>
                          <a:rPr lang="en-US" i="1">
                            <a:latin typeface="Cambria Math" panose="02040503050406030204" pitchFamily="18" charset="0"/>
                          </a:rPr>
                          <m:t>𝑀</m:t>
                        </m:r>
                      </m:e>
                      <m:sub>
                        <m:r>
                          <a:rPr lang="en-US" b="0" i="1" smtClean="0">
                            <a:solidFill>
                              <a:srgbClr val="C00000"/>
                            </a:solidFill>
                            <a:latin typeface="Cambria Math" panose="02040503050406030204" pitchFamily="18" charset="0"/>
                          </a:rPr>
                          <m:t>3</m:t>
                        </m:r>
                        <m:r>
                          <a:rPr lang="en-US" i="1">
                            <a:solidFill>
                              <a:srgbClr val="C00000"/>
                            </a:solidFill>
                            <a:latin typeface="Cambria Math" panose="02040503050406030204" pitchFamily="18" charset="0"/>
                          </a:rPr>
                          <m:t>2</m:t>
                        </m:r>
                        <m:r>
                          <a:rPr lang="en-US" i="1">
                            <a:latin typeface="Cambria Math" panose="02040503050406030204" pitchFamily="18" charset="0"/>
                          </a:rPr>
                          <m:t> </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8</m:t>
                              </m:r>
                            </m:e>
                            <m:e>
                              <m:r>
                                <a:rPr lang="en-US" i="1">
                                  <a:latin typeface="Cambria Math" panose="02040503050406030204" pitchFamily="18" charset="0"/>
                                </a:rPr>
                                <m:t>−</m:t>
                              </m:r>
                              <m:r>
                                <a:rPr lang="en-US" b="0" i="1" smtClean="0">
                                  <a:latin typeface="Cambria Math" panose="02040503050406030204" pitchFamily="18" charset="0"/>
                                </a:rPr>
                                <m:t>4</m:t>
                              </m:r>
                            </m:e>
                          </m:mr>
                          <m:mr>
                            <m:e>
                              <m:r>
                                <a:rPr lang="en-US" b="0" i="1" smtClean="0">
                                  <a:latin typeface="Cambria Math" panose="02040503050406030204" pitchFamily="18" charset="0"/>
                                </a:rPr>
                                <m:t>6</m:t>
                              </m:r>
                            </m:e>
                            <m:e>
                              <m:r>
                                <a:rPr lang="en-US" b="0" i="1" smtClean="0">
                                  <a:latin typeface="Cambria Math" panose="02040503050406030204" pitchFamily="18" charset="0"/>
                                </a:rPr>
                                <m:t>−5</m:t>
                              </m:r>
                            </m:e>
                          </m:mr>
                        </m:m>
                      </m:e>
                    </m:d>
                  </m:oMath>
                </a14:m>
                <a:r>
                  <a:rPr lang="en-US" dirty="0"/>
                  <a:t> = (-40) –(-24) = </a:t>
                </a:r>
                <a:r>
                  <a:rPr lang="en-US" dirty="0">
                    <a:solidFill>
                      <a:srgbClr val="00B0F0"/>
                    </a:solidFill>
                  </a:rPr>
                  <a:t>-16</a:t>
                </a:r>
                <a:r>
                  <a:rPr lang="en-US" dirty="0"/>
                  <a:t>                </a:t>
                </a:r>
                <a:r>
                  <a:rPr lang="en-US" dirty="0">
                    <a:solidFill>
                      <a:srgbClr val="C00000"/>
                    </a:solidFill>
                  </a:rPr>
                  <a:t>3+2</a:t>
                </a:r>
                <a:r>
                  <a:rPr lang="en-US" dirty="0"/>
                  <a:t> = 5 = odd = </a:t>
                </a:r>
                <a:r>
                  <a:rPr lang="en-US" dirty="0">
                    <a:solidFill>
                      <a:srgbClr val="002060"/>
                    </a:solidFill>
                  </a:rPr>
                  <a:t>+16 </a:t>
                </a:r>
                <a:endParaRPr lang="th-TH" dirty="0">
                  <a:solidFill>
                    <a:srgbClr val="002060"/>
                  </a:solidFill>
                </a:endParaRPr>
              </a:p>
            </p:txBody>
          </p:sp>
        </mc:Choice>
        <mc:Fallback xmlns="">
          <p:sp>
            <p:nvSpPr>
              <p:cNvPr id="10" name="Rectangle 9">
                <a:extLst>
                  <a:ext uri="{FF2B5EF4-FFF2-40B4-BE49-F238E27FC236}">
                    <a16:creationId xmlns:a16="http://schemas.microsoft.com/office/drawing/2014/main" id="{A1F7BBC8-FC1F-4D1E-A502-AB959476687D}"/>
                  </a:ext>
                </a:extLst>
              </p:cNvPr>
              <p:cNvSpPr>
                <a:spLocks noRot="1" noChangeAspect="1" noMove="1" noResize="1" noEditPoints="1" noAdjustHandles="1" noChangeArrowheads="1" noChangeShapeType="1" noTextEdit="1"/>
              </p:cNvSpPr>
              <p:nvPr/>
            </p:nvSpPr>
            <p:spPr>
              <a:xfrm>
                <a:off x="343862" y="5357166"/>
                <a:ext cx="11627228" cy="810799"/>
              </a:xfrm>
              <a:prstGeom prst="rect">
                <a:avLst/>
              </a:prstGeom>
              <a:blipFill>
                <a:blip r:embed="rId4"/>
                <a:stretch>
                  <a:fillRect l="-1048" r="-1415" b="-3759"/>
                </a:stretch>
              </a:blipFill>
            </p:spPr>
            <p:txBody>
              <a:bodyPr/>
              <a:lstStyle/>
              <a:p>
                <a:r>
                  <a:rPr lang="th-TH">
                    <a:noFill/>
                  </a:rPr>
                  <a:t> </a:t>
                </a:r>
              </a:p>
            </p:txBody>
          </p:sp>
        </mc:Fallback>
      </mc:AlternateContent>
      <p:pic>
        <p:nvPicPr>
          <p:cNvPr id="11" name="Picture 10">
            <a:extLst>
              <a:ext uri="{FF2B5EF4-FFF2-40B4-BE49-F238E27FC236}">
                <a16:creationId xmlns:a16="http://schemas.microsoft.com/office/drawing/2014/main" id="{CCE88E4F-C69F-46E5-8443-BAC369AF21D2}"/>
              </a:ext>
            </a:extLst>
          </p:cNvPr>
          <p:cNvPicPr>
            <a:picLocks noChangeAspect="1"/>
          </p:cNvPicPr>
          <p:nvPr/>
        </p:nvPicPr>
        <p:blipFill>
          <a:blip r:embed="rId5"/>
          <a:stretch>
            <a:fillRect/>
          </a:stretch>
        </p:blipFill>
        <p:spPr>
          <a:xfrm>
            <a:off x="343862" y="983508"/>
            <a:ext cx="3333750" cy="1514475"/>
          </a:xfrm>
          <a:prstGeom prst="rect">
            <a:avLst/>
          </a:prstGeom>
        </p:spPr>
      </p:pic>
      <p:sp>
        <p:nvSpPr>
          <p:cNvPr id="13" name="Rectangle: Rounded Corners 12">
            <a:extLst>
              <a:ext uri="{FF2B5EF4-FFF2-40B4-BE49-F238E27FC236}">
                <a16:creationId xmlns:a16="http://schemas.microsoft.com/office/drawing/2014/main" id="{A60E8120-9A31-4A4D-BA7E-2E7C408A045C}"/>
              </a:ext>
            </a:extLst>
          </p:cNvPr>
          <p:cNvSpPr/>
          <p:nvPr/>
        </p:nvSpPr>
        <p:spPr>
          <a:xfrm>
            <a:off x="144556" y="2957899"/>
            <a:ext cx="7892097" cy="330028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4" name="Rectangle: Rounded Corners 13">
            <a:extLst>
              <a:ext uri="{FF2B5EF4-FFF2-40B4-BE49-F238E27FC236}">
                <a16:creationId xmlns:a16="http://schemas.microsoft.com/office/drawing/2014/main" id="{236EA182-F970-4C71-98B3-47B35D518D53}"/>
              </a:ext>
            </a:extLst>
          </p:cNvPr>
          <p:cNvSpPr/>
          <p:nvPr/>
        </p:nvSpPr>
        <p:spPr>
          <a:xfrm>
            <a:off x="8313490" y="2957898"/>
            <a:ext cx="3733954" cy="330028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TextBox 14">
            <a:extLst>
              <a:ext uri="{FF2B5EF4-FFF2-40B4-BE49-F238E27FC236}">
                <a16:creationId xmlns:a16="http://schemas.microsoft.com/office/drawing/2014/main" id="{BAB47C35-2E94-4ADA-AB19-F35DF67FC00C}"/>
              </a:ext>
            </a:extLst>
          </p:cNvPr>
          <p:cNvSpPr txBox="1"/>
          <p:nvPr/>
        </p:nvSpPr>
        <p:spPr>
          <a:xfrm>
            <a:off x="5011832" y="2489158"/>
            <a:ext cx="6326479" cy="523220"/>
          </a:xfrm>
          <a:prstGeom prst="rect">
            <a:avLst/>
          </a:prstGeom>
          <a:noFill/>
        </p:spPr>
        <p:txBody>
          <a:bodyPr wrap="square" rtlCol="0">
            <a:spAutoFit/>
          </a:bodyPr>
          <a:lstStyle/>
          <a:p>
            <a:r>
              <a:rPr lang="en-US" b="1" dirty="0">
                <a:solidFill>
                  <a:srgbClr val="00B0F0"/>
                </a:solidFill>
              </a:rPr>
              <a:t>Minors</a:t>
            </a:r>
            <a:r>
              <a:rPr lang="en-US" b="1" dirty="0"/>
              <a:t>                                        </a:t>
            </a:r>
            <a:r>
              <a:rPr lang="en-US" b="1" dirty="0">
                <a:solidFill>
                  <a:srgbClr val="002060"/>
                </a:solidFill>
              </a:rPr>
              <a:t>Cofactors</a:t>
            </a:r>
            <a:endParaRPr lang="th-TH" b="1" dirty="0">
              <a:solidFill>
                <a:srgbClr val="002060"/>
              </a:solidFill>
            </a:endParaRPr>
          </a:p>
        </p:txBody>
      </p:sp>
    </p:spTree>
    <p:extLst>
      <p:ext uri="{BB962C8B-B14F-4D97-AF65-F5344CB8AC3E}">
        <p14:creationId xmlns:p14="http://schemas.microsoft.com/office/powerpoint/2010/main" val="834764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88EAAD-98E3-42FD-8344-5248E8314CB3}"/>
                  </a:ext>
                </a:extLst>
              </p:cNvPr>
              <p:cNvSpPr txBox="1"/>
              <p:nvPr/>
            </p:nvSpPr>
            <p:spPr>
              <a:xfrm>
                <a:off x="310392" y="473978"/>
                <a:ext cx="11881608" cy="479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7030A0"/>
                          </a:solidFill>
                          <a:latin typeface="Cambria Math" panose="02040503050406030204" pitchFamily="18" charset="0"/>
                        </a:rPr>
                        <m:t>𝑭𝒊𝒏𝒅</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𝒕𝒉𝒆</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𝑨𝒅𝒋𝒐𝒊𝒏𝒕</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𝒐𝒇</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𝒕𝒉𝒆</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𝒎𝒂𝒕𝒓𝒊𝒙</m:t>
                      </m:r>
                    </m:oMath>
                  </m:oMathPara>
                </a14:m>
                <a:endParaRPr lang="en-US" sz="2400" b="1" dirty="0">
                  <a:solidFill>
                    <a:srgbClr val="7030A0"/>
                  </a:solidFill>
                </a:endParaRPr>
              </a:p>
              <a:p>
                <a:r>
                  <a:rPr lang="en-US" sz="2400" dirty="0">
                    <a:solidFill>
                      <a:srgbClr val="C00000"/>
                    </a:solidFill>
                  </a:rPr>
                  <a:t>A = </a:t>
                </a:r>
                <a14:m>
                  <m:oMath xmlns:m="http://schemas.openxmlformats.org/officeDocument/2006/math">
                    <m:d>
                      <m:dPr>
                        <m:begChr m:val="["/>
                        <m:endChr m:val="]"/>
                        <m:ctrlPr>
                          <a:rPr lang="en-US" sz="2400" i="1" smtClean="0">
                            <a:solidFill>
                              <a:srgbClr val="C00000"/>
                            </a:solidFill>
                            <a:latin typeface="Cambria Math" panose="02040503050406030204" pitchFamily="18" charset="0"/>
                          </a:rPr>
                        </m:ctrlPr>
                      </m:dPr>
                      <m:e>
                        <m:m>
                          <m:mPr>
                            <m:mcs>
                              <m:mc>
                                <m:mcPr>
                                  <m:count m:val="3"/>
                                  <m:mcJc m:val="center"/>
                                </m:mcPr>
                              </m:mc>
                            </m:mcs>
                            <m:ctrlPr>
                              <a:rPr lang="en-US" sz="2400" i="1" smtClean="0">
                                <a:solidFill>
                                  <a:srgbClr val="C00000"/>
                                </a:solidFill>
                                <a:latin typeface="Cambria Math" panose="02040503050406030204" pitchFamily="18" charset="0"/>
                              </a:rPr>
                            </m:ctrlPr>
                          </m:mPr>
                          <m:mr>
                            <m:e>
                              <m:r>
                                <m:rPr>
                                  <m:brk m:alnAt="7"/>
                                </m:rPr>
                                <a:rPr lang="en-US" sz="2400" b="0" i="1" smtClean="0">
                                  <a:solidFill>
                                    <a:srgbClr val="C00000"/>
                                  </a:solidFill>
                                  <a:latin typeface="Cambria Math" panose="02040503050406030204" pitchFamily="18" charset="0"/>
                                </a:rPr>
                                <m:t>1</m:t>
                              </m:r>
                            </m:e>
                            <m:e>
                              <m:r>
                                <a:rPr lang="en-US" sz="2400" b="0" i="1" smtClean="0">
                                  <a:solidFill>
                                    <a:srgbClr val="C00000"/>
                                  </a:solidFill>
                                  <a:latin typeface="Cambria Math" panose="02040503050406030204" pitchFamily="18" charset="0"/>
                                </a:rPr>
                                <m:t>−1</m:t>
                              </m:r>
                            </m:e>
                            <m:e>
                              <m:r>
                                <a:rPr lang="en-US" sz="2400" b="0" i="1" smtClean="0">
                                  <a:solidFill>
                                    <a:srgbClr val="C00000"/>
                                  </a:solidFill>
                                  <a:latin typeface="Cambria Math" panose="02040503050406030204" pitchFamily="18" charset="0"/>
                                </a:rPr>
                                <m:t>2</m:t>
                              </m:r>
                            </m:e>
                          </m:mr>
                          <m:mr>
                            <m:e>
                              <m:r>
                                <a:rPr lang="en-US" sz="2400" b="0" i="1" smtClean="0">
                                  <a:solidFill>
                                    <a:srgbClr val="C00000"/>
                                  </a:solidFill>
                                  <a:latin typeface="Cambria Math" panose="02040503050406030204" pitchFamily="18" charset="0"/>
                                </a:rPr>
                                <m:t>4</m:t>
                              </m:r>
                            </m:e>
                            <m:e>
                              <m:r>
                                <a:rPr lang="en-US" sz="2400" b="0" i="1" smtClean="0">
                                  <a:solidFill>
                                    <a:srgbClr val="C00000"/>
                                  </a:solidFill>
                                  <a:latin typeface="Cambria Math" panose="02040503050406030204" pitchFamily="18" charset="0"/>
                                </a:rPr>
                                <m:t>0</m:t>
                              </m:r>
                            </m:e>
                            <m:e>
                              <m:r>
                                <a:rPr lang="en-US" sz="2400" b="0" i="1" smtClean="0">
                                  <a:solidFill>
                                    <a:srgbClr val="C00000"/>
                                  </a:solidFill>
                                  <a:latin typeface="Cambria Math" panose="02040503050406030204" pitchFamily="18" charset="0"/>
                                </a:rPr>
                                <m:t>6</m:t>
                              </m:r>
                            </m:e>
                          </m:mr>
                          <m:mr>
                            <m:e>
                              <m:r>
                                <a:rPr lang="en-US" sz="2400" b="0" i="1" smtClean="0">
                                  <a:solidFill>
                                    <a:srgbClr val="C00000"/>
                                  </a:solidFill>
                                  <a:latin typeface="Cambria Math" panose="02040503050406030204" pitchFamily="18" charset="0"/>
                                </a:rPr>
                                <m:t>0</m:t>
                              </m:r>
                            </m:e>
                            <m:e>
                              <m:r>
                                <a:rPr lang="en-US" sz="2400" b="0" i="1" smtClean="0">
                                  <a:solidFill>
                                    <a:srgbClr val="C00000"/>
                                  </a:solidFill>
                                  <a:latin typeface="Cambria Math" panose="02040503050406030204" pitchFamily="18" charset="0"/>
                                </a:rPr>
                                <m:t>1</m:t>
                              </m:r>
                            </m:e>
                            <m:e>
                              <m:r>
                                <a:rPr lang="en-US" sz="2400" b="0" i="1" smtClean="0">
                                  <a:solidFill>
                                    <a:srgbClr val="C00000"/>
                                  </a:solidFill>
                                  <a:latin typeface="Cambria Math" panose="02040503050406030204" pitchFamily="18" charset="0"/>
                                </a:rPr>
                                <m:t>−1</m:t>
                              </m:r>
                            </m:e>
                          </m:mr>
                        </m:m>
                      </m:e>
                    </m:d>
                  </m:oMath>
                </a14:m>
                <a:endParaRPr lang="en-US" sz="2400" dirty="0"/>
              </a:p>
              <a:p>
                <a:r>
                  <a:rPr lang="en-US" sz="2400" dirty="0"/>
                  <a:t>Solution</a:t>
                </a:r>
              </a:p>
              <a:p>
                <a:r>
                  <a:rPr lang="en-US" sz="2400" dirty="0">
                    <a:solidFill>
                      <a:srgbClr val="0070C0"/>
                    </a:solidFill>
                  </a:rPr>
                  <a:t>Cof (</a:t>
                </a:r>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11</m:t>
                        </m:r>
                      </m:sub>
                    </m:sSub>
                    <m:r>
                      <a:rPr lang="en-US" sz="2400" b="0" i="1" smtClean="0">
                        <a:solidFill>
                          <a:srgbClr val="0070C0"/>
                        </a:solidFill>
                        <a:latin typeface="Cambria Math" panose="02040503050406030204" pitchFamily="18" charset="0"/>
                      </a:rPr>
                      <m:t>)</m:t>
                    </m:r>
                    <m:r>
                      <a:rPr lang="en-US" sz="2400" b="0" i="1" smtClean="0">
                        <a:latin typeface="Cambria Math" panose="02040503050406030204" pitchFamily="18" charset="0"/>
                      </a:rPr>
                      <m:t>= </m:t>
                    </m:r>
                    <m:r>
                      <a:rPr lang="en-US" sz="2400" b="0" i="1" smtClean="0">
                        <a:solidFill>
                          <a:srgbClr val="7030A0"/>
                        </a:solidFill>
                        <a:latin typeface="Cambria Math" panose="02040503050406030204" pitchFamily="18" charset="0"/>
                      </a:rPr>
                      <m:t>+</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6</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−1</m:t>
                              </m:r>
                            </m:e>
                          </m:mr>
                        </m:m>
                      </m:e>
                    </m:d>
                    <m:r>
                      <a:rPr lang="en-US" sz="2400" b="0" i="1" smtClean="0">
                        <a:latin typeface="Cambria Math" panose="02040503050406030204" pitchFamily="18" charset="0"/>
                      </a:rPr>
                      <m:t>=−6</m:t>
                    </m:r>
                  </m:oMath>
                </a14:m>
                <a:r>
                  <a:rPr lang="en-US" sz="2400" dirty="0"/>
                  <a:t>, </a:t>
                </a:r>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i="1">
                            <a:solidFill>
                              <a:srgbClr val="0070C0"/>
                            </a:solidFill>
                            <a:latin typeface="Cambria Math" panose="02040503050406030204" pitchFamily="18" charset="0"/>
                          </a:rPr>
                          <m:t>1</m:t>
                        </m:r>
                        <m:r>
                          <a:rPr lang="en-US" sz="2400" b="0" i="1" smtClean="0">
                            <a:solidFill>
                              <a:srgbClr val="0070C0"/>
                            </a:solidFill>
                            <a:latin typeface="Cambria Math" panose="02040503050406030204" pitchFamily="18" charset="0"/>
                          </a:rPr>
                          <m:t>2</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4</m:t>
                              </m:r>
                            </m:e>
                            <m:e>
                              <m:r>
                                <a:rPr lang="en-US" sz="2400" i="1">
                                  <a:latin typeface="Cambria Math" panose="02040503050406030204" pitchFamily="18" charset="0"/>
                                </a:rPr>
                                <m:t>6</m:t>
                              </m:r>
                            </m:e>
                          </m:mr>
                          <m:mr>
                            <m:e>
                              <m:r>
                                <a:rPr lang="en-US" sz="2400" b="0" i="1" smtClean="0">
                                  <a:latin typeface="Cambria Math" panose="02040503050406030204" pitchFamily="18" charset="0"/>
                                </a:rPr>
                                <m:t>0</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4, </m:t>
                    </m:r>
                  </m:oMath>
                </a14:m>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i="1">
                            <a:solidFill>
                              <a:srgbClr val="0070C0"/>
                            </a:solidFill>
                            <a:latin typeface="Cambria Math" panose="02040503050406030204" pitchFamily="18" charset="0"/>
                          </a:rPr>
                          <m:t>1</m:t>
                        </m:r>
                        <m:r>
                          <a:rPr lang="en-US" sz="2400" b="0" i="1" smtClean="0">
                            <a:solidFill>
                              <a:srgbClr val="0070C0"/>
                            </a:solidFill>
                            <a:latin typeface="Cambria Math" panose="02040503050406030204" pitchFamily="18" charset="0"/>
                          </a:rPr>
                          <m:t>3</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 </m:t>
                    </m:r>
                    <m:r>
                      <a:rPr lang="en-US" sz="2400" i="1" smtClean="0">
                        <a:solidFill>
                          <a:srgbClr val="7030A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4</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4</m:t>
                    </m:r>
                  </m:oMath>
                </a14:m>
                <a:endParaRPr lang="th-TH" sz="2400" dirty="0"/>
              </a:p>
              <a:p>
                <a:endParaRPr lang="en-US" sz="2400" dirty="0"/>
              </a:p>
              <a:p>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2</m:t>
                        </m:r>
                        <m:r>
                          <a:rPr lang="en-US" sz="2400" i="1">
                            <a:solidFill>
                              <a:srgbClr val="0070C0"/>
                            </a:solidFill>
                            <a:latin typeface="Cambria Math" panose="02040503050406030204" pitchFamily="18" charset="0"/>
                          </a:rPr>
                          <m:t>1</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1</m:t>
                              </m:r>
                            </m:e>
                            <m:e>
                              <m:r>
                                <a:rPr lang="en-US" sz="2400" b="0" i="1" smtClean="0">
                                  <a:latin typeface="Cambria Math" panose="02040503050406030204" pitchFamily="18" charset="0"/>
                                </a:rPr>
                                <m:t>2</m:t>
                              </m:r>
                            </m:e>
                          </m:mr>
                          <m:mr>
                            <m:e>
                              <m:r>
                                <a:rPr lang="en-US" sz="2400" i="1">
                                  <a:latin typeface="Cambria Math" panose="02040503050406030204" pitchFamily="18" charset="0"/>
                                </a:rPr>
                                <m:t>1</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1</m:t>
                    </m:r>
                  </m:oMath>
                </a14:m>
                <a:r>
                  <a:rPr lang="en-US" sz="2400" dirty="0"/>
                  <a:t>, </a:t>
                </a:r>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2</m:t>
                        </m:r>
                        <m:r>
                          <a:rPr lang="en-US" sz="2400" i="1">
                            <a:solidFill>
                              <a:srgbClr val="0070C0"/>
                            </a:solidFill>
                            <a:latin typeface="Cambria Math" panose="02040503050406030204" pitchFamily="18" charset="0"/>
                          </a:rPr>
                          <m:t>2</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7030A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2</m:t>
                              </m:r>
                            </m:e>
                          </m:mr>
                          <m:mr>
                            <m:e>
                              <m:r>
                                <a:rPr lang="en-US" sz="2400" i="1">
                                  <a:latin typeface="Cambria Math" panose="02040503050406030204" pitchFamily="18" charset="0"/>
                                </a:rPr>
                                <m:t>0</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−1</m:t>
                    </m:r>
                    <m:r>
                      <a:rPr lang="en-US" sz="2400" i="1">
                        <a:latin typeface="Cambria Math" panose="02040503050406030204" pitchFamily="18" charset="0"/>
                      </a:rPr>
                      <m:t>, </m:t>
                    </m:r>
                  </m:oMath>
                </a14:m>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2</m:t>
                        </m:r>
                        <m:r>
                          <a:rPr lang="en-US" sz="2400" i="1">
                            <a:solidFill>
                              <a:srgbClr val="0070C0"/>
                            </a:solidFill>
                            <a:latin typeface="Cambria Math" panose="02040503050406030204" pitchFamily="18" charset="0"/>
                          </a:rPr>
                          <m:t>3</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−1</m:t>
                              </m:r>
                            </m:e>
                          </m:mr>
                          <m:mr>
                            <m:e>
                              <m:r>
                                <a:rPr lang="en-US" sz="2400" i="1">
                                  <a:latin typeface="Cambria Math" panose="02040503050406030204" pitchFamily="18" charset="0"/>
                                </a:rPr>
                                <m:t>0</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−1</m:t>
                    </m:r>
                  </m:oMath>
                </a14:m>
                <a:endParaRPr lang="th-TH" sz="2400" dirty="0"/>
              </a:p>
              <a:p>
                <a:endParaRPr lang="th-TH" dirty="0"/>
              </a:p>
              <a:p>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3</m:t>
                        </m:r>
                        <m:r>
                          <a:rPr lang="en-US" sz="2400" i="1">
                            <a:solidFill>
                              <a:srgbClr val="0070C0"/>
                            </a:solidFill>
                            <a:latin typeface="Cambria Math" panose="02040503050406030204" pitchFamily="18" charset="0"/>
                          </a:rPr>
                          <m:t>1</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7030A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m:t>
                              </m:r>
                              <m:r>
                                <a:rPr lang="en-US" sz="2400" i="1">
                                  <a:latin typeface="Cambria Math" panose="02040503050406030204" pitchFamily="18" charset="0"/>
                                </a:rPr>
                                <m:t>1</m:t>
                              </m:r>
                            </m:e>
                            <m:e>
                              <m:r>
                                <a:rPr lang="en-US" sz="2400" i="1">
                                  <a:latin typeface="Cambria Math" panose="02040503050406030204" pitchFamily="18" charset="0"/>
                                </a:rPr>
                                <m:t>2</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6</m:t>
                              </m:r>
                            </m:e>
                          </m:mr>
                        </m:m>
                      </m:e>
                    </m:d>
                    <m:r>
                      <a:rPr lang="en-US" sz="2400" i="1">
                        <a:latin typeface="Cambria Math" panose="02040503050406030204" pitchFamily="18" charset="0"/>
                      </a:rPr>
                      <m:t>=</m:t>
                    </m:r>
                    <m:r>
                      <a:rPr lang="en-US" sz="2400" b="0" i="1" smtClean="0">
                        <a:latin typeface="Cambria Math" panose="02040503050406030204" pitchFamily="18" charset="0"/>
                      </a:rPr>
                      <m:t>−6</m:t>
                    </m:r>
                  </m:oMath>
                </a14:m>
                <a:r>
                  <a:rPr lang="en-US" sz="2400" dirty="0"/>
                  <a:t>, </a:t>
                </a:r>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3</m:t>
                        </m:r>
                        <m:r>
                          <a:rPr lang="en-US" sz="2400" i="1">
                            <a:solidFill>
                              <a:srgbClr val="0070C0"/>
                            </a:solidFill>
                            <a:latin typeface="Cambria Math" panose="02040503050406030204" pitchFamily="18" charset="0"/>
                          </a:rPr>
                          <m:t>2</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2</m:t>
                              </m:r>
                            </m:e>
                          </m:mr>
                          <m:mr>
                            <m:e>
                              <m:r>
                                <a:rPr lang="en-US" sz="2400" b="0" i="1" smtClean="0">
                                  <a:latin typeface="Cambria Math" panose="02040503050406030204" pitchFamily="18" charset="0"/>
                                </a:rPr>
                                <m:t>4</m:t>
                              </m:r>
                            </m:e>
                            <m:e>
                              <m:r>
                                <a:rPr lang="en-US" sz="2400" b="0" i="1" smtClean="0">
                                  <a:latin typeface="Cambria Math" panose="02040503050406030204" pitchFamily="18" charset="0"/>
                                </a:rPr>
                                <m:t>6</m:t>
                              </m:r>
                            </m:e>
                          </m:mr>
                        </m:m>
                      </m:e>
                    </m:d>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 </m:t>
                    </m:r>
                  </m:oMath>
                </a14:m>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3</m:t>
                        </m:r>
                        <m:r>
                          <a:rPr lang="en-US" sz="2400" i="1">
                            <a:solidFill>
                              <a:srgbClr val="0070C0"/>
                            </a:solidFill>
                            <a:latin typeface="Cambria Math" panose="02040503050406030204" pitchFamily="18" charset="0"/>
                          </a:rPr>
                          <m:t>3</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7030A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b="0" i="1" smtClean="0">
                                  <a:latin typeface="Cambria Math" panose="02040503050406030204" pitchFamily="18" charset="0"/>
                                </a:rPr>
                                <m:t>4</m:t>
                              </m:r>
                            </m:e>
                            <m:e>
                              <m:r>
                                <a:rPr lang="en-US" sz="2400" b="0" i="1" smtClean="0">
                                  <a:latin typeface="Cambria Math" panose="02040503050406030204" pitchFamily="18" charset="0"/>
                                </a:rPr>
                                <m:t>0</m:t>
                              </m:r>
                            </m:e>
                          </m:mr>
                        </m:m>
                      </m:e>
                    </m:d>
                    <m:r>
                      <a:rPr lang="en-US" sz="2400" i="1">
                        <a:latin typeface="Cambria Math" panose="02040503050406030204" pitchFamily="18" charset="0"/>
                      </a:rPr>
                      <m:t>=</m:t>
                    </m:r>
                    <m:r>
                      <a:rPr lang="en-US" sz="2400" b="0" i="1" smtClean="0">
                        <a:latin typeface="Cambria Math" panose="02040503050406030204" pitchFamily="18" charset="0"/>
                      </a:rPr>
                      <m:t>4</m:t>
                    </m:r>
                  </m:oMath>
                </a14:m>
                <a:endParaRPr lang="th-TH" sz="2400" dirty="0"/>
              </a:p>
              <a:p>
                <a:endParaRPr lang="th-TH" dirty="0"/>
              </a:p>
            </p:txBody>
          </p:sp>
        </mc:Choice>
        <mc:Fallback xmlns="">
          <p:sp>
            <p:nvSpPr>
              <p:cNvPr id="7" name="TextBox 6">
                <a:extLst>
                  <a:ext uri="{FF2B5EF4-FFF2-40B4-BE49-F238E27FC236}">
                    <a16:creationId xmlns:a16="http://schemas.microsoft.com/office/drawing/2014/main" id="{D588EAAD-98E3-42FD-8344-5248E8314CB3}"/>
                  </a:ext>
                </a:extLst>
              </p:cNvPr>
              <p:cNvSpPr txBox="1">
                <a:spLocks noRot="1" noChangeAspect="1" noMove="1" noResize="1" noEditPoints="1" noAdjustHandles="1" noChangeArrowheads="1" noChangeShapeType="1" noTextEdit="1"/>
              </p:cNvSpPr>
              <p:nvPr/>
            </p:nvSpPr>
            <p:spPr>
              <a:xfrm>
                <a:off x="310392" y="473978"/>
                <a:ext cx="11881608" cy="4793813"/>
              </a:xfrm>
              <a:prstGeom prst="rect">
                <a:avLst/>
              </a:prstGeom>
              <a:blipFill>
                <a:blip r:embed="rId2"/>
                <a:stretch>
                  <a:fillRect l="-1591" t="-12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E3DD7CF-F8E7-4ADE-8F3D-4080D2F7D0B6}"/>
                  </a:ext>
                </a:extLst>
              </p:cNvPr>
              <p:cNvSpPr/>
              <p:nvPr/>
            </p:nvSpPr>
            <p:spPr>
              <a:xfrm>
                <a:off x="1027811" y="5072444"/>
                <a:ext cx="8455713" cy="1311578"/>
              </a:xfrm>
              <a:prstGeom prst="rect">
                <a:avLst/>
              </a:prstGeom>
            </p:spPr>
            <p:txBody>
              <a:bodyPr wrap="none">
                <a:spAutoFit/>
              </a:bodyPr>
              <a:lstStyle/>
              <a:p>
                <a:r>
                  <a:rPr lang="en-US" dirty="0"/>
                  <a:t>Adj(A) = Cof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sup>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6</m:t>
                                  </m:r>
                                </m:e>
                                <m:e>
                                  <m:r>
                                    <a:rPr lang="en-US" i="1">
                                      <a:latin typeface="Cambria Math" panose="02040503050406030204" pitchFamily="18" charset="0"/>
                                    </a:rPr>
                                    <m:t>4</m:t>
                                  </m:r>
                                </m:e>
                                <m:e>
                                  <m:r>
                                    <a:rPr lang="en-US" i="1">
                                      <a:latin typeface="Cambria Math" panose="02040503050406030204" pitchFamily="18" charset="0"/>
                                    </a:rPr>
                                    <m:t>4</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−6</m:t>
                                  </m:r>
                                </m:e>
                                <m:e>
                                  <m:r>
                                    <a:rPr lang="en-US" i="1">
                                      <a:latin typeface="Cambria Math" panose="02040503050406030204" pitchFamily="18" charset="0"/>
                                    </a:rPr>
                                    <m:t>2</m:t>
                                  </m:r>
                                </m:e>
                                <m:e>
                                  <m:r>
                                    <a:rPr lang="en-US" i="1">
                                      <a:latin typeface="Cambria Math" panose="02040503050406030204" pitchFamily="18" charset="0"/>
                                    </a:rPr>
                                    <m:t>4</m:t>
                                  </m:r>
                                </m:e>
                              </m:mr>
                            </m:m>
                          </m:e>
                        </m:d>
                      </m:e>
                      <m:sup>
                        <m:r>
                          <a:rPr lang="en-US" b="0" i="1" smtClean="0">
                            <a:latin typeface="Cambria Math" panose="02040503050406030204" pitchFamily="18" charset="0"/>
                          </a:rPr>
                          <m:t>𝑡</m:t>
                        </m:r>
                      </m:sup>
                    </m:sSup>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6</m:t>
                              </m:r>
                            </m:e>
                            <m:e>
                              <m:r>
                                <a:rPr lang="en-US" b="0" i="1" smtClean="0">
                                  <a:latin typeface="Cambria Math" panose="02040503050406030204" pitchFamily="18" charset="0"/>
                                </a:rPr>
                                <m:t>1</m:t>
                              </m:r>
                            </m:e>
                            <m:e>
                              <m:r>
                                <a:rPr lang="en-US" b="0" i="1" smtClean="0">
                                  <a:latin typeface="Cambria Math" panose="02040503050406030204" pitchFamily="18" charset="0"/>
                                </a:rPr>
                                <m:t>−6</m:t>
                              </m:r>
                            </m:e>
                          </m:mr>
                          <m:mr>
                            <m:e>
                              <m:r>
                                <a:rPr lang="en-US" b="0" i="1" smtClean="0">
                                  <a:latin typeface="Cambria Math" panose="02040503050406030204" pitchFamily="18" charset="0"/>
                                </a:rPr>
                                <m:t>4</m:t>
                              </m:r>
                            </m:e>
                            <m:e>
                              <m:r>
                                <a:rPr lang="en-US" i="1">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−1</m:t>
                              </m:r>
                            </m:e>
                            <m:e>
                              <m:r>
                                <a:rPr lang="en-US" i="1">
                                  <a:latin typeface="Cambria Math" panose="02040503050406030204" pitchFamily="18" charset="0"/>
                                </a:rPr>
                                <m:t>4</m:t>
                              </m:r>
                            </m:e>
                          </m:mr>
                        </m:m>
                      </m:e>
                    </m:d>
                  </m:oMath>
                </a14:m>
                <a:endParaRPr lang="th-TH" dirty="0"/>
              </a:p>
            </p:txBody>
          </p:sp>
        </mc:Choice>
        <mc:Fallback xmlns="">
          <p:sp>
            <p:nvSpPr>
              <p:cNvPr id="8" name="Rectangle 7">
                <a:extLst>
                  <a:ext uri="{FF2B5EF4-FFF2-40B4-BE49-F238E27FC236}">
                    <a16:creationId xmlns:a16="http://schemas.microsoft.com/office/drawing/2014/main" id="{FE3DD7CF-F8E7-4ADE-8F3D-4080D2F7D0B6}"/>
                  </a:ext>
                </a:extLst>
              </p:cNvPr>
              <p:cNvSpPr>
                <a:spLocks noRot="1" noChangeAspect="1" noMove="1" noResize="1" noEditPoints="1" noAdjustHandles="1" noChangeArrowheads="1" noChangeShapeType="1" noTextEdit="1"/>
              </p:cNvSpPr>
              <p:nvPr/>
            </p:nvSpPr>
            <p:spPr>
              <a:xfrm>
                <a:off x="1027811" y="5072444"/>
                <a:ext cx="8455713" cy="1311578"/>
              </a:xfrm>
              <a:prstGeom prst="rect">
                <a:avLst/>
              </a:prstGeom>
              <a:blipFill>
                <a:blip r:embed="rId3"/>
                <a:stretch>
                  <a:fillRect l="-1514"/>
                </a:stretch>
              </a:blipFill>
            </p:spPr>
            <p:txBody>
              <a:bodyPr/>
              <a:lstStyle/>
              <a:p>
                <a:r>
                  <a:rPr lang="th-TH">
                    <a:noFill/>
                  </a:rPr>
                  <a:t> </a:t>
                </a:r>
              </a:p>
            </p:txBody>
          </p:sp>
        </mc:Fallback>
      </mc:AlternateContent>
      <p:pic>
        <p:nvPicPr>
          <p:cNvPr id="2" name="Picture 1">
            <a:extLst>
              <a:ext uri="{FF2B5EF4-FFF2-40B4-BE49-F238E27FC236}">
                <a16:creationId xmlns:a16="http://schemas.microsoft.com/office/drawing/2014/main" id="{A4EEDAE5-54AC-43F4-A4CF-5000B378B720}"/>
              </a:ext>
            </a:extLst>
          </p:cNvPr>
          <p:cNvPicPr>
            <a:picLocks noChangeAspect="1"/>
          </p:cNvPicPr>
          <p:nvPr/>
        </p:nvPicPr>
        <p:blipFill>
          <a:blip r:embed="rId4"/>
          <a:stretch>
            <a:fillRect/>
          </a:stretch>
        </p:blipFill>
        <p:spPr>
          <a:xfrm>
            <a:off x="9915525" y="4867275"/>
            <a:ext cx="2276475" cy="1990725"/>
          </a:xfrm>
          <a:prstGeom prst="rect">
            <a:avLst/>
          </a:prstGeom>
        </p:spPr>
      </p:pic>
      <p:pic>
        <p:nvPicPr>
          <p:cNvPr id="3" name="Picture 2">
            <a:extLst>
              <a:ext uri="{FF2B5EF4-FFF2-40B4-BE49-F238E27FC236}">
                <a16:creationId xmlns:a16="http://schemas.microsoft.com/office/drawing/2014/main" id="{D873199C-F481-4FF4-BEF2-FDF2C6628A00}"/>
              </a:ext>
            </a:extLst>
          </p:cNvPr>
          <p:cNvPicPr>
            <a:picLocks noChangeAspect="1"/>
          </p:cNvPicPr>
          <p:nvPr/>
        </p:nvPicPr>
        <p:blipFill>
          <a:blip r:embed="rId5"/>
          <a:stretch>
            <a:fillRect/>
          </a:stretch>
        </p:blipFill>
        <p:spPr>
          <a:xfrm>
            <a:off x="9915525" y="0"/>
            <a:ext cx="2260035" cy="2011680"/>
          </a:xfrm>
          <a:prstGeom prst="rect">
            <a:avLst/>
          </a:prstGeom>
        </p:spPr>
      </p:pic>
    </p:spTree>
    <p:extLst>
      <p:ext uri="{BB962C8B-B14F-4D97-AF65-F5344CB8AC3E}">
        <p14:creationId xmlns:p14="http://schemas.microsoft.com/office/powerpoint/2010/main" val="3719614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3C1D-5AD5-4A5F-A5BB-07FD9948A4D7}"/>
              </a:ext>
            </a:extLst>
          </p:cNvPr>
          <p:cNvSpPr>
            <a:spLocks noGrp="1"/>
          </p:cNvSpPr>
          <p:nvPr>
            <p:ph type="title"/>
          </p:nvPr>
        </p:nvSpPr>
        <p:spPr>
          <a:xfrm>
            <a:off x="838200" y="74568"/>
            <a:ext cx="10515600" cy="546175"/>
          </a:xfrm>
        </p:spPr>
        <p:txBody>
          <a:bodyPr>
            <a:normAutofit fontScale="90000"/>
          </a:bodyPr>
          <a:lstStyle/>
          <a:p>
            <a:pPr algn="ctr"/>
            <a:r>
              <a:rPr lang="en-US" b="1" dirty="0">
                <a:solidFill>
                  <a:srgbClr val="7030A0"/>
                </a:solidFill>
              </a:rPr>
              <a:t>Inverse Matrix</a:t>
            </a:r>
            <a:endParaRPr lang="th-TH"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2C2D48-ED96-4856-B0C5-60A1997C9BE8}"/>
                  </a:ext>
                </a:extLst>
              </p:cNvPr>
              <p:cNvSpPr>
                <a:spLocks noGrp="1"/>
              </p:cNvSpPr>
              <p:nvPr>
                <p:ph idx="1"/>
              </p:nvPr>
            </p:nvSpPr>
            <p:spPr>
              <a:xfrm>
                <a:off x="735651" y="714672"/>
                <a:ext cx="10515600" cy="4351338"/>
              </a:xfrm>
            </p:spPr>
            <p:txBody>
              <a:bodyPr/>
              <a:lstStyle/>
              <a:p>
                <a:pPr marL="0" indent="0">
                  <a:buNone/>
                </a:pPr>
                <a14:m>
                  <m:oMath xmlns:m="http://schemas.openxmlformats.org/officeDocument/2006/math">
                    <m:sSup>
                      <m:sSupPr>
                        <m:ctrlPr>
                          <a:rPr lang="th-TH"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𝐴</m:t>
                        </m:r>
                      </m:e>
                      <m:sup>
                        <m:r>
                          <a:rPr lang="en-US" b="0" i="1" smtClean="0">
                            <a:solidFill>
                              <a:srgbClr val="002060"/>
                            </a:solidFill>
                            <a:latin typeface="Cambria Math" panose="02040503050406030204" pitchFamily="18" charset="0"/>
                          </a:rPr>
                          <m:t>−1</m:t>
                        </m:r>
                      </m:sup>
                    </m:sSup>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d>
                          <m:dPr>
                            <m:begChr m:val="|"/>
                            <m:endChr m:val="|"/>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𝐴</m:t>
                            </m:r>
                          </m:e>
                        </m:d>
                      </m:den>
                    </m:f>
                  </m:oMath>
                </a14:m>
                <a:r>
                  <a:rPr lang="en-US" dirty="0">
                    <a:solidFill>
                      <a:srgbClr val="002060"/>
                    </a:solidFill>
                  </a:rPr>
                  <a:t>* (Adjoint of A)</a:t>
                </a:r>
                <a:endParaRPr lang="th-TH" dirty="0"/>
              </a:p>
            </p:txBody>
          </p:sp>
        </mc:Choice>
        <mc:Fallback xmlns="">
          <p:sp>
            <p:nvSpPr>
              <p:cNvPr id="3" name="Content Placeholder 2">
                <a:extLst>
                  <a:ext uri="{FF2B5EF4-FFF2-40B4-BE49-F238E27FC236}">
                    <a16:creationId xmlns:a16="http://schemas.microsoft.com/office/drawing/2014/main" id="{F62C2D48-ED96-4856-B0C5-60A1997C9BE8}"/>
                  </a:ext>
                </a:extLst>
              </p:cNvPr>
              <p:cNvSpPr>
                <a:spLocks noGrp="1" noRot="1" noChangeAspect="1" noMove="1" noResize="1" noEditPoints="1" noAdjustHandles="1" noChangeArrowheads="1" noChangeShapeType="1" noTextEdit="1"/>
              </p:cNvSpPr>
              <p:nvPr>
                <p:ph idx="1"/>
              </p:nvPr>
            </p:nvSpPr>
            <p:spPr>
              <a:xfrm>
                <a:off x="735651" y="714672"/>
                <a:ext cx="10515600" cy="4351338"/>
              </a:xfrm>
              <a:blipFill>
                <a:blip r:embed="rId2"/>
                <a:stretch>
                  <a:fillRect t="-280"/>
                </a:stretch>
              </a:blipFill>
            </p:spPr>
            <p:txBody>
              <a:bodyPr/>
              <a:lstStyle/>
              <a:p>
                <a:r>
                  <a:rPr lang="th-TH">
                    <a:noFill/>
                  </a:rPr>
                  <a:t> </a:t>
                </a:r>
              </a:p>
            </p:txBody>
          </p:sp>
        </mc:Fallback>
      </mc:AlternateContent>
      <p:sp>
        <p:nvSpPr>
          <p:cNvPr id="4" name="Date Placeholder 3">
            <a:extLst>
              <a:ext uri="{FF2B5EF4-FFF2-40B4-BE49-F238E27FC236}">
                <a16:creationId xmlns:a16="http://schemas.microsoft.com/office/drawing/2014/main" id="{188B4B79-0098-460C-8845-BB537C5846B5}"/>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23DAC2AC-A76D-4C38-801B-0836C7C2B93B}"/>
              </a:ext>
            </a:extLst>
          </p:cNvPr>
          <p:cNvSpPr>
            <a:spLocks noGrp="1"/>
          </p:cNvSpPr>
          <p:nvPr>
            <p:ph type="sldNum" sz="quarter" idx="12"/>
          </p:nvPr>
        </p:nvSpPr>
        <p:spPr/>
        <p:txBody>
          <a:bodyPr/>
          <a:lstStyle/>
          <a:p>
            <a:fld id="{33BCD95E-A428-4E8F-A603-A71E22D42A60}" type="slidenum">
              <a:rPr lang="th-TH" smtClean="0"/>
              <a:t>33</a:t>
            </a:fld>
            <a:endParaRPr lang="th-TH"/>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E512106-85E1-4148-9FDA-C5E7893C6EA7}"/>
                  </a:ext>
                </a:extLst>
              </p:cNvPr>
              <p:cNvSpPr/>
              <p:nvPr/>
            </p:nvSpPr>
            <p:spPr>
              <a:xfrm>
                <a:off x="708947" y="1505620"/>
                <a:ext cx="6069226" cy="1231747"/>
              </a:xfrm>
              <a:prstGeom prst="rect">
                <a:avLst/>
              </a:prstGeom>
            </p:spPr>
            <p:txBody>
              <a:bodyPr wrap="none">
                <a:spAutoFit/>
              </a:bodyPr>
              <a:lstStyle/>
              <a:p>
                <a:r>
                  <a:rPr lang="en-US" dirty="0">
                    <a:solidFill>
                      <a:srgbClr val="C00000"/>
                    </a:solidFill>
                  </a:rPr>
                  <a:t>Q: Find the inverse of A = </a:t>
                </a:r>
                <a14:m>
                  <m:oMath xmlns:m="http://schemas.openxmlformats.org/officeDocument/2006/math">
                    <m:d>
                      <m:dPr>
                        <m:begChr m:val="["/>
                        <m:endChr m:val="]"/>
                        <m:ctrlPr>
                          <a:rPr lang="en-US" i="1">
                            <a:solidFill>
                              <a:srgbClr val="C00000"/>
                            </a:solidFill>
                            <a:latin typeface="Cambria Math" panose="02040503050406030204" pitchFamily="18" charset="0"/>
                          </a:rPr>
                        </m:ctrlPr>
                      </m:dPr>
                      <m:e>
                        <m:m>
                          <m:mPr>
                            <m:mcs>
                              <m:mc>
                                <m:mcPr>
                                  <m:count m:val="3"/>
                                  <m:mcJc m:val="center"/>
                                </m:mcPr>
                              </m:mc>
                            </m:mcs>
                            <m:ctrlPr>
                              <a:rPr lang="en-US" i="1">
                                <a:solidFill>
                                  <a:srgbClr val="C00000"/>
                                </a:solidFill>
                                <a:latin typeface="Cambria Math" panose="02040503050406030204" pitchFamily="18" charset="0"/>
                              </a:rPr>
                            </m:ctrlPr>
                          </m:mPr>
                          <m:mr>
                            <m:e>
                              <m:r>
                                <m:rPr>
                                  <m:brk m:alnAt="7"/>
                                </m:rP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2</m:t>
                              </m:r>
                            </m:e>
                          </m:mr>
                          <m:mr>
                            <m:e>
                              <m:r>
                                <a:rPr lang="en-US" i="1">
                                  <a:solidFill>
                                    <a:srgbClr val="C00000"/>
                                  </a:solidFill>
                                  <a:latin typeface="Cambria Math" panose="02040503050406030204" pitchFamily="18" charset="0"/>
                                </a:rPr>
                                <m:t>4</m:t>
                              </m:r>
                            </m:e>
                            <m:e>
                              <m:r>
                                <a:rPr lang="en-US" i="1">
                                  <a:solidFill>
                                    <a:srgbClr val="C00000"/>
                                  </a:solidFill>
                                  <a:latin typeface="Cambria Math" panose="02040503050406030204" pitchFamily="18" charset="0"/>
                                </a:rPr>
                                <m:t>0</m:t>
                              </m:r>
                            </m:e>
                            <m:e>
                              <m:r>
                                <a:rPr lang="en-US" i="1">
                                  <a:solidFill>
                                    <a:srgbClr val="C00000"/>
                                  </a:solidFill>
                                  <a:latin typeface="Cambria Math" panose="02040503050406030204" pitchFamily="18" charset="0"/>
                                </a:rPr>
                                <m:t>6</m:t>
                              </m:r>
                            </m:e>
                          </m:mr>
                          <m:mr>
                            <m:e>
                              <m:r>
                                <a:rPr lang="en-US" i="1">
                                  <a:solidFill>
                                    <a:srgbClr val="C00000"/>
                                  </a:solidFill>
                                  <a:latin typeface="Cambria Math" panose="02040503050406030204" pitchFamily="18" charset="0"/>
                                </a:rPr>
                                <m:t>0</m:t>
                              </m:r>
                            </m:e>
                            <m:e>
                              <m: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−1</m:t>
                              </m:r>
                            </m:e>
                          </m:mr>
                        </m:m>
                      </m:e>
                    </m:d>
                  </m:oMath>
                </a14:m>
                <a:endParaRPr lang="th-TH" dirty="0">
                  <a:solidFill>
                    <a:srgbClr val="C00000"/>
                  </a:solidFill>
                </a:endParaRPr>
              </a:p>
            </p:txBody>
          </p:sp>
        </mc:Choice>
        <mc:Fallback xmlns="">
          <p:sp>
            <p:nvSpPr>
              <p:cNvPr id="6" name="Rectangle 5">
                <a:extLst>
                  <a:ext uri="{FF2B5EF4-FFF2-40B4-BE49-F238E27FC236}">
                    <a16:creationId xmlns:a16="http://schemas.microsoft.com/office/drawing/2014/main" id="{4E512106-85E1-4148-9FDA-C5E7893C6EA7}"/>
                  </a:ext>
                </a:extLst>
              </p:cNvPr>
              <p:cNvSpPr>
                <a:spLocks noRot="1" noChangeAspect="1" noMove="1" noResize="1" noEditPoints="1" noAdjustHandles="1" noChangeArrowheads="1" noChangeShapeType="1" noTextEdit="1"/>
              </p:cNvSpPr>
              <p:nvPr/>
            </p:nvSpPr>
            <p:spPr>
              <a:xfrm>
                <a:off x="708947" y="1505620"/>
                <a:ext cx="6069226" cy="1231747"/>
              </a:xfrm>
              <a:prstGeom prst="rect">
                <a:avLst/>
              </a:prstGeom>
              <a:blipFill>
                <a:blip r:embed="rId3"/>
                <a:stretch>
                  <a:fillRect l="-200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AFC8E21-380C-4F23-8394-83AA8184895E}"/>
                  </a:ext>
                </a:extLst>
              </p:cNvPr>
              <p:cNvSpPr txBox="1"/>
              <p:nvPr/>
            </p:nvSpPr>
            <p:spPr>
              <a:xfrm>
                <a:off x="708947" y="2611503"/>
                <a:ext cx="7468312" cy="954107"/>
              </a:xfrm>
              <a:prstGeom prst="rect">
                <a:avLst/>
              </a:prstGeom>
              <a:noFill/>
            </p:spPr>
            <p:txBody>
              <a:bodyPr wrap="square" rtlCol="0">
                <a:spAutoFit/>
              </a:bodyPr>
              <a:lstStyle/>
              <a:p>
                <a:r>
                  <a:rPr lang="en-US" dirty="0"/>
                  <a:t>Solution</a:t>
                </a:r>
              </a:p>
              <a:p>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𝐴</m:t>
                        </m:r>
                      </m:e>
                    </m:d>
                  </m:oMath>
                </a14:m>
                <a:r>
                  <a:rPr lang="en-US" dirty="0"/>
                  <a:t> = -2</a:t>
                </a:r>
                <a:endParaRPr lang="th-TH" dirty="0"/>
              </a:p>
            </p:txBody>
          </p:sp>
        </mc:Choice>
        <mc:Fallback xmlns="">
          <p:sp>
            <p:nvSpPr>
              <p:cNvPr id="7" name="TextBox 6">
                <a:extLst>
                  <a:ext uri="{FF2B5EF4-FFF2-40B4-BE49-F238E27FC236}">
                    <a16:creationId xmlns:a16="http://schemas.microsoft.com/office/drawing/2014/main" id="{BAFC8E21-380C-4F23-8394-83AA8184895E}"/>
                  </a:ext>
                </a:extLst>
              </p:cNvPr>
              <p:cNvSpPr txBox="1">
                <a:spLocks noRot="1" noChangeAspect="1" noMove="1" noResize="1" noEditPoints="1" noAdjustHandles="1" noChangeArrowheads="1" noChangeShapeType="1" noTextEdit="1"/>
              </p:cNvSpPr>
              <p:nvPr/>
            </p:nvSpPr>
            <p:spPr>
              <a:xfrm>
                <a:off x="708947" y="2611503"/>
                <a:ext cx="7468312" cy="954107"/>
              </a:xfrm>
              <a:prstGeom prst="rect">
                <a:avLst/>
              </a:prstGeom>
              <a:blipFill>
                <a:blip r:embed="rId4"/>
                <a:stretch>
                  <a:fillRect l="-1633" t="-5732" b="-1273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7AFE03E-7E72-46D1-8D32-F3A90273B10B}"/>
                  </a:ext>
                </a:extLst>
              </p:cNvPr>
              <p:cNvSpPr/>
              <p:nvPr/>
            </p:nvSpPr>
            <p:spPr>
              <a:xfrm>
                <a:off x="735651" y="3321254"/>
                <a:ext cx="6225253" cy="1228926"/>
              </a:xfrm>
              <a:prstGeom prst="rect">
                <a:avLst/>
              </a:prstGeom>
            </p:spPr>
            <p:txBody>
              <a:bodyPr wrap="square">
                <a:spAutoFit/>
              </a:bodyPr>
              <a:lstStyle/>
              <a:p>
                <a:r>
                  <a:rPr lang="en-US" dirty="0"/>
                  <a:t>Adj(A)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6</m:t>
                              </m:r>
                            </m:e>
                            <m:e>
                              <m:r>
                                <a:rPr lang="en-US" i="1">
                                  <a:latin typeface="Cambria Math" panose="02040503050406030204" pitchFamily="18" charset="0"/>
                                </a:rPr>
                                <m:t>1</m:t>
                              </m:r>
                            </m:e>
                            <m:e>
                              <m:r>
                                <a:rPr lang="en-US" i="1">
                                  <a:latin typeface="Cambria Math" panose="02040503050406030204" pitchFamily="18" charset="0"/>
                                </a:rPr>
                                <m:t>−6</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4</m:t>
                              </m:r>
                            </m:e>
                          </m:mr>
                        </m:m>
                      </m:e>
                    </m:d>
                  </m:oMath>
                </a14:m>
                <a:endParaRPr lang="th-TH" dirty="0"/>
              </a:p>
            </p:txBody>
          </p:sp>
        </mc:Choice>
        <mc:Fallback xmlns="">
          <p:sp>
            <p:nvSpPr>
              <p:cNvPr id="8" name="Rectangle 7">
                <a:extLst>
                  <a:ext uri="{FF2B5EF4-FFF2-40B4-BE49-F238E27FC236}">
                    <a16:creationId xmlns:a16="http://schemas.microsoft.com/office/drawing/2014/main" id="{D7AFE03E-7E72-46D1-8D32-F3A90273B10B}"/>
                  </a:ext>
                </a:extLst>
              </p:cNvPr>
              <p:cNvSpPr>
                <a:spLocks noRot="1" noChangeAspect="1" noMove="1" noResize="1" noEditPoints="1" noAdjustHandles="1" noChangeArrowheads="1" noChangeShapeType="1" noTextEdit="1"/>
              </p:cNvSpPr>
              <p:nvPr/>
            </p:nvSpPr>
            <p:spPr>
              <a:xfrm>
                <a:off x="735651" y="3321254"/>
                <a:ext cx="6225253" cy="1228926"/>
              </a:xfrm>
              <a:prstGeom prst="rect">
                <a:avLst/>
              </a:prstGeom>
              <a:blipFill>
                <a:blip r:embed="rId5"/>
                <a:stretch>
                  <a:fillRect l="-205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7D7C175-1399-4BEB-B773-F46120F07C81}"/>
                  </a:ext>
                </a:extLst>
              </p:cNvPr>
              <p:cNvSpPr/>
              <p:nvPr/>
            </p:nvSpPr>
            <p:spPr>
              <a:xfrm>
                <a:off x="940749" y="4629297"/>
                <a:ext cx="9934130" cy="2041200"/>
              </a:xfrm>
              <a:prstGeom prst="rect">
                <a:avLst/>
              </a:prstGeom>
            </p:spPr>
            <p:txBody>
              <a:bodyPr wrap="none">
                <a:spAutoFit/>
              </a:bodyPr>
              <a:lstStyle/>
              <a:p>
                <a14:m>
                  <m:oMath xmlns:m="http://schemas.openxmlformats.org/officeDocument/2006/math">
                    <m:sSup>
                      <m:sSupPr>
                        <m:ctrlPr>
                          <a:rPr lang="th-TH" i="1" smtClean="0">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𝐴</m:t>
                            </m:r>
                          </m:e>
                        </m:d>
                      </m:den>
                    </m:f>
                  </m:oMath>
                </a14:m>
                <a:r>
                  <a:rPr lang="en-US" dirty="0"/>
                  <a:t>* (Adjoint of A)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6</m:t>
                              </m:r>
                            </m:e>
                            <m:e>
                              <m:r>
                                <a:rPr lang="en-US" i="1">
                                  <a:latin typeface="Cambria Math" panose="02040503050406030204" pitchFamily="18" charset="0"/>
                                </a:rPr>
                                <m:t>1</m:t>
                              </m:r>
                            </m:e>
                            <m:e>
                              <m:r>
                                <a:rPr lang="en-US" i="1">
                                  <a:latin typeface="Cambria Math" panose="02040503050406030204" pitchFamily="18" charset="0"/>
                                </a:rPr>
                                <m:t>−6</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4</m:t>
                              </m:r>
                            </m:e>
                          </m:mr>
                        </m:m>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3</m:t>
                              </m:r>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e>
                              <m:r>
                                <a:rPr lang="en-US" b="0" i="1" smtClean="0">
                                  <a:latin typeface="Cambria Math" panose="02040503050406030204" pitchFamily="18" charset="0"/>
                                </a:rPr>
                                <m:t>3</m:t>
                              </m:r>
                            </m:e>
                          </m:mr>
                          <m:mr>
                            <m:e>
                              <m:r>
                                <a:rPr lang="en-US" b="0" i="1" smtClean="0">
                                  <a:latin typeface="Cambria Math" panose="02040503050406030204" pitchFamily="18" charset="0"/>
                                </a:rPr>
                                <m:t>−2</m:t>
                              </m:r>
                            </m:e>
                            <m:e>
                              <m:f>
                                <m:fPr>
                                  <m:ctrlPr>
                                    <a:rPr lang="en-US" b="0" i="1" smtClean="0">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e>
                            <m:e>
                              <m:r>
                                <a:rPr lang="en-US" b="0" i="1" smtClean="0">
                                  <a:latin typeface="Cambria Math" panose="02040503050406030204" pitchFamily="18" charset="0"/>
                                </a:rPr>
                                <m:t>−1</m:t>
                              </m:r>
                            </m:e>
                          </m:mr>
                          <m:mr>
                            <m:e>
                              <m:r>
                                <a:rPr lang="en-US" b="0" i="1" smtClean="0">
                                  <a:latin typeface="Cambria Math" panose="02040503050406030204" pitchFamily="18" charset="0"/>
                                </a:rPr>
                                <m:t>−2</m:t>
                              </m:r>
                            </m:e>
                            <m:e>
                              <m:f>
                                <m:fPr>
                                  <m:ctrlPr>
                                    <a:rPr lang="en-US" b="0" i="1" smtClean="0">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e>
                            <m:e>
                              <m:r>
                                <a:rPr lang="en-US" b="0" i="1" smtClean="0">
                                  <a:latin typeface="Cambria Math" panose="02040503050406030204" pitchFamily="18" charset="0"/>
                                </a:rPr>
                                <m:t>−2</m:t>
                              </m:r>
                            </m:e>
                          </m:mr>
                        </m:m>
                      </m:e>
                    </m:d>
                  </m:oMath>
                </a14:m>
                <a:endParaRPr lang="th-TH" dirty="0"/>
              </a:p>
            </p:txBody>
          </p:sp>
        </mc:Choice>
        <mc:Fallback xmlns="">
          <p:sp>
            <p:nvSpPr>
              <p:cNvPr id="9" name="Rectangle 8">
                <a:extLst>
                  <a:ext uri="{FF2B5EF4-FFF2-40B4-BE49-F238E27FC236}">
                    <a16:creationId xmlns:a16="http://schemas.microsoft.com/office/drawing/2014/main" id="{17D7C175-1399-4BEB-B773-F46120F07C81}"/>
                  </a:ext>
                </a:extLst>
              </p:cNvPr>
              <p:cNvSpPr>
                <a:spLocks noRot="1" noChangeAspect="1" noMove="1" noResize="1" noEditPoints="1" noAdjustHandles="1" noChangeArrowheads="1" noChangeShapeType="1" noTextEdit="1"/>
              </p:cNvSpPr>
              <p:nvPr/>
            </p:nvSpPr>
            <p:spPr>
              <a:xfrm>
                <a:off x="940749" y="4629297"/>
                <a:ext cx="9934130" cy="2041200"/>
              </a:xfrm>
              <a:prstGeom prst="rect">
                <a:avLst/>
              </a:prstGeom>
              <a:blipFill>
                <a:blip r:embed="rId6"/>
                <a:stretch>
                  <a:fillRect/>
                </a:stretch>
              </a:blipFill>
            </p:spPr>
            <p:txBody>
              <a:bodyPr/>
              <a:lstStyle/>
              <a:p>
                <a:r>
                  <a:rPr lang="th-TH">
                    <a:noFill/>
                  </a:rPr>
                  <a:t> </a:t>
                </a:r>
              </a:p>
            </p:txBody>
          </p:sp>
        </mc:Fallback>
      </mc:AlternateContent>
      <p:pic>
        <p:nvPicPr>
          <p:cNvPr id="10" name="Picture 9">
            <a:extLst>
              <a:ext uri="{FF2B5EF4-FFF2-40B4-BE49-F238E27FC236}">
                <a16:creationId xmlns:a16="http://schemas.microsoft.com/office/drawing/2014/main" id="{CC809E36-C045-44C0-9274-F57C5206DC52}"/>
              </a:ext>
            </a:extLst>
          </p:cNvPr>
          <p:cNvPicPr>
            <a:picLocks noChangeAspect="1"/>
          </p:cNvPicPr>
          <p:nvPr/>
        </p:nvPicPr>
        <p:blipFill>
          <a:blip r:embed="rId7"/>
          <a:stretch>
            <a:fillRect/>
          </a:stretch>
        </p:blipFill>
        <p:spPr>
          <a:xfrm>
            <a:off x="8017379" y="2121493"/>
            <a:ext cx="2857500" cy="2352675"/>
          </a:xfrm>
          <a:prstGeom prst="rect">
            <a:avLst/>
          </a:prstGeom>
        </p:spPr>
      </p:pic>
    </p:spTree>
    <p:extLst>
      <p:ext uri="{BB962C8B-B14F-4D97-AF65-F5344CB8AC3E}">
        <p14:creationId xmlns:p14="http://schemas.microsoft.com/office/powerpoint/2010/main" val="2436204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7F906E-4B29-47A7-AEBE-316E9F86B3D4}"/>
              </a:ext>
            </a:extLst>
          </p:cNvPr>
          <p:cNvSpPr>
            <a:spLocks noGrp="1"/>
          </p:cNvSpPr>
          <p:nvPr>
            <p:ph type="dt" sz="half" idx="10"/>
          </p:nvPr>
        </p:nvSpPr>
        <p:spPr/>
        <p:txBody>
          <a:bodyPr/>
          <a:lstStyle/>
          <a:p>
            <a:fld id="{566ABBB8-19DC-4F12-B66E-3858C0F4D863}" type="datetime1">
              <a:rPr lang="en-US" smtClean="0"/>
              <a:t>9/27/2020</a:t>
            </a:fld>
            <a:endParaRPr lang="th-TH"/>
          </a:p>
        </p:txBody>
      </p:sp>
      <p:sp>
        <p:nvSpPr>
          <p:cNvPr id="4" name="Slide Number Placeholder 3">
            <a:extLst>
              <a:ext uri="{FF2B5EF4-FFF2-40B4-BE49-F238E27FC236}">
                <a16:creationId xmlns:a16="http://schemas.microsoft.com/office/drawing/2014/main" id="{059BC060-1D64-468B-BF77-C7ADB3526D13}"/>
              </a:ext>
            </a:extLst>
          </p:cNvPr>
          <p:cNvSpPr>
            <a:spLocks noGrp="1"/>
          </p:cNvSpPr>
          <p:nvPr>
            <p:ph type="sldNum" sz="quarter" idx="12"/>
          </p:nvPr>
        </p:nvSpPr>
        <p:spPr/>
        <p:txBody>
          <a:bodyPr/>
          <a:lstStyle/>
          <a:p>
            <a:fld id="{33BCD95E-A428-4E8F-A603-A71E22D42A60}" type="slidenum">
              <a:rPr lang="th-TH" smtClean="0"/>
              <a:t>34</a:t>
            </a:fld>
            <a:endParaRPr lang="th-TH"/>
          </a:p>
        </p:txBody>
      </p:sp>
      <p:sp>
        <p:nvSpPr>
          <p:cNvPr id="5" name="Rectangle 4">
            <a:extLst>
              <a:ext uri="{FF2B5EF4-FFF2-40B4-BE49-F238E27FC236}">
                <a16:creationId xmlns:a16="http://schemas.microsoft.com/office/drawing/2014/main" id="{9EBD9240-1EF0-4212-99D5-9190788ED676}"/>
              </a:ext>
            </a:extLst>
          </p:cNvPr>
          <p:cNvSpPr/>
          <p:nvPr/>
        </p:nvSpPr>
        <p:spPr>
          <a:xfrm>
            <a:off x="2066489" y="4208136"/>
            <a:ext cx="6096000" cy="2246769"/>
          </a:xfrm>
          <a:prstGeom prst="rect">
            <a:avLst/>
          </a:prstGeom>
        </p:spPr>
        <p:txBody>
          <a:bodyPr>
            <a:spAutoFit/>
          </a:bodyPr>
          <a:lstStyle/>
          <a:p>
            <a:pPr algn="ctr"/>
            <a:r>
              <a:rPr lang="en-US" dirty="0">
                <a:solidFill>
                  <a:srgbClr val="0070C0"/>
                </a:solidFill>
              </a:rPr>
              <a:t>By</a:t>
            </a:r>
          </a:p>
          <a:p>
            <a:pPr algn="ctr"/>
            <a:r>
              <a:rPr lang="en-US" dirty="0">
                <a:solidFill>
                  <a:srgbClr val="0070C0"/>
                </a:solidFill>
              </a:rPr>
              <a:t>Dr. Wazir Muhammad Laghari</a:t>
            </a:r>
          </a:p>
          <a:p>
            <a:pPr algn="ctr"/>
            <a:r>
              <a:rPr lang="en-US" dirty="0">
                <a:solidFill>
                  <a:srgbClr val="0070C0"/>
                </a:solidFill>
              </a:rPr>
              <a:t>Electrical Engineering Department</a:t>
            </a:r>
          </a:p>
          <a:p>
            <a:pPr algn="ctr"/>
            <a:r>
              <a:rPr lang="en-US" dirty="0">
                <a:solidFill>
                  <a:srgbClr val="0070C0"/>
                </a:solidFill>
              </a:rPr>
              <a:t>BUET, Khuzdar</a:t>
            </a:r>
          </a:p>
          <a:p>
            <a:pPr algn="ctr"/>
            <a:endParaRPr lang="th-TH" dirty="0"/>
          </a:p>
        </p:txBody>
      </p:sp>
      <p:sp>
        <p:nvSpPr>
          <p:cNvPr id="7" name="Rectangle 6">
            <a:extLst>
              <a:ext uri="{FF2B5EF4-FFF2-40B4-BE49-F238E27FC236}">
                <a16:creationId xmlns:a16="http://schemas.microsoft.com/office/drawing/2014/main" id="{7AB0B6FE-9A03-4850-A315-4D6E8FF0A27A}"/>
              </a:ext>
            </a:extLst>
          </p:cNvPr>
          <p:cNvSpPr/>
          <p:nvPr/>
        </p:nvSpPr>
        <p:spPr>
          <a:xfrm>
            <a:off x="332632" y="253209"/>
            <a:ext cx="10782781" cy="2800767"/>
          </a:xfrm>
          <a:prstGeom prst="rect">
            <a:avLst/>
          </a:prstGeom>
        </p:spPr>
        <p:txBody>
          <a:bodyPr wrap="square">
            <a:spAutoFit/>
          </a:bodyPr>
          <a:lstStyle/>
          <a:p>
            <a:pPr algn="ctr" fontAlgn="ctr"/>
            <a:r>
              <a:rPr lang="en-US" sz="4400" b="1" dirty="0">
                <a:solidFill>
                  <a:schemeClr val="accent6">
                    <a:lumMod val="50000"/>
                  </a:schemeClr>
                </a:solidFill>
                <a:latin typeface="-apple-system"/>
              </a:rPr>
              <a:t>Computational Methods in </a:t>
            </a:r>
          </a:p>
          <a:p>
            <a:pPr algn="ctr" fontAlgn="ctr"/>
            <a:r>
              <a:rPr lang="en-US" sz="4400" b="1" dirty="0">
                <a:solidFill>
                  <a:schemeClr val="accent6">
                    <a:lumMod val="50000"/>
                  </a:schemeClr>
                </a:solidFill>
                <a:latin typeface="-apple-system"/>
              </a:rPr>
              <a:t>Power System Analysis</a:t>
            </a:r>
          </a:p>
          <a:p>
            <a:pPr algn="ctr"/>
            <a:br>
              <a:rPr lang="en-US" sz="4400" b="1" dirty="0">
                <a:solidFill>
                  <a:schemeClr val="accent6">
                    <a:lumMod val="50000"/>
                  </a:schemeClr>
                </a:solidFill>
              </a:rPr>
            </a:br>
            <a:endParaRPr lang="th-TH" sz="4400" b="1" dirty="0">
              <a:solidFill>
                <a:schemeClr val="accent6">
                  <a:lumMod val="50000"/>
                </a:schemeClr>
              </a:solidFill>
            </a:endParaRPr>
          </a:p>
        </p:txBody>
      </p:sp>
      <p:sp>
        <p:nvSpPr>
          <p:cNvPr id="8" name="Rectangle 7">
            <a:extLst>
              <a:ext uri="{FF2B5EF4-FFF2-40B4-BE49-F238E27FC236}">
                <a16:creationId xmlns:a16="http://schemas.microsoft.com/office/drawing/2014/main" id="{18626DA8-0D2D-4E5C-A592-8A5E58899654}"/>
              </a:ext>
            </a:extLst>
          </p:cNvPr>
          <p:cNvSpPr/>
          <p:nvPr/>
        </p:nvSpPr>
        <p:spPr>
          <a:xfrm>
            <a:off x="1333851" y="2007535"/>
            <a:ext cx="8648350" cy="1569660"/>
          </a:xfrm>
          <a:prstGeom prst="rect">
            <a:avLst/>
          </a:prstGeom>
        </p:spPr>
        <p:txBody>
          <a:bodyPr wrap="square">
            <a:spAutoFit/>
          </a:bodyPr>
          <a:lstStyle/>
          <a:p>
            <a:r>
              <a:rPr lang="en-US" sz="4800" b="1" dirty="0">
                <a:solidFill>
                  <a:srgbClr val="7030A0"/>
                </a:solidFill>
              </a:rPr>
              <a:t>Lecture-3</a:t>
            </a:r>
            <a:br>
              <a:rPr lang="en-US" sz="4800" b="1" dirty="0">
                <a:solidFill>
                  <a:srgbClr val="7030A0"/>
                </a:solidFill>
              </a:rPr>
            </a:br>
            <a:r>
              <a:rPr lang="en-US" sz="4800" b="1" dirty="0">
                <a:solidFill>
                  <a:srgbClr val="7030A0"/>
                </a:solidFill>
              </a:rPr>
              <a:t>Incidence and network matrices</a:t>
            </a:r>
            <a:endParaRPr lang="th-TH" sz="4800" dirty="0"/>
          </a:p>
        </p:txBody>
      </p:sp>
      <p:pic>
        <p:nvPicPr>
          <p:cNvPr id="6" name="Picture 5">
            <a:extLst>
              <a:ext uri="{FF2B5EF4-FFF2-40B4-BE49-F238E27FC236}">
                <a16:creationId xmlns:a16="http://schemas.microsoft.com/office/drawing/2014/main" id="{CC9188D0-9CCD-47A4-A1B6-05B30952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32" y="136525"/>
            <a:ext cx="1301405" cy="1280160"/>
          </a:xfrm>
          <a:prstGeom prst="rect">
            <a:avLst/>
          </a:prstGeom>
        </p:spPr>
      </p:pic>
    </p:spTree>
    <p:extLst>
      <p:ext uri="{BB962C8B-B14F-4D97-AF65-F5344CB8AC3E}">
        <p14:creationId xmlns:p14="http://schemas.microsoft.com/office/powerpoint/2010/main" val="386342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58C7-2FA7-47D3-8072-087D716FAEA9}"/>
              </a:ext>
            </a:extLst>
          </p:cNvPr>
          <p:cNvSpPr>
            <a:spLocks noGrp="1"/>
          </p:cNvSpPr>
          <p:nvPr>
            <p:ph type="title"/>
          </p:nvPr>
        </p:nvSpPr>
        <p:spPr/>
        <p:txBody>
          <a:bodyPr/>
          <a:lstStyle/>
          <a:p>
            <a:r>
              <a:rPr lang="en-US" b="1" dirty="0">
                <a:solidFill>
                  <a:srgbClr val="7030A0"/>
                </a:solidFill>
              </a:rPr>
              <a:t>Introduction</a:t>
            </a:r>
            <a:endParaRPr lang="th-TH" b="1" dirty="0">
              <a:solidFill>
                <a:srgbClr val="7030A0"/>
              </a:solidFill>
            </a:endParaRPr>
          </a:p>
        </p:txBody>
      </p:sp>
      <p:sp>
        <p:nvSpPr>
          <p:cNvPr id="3" name="Content Placeholder 2">
            <a:extLst>
              <a:ext uri="{FF2B5EF4-FFF2-40B4-BE49-F238E27FC236}">
                <a16:creationId xmlns:a16="http://schemas.microsoft.com/office/drawing/2014/main" id="{E6073E7D-F767-4139-AA51-2FDE00E10A6A}"/>
              </a:ext>
            </a:extLst>
          </p:cNvPr>
          <p:cNvSpPr>
            <a:spLocks noGrp="1"/>
          </p:cNvSpPr>
          <p:nvPr>
            <p:ph idx="1"/>
          </p:nvPr>
        </p:nvSpPr>
        <p:spPr>
          <a:xfrm>
            <a:off x="838200" y="1533283"/>
            <a:ext cx="10515600" cy="4643680"/>
          </a:xfrm>
        </p:spPr>
        <p:txBody>
          <a:bodyPr>
            <a:normAutofit lnSpcReduction="10000"/>
          </a:bodyPr>
          <a:lstStyle/>
          <a:p>
            <a:pPr algn="just">
              <a:buFont typeface="Wingdings" panose="05000000000000000000" pitchFamily="2" charset="2"/>
              <a:buChar char="v"/>
            </a:pPr>
            <a:r>
              <a:rPr lang="en-US" sz="2000" dirty="0"/>
              <a:t>The formulation of a suitable mathematical model is the first step in the analysis of an electrical network.</a:t>
            </a:r>
          </a:p>
          <a:p>
            <a:pPr algn="just">
              <a:buFont typeface="Wingdings" panose="05000000000000000000" pitchFamily="2" charset="2"/>
              <a:buChar char="v"/>
            </a:pPr>
            <a:r>
              <a:rPr lang="en-US" sz="2000" dirty="0"/>
              <a:t>The model must describe the characteristics of individual network components as well as the relations that govern the interconnection of these elements.</a:t>
            </a:r>
          </a:p>
          <a:p>
            <a:pPr algn="just">
              <a:buFont typeface="Wingdings" panose="05000000000000000000" pitchFamily="2" charset="2"/>
              <a:buChar char="v"/>
            </a:pPr>
            <a:r>
              <a:rPr lang="en-US" sz="2000" dirty="0"/>
              <a:t>A network matrix equation provides a convenient mathematical model for a digital computer solution.</a:t>
            </a:r>
          </a:p>
          <a:p>
            <a:pPr algn="just">
              <a:buFont typeface="Wingdings" panose="05000000000000000000" pitchFamily="2" charset="2"/>
              <a:buChar char="v"/>
            </a:pPr>
            <a:r>
              <a:rPr lang="en-US" sz="2000" dirty="0"/>
              <a:t>The elements of a network matrix depend on the selection of the independent variables, which can be either currents or voltages. Correspondingly, the elements of the network matrix will be impedances or admittances.</a:t>
            </a:r>
          </a:p>
          <a:p>
            <a:pPr algn="just">
              <a:buFont typeface="Wingdings" panose="05000000000000000000" pitchFamily="2" charset="2"/>
              <a:buChar char="v"/>
            </a:pPr>
            <a:r>
              <a:rPr lang="en-US" sz="2000" dirty="0"/>
              <a:t>The electrical characteristics of the individual network components can be presented conventionally in the form of a primitive network matrix. This matrix, while adequately describing the characteristics of each component, does not provide any information pertaining to the network connections. It is necessary, therefore to transfer the primitive network matrix into a network matrix that describes the performance of the interconnected network.</a:t>
            </a:r>
          </a:p>
          <a:p>
            <a:pPr algn="just">
              <a:buFont typeface="Wingdings" panose="05000000000000000000" pitchFamily="2" charset="2"/>
              <a:buChar char="v"/>
            </a:pPr>
            <a:r>
              <a:rPr lang="en-US" sz="2000" dirty="0"/>
              <a:t> </a:t>
            </a:r>
          </a:p>
          <a:p>
            <a:pPr algn="just">
              <a:buFont typeface="Wingdings" panose="05000000000000000000" pitchFamily="2" charset="2"/>
              <a:buChar char="v"/>
            </a:pPr>
            <a:endParaRPr lang="en-US" sz="2000" dirty="0"/>
          </a:p>
        </p:txBody>
      </p:sp>
      <p:sp>
        <p:nvSpPr>
          <p:cNvPr id="4" name="Date Placeholder 3">
            <a:extLst>
              <a:ext uri="{FF2B5EF4-FFF2-40B4-BE49-F238E27FC236}">
                <a16:creationId xmlns:a16="http://schemas.microsoft.com/office/drawing/2014/main" id="{FAAD56A7-FBD5-45FF-A698-DB3BA1EF9750}"/>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A74FFA71-EC19-4F2C-98B9-8D4B79E2D3AE}"/>
              </a:ext>
            </a:extLst>
          </p:cNvPr>
          <p:cNvSpPr>
            <a:spLocks noGrp="1"/>
          </p:cNvSpPr>
          <p:nvPr>
            <p:ph type="sldNum" sz="quarter" idx="12"/>
          </p:nvPr>
        </p:nvSpPr>
        <p:spPr/>
        <p:txBody>
          <a:bodyPr/>
          <a:lstStyle/>
          <a:p>
            <a:fld id="{33BCD95E-A428-4E8F-A603-A71E22D42A60}" type="slidenum">
              <a:rPr lang="th-TH" smtClean="0"/>
              <a:t>35</a:t>
            </a:fld>
            <a:endParaRPr lang="th-TH"/>
          </a:p>
        </p:txBody>
      </p:sp>
      <p:pic>
        <p:nvPicPr>
          <p:cNvPr id="6" name="Picture 5">
            <a:extLst>
              <a:ext uri="{FF2B5EF4-FFF2-40B4-BE49-F238E27FC236}">
                <a16:creationId xmlns:a16="http://schemas.microsoft.com/office/drawing/2014/main" id="{AE3B133B-E373-47A3-8A13-46ADA23652AC}"/>
              </a:ext>
            </a:extLst>
          </p:cNvPr>
          <p:cNvPicPr>
            <a:picLocks noChangeAspect="1"/>
          </p:cNvPicPr>
          <p:nvPr/>
        </p:nvPicPr>
        <p:blipFill>
          <a:blip r:embed="rId2"/>
          <a:stretch>
            <a:fillRect/>
          </a:stretch>
        </p:blipFill>
        <p:spPr>
          <a:xfrm>
            <a:off x="5812871" y="2973070"/>
            <a:ext cx="4017645" cy="3383280"/>
          </a:xfrm>
          <a:prstGeom prst="rect">
            <a:avLst/>
          </a:prstGeom>
        </p:spPr>
      </p:pic>
    </p:spTree>
    <p:extLst>
      <p:ext uri="{BB962C8B-B14F-4D97-AF65-F5344CB8AC3E}">
        <p14:creationId xmlns:p14="http://schemas.microsoft.com/office/powerpoint/2010/main" val="1698518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1D40-9101-400B-B4B6-9311A02D0AF7}"/>
              </a:ext>
            </a:extLst>
          </p:cNvPr>
          <p:cNvSpPr>
            <a:spLocks noGrp="1"/>
          </p:cNvSpPr>
          <p:nvPr>
            <p:ph type="title"/>
          </p:nvPr>
        </p:nvSpPr>
        <p:spPr>
          <a:xfrm>
            <a:off x="564734" y="235662"/>
            <a:ext cx="10515600" cy="1325563"/>
          </a:xfrm>
        </p:spPr>
        <p:txBody>
          <a:bodyPr/>
          <a:lstStyle/>
          <a:p>
            <a:r>
              <a:rPr lang="en-US" b="1" dirty="0">
                <a:solidFill>
                  <a:srgbClr val="7030A0"/>
                </a:solidFill>
              </a:rPr>
              <a:t>Graph And Subgraph</a:t>
            </a:r>
            <a:endParaRPr lang="th-TH" dirty="0"/>
          </a:p>
        </p:txBody>
      </p:sp>
      <p:sp>
        <p:nvSpPr>
          <p:cNvPr id="3" name="Content Placeholder 2">
            <a:extLst>
              <a:ext uri="{FF2B5EF4-FFF2-40B4-BE49-F238E27FC236}">
                <a16:creationId xmlns:a16="http://schemas.microsoft.com/office/drawing/2014/main" id="{7AA13558-9C90-4D8D-AF9E-CB8B5AC5AD9D}"/>
              </a:ext>
            </a:extLst>
          </p:cNvPr>
          <p:cNvSpPr>
            <a:spLocks noGrp="1"/>
          </p:cNvSpPr>
          <p:nvPr>
            <p:ph idx="1"/>
          </p:nvPr>
        </p:nvSpPr>
        <p:spPr>
          <a:xfrm>
            <a:off x="564734" y="1372697"/>
            <a:ext cx="10515600" cy="4351338"/>
          </a:xfrm>
        </p:spPr>
        <p:txBody>
          <a:bodyPr/>
          <a:lstStyle/>
          <a:p>
            <a:pPr marL="0" indent="0">
              <a:buNone/>
            </a:pPr>
            <a:r>
              <a:rPr lang="en-US" dirty="0"/>
              <a:t>A </a:t>
            </a:r>
            <a:r>
              <a:rPr lang="en-US" b="1" dirty="0">
                <a:solidFill>
                  <a:srgbClr val="7030A0"/>
                </a:solidFill>
              </a:rPr>
              <a:t>Graph</a:t>
            </a:r>
            <a:r>
              <a:rPr lang="en-US" dirty="0"/>
              <a:t> shows the geometrical interconnection of the element of a network. OR</a:t>
            </a:r>
          </a:p>
          <a:p>
            <a:pPr marL="0" indent="0">
              <a:buNone/>
            </a:pPr>
            <a:r>
              <a:rPr lang="en-US" dirty="0"/>
              <a:t>A </a:t>
            </a:r>
            <a:r>
              <a:rPr lang="en-US" b="1" dirty="0">
                <a:solidFill>
                  <a:srgbClr val="7030A0"/>
                </a:solidFill>
              </a:rPr>
              <a:t>Graph</a:t>
            </a:r>
            <a:r>
              <a:rPr lang="en-US" dirty="0"/>
              <a:t> is a set of points, called </a:t>
            </a:r>
            <a:r>
              <a:rPr lang="en-US" b="1" dirty="0">
                <a:solidFill>
                  <a:srgbClr val="0070C0"/>
                </a:solidFill>
              </a:rPr>
              <a:t>nodes or vertices</a:t>
            </a:r>
            <a:r>
              <a:rPr lang="en-US" dirty="0"/>
              <a:t>, which are interconnected by a set of </a:t>
            </a:r>
            <a:r>
              <a:rPr lang="en-US" b="1" dirty="0">
                <a:solidFill>
                  <a:srgbClr val="00B050"/>
                </a:solidFill>
              </a:rPr>
              <a:t>lines called edges</a:t>
            </a:r>
            <a:r>
              <a:rPr lang="en-US" dirty="0"/>
              <a:t>.</a:t>
            </a:r>
          </a:p>
          <a:p>
            <a:pPr marL="0" indent="0">
              <a:buNone/>
            </a:pPr>
            <a:r>
              <a:rPr lang="en-US" dirty="0"/>
              <a:t>A </a:t>
            </a:r>
            <a:r>
              <a:rPr lang="en-US" b="1" dirty="0">
                <a:solidFill>
                  <a:srgbClr val="7030A0"/>
                </a:solidFill>
              </a:rPr>
              <a:t>Subgraph</a:t>
            </a:r>
            <a:r>
              <a:rPr lang="en-US" dirty="0"/>
              <a:t> is any subset of the graph. </a:t>
            </a:r>
          </a:p>
          <a:p>
            <a:pPr marL="0" indent="0">
              <a:buNone/>
            </a:pPr>
            <a:endParaRPr lang="th-TH" dirty="0"/>
          </a:p>
        </p:txBody>
      </p:sp>
      <p:sp>
        <p:nvSpPr>
          <p:cNvPr id="4" name="Date Placeholder 3">
            <a:extLst>
              <a:ext uri="{FF2B5EF4-FFF2-40B4-BE49-F238E27FC236}">
                <a16:creationId xmlns:a16="http://schemas.microsoft.com/office/drawing/2014/main" id="{0E7FA241-87BC-470D-BA7D-238875B0017D}"/>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CDF5E034-6178-44B9-A144-1B3BE92FFBFD}"/>
              </a:ext>
            </a:extLst>
          </p:cNvPr>
          <p:cNvSpPr>
            <a:spLocks noGrp="1"/>
          </p:cNvSpPr>
          <p:nvPr>
            <p:ph type="sldNum" sz="quarter" idx="12"/>
          </p:nvPr>
        </p:nvSpPr>
        <p:spPr/>
        <p:txBody>
          <a:bodyPr/>
          <a:lstStyle/>
          <a:p>
            <a:fld id="{33BCD95E-A428-4E8F-A603-A71E22D42A60}" type="slidenum">
              <a:rPr lang="th-TH" smtClean="0"/>
              <a:t>36</a:t>
            </a:fld>
            <a:endParaRPr lang="th-TH"/>
          </a:p>
        </p:txBody>
      </p:sp>
      <p:pic>
        <p:nvPicPr>
          <p:cNvPr id="8" name="Picture 7">
            <a:extLst>
              <a:ext uri="{FF2B5EF4-FFF2-40B4-BE49-F238E27FC236}">
                <a16:creationId xmlns:a16="http://schemas.microsoft.com/office/drawing/2014/main" id="{5B593AE0-4F92-4087-87A0-A3DEC0B4C44A}"/>
              </a:ext>
            </a:extLst>
          </p:cNvPr>
          <p:cNvPicPr>
            <a:picLocks noChangeAspect="1"/>
          </p:cNvPicPr>
          <p:nvPr/>
        </p:nvPicPr>
        <p:blipFill>
          <a:blip r:embed="rId2"/>
          <a:stretch>
            <a:fillRect/>
          </a:stretch>
        </p:blipFill>
        <p:spPr>
          <a:xfrm>
            <a:off x="3127685" y="3978592"/>
            <a:ext cx="6042028" cy="2560320"/>
          </a:xfrm>
          <a:prstGeom prst="rect">
            <a:avLst/>
          </a:prstGeom>
        </p:spPr>
      </p:pic>
      <p:sp>
        <p:nvSpPr>
          <p:cNvPr id="9" name="Rectangle: Rounded Corners 8">
            <a:extLst>
              <a:ext uri="{FF2B5EF4-FFF2-40B4-BE49-F238E27FC236}">
                <a16:creationId xmlns:a16="http://schemas.microsoft.com/office/drawing/2014/main" id="{FB079983-9EF3-4C45-B999-C233C70FFA2F}"/>
              </a:ext>
            </a:extLst>
          </p:cNvPr>
          <p:cNvSpPr/>
          <p:nvPr/>
        </p:nvSpPr>
        <p:spPr>
          <a:xfrm>
            <a:off x="2426684" y="4088308"/>
            <a:ext cx="7059148" cy="25603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TextBox 9">
            <a:extLst>
              <a:ext uri="{FF2B5EF4-FFF2-40B4-BE49-F238E27FC236}">
                <a16:creationId xmlns:a16="http://schemas.microsoft.com/office/drawing/2014/main" id="{9371E30A-4C9E-4FF5-9ED7-7F0DAF7FAC43}"/>
              </a:ext>
            </a:extLst>
          </p:cNvPr>
          <p:cNvSpPr txBox="1"/>
          <p:nvPr/>
        </p:nvSpPr>
        <p:spPr>
          <a:xfrm>
            <a:off x="5399518" y="4563454"/>
            <a:ext cx="696482" cy="307777"/>
          </a:xfrm>
          <a:prstGeom prst="rect">
            <a:avLst/>
          </a:prstGeom>
          <a:noFill/>
        </p:spPr>
        <p:txBody>
          <a:bodyPr wrap="square" rtlCol="0">
            <a:spAutoFit/>
          </a:bodyPr>
          <a:lstStyle/>
          <a:p>
            <a:r>
              <a:rPr lang="en-US" sz="1400" b="1" dirty="0">
                <a:solidFill>
                  <a:srgbClr val="C00000"/>
                </a:solidFill>
              </a:rPr>
              <a:t>node 3</a:t>
            </a:r>
            <a:endParaRPr lang="th-TH" sz="1400" b="1" dirty="0">
              <a:solidFill>
                <a:srgbClr val="C00000"/>
              </a:solidFill>
            </a:endParaRPr>
          </a:p>
        </p:txBody>
      </p:sp>
      <p:sp>
        <p:nvSpPr>
          <p:cNvPr id="11" name="Rectangle 10">
            <a:extLst>
              <a:ext uri="{FF2B5EF4-FFF2-40B4-BE49-F238E27FC236}">
                <a16:creationId xmlns:a16="http://schemas.microsoft.com/office/drawing/2014/main" id="{50DF75C6-1185-4694-A56E-65B5A7037642}"/>
              </a:ext>
            </a:extLst>
          </p:cNvPr>
          <p:cNvSpPr/>
          <p:nvPr/>
        </p:nvSpPr>
        <p:spPr>
          <a:xfrm>
            <a:off x="2426684" y="4754255"/>
            <a:ext cx="769763" cy="338554"/>
          </a:xfrm>
          <a:prstGeom prst="rect">
            <a:avLst/>
          </a:prstGeom>
        </p:spPr>
        <p:txBody>
          <a:bodyPr wrap="none">
            <a:spAutoFit/>
          </a:bodyPr>
          <a:lstStyle/>
          <a:p>
            <a:r>
              <a:rPr lang="en-US" sz="1600" b="1" dirty="0">
                <a:solidFill>
                  <a:srgbClr val="C00000"/>
                </a:solidFill>
              </a:rPr>
              <a:t>node 1</a:t>
            </a:r>
            <a:endParaRPr lang="th-TH" sz="1600" b="1" dirty="0">
              <a:solidFill>
                <a:srgbClr val="C00000"/>
              </a:solidFill>
            </a:endParaRPr>
          </a:p>
        </p:txBody>
      </p:sp>
      <p:sp>
        <p:nvSpPr>
          <p:cNvPr id="12" name="Rectangle 11">
            <a:extLst>
              <a:ext uri="{FF2B5EF4-FFF2-40B4-BE49-F238E27FC236}">
                <a16:creationId xmlns:a16="http://schemas.microsoft.com/office/drawing/2014/main" id="{38F2E6E6-18AC-47C1-AD54-4D5AFC128DEC}"/>
              </a:ext>
            </a:extLst>
          </p:cNvPr>
          <p:cNvSpPr/>
          <p:nvPr/>
        </p:nvSpPr>
        <p:spPr>
          <a:xfrm>
            <a:off x="4321535" y="4064367"/>
            <a:ext cx="694421" cy="307777"/>
          </a:xfrm>
          <a:prstGeom prst="rect">
            <a:avLst/>
          </a:prstGeom>
        </p:spPr>
        <p:txBody>
          <a:bodyPr wrap="none">
            <a:spAutoFit/>
          </a:bodyPr>
          <a:lstStyle/>
          <a:p>
            <a:r>
              <a:rPr lang="en-US" sz="1400" b="1" dirty="0">
                <a:solidFill>
                  <a:srgbClr val="C00000"/>
                </a:solidFill>
              </a:rPr>
              <a:t>node 2</a:t>
            </a:r>
            <a:endParaRPr lang="th-TH" sz="1400" b="1" dirty="0">
              <a:solidFill>
                <a:srgbClr val="C00000"/>
              </a:solidFill>
            </a:endParaRPr>
          </a:p>
        </p:txBody>
      </p:sp>
      <p:sp>
        <p:nvSpPr>
          <p:cNvPr id="13" name="Rectangle 12">
            <a:extLst>
              <a:ext uri="{FF2B5EF4-FFF2-40B4-BE49-F238E27FC236}">
                <a16:creationId xmlns:a16="http://schemas.microsoft.com/office/drawing/2014/main" id="{CB1CCE55-7FF9-44D6-85F1-9FC80197291C}"/>
              </a:ext>
            </a:extLst>
          </p:cNvPr>
          <p:cNvSpPr/>
          <p:nvPr/>
        </p:nvSpPr>
        <p:spPr>
          <a:xfrm>
            <a:off x="5015956" y="5679574"/>
            <a:ext cx="625492" cy="276999"/>
          </a:xfrm>
          <a:prstGeom prst="rect">
            <a:avLst/>
          </a:prstGeom>
        </p:spPr>
        <p:txBody>
          <a:bodyPr wrap="none">
            <a:spAutoFit/>
          </a:bodyPr>
          <a:lstStyle/>
          <a:p>
            <a:r>
              <a:rPr lang="en-US" sz="1200" b="1" dirty="0">
                <a:solidFill>
                  <a:srgbClr val="C00000"/>
                </a:solidFill>
              </a:rPr>
              <a:t>node 4</a:t>
            </a:r>
            <a:endParaRPr lang="th-TH" sz="1200" b="1" dirty="0">
              <a:solidFill>
                <a:srgbClr val="C00000"/>
              </a:solidFill>
            </a:endParaRPr>
          </a:p>
        </p:txBody>
      </p:sp>
      <p:sp>
        <p:nvSpPr>
          <p:cNvPr id="14" name="Rectangle 13">
            <a:extLst>
              <a:ext uri="{FF2B5EF4-FFF2-40B4-BE49-F238E27FC236}">
                <a16:creationId xmlns:a16="http://schemas.microsoft.com/office/drawing/2014/main" id="{9456B5AC-52A6-45EE-8EF9-CE5828EE35C1}"/>
              </a:ext>
            </a:extLst>
          </p:cNvPr>
          <p:cNvSpPr/>
          <p:nvPr/>
        </p:nvSpPr>
        <p:spPr>
          <a:xfrm>
            <a:off x="3074243" y="5714286"/>
            <a:ext cx="694421" cy="307777"/>
          </a:xfrm>
          <a:prstGeom prst="rect">
            <a:avLst/>
          </a:prstGeom>
        </p:spPr>
        <p:txBody>
          <a:bodyPr wrap="none">
            <a:spAutoFit/>
          </a:bodyPr>
          <a:lstStyle/>
          <a:p>
            <a:r>
              <a:rPr lang="en-US" sz="1400" b="1" dirty="0">
                <a:solidFill>
                  <a:srgbClr val="C00000"/>
                </a:solidFill>
              </a:rPr>
              <a:t>node 5</a:t>
            </a:r>
            <a:endParaRPr lang="th-TH" sz="1400" b="1" dirty="0">
              <a:solidFill>
                <a:srgbClr val="C00000"/>
              </a:solidFill>
            </a:endParaRPr>
          </a:p>
        </p:txBody>
      </p:sp>
      <p:sp>
        <p:nvSpPr>
          <p:cNvPr id="15" name="TextBox 14">
            <a:extLst>
              <a:ext uri="{FF2B5EF4-FFF2-40B4-BE49-F238E27FC236}">
                <a16:creationId xmlns:a16="http://schemas.microsoft.com/office/drawing/2014/main" id="{59934BFD-D724-457B-B533-CB3CD658D312}"/>
              </a:ext>
            </a:extLst>
          </p:cNvPr>
          <p:cNvSpPr txBox="1"/>
          <p:nvPr/>
        </p:nvSpPr>
        <p:spPr>
          <a:xfrm>
            <a:off x="4190701" y="5199191"/>
            <a:ext cx="620582" cy="338554"/>
          </a:xfrm>
          <a:prstGeom prst="rect">
            <a:avLst/>
          </a:prstGeom>
          <a:noFill/>
        </p:spPr>
        <p:txBody>
          <a:bodyPr wrap="square" rtlCol="0">
            <a:spAutoFit/>
          </a:bodyPr>
          <a:lstStyle/>
          <a:p>
            <a:r>
              <a:rPr lang="en-US" sz="1600" b="1" dirty="0">
                <a:solidFill>
                  <a:srgbClr val="002060"/>
                </a:solidFill>
              </a:rPr>
              <a:t>edge</a:t>
            </a:r>
            <a:endParaRPr lang="th-TH" sz="1600" b="1" dirty="0">
              <a:solidFill>
                <a:srgbClr val="002060"/>
              </a:solidFill>
            </a:endParaRPr>
          </a:p>
        </p:txBody>
      </p:sp>
      <p:sp>
        <p:nvSpPr>
          <p:cNvPr id="6" name="Rectangle 5">
            <a:extLst>
              <a:ext uri="{FF2B5EF4-FFF2-40B4-BE49-F238E27FC236}">
                <a16:creationId xmlns:a16="http://schemas.microsoft.com/office/drawing/2014/main" id="{957D3792-C0C4-4459-939B-1027479E36D9}"/>
              </a:ext>
            </a:extLst>
          </p:cNvPr>
          <p:cNvSpPr/>
          <p:nvPr/>
        </p:nvSpPr>
        <p:spPr>
          <a:xfrm>
            <a:off x="4154926" y="4784150"/>
            <a:ext cx="596061" cy="338554"/>
          </a:xfrm>
          <a:prstGeom prst="rect">
            <a:avLst/>
          </a:prstGeom>
        </p:spPr>
        <p:txBody>
          <a:bodyPr wrap="none">
            <a:spAutoFit/>
          </a:bodyPr>
          <a:lstStyle/>
          <a:p>
            <a:r>
              <a:rPr lang="en-US" sz="1600" b="1" dirty="0">
                <a:solidFill>
                  <a:srgbClr val="002060"/>
                </a:solidFill>
              </a:rPr>
              <a:t>edge</a:t>
            </a:r>
            <a:endParaRPr lang="th-TH" sz="1600" b="1" dirty="0">
              <a:solidFill>
                <a:srgbClr val="002060"/>
              </a:solidFill>
            </a:endParaRPr>
          </a:p>
        </p:txBody>
      </p:sp>
    </p:spTree>
    <p:extLst>
      <p:ext uri="{BB962C8B-B14F-4D97-AF65-F5344CB8AC3E}">
        <p14:creationId xmlns:p14="http://schemas.microsoft.com/office/powerpoint/2010/main" val="1894141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A6A5D3-0739-48BB-990B-80C32622F2B8}"/>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F2489DB6-E2B0-484F-8AFB-0BA7FC14BFDC}"/>
              </a:ext>
            </a:extLst>
          </p:cNvPr>
          <p:cNvSpPr>
            <a:spLocks noGrp="1"/>
          </p:cNvSpPr>
          <p:nvPr>
            <p:ph type="sldNum" sz="quarter" idx="12"/>
          </p:nvPr>
        </p:nvSpPr>
        <p:spPr/>
        <p:txBody>
          <a:bodyPr/>
          <a:lstStyle/>
          <a:p>
            <a:fld id="{33BCD95E-A428-4E8F-A603-A71E22D42A60}" type="slidenum">
              <a:rPr lang="th-TH" smtClean="0"/>
              <a:t>37</a:t>
            </a:fld>
            <a:endParaRPr lang="th-TH"/>
          </a:p>
        </p:txBody>
      </p:sp>
      <p:sp>
        <p:nvSpPr>
          <p:cNvPr id="8" name="Isosceles Triangle 7">
            <a:extLst>
              <a:ext uri="{FF2B5EF4-FFF2-40B4-BE49-F238E27FC236}">
                <a16:creationId xmlns:a16="http://schemas.microsoft.com/office/drawing/2014/main" id="{416A1B25-C923-4FF4-B0B9-23E541D94D1E}"/>
              </a:ext>
            </a:extLst>
          </p:cNvPr>
          <p:cNvSpPr/>
          <p:nvPr/>
        </p:nvSpPr>
        <p:spPr>
          <a:xfrm>
            <a:off x="477473" y="1411881"/>
            <a:ext cx="3506598" cy="2363165"/>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9" name="TextBox 8">
            <a:extLst>
              <a:ext uri="{FF2B5EF4-FFF2-40B4-BE49-F238E27FC236}">
                <a16:creationId xmlns:a16="http://schemas.microsoft.com/office/drawing/2014/main" id="{036B6979-9497-4992-ADAE-0360B8A20CC3}"/>
              </a:ext>
            </a:extLst>
          </p:cNvPr>
          <p:cNvSpPr txBox="1"/>
          <p:nvPr/>
        </p:nvSpPr>
        <p:spPr>
          <a:xfrm>
            <a:off x="2054603" y="911730"/>
            <a:ext cx="352337" cy="523220"/>
          </a:xfrm>
          <a:prstGeom prst="rect">
            <a:avLst/>
          </a:prstGeom>
          <a:noFill/>
        </p:spPr>
        <p:txBody>
          <a:bodyPr wrap="square" rtlCol="0">
            <a:spAutoFit/>
          </a:bodyPr>
          <a:lstStyle/>
          <a:p>
            <a:r>
              <a:rPr lang="en-US" b="1" dirty="0">
                <a:solidFill>
                  <a:srgbClr val="7030A0"/>
                </a:solidFill>
              </a:rPr>
              <a:t>B</a:t>
            </a:r>
            <a:endParaRPr lang="th-TH" b="1" dirty="0">
              <a:solidFill>
                <a:srgbClr val="7030A0"/>
              </a:solidFill>
            </a:endParaRPr>
          </a:p>
        </p:txBody>
      </p:sp>
      <p:sp>
        <p:nvSpPr>
          <p:cNvPr id="10" name="TextBox 9">
            <a:extLst>
              <a:ext uri="{FF2B5EF4-FFF2-40B4-BE49-F238E27FC236}">
                <a16:creationId xmlns:a16="http://schemas.microsoft.com/office/drawing/2014/main" id="{89230EB4-1C97-437C-81FD-776ED5D7DB74}"/>
              </a:ext>
            </a:extLst>
          </p:cNvPr>
          <p:cNvSpPr txBox="1"/>
          <p:nvPr/>
        </p:nvSpPr>
        <p:spPr>
          <a:xfrm>
            <a:off x="3984071" y="3643441"/>
            <a:ext cx="352337" cy="523220"/>
          </a:xfrm>
          <a:prstGeom prst="rect">
            <a:avLst/>
          </a:prstGeom>
          <a:noFill/>
        </p:spPr>
        <p:txBody>
          <a:bodyPr wrap="square" rtlCol="0">
            <a:spAutoFit/>
          </a:bodyPr>
          <a:lstStyle/>
          <a:p>
            <a:r>
              <a:rPr lang="en-US" b="1" dirty="0">
                <a:solidFill>
                  <a:srgbClr val="7030A0"/>
                </a:solidFill>
              </a:rPr>
              <a:t>C</a:t>
            </a:r>
            <a:endParaRPr lang="th-TH" b="1" dirty="0">
              <a:solidFill>
                <a:srgbClr val="7030A0"/>
              </a:solidFill>
            </a:endParaRPr>
          </a:p>
        </p:txBody>
      </p:sp>
      <p:sp>
        <p:nvSpPr>
          <p:cNvPr id="11" name="TextBox 10">
            <a:extLst>
              <a:ext uri="{FF2B5EF4-FFF2-40B4-BE49-F238E27FC236}">
                <a16:creationId xmlns:a16="http://schemas.microsoft.com/office/drawing/2014/main" id="{AC21129E-C225-42C6-A545-5EE01A5060D9}"/>
              </a:ext>
            </a:extLst>
          </p:cNvPr>
          <p:cNvSpPr txBox="1"/>
          <p:nvPr/>
        </p:nvSpPr>
        <p:spPr>
          <a:xfrm>
            <a:off x="125136" y="3643441"/>
            <a:ext cx="352337" cy="523220"/>
          </a:xfrm>
          <a:prstGeom prst="rect">
            <a:avLst/>
          </a:prstGeom>
          <a:noFill/>
        </p:spPr>
        <p:txBody>
          <a:bodyPr wrap="square" rtlCol="0">
            <a:spAutoFit/>
          </a:bodyPr>
          <a:lstStyle/>
          <a:p>
            <a:r>
              <a:rPr lang="en-US" b="1" dirty="0">
                <a:solidFill>
                  <a:srgbClr val="7030A0"/>
                </a:solidFill>
              </a:rPr>
              <a:t>A</a:t>
            </a:r>
            <a:endParaRPr lang="th-TH" b="1" dirty="0">
              <a:solidFill>
                <a:srgbClr val="7030A0"/>
              </a:solidFill>
            </a:endParaRPr>
          </a:p>
        </p:txBody>
      </p:sp>
      <p:sp>
        <p:nvSpPr>
          <p:cNvPr id="12" name="TextBox 11">
            <a:extLst>
              <a:ext uri="{FF2B5EF4-FFF2-40B4-BE49-F238E27FC236}">
                <a16:creationId xmlns:a16="http://schemas.microsoft.com/office/drawing/2014/main" id="{231A2A07-541E-4D1D-8A31-3B911A079EDB}"/>
              </a:ext>
            </a:extLst>
          </p:cNvPr>
          <p:cNvSpPr txBox="1"/>
          <p:nvPr/>
        </p:nvSpPr>
        <p:spPr>
          <a:xfrm>
            <a:off x="0" y="4292143"/>
            <a:ext cx="8481270" cy="2246769"/>
          </a:xfrm>
          <a:prstGeom prst="rect">
            <a:avLst/>
          </a:prstGeom>
          <a:noFill/>
        </p:spPr>
        <p:txBody>
          <a:bodyPr wrap="square" rtlCol="0">
            <a:spAutoFit/>
          </a:bodyPr>
          <a:lstStyle/>
          <a:p>
            <a:r>
              <a:rPr lang="en-US" dirty="0"/>
              <a:t>Vertices =  V = {A, B, C}</a:t>
            </a:r>
          </a:p>
          <a:p>
            <a:r>
              <a:rPr lang="en-US" dirty="0"/>
              <a:t>Edges = E =	{(A,B), (B,C), (C,A)}  OR</a:t>
            </a:r>
          </a:p>
          <a:p>
            <a:r>
              <a:rPr lang="en-US" dirty="0"/>
              <a:t>Edges = E =	{(B,A), (C,B), (A,C)}</a:t>
            </a:r>
          </a:p>
          <a:p>
            <a:endParaRPr lang="en-US" dirty="0"/>
          </a:p>
          <a:p>
            <a:r>
              <a:rPr lang="en-US" dirty="0"/>
              <a:t>	</a:t>
            </a:r>
            <a:endParaRPr lang="th-TH" dirty="0"/>
          </a:p>
        </p:txBody>
      </p:sp>
      <p:sp>
        <p:nvSpPr>
          <p:cNvPr id="6" name="Oval 5">
            <a:extLst>
              <a:ext uri="{FF2B5EF4-FFF2-40B4-BE49-F238E27FC236}">
                <a16:creationId xmlns:a16="http://schemas.microsoft.com/office/drawing/2014/main" id="{15FEA879-9807-48B4-B4CE-72C7B64F4EB3}"/>
              </a:ext>
            </a:extLst>
          </p:cNvPr>
          <p:cNvSpPr/>
          <p:nvPr/>
        </p:nvSpPr>
        <p:spPr>
          <a:xfrm>
            <a:off x="5792090" y="215324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Oval 12">
            <a:extLst>
              <a:ext uri="{FF2B5EF4-FFF2-40B4-BE49-F238E27FC236}">
                <a16:creationId xmlns:a16="http://schemas.microsoft.com/office/drawing/2014/main" id="{7126D6BC-7227-48D5-8C88-1CBE366A5D5A}"/>
              </a:ext>
            </a:extLst>
          </p:cNvPr>
          <p:cNvSpPr/>
          <p:nvPr/>
        </p:nvSpPr>
        <p:spPr>
          <a:xfrm>
            <a:off x="10199806" y="215324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4" name="Oval 13">
            <a:extLst>
              <a:ext uri="{FF2B5EF4-FFF2-40B4-BE49-F238E27FC236}">
                <a16:creationId xmlns:a16="http://schemas.microsoft.com/office/drawing/2014/main" id="{D5972447-5D6C-4759-B503-D024B48FFE96}"/>
              </a:ext>
            </a:extLst>
          </p:cNvPr>
          <p:cNvSpPr/>
          <p:nvPr/>
        </p:nvSpPr>
        <p:spPr>
          <a:xfrm>
            <a:off x="8250065" y="3137377"/>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5" name="Oval 14">
            <a:extLst>
              <a:ext uri="{FF2B5EF4-FFF2-40B4-BE49-F238E27FC236}">
                <a16:creationId xmlns:a16="http://schemas.microsoft.com/office/drawing/2014/main" id="{DFD41617-29C8-41FE-ACA0-3F1C85DD440C}"/>
              </a:ext>
            </a:extLst>
          </p:cNvPr>
          <p:cNvSpPr/>
          <p:nvPr/>
        </p:nvSpPr>
        <p:spPr>
          <a:xfrm>
            <a:off x="8203925" y="1288250"/>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TextBox 6">
            <a:extLst>
              <a:ext uri="{FF2B5EF4-FFF2-40B4-BE49-F238E27FC236}">
                <a16:creationId xmlns:a16="http://schemas.microsoft.com/office/drawing/2014/main" id="{8C335CF7-96B7-4692-B19C-976C4F5822C7}"/>
              </a:ext>
            </a:extLst>
          </p:cNvPr>
          <p:cNvSpPr txBox="1"/>
          <p:nvPr/>
        </p:nvSpPr>
        <p:spPr>
          <a:xfrm>
            <a:off x="6049353" y="2449096"/>
            <a:ext cx="329967" cy="523220"/>
          </a:xfrm>
          <a:prstGeom prst="rect">
            <a:avLst/>
          </a:prstGeom>
          <a:noFill/>
        </p:spPr>
        <p:txBody>
          <a:bodyPr wrap="square" rtlCol="0">
            <a:spAutoFit/>
          </a:bodyPr>
          <a:lstStyle/>
          <a:p>
            <a:r>
              <a:rPr lang="en-US" dirty="0"/>
              <a:t>1</a:t>
            </a:r>
            <a:endParaRPr lang="th-TH" dirty="0"/>
          </a:p>
        </p:txBody>
      </p:sp>
      <p:sp>
        <p:nvSpPr>
          <p:cNvPr id="16" name="TextBox 15">
            <a:extLst>
              <a:ext uri="{FF2B5EF4-FFF2-40B4-BE49-F238E27FC236}">
                <a16:creationId xmlns:a16="http://schemas.microsoft.com/office/drawing/2014/main" id="{9A67F950-5E70-4B37-A4B5-26FB0E04D01E}"/>
              </a:ext>
            </a:extLst>
          </p:cNvPr>
          <p:cNvSpPr txBox="1"/>
          <p:nvPr/>
        </p:nvSpPr>
        <p:spPr>
          <a:xfrm>
            <a:off x="8493345" y="1576641"/>
            <a:ext cx="335560" cy="523220"/>
          </a:xfrm>
          <a:prstGeom prst="rect">
            <a:avLst/>
          </a:prstGeom>
          <a:noFill/>
        </p:spPr>
        <p:txBody>
          <a:bodyPr wrap="square" rtlCol="0">
            <a:spAutoFit/>
          </a:bodyPr>
          <a:lstStyle/>
          <a:p>
            <a:r>
              <a:rPr lang="en-US" dirty="0"/>
              <a:t>2</a:t>
            </a:r>
            <a:endParaRPr lang="th-TH" dirty="0"/>
          </a:p>
        </p:txBody>
      </p:sp>
      <p:sp>
        <p:nvSpPr>
          <p:cNvPr id="18" name="TextBox 17">
            <a:extLst>
              <a:ext uri="{FF2B5EF4-FFF2-40B4-BE49-F238E27FC236}">
                <a16:creationId xmlns:a16="http://schemas.microsoft.com/office/drawing/2014/main" id="{AC905A7D-7B83-493D-9C3C-77CE61D62132}"/>
              </a:ext>
            </a:extLst>
          </p:cNvPr>
          <p:cNvSpPr txBox="1"/>
          <p:nvPr/>
        </p:nvSpPr>
        <p:spPr>
          <a:xfrm>
            <a:off x="8560457" y="3430608"/>
            <a:ext cx="268448" cy="523220"/>
          </a:xfrm>
          <a:prstGeom prst="rect">
            <a:avLst/>
          </a:prstGeom>
          <a:noFill/>
        </p:spPr>
        <p:txBody>
          <a:bodyPr wrap="square" rtlCol="0">
            <a:spAutoFit/>
          </a:bodyPr>
          <a:lstStyle/>
          <a:p>
            <a:r>
              <a:rPr lang="en-US" dirty="0"/>
              <a:t>3</a:t>
            </a:r>
            <a:endParaRPr lang="th-TH" dirty="0"/>
          </a:p>
        </p:txBody>
      </p:sp>
      <p:sp>
        <p:nvSpPr>
          <p:cNvPr id="19" name="TextBox 18">
            <a:extLst>
              <a:ext uri="{FF2B5EF4-FFF2-40B4-BE49-F238E27FC236}">
                <a16:creationId xmlns:a16="http://schemas.microsoft.com/office/drawing/2014/main" id="{979AF3A8-732D-4089-9C09-EFA049B519CA}"/>
              </a:ext>
            </a:extLst>
          </p:cNvPr>
          <p:cNvSpPr txBox="1"/>
          <p:nvPr/>
        </p:nvSpPr>
        <p:spPr>
          <a:xfrm>
            <a:off x="10431202" y="2449096"/>
            <a:ext cx="427839" cy="523220"/>
          </a:xfrm>
          <a:prstGeom prst="rect">
            <a:avLst/>
          </a:prstGeom>
          <a:noFill/>
        </p:spPr>
        <p:txBody>
          <a:bodyPr wrap="square" rtlCol="0">
            <a:spAutoFit/>
          </a:bodyPr>
          <a:lstStyle/>
          <a:p>
            <a:r>
              <a:rPr lang="en-US" dirty="0"/>
              <a:t>4</a:t>
            </a:r>
            <a:endParaRPr lang="th-TH" dirty="0"/>
          </a:p>
        </p:txBody>
      </p:sp>
      <p:sp>
        <p:nvSpPr>
          <p:cNvPr id="22" name="Arc 21">
            <a:extLst>
              <a:ext uri="{FF2B5EF4-FFF2-40B4-BE49-F238E27FC236}">
                <a16:creationId xmlns:a16="http://schemas.microsoft.com/office/drawing/2014/main" id="{C93C3BFE-0F94-487A-856C-F9A07AA513C5}"/>
              </a:ext>
            </a:extLst>
          </p:cNvPr>
          <p:cNvSpPr/>
          <p:nvPr/>
        </p:nvSpPr>
        <p:spPr>
          <a:xfrm>
            <a:off x="6049353" y="1159652"/>
            <a:ext cx="2222384" cy="1451006"/>
          </a:xfrm>
          <a:prstGeom prst="arc">
            <a:avLst>
              <a:gd name="adj1" fmla="val 9961890"/>
              <a:gd name="adj2" fmla="val 20918638"/>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4" name="Arc 23">
            <a:extLst>
              <a:ext uri="{FF2B5EF4-FFF2-40B4-BE49-F238E27FC236}">
                <a16:creationId xmlns:a16="http://schemas.microsoft.com/office/drawing/2014/main" id="{2AB1F63F-1251-417F-8A79-137308A79E93}"/>
              </a:ext>
            </a:extLst>
          </p:cNvPr>
          <p:cNvSpPr/>
          <p:nvPr/>
        </p:nvSpPr>
        <p:spPr>
          <a:xfrm rot="10508454">
            <a:off x="6628584" y="1577337"/>
            <a:ext cx="1773630" cy="1451006"/>
          </a:xfrm>
          <a:prstGeom prst="arc">
            <a:avLst>
              <a:gd name="adj1" fmla="val 9961890"/>
              <a:gd name="adj2" fmla="val 20918638"/>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5" name="Arc 24">
            <a:extLst>
              <a:ext uri="{FF2B5EF4-FFF2-40B4-BE49-F238E27FC236}">
                <a16:creationId xmlns:a16="http://schemas.microsoft.com/office/drawing/2014/main" id="{E735EC70-CF14-4A74-8B9F-8C886555BBF6}"/>
              </a:ext>
            </a:extLst>
          </p:cNvPr>
          <p:cNvSpPr/>
          <p:nvPr/>
        </p:nvSpPr>
        <p:spPr>
          <a:xfrm rot="11770192">
            <a:off x="6096446" y="2393614"/>
            <a:ext cx="2222384" cy="1451006"/>
          </a:xfrm>
          <a:prstGeom prst="arc">
            <a:avLst>
              <a:gd name="adj1" fmla="val 10957777"/>
              <a:gd name="adj2" fmla="val 20918638"/>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7" name="Arc 26">
            <a:extLst>
              <a:ext uri="{FF2B5EF4-FFF2-40B4-BE49-F238E27FC236}">
                <a16:creationId xmlns:a16="http://schemas.microsoft.com/office/drawing/2014/main" id="{0541C036-9EFC-404D-B818-2FF2558ED16D}"/>
              </a:ext>
            </a:extLst>
          </p:cNvPr>
          <p:cNvSpPr/>
          <p:nvPr/>
        </p:nvSpPr>
        <p:spPr>
          <a:xfrm>
            <a:off x="8623186" y="2099861"/>
            <a:ext cx="205719" cy="1000993"/>
          </a:xfrm>
          <a:prstGeom prst="arc">
            <a:avLst>
              <a:gd name="adj1" fmla="val 16200000"/>
              <a:gd name="adj2" fmla="val 5188732"/>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9" name="Arc 28">
            <a:extLst>
              <a:ext uri="{FF2B5EF4-FFF2-40B4-BE49-F238E27FC236}">
                <a16:creationId xmlns:a16="http://schemas.microsoft.com/office/drawing/2014/main" id="{AC972C8C-074F-4C8A-B6E0-C2DBA156BB40}"/>
              </a:ext>
            </a:extLst>
          </p:cNvPr>
          <p:cNvSpPr/>
          <p:nvPr/>
        </p:nvSpPr>
        <p:spPr>
          <a:xfrm>
            <a:off x="8792700" y="1385553"/>
            <a:ext cx="1959234" cy="1146661"/>
          </a:xfrm>
          <a:prstGeom prst="arc">
            <a:avLst>
              <a:gd name="adj1" fmla="val 12705662"/>
              <a:gd name="adj2" fmla="val 887414"/>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0" name="Title 1">
            <a:extLst>
              <a:ext uri="{FF2B5EF4-FFF2-40B4-BE49-F238E27FC236}">
                <a16:creationId xmlns:a16="http://schemas.microsoft.com/office/drawing/2014/main" id="{D13BA736-F2E7-439F-8877-777BDA02DAB2}"/>
              </a:ext>
            </a:extLst>
          </p:cNvPr>
          <p:cNvSpPr txBox="1">
            <a:spLocks/>
          </p:cNvSpPr>
          <p:nvPr/>
        </p:nvSpPr>
        <p:spPr>
          <a:xfrm>
            <a:off x="129521" y="125569"/>
            <a:ext cx="10515600" cy="6395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dirty="0"/>
          </a:p>
        </p:txBody>
      </p:sp>
      <p:sp>
        <p:nvSpPr>
          <p:cNvPr id="32" name="TextBox 31">
            <a:extLst>
              <a:ext uri="{FF2B5EF4-FFF2-40B4-BE49-F238E27FC236}">
                <a16:creationId xmlns:a16="http://schemas.microsoft.com/office/drawing/2014/main" id="{671A28B0-554B-434B-987C-9982E674E0BF}"/>
              </a:ext>
            </a:extLst>
          </p:cNvPr>
          <p:cNvSpPr txBox="1"/>
          <p:nvPr/>
        </p:nvSpPr>
        <p:spPr>
          <a:xfrm>
            <a:off x="218114" y="125569"/>
            <a:ext cx="11727809" cy="584775"/>
          </a:xfrm>
          <a:prstGeom prst="rect">
            <a:avLst/>
          </a:prstGeom>
          <a:noFill/>
        </p:spPr>
        <p:txBody>
          <a:bodyPr wrap="square" rtlCol="0">
            <a:spAutoFit/>
          </a:bodyPr>
          <a:lstStyle/>
          <a:p>
            <a:r>
              <a:rPr lang="en-US" sz="3200" b="1" dirty="0">
                <a:solidFill>
                  <a:srgbClr val="C00000"/>
                </a:solidFill>
              </a:rPr>
              <a:t>Example: </a:t>
            </a:r>
            <a:r>
              <a:rPr lang="en-US" sz="3200" b="1" dirty="0"/>
              <a:t>Find the Vertices and Edges of the graph given below:</a:t>
            </a:r>
            <a:endParaRPr lang="th-TH" sz="3200" b="1" dirty="0"/>
          </a:p>
        </p:txBody>
      </p:sp>
      <p:pic>
        <p:nvPicPr>
          <p:cNvPr id="35" name="Picture 34">
            <a:extLst>
              <a:ext uri="{FF2B5EF4-FFF2-40B4-BE49-F238E27FC236}">
                <a16:creationId xmlns:a16="http://schemas.microsoft.com/office/drawing/2014/main" id="{958872F0-9525-4409-A4FD-2D8861B56675}"/>
              </a:ext>
            </a:extLst>
          </p:cNvPr>
          <p:cNvPicPr>
            <a:picLocks noChangeAspect="1"/>
          </p:cNvPicPr>
          <p:nvPr/>
        </p:nvPicPr>
        <p:blipFill>
          <a:blip r:embed="rId2"/>
          <a:stretch>
            <a:fillRect/>
          </a:stretch>
        </p:blipFill>
        <p:spPr>
          <a:xfrm>
            <a:off x="5938361" y="4571491"/>
            <a:ext cx="5943600" cy="1149878"/>
          </a:xfrm>
          <a:prstGeom prst="rect">
            <a:avLst/>
          </a:prstGeom>
        </p:spPr>
      </p:pic>
      <p:sp>
        <p:nvSpPr>
          <p:cNvPr id="36" name="Rectangle 35">
            <a:extLst>
              <a:ext uri="{FF2B5EF4-FFF2-40B4-BE49-F238E27FC236}">
                <a16:creationId xmlns:a16="http://schemas.microsoft.com/office/drawing/2014/main" id="{F6351647-FAF2-45A0-86EF-9B0DD8A6F829}"/>
              </a:ext>
            </a:extLst>
          </p:cNvPr>
          <p:cNvSpPr/>
          <p:nvPr/>
        </p:nvSpPr>
        <p:spPr>
          <a:xfrm>
            <a:off x="0" y="911730"/>
            <a:ext cx="5267589" cy="510450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7" name="Rectangle 36">
            <a:extLst>
              <a:ext uri="{FF2B5EF4-FFF2-40B4-BE49-F238E27FC236}">
                <a16:creationId xmlns:a16="http://schemas.microsoft.com/office/drawing/2014/main" id="{7F0AC488-5C10-49B5-B391-54FB0B886CAF}"/>
              </a:ext>
            </a:extLst>
          </p:cNvPr>
          <p:cNvSpPr/>
          <p:nvPr/>
        </p:nvSpPr>
        <p:spPr>
          <a:xfrm>
            <a:off x="5486400" y="911729"/>
            <a:ext cx="6459523" cy="51045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191628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2073-9FB5-499B-AC2D-A481FACB1EFC}"/>
              </a:ext>
            </a:extLst>
          </p:cNvPr>
          <p:cNvSpPr>
            <a:spLocks noGrp="1"/>
          </p:cNvSpPr>
          <p:nvPr>
            <p:ph type="title"/>
          </p:nvPr>
        </p:nvSpPr>
        <p:spPr/>
        <p:txBody>
          <a:bodyPr/>
          <a:lstStyle/>
          <a:p>
            <a:r>
              <a:rPr lang="en-US" b="1" dirty="0">
                <a:solidFill>
                  <a:srgbClr val="7030A0"/>
                </a:solidFill>
              </a:rPr>
              <a:t>Connected And Disconnected Graph</a:t>
            </a:r>
            <a:endParaRPr lang="th-TH" dirty="0"/>
          </a:p>
        </p:txBody>
      </p:sp>
      <p:sp>
        <p:nvSpPr>
          <p:cNvPr id="3" name="Content Placeholder 2">
            <a:extLst>
              <a:ext uri="{FF2B5EF4-FFF2-40B4-BE49-F238E27FC236}">
                <a16:creationId xmlns:a16="http://schemas.microsoft.com/office/drawing/2014/main" id="{7DB6A744-43EB-4377-84F9-449B5727D859}"/>
              </a:ext>
            </a:extLst>
          </p:cNvPr>
          <p:cNvSpPr>
            <a:spLocks noGrp="1"/>
          </p:cNvSpPr>
          <p:nvPr>
            <p:ph idx="1"/>
          </p:nvPr>
        </p:nvSpPr>
        <p:spPr>
          <a:xfrm>
            <a:off x="201336" y="1825625"/>
            <a:ext cx="11152464" cy="4351338"/>
          </a:xfrm>
        </p:spPr>
        <p:txBody>
          <a:bodyPr/>
          <a:lstStyle/>
          <a:p>
            <a:r>
              <a:rPr lang="en-US" dirty="0"/>
              <a:t>A graph is said to be </a:t>
            </a:r>
            <a:r>
              <a:rPr lang="en-US" b="1" dirty="0">
                <a:solidFill>
                  <a:srgbClr val="7030A0"/>
                </a:solidFill>
              </a:rPr>
              <a:t>connected</a:t>
            </a:r>
            <a:r>
              <a:rPr lang="en-US" dirty="0"/>
              <a:t> if there is a path between every pair of vertex.</a:t>
            </a:r>
          </a:p>
          <a:p>
            <a:endParaRPr lang="en-US" dirty="0"/>
          </a:p>
          <a:p>
            <a:r>
              <a:rPr lang="en-US" dirty="0"/>
              <a:t>A graph is said to be </a:t>
            </a:r>
            <a:r>
              <a:rPr lang="en-US" b="1" dirty="0">
                <a:solidFill>
                  <a:srgbClr val="7030A0"/>
                </a:solidFill>
              </a:rPr>
              <a:t>disconnected</a:t>
            </a:r>
            <a:r>
              <a:rPr lang="en-US" dirty="0"/>
              <a:t> if at least two vertices of the graph are not connected by a path. </a:t>
            </a:r>
            <a:endParaRPr lang="th-TH" dirty="0"/>
          </a:p>
        </p:txBody>
      </p:sp>
      <p:sp>
        <p:nvSpPr>
          <p:cNvPr id="4" name="Date Placeholder 3">
            <a:extLst>
              <a:ext uri="{FF2B5EF4-FFF2-40B4-BE49-F238E27FC236}">
                <a16:creationId xmlns:a16="http://schemas.microsoft.com/office/drawing/2014/main" id="{6F2931E3-65D7-405D-9021-511CFF3D45C3}"/>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E75AC234-441F-46B4-B5E9-A5A0157BBEEF}"/>
              </a:ext>
            </a:extLst>
          </p:cNvPr>
          <p:cNvSpPr>
            <a:spLocks noGrp="1"/>
          </p:cNvSpPr>
          <p:nvPr>
            <p:ph type="sldNum" sz="quarter" idx="12"/>
          </p:nvPr>
        </p:nvSpPr>
        <p:spPr/>
        <p:txBody>
          <a:bodyPr/>
          <a:lstStyle/>
          <a:p>
            <a:fld id="{33BCD95E-A428-4E8F-A603-A71E22D42A60}" type="slidenum">
              <a:rPr lang="th-TH" smtClean="0"/>
              <a:t>38</a:t>
            </a:fld>
            <a:endParaRPr lang="th-TH"/>
          </a:p>
        </p:txBody>
      </p:sp>
      <p:pic>
        <p:nvPicPr>
          <p:cNvPr id="6" name="Picture 5">
            <a:extLst>
              <a:ext uri="{FF2B5EF4-FFF2-40B4-BE49-F238E27FC236}">
                <a16:creationId xmlns:a16="http://schemas.microsoft.com/office/drawing/2014/main" id="{02138B58-5F9E-41BB-AD91-325307F5D19B}"/>
              </a:ext>
            </a:extLst>
          </p:cNvPr>
          <p:cNvPicPr>
            <a:picLocks noChangeAspect="1"/>
          </p:cNvPicPr>
          <p:nvPr/>
        </p:nvPicPr>
        <p:blipFill>
          <a:blip r:embed="rId2"/>
          <a:stretch>
            <a:fillRect/>
          </a:stretch>
        </p:blipFill>
        <p:spPr>
          <a:xfrm>
            <a:off x="3581400" y="4043362"/>
            <a:ext cx="4943475" cy="2495550"/>
          </a:xfrm>
          <a:prstGeom prst="rect">
            <a:avLst/>
          </a:prstGeom>
        </p:spPr>
      </p:pic>
      <p:sp>
        <p:nvSpPr>
          <p:cNvPr id="8" name="Rectangle: Rounded Corners 7">
            <a:extLst>
              <a:ext uri="{FF2B5EF4-FFF2-40B4-BE49-F238E27FC236}">
                <a16:creationId xmlns:a16="http://schemas.microsoft.com/office/drawing/2014/main" id="{8994819B-EF8F-43C2-88BC-5DDFF20E5060}"/>
              </a:ext>
            </a:extLst>
          </p:cNvPr>
          <p:cNvSpPr/>
          <p:nvPr/>
        </p:nvSpPr>
        <p:spPr>
          <a:xfrm>
            <a:off x="3473042" y="4043362"/>
            <a:ext cx="5301842" cy="267811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770723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2073-9FB5-499B-AC2D-A481FACB1EFC}"/>
              </a:ext>
            </a:extLst>
          </p:cNvPr>
          <p:cNvSpPr>
            <a:spLocks noGrp="1"/>
          </p:cNvSpPr>
          <p:nvPr>
            <p:ph type="title"/>
          </p:nvPr>
        </p:nvSpPr>
        <p:spPr>
          <a:xfrm>
            <a:off x="80963" y="410368"/>
            <a:ext cx="10515600" cy="1325563"/>
          </a:xfrm>
        </p:spPr>
        <p:txBody>
          <a:bodyPr/>
          <a:lstStyle/>
          <a:p>
            <a:r>
              <a:rPr lang="en-US" b="1" dirty="0">
                <a:solidFill>
                  <a:srgbClr val="7030A0"/>
                </a:solidFill>
              </a:rPr>
              <a:t>Rank of Graph</a:t>
            </a:r>
            <a:endParaRPr lang="th-TH" dirty="0"/>
          </a:p>
        </p:txBody>
      </p:sp>
      <p:sp>
        <p:nvSpPr>
          <p:cNvPr id="3" name="Content Placeholder 2">
            <a:extLst>
              <a:ext uri="{FF2B5EF4-FFF2-40B4-BE49-F238E27FC236}">
                <a16:creationId xmlns:a16="http://schemas.microsoft.com/office/drawing/2014/main" id="{7DB6A744-43EB-4377-84F9-449B5727D859}"/>
              </a:ext>
            </a:extLst>
          </p:cNvPr>
          <p:cNvSpPr>
            <a:spLocks noGrp="1"/>
          </p:cNvSpPr>
          <p:nvPr>
            <p:ph idx="1"/>
          </p:nvPr>
        </p:nvSpPr>
        <p:spPr>
          <a:xfrm>
            <a:off x="153765" y="1416387"/>
            <a:ext cx="11152464" cy="4351338"/>
          </a:xfrm>
        </p:spPr>
        <p:txBody>
          <a:bodyPr/>
          <a:lstStyle/>
          <a:p>
            <a:pPr marL="0" indent="0">
              <a:buNone/>
            </a:pPr>
            <a:r>
              <a:rPr lang="en-US" dirty="0"/>
              <a:t>A </a:t>
            </a:r>
            <a:r>
              <a:rPr lang="en-US" b="1" dirty="0">
                <a:solidFill>
                  <a:srgbClr val="7030A0"/>
                </a:solidFill>
              </a:rPr>
              <a:t>rank of a graph </a:t>
            </a:r>
            <a:r>
              <a:rPr lang="en-US" dirty="0"/>
              <a:t>is n-1, where n is the number of node in the graph.  </a:t>
            </a:r>
          </a:p>
          <a:p>
            <a:pPr marL="0" indent="0">
              <a:buNone/>
            </a:pPr>
            <a:endParaRPr lang="en-US" dirty="0"/>
          </a:p>
          <a:p>
            <a:pPr marL="0" indent="0">
              <a:buNone/>
            </a:pPr>
            <a:endParaRPr lang="en-US" dirty="0"/>
          </a:p>
          <a:p>
            <a:pPr marL="0" indent="0">
              <a:buNone/>
            </a:pPr>
            <a:r>
              <a:rPr lang="en-US" dirty="0"/>
              <a:t>A graph whose vertices and edges are subsets of another graph is known as </a:t>
            </a:r>
            <a:r>
              <a:rPr lang="en-US" b="1" dirty="0">
                <a:solidFill>
                  <a:srgbClr val="7030A0"/>
                </a:solidFill>
              </a:rPr>
              <a:t>Subgraph.</a:t>
            </a:r>
          </a:p>
          <a:p>
            <a:pPr marL="0" indent="0">
              <a:buNone/>
            </a:pPr>
            <a:endParaRPr lang="en-US" dirty="0"/>
          </a:p>
        </p:txBody>
      </p:sp>
      <p:sp>
        <p:nvSpPr>
          <p:cNvPr id="4" name="Date Placeholder 3">
            <a:extLst>
              <a:ext uri="{FF2B5EF4-FFF2-40B4-BE49-F238E27FC236}">
                <a16:creationId xmlns:a16="http://schemas.microsoft.com/office/drawing/2014/main" id="{6F2931E3-65D7-405D-9021-511CFF3D45C3}"/>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E75AC234-441F-46B4-B5E9-A5A0157BBEEF}"/>
              </a:ext>
            </a:extLst>
          </p:cNvPr>
          <p:cNvSpPr>
            <a:spLocks noGrp="1"/>
          </p:cNvSpPr>
          <p:nvPr>
            <p:ph type="sldNum" sz="quarter" idx="12"/>
          </p:nvPr>
        </p:nvSpPr>
        <p:spPr/>
        <p:txBody>
          <a:bodyPr/>
          <a:lstStyle/>
          <a:p>
            <a:fld id="{33BCD95E-A428-4E8F-A603-A71E22D42A60}" type="slidenum">
              <a:rPr lang="th-TH" smtClean="0"/>
              <a:t>39</a:t>
            </a:fld>
            <a:endParaRPr lang="th-TH"/>
          </a:p>
        </p:txBody>
      </p:sp>
      <p:sp>
        <p:nvSpPr>
          <p:cNvPr id="10" name="Title 1">
            <a:extLst>
              <a:ext uri="{FF2B5EF4-FFF2-40B4-BE49-F238E27FC236}">
                <a16:creationId xmlns:a16="http://schemas.microsoft.com/office/drawing/2014/main" id="{03F7F06B-D0FA-4A4A-89D1-ADAD9DD5FACA}"/>
              </a:ext>
            </a:extLst>
          </p:cNvPr>
          <p:cNvSpPr txBox="1">
            <a:spLocks/>
          </p:cNvSpPr>
          <p:nvPr/>
        </p:nvSpPr>
        <p:spPr>
          <a:xfrm>
            <a:off x="111622" y="1870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rPr>
              <a:t>Subgraph</a:t>
            </a:r>
            <a:endParaRPr lang="th-TH" dirty="0"/>
          </a:p>
        </p:txBody>
      </p:sp>
      <p:pic>
        <p:nvPicPr>
          <p:cNvPr id="11" name="Picture 10">
            <a:extLst>
              <a:ext uri="{FF2B5EF4-FFF2-40B4-BE49-F238E27FC236}">
                <a16:creationId xmlns:a16="http://schemas.microsoft.com/office/drawing/2014/main" id="{5927CEF2-4843-4EAC-980D-E5C0B109E0C1}"/>
              </a:ext>
            </a:extLst>
          </p:cNvPr>
          <p:cNvPicPr>
            <a:picLocks noChangeAspect="1"/>
          </p:cNvPicPr>
          <p:nvPr/>
        </p:nvPicPr>
        <p:blipFill>
          <a:blip r:embed="rId2"/>
          <a:stretch>
            <a:fillRect/>
          </a:stretch>
        </p:blipFill>
        <p:spPr>
          <a:xfrm>
            <a:off x="1528942" y="4043027"/>
            <a:ext cx="3840480" cy="2012934"/>
          </a:xfrm>
          <a:prstGeom prst="rect">
            <a:avLst/>
          </a:prstGeom>
        </p:spPr>
      </p:pic>
      <p:pic>
        <p:nvPicPr>
          <p:cNvPr id="14" name="Picture 13">
            <a:extLst>
              <a:ext uri="{FF2B5EF4-FFF2-40B4-BE49-F238E27FC236}">
                <a16:creationId xmlns:a16="http://schemas.microsoft.com/office/drawing/2014/main" id="{B9580B26-25EF-487B-AD04-E6055A4AD518}"/>
              </a:ext>
            </a:extLst>
          </p:cNvPr>
          <p:cNvPicPr>
            <a:picLocks noChangeAspect="1"/>
          </p:cNvPicPr>
          <p:nvPr/>
        </p:nvPicPr>
        <p:blipFill>
          <a:blip r:embed="rId3"/>
          <a:stretch>
            <a:fillRect/>
          </a:stretch>
        </p:blipFill>
        <p:spPr>
          <a:xfrm>
            <a:off x="7349848" y="4208111"/>
            <a:ext cx="4124325" cy="1847850"/>
          </a:xfrm>
          <a:prstGeom prst="rect">
            <a:avLst/>
          </a:prstGeom>
        </p:spPr>
      </p:pic>
      <p:sp>
        <p:nvSpPr>
          <p:cNvPr id="15" name="TextBox 14">
            <a:extLst>
              <a:ext uri="{FF2B5EF4-FFF2-40B4-BE49-F238E27FC236}">
                <a16:creationId xmlns:a16="http://schemas.microsoft.com/office/drawing/2014/main" id="{58D0CB04-E199-4EB1-9D60-BD68D1AE0D92}"/>
              </a:ext>
            </a:extLst>
          </p:cNvPr>
          <p:cNvSpPr txBox="1"/>
          <p:nvPr/>
        </p:nvSpPr>
        <p:spPr>
          <a:xfrm>
            <a:off x="2231472" y="6051460"/>
            <a:ext cx="9395669" cy="523220"/>
          </a:xfrm>
          <a:prstGeom prst="rect">
            <a:avLst/>
          </a:prstGeom>
          <a:noFill/>
        </p:spPr>
        <p:txBody>
          <a:bodyPr wrap="square" rtlCol="0">
            <a:spAutoFit/>
          </a:bodyPr>
          <a:lstStyle/>
          <a:p>
            <a:r>
              <a:rPr lang="en-US" b="1" dirty="0">
                <a:solidFill>
                  <a:srgbClr val="C00000"/>
                </a:solidFill>
              </a:rPr>
              <a:t>Graph G                                                                </a:t>
            </a:r>
            <a:r>
              <a:rPr lang="en-US" b="1" dirty="0">
                <a:solidFill>
                  <a:srgbClr val="00B0F0"/>
                </a:solidFill>
              </a:rPr>
              <a:t>Subgraph of G</a:t>
            </a:r>
            <a:endParaRPr lang="th-TH" b="1" dirty="0">
              <a:solidFill>
                <a:srgbClr val="00B0F0"/>
              </a:solidFill>
            </a:endParaRPr>
          </a:p>
        </p:txBody>
      </p:sp>
      <p:sp>
        <p:nvSpPr>
          <p:cNvPr id="16" name="Rectangle: Rounded Corners 15">
            <a:extLst>
              <a:ext uri="{FF2B5EF4-FFF2-40B4-BE49-F238E27FC236}">
                <a16:creationId xmlns:a16="http://schemas.microsoft.com/office/drawing/2014/main" id="{EC63001C-0E1E-4CCE-BC67-05060F7EA47F}"/>
              </a:ext>
            </a:extLst>
          </p:cNvPr>
          <p:cNvSpPr/>
          <p:nvPr/>
        </p:nvSpPr>
        <p:spPr>
          <a:xfrm>
            <a:off x="1434518" y="4144161"/>
            <a:ext cx="10039656" cy="251669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43644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09950" y="381000"/>
            <a:ext cx="5372100" cy="804672"/>
          </a:xfrm>
        </p:spPr>
        <p:txBody>
          <a:bodyPr>
            <a:noAutofit/>
          </a:bodyPr>
          <a:lstStyle/>
          <a:p>
            <a:pPr algn="ctr"/>
            <a:r>
              <a:rPr lang="en-US" dirty="0"/>
              <a:t>Table of Content</a:t>
            </a:r>
          </a:p>
        </p:txBody>
      </p:sp>
      <p:sp>
        <p:nvSpPr>
          <p:cNvPr id="2" name="Content Placeholder 1"/>
          <p:cNvSpPr>
            <a:spLocks noGrp="1"/>
          </p:cNvSpPr>
          <p:nvPr>
            <p:ph idx="1"/>
          </p:nvPr>
        </p:nvSpPr>
        <p:spPr>
          <a:xfrm>
            <a:off x="1866900" y="1254316"/>
            <a:ext cx="8648700" cy="5522720"/>
          </a:xfrm>
        </p:spPr>
        <p:txBody>
          <a:bodyPr>
            <a:noAutofit/>
          </a:bodyPr>
          <a:lstStyle/>
          <a:p>
            <a:pPr algn="just"/>
            <a:r>
              <a:rPr lang="en-US" sz="2400" dirty="0"/>
              <a:t>Skew-Symmetric Matrix </a:t>
            </a:r>
          </a:p>
          <a:p>
            <a:pPr algn="just"/>
            <a:r>
              <a:rPr lang="en-US" sz="2400" dirty="0"/>
              <a:t>Orthogonal Matrix</a:t>
            </a:r>
          </a:p>
          <a:p>
            <a:pPr algn="just"/>
            <a:r>
              <a:rPr lang="en-US" sz="2400" dirty="0"/>
              <a:t>Conjugate Matrix</a:t>
            </a:r>
          </a:p>
          <a:p>
            <a:pPr algn="just"/>
            <a:r>
              <a:rPr lang="en-US" sz="2400" dirty="0"/>
              <a:t>Hermitian Matrix</a:t>
            </a:r>
          </a:p>
          <a:p>
            <a:pPr algn="just"/>
            <a:r>
              <a:rPr lang="en-US" sz="2400" dirty="0"/>
              <a:t>Skew-Hermitian Matrix</a:t>
            </a:r>
          </a:p>
          <a:p>
            <a:pPr algn="just"/>
            <a:r>
              <a:rPr lang="en-US" sz="2400" dirty="0"/>
              <a:t>Real and Complex Matrix</a:t>
            </a:r>
          </a:p>
          <a:p>
            <a:pPr algn="just"/>
            <a:r>
              <a:rPr lang="en-US" sz="2400" dirty="0"/>
              <a:t>Multiplication of Matrices</a:t>
            </a:r>
          </a:p>
          <a:p>
            <a:pPr algn="just"/>
            <a:r>
              <a:rPr lang="en-US" sz="2400" dirty="0"/>
              <a:t>Unitary Matrix </a:t>
            </a:r>
          </a:p>
          <a:p>
            <a:pPr algn="just"/>
            <a:r>
              <a:rPr lang="en-US" sz="2400" dirty="0"/>
              <a:t>MATLAB Programs of Different matrices</a:t>
            </a:r>
          </a:p>
          <a:p>
            <a:pPr algn="just"/>
            <a:r>
              <a:rPr lang="en-US" sz="2400" dirty="0"/>
              <a:t>Determinant</a:t>
            </a:r>
          </a:p>
          <a:p>
            <a:pPr algn="just"/>
            <a:r>
              <a:rPr lang="en-US" sz="2400" dirty="0"/>
              <a:t>Minors and Cofactors</a:t>
            </a:r>
          </a:p>
          <a:p>
            <a:pPr algn="just"/>
            <a:endParaRPr lang="en-US" sz="2400" dirty="0"/>
          </a:p>
        </p:txBody>
      </p:sp>
      <p:cxnSp>
        <p:nvCxnSpPr>
          <p:cNvPr id="10" name="Straight Connector 9"/>
          <p:cNvCxnSpPr/>
          <p:nvPr/>
        </p:nvCxnSpPr>
        <p:spPr>
          <a:xfrm>
            <a:off x="1752600" y="1219200"/>
            <a:ext cx="89154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3215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3495E9C-5910-41B9-90D7-9045CAA6B0E9}"/>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E84F2133-C632-4765-B878-74690D7D795C}"/>
              </a:ext>
            </a:extLst>
          </p:cNvPr>
          <p:cNvSpPr>
            <a:spLocks noGrp="1"/>
          </p:cNvSpPr>
          <p:nvPr>
            <p:ph type="sldNum" sz="quarter" idx="12"/>
          </p:nvPr>
        </p:nvSpPr>
        <p:spPr/>
        <p:txBody>
          <a:bodyPr/>
          <a:lstStyle/>
          <a:p>
            <a:fld id="{33BCD95E-A428-4E8F-A603-A71E22D42A60}" type="slidenum">
              <a:rPr lang="th-TH" smtClean="0"/>
              <a:t>40</a:t>
            </a:fld>
            <a:endParaRPr lang="th-TH"/>
          </a:p>
        </p:txBody>
      </p:sp>
      <p:sp>
        <p:nvSpPr>
          <p:cNvPr id="6" name="Oval 5">
            <a:extLst>
              <a:ext uri="{FF2B5EF4-FFF2-40B4-BE49-F238E27FC236}">
                <a16:creationId xmlns:a16="http://schemas.microsoft.com/office/drawing/2014/main" id="{76CB3B4F-E6A5-417E-B803-245C2E386D1F}"/>
              </a:ext>
            </a:extLst>
          </p:cNvPr>
          <p:cNvSpPr/>
          <p:nvPr/>
        </p:nvSpPr>
        <p:spPr>
          <a:xfrm>
            <a:off x="838200" y="3822655"/>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Oval 6">
            <a:extLst>
              <a:ext uri="{FF2B5EF4-FFF2-40B4-BE49-F238E27FC236}">
                <a16:creationId xmlns:a16="http://schemas.microsoft.com/office/drawing/2014/main" id="{10E65EFB-EDCC-4B77-8721-8E4DA5750287}"/>
              </a:ext>
            </a:extLst>
          </p:cNvPr>
          <p:cNvSpPr/>
          <p:nvPr/>
        </p:nvSpPr>
        <p:spPr>
          <a:xfrm>
            <a:off x="5245916" y="3822655"/>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8" name="Oval 7">
            <a:extLst>
              <a:ext uri="{FF2B5EF4-FFF2-40B4-BE49-F238E27FC236}">
                <a16:creationId xmlns:a16="http://schemas.microsoft.com/office/drawing/2014/main" id="{2057D357-4A68-4C29-AB54-CA0299DE7A81}"/>
              </a:ext>
            </a:extLst>
          </p:cNvPr>
          <p:cNvSpPr/>
          <p:nvPr/>
        </p:nvSpPr>
        <p:spPr>
          <a:xfrm>
            <a:off x="3296175" y="480678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9" name="Oval 8">
            <a:extLst>
              <a:ext uri="{FF2B5EF4-FFF2-40B4-BE49-F238E27FC236}">
                <a16:creationId xmlns:a16="http://schemas.microsoft.com/office/drawing/2014/main" id="{76EC7B69-62B1-45C4-B343-3D2451870E08}"/>
              </a:ext>
            </a:extLst>
          </p:cNvPr>
          <p:cNvSpPr/>
          <p:nvPr/>
        </p:nvSpPr>
        <p:spPr>
          <a:xfrm>
            <a:off x="3250035" y="2957659"/>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TextBox 9">
            <a:extLst>
              <a:ext uri="{FF2B5EF4-FFF2-40B4-BE49-F238E27FC236}">
                <a16:creationId xmlns:a16="http://schemas.microsoft.com/office/drawing/2014/main" id="{ACA6F42A-1D46-4241-B54B-937CC08C5330}"/>
              </a:ext>
            </a:extLst>
          </p:cNvPr>
          <p:cNvSpPr txBox="1"/>
          <p:nvPr/>
        </p:nvSpPr>
        <p:spPr>
          <a:xfrm>
            <a:off x="1095463" y="4118505"/>
            <a:ext cx="329967" cy="523220"/>
          </a:xfrm>
          <a:prstGeom prst="rect">
            <a:avLst/>
          </a:prstGeom>
          <a:noFill/>
        </p:spPr>
        <p:txBody>
          <a:bodyPr wrap="square" rtlCol="0">
            <a:spAutoFit/>
          </a:bodyPr>
          <a:lstStyle/>
          <a:p>
            <a:r>
              <a:rPr lang="en-US" dirty="0"/>
              <a:t>1</a:t>
            </a:r>
            <a:endParaRPr lang="th-TH" dirty="0"/>
          </a:p>
        </p:txBody>
      </p:sp>
      <p:sp>
        <p:nvSpPr>
          <p:cNvPr id="11" name="TextBox 10">
            <a:extLst>
              <a:ext uri="{FF2B5EF4-FFF2-40B4-BE49-F238E27FC236}">
                <a16:creationId xmlns:a16="http://schemas.microsoft.com/office/drawing/2014/main" id="{772BE6AD-B8F6-4BD2-B942-40FB028D24C6}"/>
              </a:ext>
            </a:extLst>
          </p:cNvPr>
          <p:cNvSpPr txBox="1"/>
          <p:nvPr/>
        </p:nvSpPr>
        <p:spPr>
          <a:xfrm>
            <a:off x="3539455" y="3246050"/>
            <a:ext cx="335560" cy="523220"/>
          </a:xfrm>
          <a:prstGeom prst="rect">
            <a:avLst/>
          </a:prstGeom>
          <a:noFill/>
        </p:spPr>
        <p:txBody>
          <a:bodyPr wrap="square" rtlCol="0">
            <a:spAutoFit/>
          </a:bodyPr>
          <a:lstStyle/>
          <a:p>
            <a:r>
              <a:rPr lang="en-US" dirty="0"/>
              <a:t>2</a:t>
            </a:r>
            <a:endParaRPr lang="th-TH" dirty="0"/>
          </a:p>
        </p:txBody>
      </p:sp>
      <p:sp>
        <p:nvSpPr>
          <p:cNvPr id="12" name="TextBox 11">
            <a:extLst>
              <a:ext uri="{FF2B5EF4-FFF2-40B4-BE49-F238E27FC236}">
                <a16:creationId xmlns:a16="http://schemas.microsoft.com/office/drawing/2014/main" id="{2F156122-B202-4C3C-AEF0-705685EBF01E}"/>
              </a:ext>
            </a:extLst>
          </p:cNvPr>
          <p:cNvSpPr txBox="1"/>
          <p:nvPr/>
        </p:nvSpPr>
        <p:spPr>
          <a:xfrm>
            <a:off x="3606567" y="5100017"/>
            <a:ext cx="268448" cy="523220"/>
          </a:xfrm>
          <a:prstGeom prst="rect">
            <a:avLst/>
          </a:prstGeom>
          <a:noFill/>
        </p:spPr>
        <p:txBody>
          <a:bodyPr wrap="square" rtlCol="0">
            <a:spAutoFit/>
          </a:bodyPr>
          <a:lstStyle/>
          <a:p>
            <a:r>
              <a:rPr lang="en-US" dirty="0"/>
              <a:t>3</a:t>
            </a:r>
            <a:endParaRPr lang="th-TH" dirty="0"/>
          </a:p>
        </p:txBody>
      </p:sp>
      <p:sp>
        <p:nvSpPr>
          <p:cNvPr id="13" name="TextBox 12">
            <a:extLst>
              <a:ext uri="{FF2B5EF4-FFF2-40B4-BE49-F238E27FC236}">
                <a16:creationId xmlns:a16="http://schemas.microsoft.com/office/drawing/2014/main" id="{E6D86EBF-6E2A-4E83-AC41-14AE14DFFDC2}"/>
              </a:ext>
            </a:extLst>
          </p:cNvPr>
          <p:cNvSpPr txBox="1"/>
          <p:nvPr/>
        </p:nvSpPr>
        <p:spPr>
          <a:xfrm>
            <a:off x="5477312" y="4118505"/>
            <a:ext cx="427839" cy="523220"/>
          </a:xfrm>
          <a:prstGeom prst="rect">
            <a:avLst/>
          </a:prstGeom>
          <a:noFill/>
        </p:spPr>
        <p:txBody>
          <a:bodyPr wrap="square" rtlCol="0">
            <a:spAutoFit/>
          </a:bodyPr>
          <a:lstStyle/>
          <a:p>
            <a:r>
              <a:rPr lang="en-US" dirty="0"/>
              <a:t>4</a:t>
            </a:r>
            <a:endParaRPr lang="th-TH" dirty="0"/>
          </a:p>
        </p:txBody>
      </p:sp>
      <p:sp>
        <p:nvSpPr>
          <p:cNvPr id="14" name="Arc 13">
            <a:extLst>
              <a:ext uri="{FF2B5EF4-FFF2-40B4-BE49-F238E27FC236}">
                <a16:creationId xmlns:a16="http://schemas.microsoft.com/office/drawing/2014/main" id="{70CF2128-DB27-44D2-98FD-1AE5676A62C0}"/>
              </a:ext>
            </a:extLst>
          </p:cNvPr>
          <p:cNvSpPr/>
          <p:nvPr/>
        </p:nvSpPr>
        <p:spPr>
          <a:xfrm>
            <a:off x="1095463" y="2829061"/>
            <a:ext cx="2222384" cy="1451006"/>
          </a:xfrm>
          <a:prstGeom prst="arc">
            <a:avLst>
              <a:gd name="adj1" fmla="val 9961890"/>
              <a:gd name="adj2" fmla="val 20918638"/>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5" name="Arc 14">
            <a:extLst>
              <a:ext uri="{FF2B5EF4-FFF2-40B4-BE49-F238E27FC236}">
                <a16:creationId xmlns:a16="http://schemas.microsoft.com/office/drawing/2014/main" id="{DEA5A8F8-1B13-4E14-B3F6-82811B8C4C71}"/>
              </a:ext>
            </a:extLst>
          </p:cNvPr>
          <p:cNvSpPr/>
          <p:nvPr/>
        </p:nvSpPr>
        <p:spPr>
          <a:xfrm rot="10508454">
            <a:off x="1674694" y="3246746"/>
            <a:ext cx="1773630" cy="1451006"/>
          </a:xfrm>
          <a:prstGeom prst="arc">
            <a:avLst>
              <a:gd name="adj1" fmla="val 9961890"/>
              <a:gd name="adj2" fmla="val 20918638"/>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6" name="Arc 15">
            <a:extLst>
              <a:ext uri="{FF2B5EF4-FFF2-40B4-BE49-F238E27FC236}">
                <a16:creationId xmlns:a16="http://schemas.microsoft.com/office/drawing/2014/main" id="{36E09F88-DE2A-421B-BE9E-DF23FCAFE620}"/>
              </a:ext>
            </a:extLst>
          </p:cNvPr>
          <p:cNvSpPr/>
          <p:nvPr/>
        </p:nvSpPr>
        <p:spPr>
          <a:xfrm rot="11770192">
            <a:off x="1142556" y="4063023"/>
            <a:ext cx="2222384" cy="1451006"/>
          </a:xfrm>
          <a:prstGeom prst="arc">
            <a:avLst>
              <a:gd name="adj1" fmla="val 10957777"/>
              <a:gd name="adj2" fmla="val 20918638"/>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7" name="Arc 16">
            <a:extLst>
              <a:ext uri="{FF2B5EF4-FFF2-40B4-BE49-F238E27FC236}">
                <a16:creationId xmlns:a16="http://schemas.microsoft.com/office/drawing/2014/main" id="{608E97E2-0898-4AE0-9D7D-2A352690A1B1}"/>
              </a:ext>
            </a:extLst>
          </p:cNvPr>
          <p:cNvSpPr/>
          <p:nvPr/>
        </p:nvSpPr>
        <p:spPr>
          <a:xfrm>
            <a:off x="3669296" y="3769270"/>
            <a:ext cx="205719" cy="1000993"/>
          </a:xfrm>
          <a:prstGeom prst="arc">
            <a:avLst>
              <a:gd name="adj1" fmla="val 16200000"/>
              <a:gd name="adj2" fmla="val 5188732"/>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8" name="Arc 17">
            <a:extLst>
              <a:ext uri="{FF2B5EF4-FFF2-40B4-BE49-F238E27FC236}">
                <a16:creationId xmlns:a16="http://schemas.microsoft.com/office/drawing/2014/main" id="{34C838BB-8DC3-4814-95EE-F256C1ABBD7C}"/>
              </a:ext>
            </a:extLst>
          </p:cNvPr>
          <p:cNvSpPr/>
          <p:nvPr/>
        </p:nvSpPr>
        <p:spPr>
          <a:xfrm>
            <a:off x="3838810" y="3054962"/>
            <a:ext cx="1959234" cy="1146661"/>
          </a:xfrm>
          <a:prstGeom prst="arc">
            <a:avLst>
              <a:gd name="adj1" fmla="val 12705662"/>
              <a:gd name="adj2" fmla="val 887414"/>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0" name="Oval 19">
            <a:extLst>
              <a:ext uri="{FF2B5EF4-FFF2-40B4-BE49-F238E27FC236}">
                <a16:creationId xmlns:a16="http://schemas.microsoft.com/office/drawing/2014/main" id="{A47594FD-4007-4740-80FB-22847B245998}"/>
              </a:ext>
            </a:extLst>
          </p:cNvPr>
          <p:cNvSpPr/>
          <p:nvPr/>
        </p:nvSpPr>
        <p:spPr>
          <a:xfrm>
            <a:off x="6678336" y="411104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1" name="Oval 20">
            <a:extLst>
              <a:ext uri="{FF2B5EF4-FFF2-40B4-BE49-F238E27FC236}">
                <a16:creationId xmlns:a16="http://schemas.microsoft.com/office/drawing/2014/main" id="{644C2699-A756-4668-B384-E3644B80002B}"/>
              </a:ext>
            </a:extLst>
          </p:cNvPr>
          <p:cNvSpPr/>
          <p:nvPr/>
        </p:nvSpPr>
        <p:spPr>
          <a:xfrm>
            <a:off x="11086052" y="411104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22" name="Oval 21">
            <a:extLst>
              <a:ext uri="{FF2B5EF4-FFF2-40B4-BE49-F238E27FC236}">
                <a16:creationId xmlns:a16="http://schemas.microsoft.com/office/drawing/2014/main" id="{6F2EFCD1-1DED-496C-ACC1-3E2D1CFB3AD2}"/>
              </a:ext>
            </a:extLst>
          </p:cNvPr>
          <p:cNvSpPr/>
          <p:nvPr/>
        </p:nvSpPr>
        <p:spPr>
          <a:xfrm>
            <a:off x="9136311" y="5095177"/>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23" name="Oval 22">
            <a:extLst>
              <a:ext uri="{FF2B5EF4-FFF2-40B4-BE49-F238E27FC236}">
                <a16:creationId xmlns:a16="http://schemas.microsoft.com/office/drawing/2014/main" id="{D765583A-0149-4476-9DF6-036D1872A3EE}"/>
              </a:ext>
            </a:extLst>
          </p:cNvPr>
          <p:cNvSpPr/>
          <p:nvPr/>
        </p:nvSpPr>
        <p:spPr>
          <a:xfrm>
            <a:off x="9090171" y="3246050"/>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4" name="TextBox 23">
            <a:extLst>
              <a:ext uri="{FF2B5EF4-FFF2-40B4-BE49-F238E27FC236}">
                <a16:creationId xmlns:a16="http://schemas.microsoft.com/office/drawing/2014/main" id="{CE65FE7E-CE85-4A4C-9884-6159B9B8451B}"/>
              </a:ext>
            </a:extLst>
          </p:cNvPr>
          <p:cNvSpPr txBox="1"/>
          <p:nvPr/>
        </p:nvSpPr>
        <p:spPr>
          <a:xfrm>
            <a:off x="6935599" y="4406896"/>
            <a:ext cx="329967" cy="523220"/>
          </a:xfrm>
          <a:prstGeom prst="rect">
            <a:avLst/>
          </a:prstGeom>
          <a:noFill/>
        </p:spPr>
        <p:txBody>
          <a:bodyPr wrap="square" rtlCol="0">
            <a:spAutoFit/>
          </a:bodyPr>
          <a:lstStyle/>
          <a:p>
            <a:r>
              <a:rPr lang="en-US" dirty="0"/>
              <a:t>1</a:t>
            </a:r>
            <a:endParaRPr lang="th-TH" dirty="0"/>
          </a:p>
        </p:txBody>
      </p:sp>
      <p:sp>
        <p:nvSpPr>
          <p:cNvPr id="25" name="TextBox 24">
            <a:extLst>
              <a:ext uri="{FF2B5EF4-FFF2-40B4-BE49-F238E27FC236}">
                <a16:creationId xmlns:a16="http://schemas.microsoft.com/office/drawing/2014/main" id="{863FE3AB-BCF7-4FBC-B8E4-F945220DB9B4}"/>
              </a:ext>
            </a:extLst>
          </p:cNvPr>
          <p:cNvSpPr txBox="1"/>
          <p:nvPr/>
        </p:nvSpPr>
        <p:spPr>
          <a:xfrm>
            <a:off x="9379591" y="3534441"/>
            <a:ext cx="335560" cy="523220"/>
          </a:xfrm>
          <a:prstGeom prst="rect">
            <a:avLst/>
          </a:prstGeom>
          <a:noFill/>
        </p:spPr>
        <p:txBody>
          <a:bodyPr wrap="square" rtlCol="0">
            <a:spAutoFit/>
          </a:bodyPr>
          <a:lstStyle/>
          <a:p>
            <a:r>
              <a:rPr lang="en-US" dirty="0"/>
              <a:t>2</a:t>
            </a:r>
            <a:endParaRPr lang="th-TH" dirty="0"/>
          </a:p>
        </p:txBody>
      </p:sp>
      <p:sp>
        <p:nvSpPr>
          <p:cNvPr id="26" name="TextBox 25">
            <a:extLst>
              <a:ext uri="{FF2B5EF4-FFF2-40B4-BE49-F238E27FC236}">
                <a16:creationId xmlns:a16="http://schemas.microsoft.com/office/drawing/2014/main" id="{5E62AB05-DA2F-45CC-9FAB-A5012DF23C44}"/>
              </a:ext>
            </a:extLst>
          </p:cNvPr>
          <p:cNvSpPr txBox="1"/>
          <p:nvPr/>
        </p:nvSpPr>
        <p:spPr>
          <a:xfrm>
            <a:off x="9446703" y="5388408"/>
            <a:ext cx="268448" cy="523220"/>
          </a:xfrm>
          <a:prstGeom prst="rect">
            <a:avLst/>
          </a:prstGeom>
          <a:noFill/>
        </p:spPr>
        <p:txBody>
          <a:bodyPr wrap="square" rtlCol="0">
            <a:spAutoFit/>
          </a:bodyPr>
          <a:lstStyle/>
          <a:p>
            <a:r>
              <a:rPr lang="en-US" dirty="0"/>
              <a:t>3</a:t>
            </a:r>
            <a:endParaRPr lang="th-TH" dirty="0"/>
          </a:p>
        </p:txBody>
      </p:sp>
      <p:sp>
        <p:nvSpPr>
          <p:cNvPr id="27" name="TextBox 26">
            <a:extLst>
              <a:ext uri="{FF2B5EF4-FFF2-40B4-BE49-F238E27FC236}">
                <a16:creationId xmlns:a16="http://schemas.microsoft.com/office/drawing/2014/main" id="{083BC17E-084F-43D7-ADF9-E3AA1144E19A}"/>
              </a:ext>
            </a:extLst>
          </p:cNvPr>
          <p:cNvSpPr txBox="1"/>
          <p:nvPr/>
        </p:nvSpPr>
        <p:spPr>
          <a:xfrm>
            <a:off x="11317448" y="4406896"/>
            <a:ext cx="427839" cy="523220"/>
          </a:xfrm>
          <a:prstGeom prst="rect">
            <a:avLst/>
          </a:prstGeom>
          <a:noFill/>
        </p:spPr>
        <p:txBody>
          <a:bodyPr wrap="square" rtlCol="0">
            <a:spAutoFit/>
          </a:bodyPr>
          <a:lstStyle/>
          <a:p>
            <a:r>
              <a:rPr lang="en-US" dirty="0"/>
              <a:t>4</a:t>
            </a:r>
            <a:endParaRPr lang="th-TH" dirty="0"/>
          </a:p>
        </p:txBody>
      </p:sp>
      <p:sp>
        <p:nvSpPr>
          <p:cNvPr id="28" name="Arc 27">
            <a:extLst>
              <a:ext uri="{FF2B5EF4-FFF2-40B4-BE49-F238E27FC236}">
                <a16:creationId xmlns:a16="http://schemas.microsoft.com/office/drawing/2014/main" id="{C39A9A35-932D-4D89-85E2-EDA2A8C332E9}"/>
              </a:ext>
            </a:extLst>
          </p:cNvPr>
          <p:cNvSpPr/>
          <p:nvPr/>
        </p:nvSpPr>
        <p:spPr>
          <a:xfrm>
            <a:off x="6935599" y="3117452"/>
            <a:ext cx="2222384" cy="1451006"/>
          </a:xfrm>
          <a:prstGeom prst="arc">
            <a:avLst>
              <a:gd name="adj1" fmla="val 9961890"/>
              <a:gd name="adj2" fmla="val 20918638"/>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9" name="Arc 28">
            <a:extLst>
              <a:ext uri="{FF2B5EF4-FFF2-40B4-BE49-F238E27FC236}">
                <a16:creationId xmlns:a16="http://schemas.microsoft.com/office/drawing/2014/main" id="{27E32C9F-257E-470D-823A-BE9395F470E7}"/>
              </a:ext>
            </a:extLst>
          </p:cNvPr>
          <p:cNvSpPr/>
          <p:nvPr/>
        </p:nvSpPr>
        <p:spPr>
          <a:xfrm rot="10508454">
            <a:off x="7514830" y="3535137"/>
            <a:ext cx="1773630" cy="1451006"/>
          </a:xfrm>
          <a:prstGeom prst="arc">
            <a:avLst>
              <a:gd name="adj1" fmla="val 9961890"/>
              <a:gd name="adj2" fmla="val 20918638"/>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0" name="Arc 29">
            <a:extLst>
              <a:ext uri="{FF2B5EF4-FFF2-40B4-BE49-F238E27FC236}">
                <a16:creationId xmlns:a16="http://schemas.microsoft.com/office/drawing/2014/main" id="{1616A4C0-ADA4-4796-8D8C-2B99EFF19D56}"/>
              </a:ext>
            </a:extLst>
          </p:cNvPr>
          <p:cNvSpPr/>
          <p:nvPr/>
        </p:nvSpPr>
        <p:spPr>
          <a:xfrm rot="11770192">
            <a:off x="6982692" y="4351414"/>
            <a:ext cx="2222384" cy="1451006"/>
          </a:xfrm>
          <a:prstGeom prst="arc">
            <a:avLst>
              <a:gd name="adj1" fmla="val 10957777"/>
              <a:gd name="adj2" fmla="val 20918638"/>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1" name="Arc 30">
            <a:extLst>
              <a:ext uri="{FF2B5EF4-FFF2-40B4-BE49-F238E27FC236}">
                <a16:creationId xmlns:a16="http://schemas.microsoft.com/office/drawing/2014/main" id="{CF0152E9-E397-432A-BCC1-2FD1ACDF31CC}"/>
              </a:ext>
            </a:extLst>
          </p:cNvPr>
          <p:cNvSpPr/>
          <p:nvPr/>
        </p:nvSpPr>
        <p:spPr>
          <a:xfrm>
            <a:off x="9509432" y="4057661"/>
            <a:ext cx="205719" cy="1000993"/>
          </a:xfrm>
          <a:prstGeom prst="arc">
            <a:avLst>
              <a:gd name="adj1" fmla="val 16200000"/>
              <a:gd name="adj2" fmla="val 5188732"/>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2" name="Arc 31">
            <a:extLst>
              <a:ext uri="{FF2B5EF4-FFF2-40B4-BE49-F238E27FC236}">
                <a16:creationId xmlns:a16="http://schemas.microsoft.com/office/drawing/2014/main" id="{38A03DE0-3F06-4F37-82F1-AC19FE767345}"/>
              </a:ext>
            </a:extLst>
          </p:cNvPr>
          <p:cNvSpPr/>
          <p:nvPr/>
        </p:nvSpPr>
        <p:spPr>
          <a:xfrm>
            <a:off x="9678946" y="3343353"/>
            <a:ext cx="1959234" cy="1146661"/>
          </a:xfrm>
          <a:prstGeom prst="arc">
            <a:avLst>
              <a:gd name="adj1" fmla="val 12705662"/>
              <a:gd name="adj2" fmla="val 887414"/>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3" name="TextBox 32">
            <a:extLst>
              <a:ext uri="{FF2B5EF4-FFF2-40B4-BE49-F238E27FC236}">
                <a16:creationId xmlns:a16="http://schemas.microsoft.com/office/drawing/2014/main" id="{E5EBE6FB-CE22-4C2E-AABF-34F09E3835E4}"/>
              </a:ext>
            </a:extLst>
          </p:cNvPr>
          <p:cNvSpPr txBox="1"/>
          <p:nvPr/>
        </p:nvSpPr>
        <p:spPr>
          <a:xfrm>
            <a:off x="984471" y="6014906"/>
            <a:ext cx="9594046" cy="523220"/>
          </a:xfrm>
          <a:prstGeom prst="rect">
            <a:avLst/>
          </a:prstGeom>
          <a:noFill/>
        </p:spPr>
        <p:txBody>
          <a:bodyPr wrap="square" rtlCol="0">
            <a:spAutoFit/>
          </a:bodyPr>
          <a:lstStyle/>
          <a:p>
            <a:r>
              <a:rPr lang="en-US" b="1" dirty="0">
                <a:solidFill>
                  <a:srgbClr val="002060"/>
                </a:solidFill>
              </a:rPr>
              <a:t>Simple Graph                                                      </a:t>
            </a:r>
            <a:r>
              <a:rPr lang="en-US" b="1" dirty="0">
                <a:solidFill>
                  <a:srgbClr val="7030A0"/>
                </a:solidFill>
              </a:rPr>
              <a:t>Oriented Graph</a:t>
            </a:r>
            <a:endParaRPr lang="th-TH" b="1" dirty="0">
              <a:solidFill>
                <a:srgbClr val="7030A0"/>
              </a:solidFill>
            </a:endParaRPr>
          </a:p>
        </p:txBody>
      </p:sp>
      <p:sp>
        <p:nvSpPr>
          <p:cNvPr id="34" name="Rectangle 33">
            <a:extLst>
              <a:ext uri="{FF2B5EF4-FFF2-40B4-BE49-F238E27FC236}">
                <a16:creationId xmlns:a16="http://schemas.microsoft.com/office/drawing/2014/main" id="{09F919AF-4E8A-4E3D-BC6C-CAEB71FC1F4D}"/>
              </a:ext>
            </a:extLst>
          </p:cNvPr>
          <p:cNvSpPr/>
          <p:nvPr/>
        </p:nvSpPr>
        <p:spPr>
          <a:xfrm>
            <a:off x="202034" y="1737993"/>
            <a:ext cx="11781639" cy="954107"/>
          </a:xfrm>
          <a:prstGeom prst="rect">
            <a:avLst/>
          </a:prstGeom>
        </p:spPr>
        <p:txBody>
          <a:bodyPr wrap="square">
            <a:spAutoFit/>
          </a:bodyPr>
          <a:lstStyle/>
          <a:p>
            <a:r>
              <a:rPr lang="en-US" dirty="0"/>
              <a:t>If each element of the connected graph is assigned a direction, than it is called </a:t>
            </a:r>
            <a:r>
              <a:rPr lang="en-US" b="1" dirty="0">
                <a:solidFill>
                  <a:srgbClr val="7030A0"/>
                </a:solidFill>
              </a:rPr>
              <a:t>Oriented Graph</a:t>
            </a:r>
            <a:r>
              <a:rPr lang="en-US" dirty="0"/>
              <a:t>.</a:t>
            </a:r>
          </a:p>
        </p:txBody>
      </p:sp>
      <p:sp>
        <p:nvSpPr>
          <p:cNvPr id="35" name="Title 1">
            <a:extLst>
              <a:ext uri="{FF2B5EF4-FFF2-40B4-BE49-F238E27FC236}">
                <a16:creationId xmlns:a16="http://schemas.microsoft.com/office/drawing/2014/main" id="{8699E3E2-D5CA-4979-BC3B-66D2EBFA33D5}"/>
              </a:ext>
            </a:extLst>
          </p:cNvPr>
          <p:cNvSpPr>
            <a:spLocks noGrp="1"/>
          </p:cNvSpPr>
          <p:nvPr>
            <p:ph type="title"/>
          </p:nvPr>
        </p:nvSpPr>
        <p:spPr>
          <a:xfrm>
            <a:off x="64185" y="90824"/>
            <a:ext cx="10515600" cy="1325563"/>
          </a:xfrm>
        </p:spPr>
        <p:txBody>
          <a:bodyPr/>
          <a:lstStyle/>
          <a:p>
            <a:r>
              <a:rPr lang="en-US" b="1" dirty="0">
                <a:solidFill>
                  <a:srgbClr val="7030A0"/>
                </a:solidFill>
              </a:rPr>
              <a:t>Oriented Graph</a:t>
            </a:r>
            <a:endParaRPr lang="th-TH" dirty="0"/>
          </a:p>
        </p:txBody>
      </p:sp>
    </p:spTree>
    <p:extLst>
      <p:ext uri="{BB962C8B-B14F-4D97-AF65-F5344CB8AC3E}">
        <p14:creationId xmlns:p14="http://schemas.microsoft.com/office/powerpoint/2010/main" val="374084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09950" y="381000"/>
            <a:ext cx="5372100" cy="804672"/>
          </a:xfrm>
        </p:spPr>
        <p:txBody>
          <a:bodyPr>
            <a:noAutofit/>
          </a:bodyPr>
          <a:lstStyle/>
          <a:p>
            <a:pPr algn="ctr"/>
            <a:r>
              <a:rPr lang="en-US" dirty="0"/>
              <a:t>Table of Content</a:t>
            </a:r>
          </a:p>
        </p:txBody>
      </p:sp>
      <p:sp>
        <p:nvSpPr>
          <p:cNvPr id="2" name="Content Placeholder 1"/>
          <p:cNvSpPr>
            <a:spLocks noGrp="1"/>
          </p:cNvSpPr>
          <p:nvPr>
            <p:ph idx="1"/>
          </p:nvPr>
        </p:nvSpPr>
        <p:spPr>
          <a:xfrm>
            <a:off x="1866900" y="1254316"/>
            <a:ext cx="8648700" cy="5522720"/>
          </a:xfrm>
        </p:spPr>
        <p:txBody>
          <a:bodyPr>
            <a:noAutofit/>
          </a:bodyPr>
          <a:lstStyle/>
          <a:p>
            <a:pPr algn="just"/>
            <a:r>
              <a:rPr lang="en-US" sz="2400" dirty="0"/>
              <a:t>Adjoint Matrix</a:t>
            </a:r>
          </a:p>
          <a:p>
            <a:pPr algn="just"/>
            <a:r>
              <a:rPr lang="en-US" sz="2400" dirty="0"/>
              <a:t>Inverse Matrix</a:t>
            </a:r>
          </a:p>
          <a:p>
            <a:pPr algn="just"/>
            <a:endParaRPr lang="en-US" sz="2400" dirty="0"/>
          </a:p>
          <a:p>
            <a:pPr algn="just"/>
            <a:endParaRPr lang="en-US" sz="2400" dirty="0"/>
          </a:p>
        </p:txBody>
      </p:sp>
      <p:cxnSp>
        <p:nvCxnSpPr>
          <p:cNvPr id="10" name="Straight Connector 9"/>
          <p:cNvCxnSpPr/>
          <p:nvPr/>
        </p:nvCxnSpPr>
        <p:spPr>
          <a:xfrm>
            <a:off x="1752600" y="1219200"/>
            <a:ext cx="89154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2400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58C7-2FA7-47D3-8072-087D716FAEA9}"/>
              </a:ext>
            </a:extLst>
          </p:cNvPr>
          <p:cNvSpPr>
            <a:spLocks noGrp="1"/>
          </p:cNvSpPr>
          <p:nvPr>
            <p:ph type="title"/>
          </p:nvPr>
        </p:nvSpPr>
        <p:spPr/>
        <p:txBody>
          <a:bodyPr/>
          <a:lstStyle/>
          <a:p>
            <a:r>
              <a:rPr lang="en-US" b="1" dirty="0">
                <a:solidFill>
                  <a:srgbClr val="7030A0"/>
                </a:solidFill>
              </a:rPr>
              <a:t>Matrix (Plural matrices)</a:t>
            </a:r>
            <a:endParaRPr lang="th-TH" b="1" dirty="0">
              <a:solidFill>
                <a:srgbClr val="7030A0"/>
              </a:solidFill>
            </a:endParaRPr>
          </a:p>
        </p:txBody>
      </p:sp>
      <p:sp>
        <p:nvSpPr>
          <p:cNvPr id="3" name="Content Placeholder 2">
            <a:extLst>
              <a:ext uri="{FF2B5EF4-FFF2-40B4-BE49-F238E27FC236}">
                <a16:creationId xmlns:a16="http://schemas.microsoft.com/office/drawing/2014/main" id="{E6073E7D-F767-4139-AA51-2FDE00E10A6A}"/>
              </a:ext>
            </a:extLst>
          </p:cNvPr>
          <p:cNvSpPr>
            <a:spLocks noGrp="1"/>
          </p:cNvSpPr>
          <p:nvPr>
            <p:ph idx="1"/>
          </p:nvPr>
        </p:nvSpPr>
        <p:spPr>
          <a:xfrm>
            <a:off x="838200" y="1533283"/>
            <a:ext cx="10515600" cy="4643680"/>
          </a:xfrm>
        </p:spPr>
        <p:txBody>
          <a:bodyPr/>
          <a:lstStyle/>
          <a:p>
            <a:pPr marL="0" indent="0" algn="just">
              <a:buNone/>
            </a:pPr>
            <a:r>
              <a:rPr lang="en-US" dirty="0"/>
              <a:t>An array of numbers in m rows and n columns is called a </a:t>
            </a:r>
            <a:r>
              <a:rPr lang="en-US" dirty="0" err="1"/>
              <a:t>mxn</a:t>
            </a:r>
            <a:r>
              <a:rPr lang="en-US" dirty="0"/>
              <a:t> matrix.</a:t>
            </a:r>
          </a:p>
          <a:p>
            <a:pPr marL="0" indent="0" algn="just">
              <a:buNone/>
            </a:pPr>
            <a:r>
              <a:rPr lang="en-US" dirty="0"/>
              <a:t>Matrices can have any number of rows and columns.</a:t>
            </a:r>
          </a:p>
          <a:p>
            <a:pPr marL="0" indent="0" algn="just">
              <a:buNone/>
            </a:pPr>
            <a:r>
              <a:rPr lang="en-US" dirty="0"/>
              <a:t>A matrix with m rows and n columns is called an m by n matrix.</a:t>
            </a:r>
            <a:endParaRPr lang="th-TH" dirty="0"/>
          </a:p>
        </p:txBody>
      </p:sp>
      <p:sp>
        <p:nvSpPr>
          <p:cNvPr id="4" name="Date Placeholder 3">
            <a:extLst>
              <a:ext uri="{FF2B5EF4-FFF2-40B4-BE49-F238E27FC236}">
                <a16:creationId xmlns:a16="http://schemas.microsoft.com/office/drawing/2014/main" id="{FAAD56A7-FBD5-45FF-A698-DB3BA1EF9750}"/>
              </a:ext>
            </a:extLst>
          </p:cNvPr>
          <p:cNvSpPr>
            <a:spLocks noGrp="1"/>
          </p:cNvSpPr>
          <p:nvPr>
            <p:ph type="dt" sz="half" idx="10"/>
          </p:nvPr>
        </p:nvSpPr>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A74FFA71-EC19-4F2C-98B9-8D4B79E2D3AE}"/>
              </a:ext>
            </a:extLst>
          </p:cNvPr>
          <p:cNvSpPr>
            <a:spLocks noGrp="1"/>
          </p:cNvSpPr>
          <p:nvPr>
            <p:ph type="sldNum" sz="quarter" idx="12"/>
          </p:nvPr>
        </p:nvSpPr>
        <p:spPr/>
        <p:txBody>
          <a:bodyPr/>
          <a:lstStyle/>
          <a:p>
            <a:fld id="{33BCD95E-A428-4E8F-A603-A71E22D42A60}" type="slidenum">
              <a:rPr lang="th-TH" smtClean="0"/>
              <a:t>6</a:t>
            </a:fld>
            <a:endParaRPr lang="th-TH"/>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C2C490-855E-43DC-BF14-594720A04B88}"/>
                  </a:ext>
                </a:extLst>
              </p:cNvPr>
              <p:cNvSpPr txBox="1"/>
              <p:nvPr/>
            </p:nvSpPr>
            <p:spPr>
              <a:xfrm>
                <a:off x="1929468" y="3061412"/>
                <a:ext cx="5153270" cy="1587422"/>
              </a:xfrm>
              <a:prstGeom prst="rect">
                <a:avLst/>
              </a:prstGeom>
              <a:noFill/>
            </p:spPr>
            <p:txBody>
              <a:bodyPr wrap="none" lIns="0" tIns="0" rIns="0" bIns="0" rtlCol="0">
                <a:spAutoFit/>
              </a:bodyPr>
              <a:lstStyle/>
              <a:p>
                <a:r>
                  <a:rPr lang="en-US" dirty="0"/>
                  <a:t>A = </a:t>
                </a:r>
                <a14:m>
                  <m:oMath xmlns:m="http://schemas.openxmlformats.org/officeDocument/2006/math">
                    <m:d>
                      <m:dPr>
                        <m:begChr m:val="["/>
                        <m:endChr m:val="]"/>
                        <m:ctrlPr>
                          <a:rPr lang="th-TH" i="1" smtClean="0">
                            <a:latin typeface="Cambria Math" panose="02040503050406030204" pitchFamily="18" charset="0"/>
                          </a:rPr>
                        </m:ctrlPr>
                      </m:dPr>
                      <m:e>
                        <m:m>
                          <m:mPr>
                            <m:mcs>
                              <m:mc>
                                <m:mcPr>
                                  <m:count m:val="3"/>
                                  <m:mcJc m:val="center"/>
                                </m:mcPr>
                              </m:mc>
                            </m:mcs>
                            <m:ctrlPr>
                              <a:rPr lang="th-TH"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th-TH" b="0" i="1" smtClean="0">
                                  <a:latin typeface="Cambria Math" panose="02040503050406030204" pitchFamily="18" charset="0"/>
                                </a:rPr>
                                <m:t>                  </m:t>
                              </m:r>
                              <m:r>
                                <a:rPr lang="th-TH" i="1" smtClean="0">
                                  <a:latin typeface="Cambria Math" panose="02040503050406030204" pitchFamily="18" charset="0"/>
                                </a:rPr>
                                <m:t>⋯</m:t>
                              </m:r>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𝑛</m:t>
                                  </m:r>
                                </m:sub>
                              </m:sSub>
                            </m:e>
                          </m:mr>
                          <m:mr>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1</m:t>
                                  </m:r>
                                </m:sub>
                              </m:sSub>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th-TH" b="0" i="1" smtClean="0">
                                  <a:latin typeface="Cambria Math" panose="02040503050406030204" pitchFamily="18" charset="0"/>
                                </a:rPr>
                                <m:t>                  </m:t>
                              </m:r>
                              <m:r>
                                <a:rPr lang="th-TH" i="1">
                                  <a:latin typeface="Cambria Math" panose="02040503050406030204" pitchFamily="18" charset="0"/>
                                </a:rPr>
                                <m:t>⋯</m:t>
                              </m:r>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𝑛</m:t>
                                  </m:r>
                                </m:sub>
                              </m:sSub>
                            </m:e>
                          </m:mr>
                          <m:m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mr>
                          <m:mr>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𝑚</m:t>
                                  </m:r>
                                  <m:r>
                                    <a:rPr lang="en-US" i="1">
                                      <a:latin typeface="Cambria Math" panose="02040503050406030204" pitchFamily="18" charset="0"/>
                                    </a:rPr>
                                    <m:t>1</m:t>
                                  </m:r>
                                </m:sub>
                              </m:sSub>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m:t>
                                  </m:r>
                                  <m:r>
                                    <a:rPr lang="en-US" b="0" i="1" smtClean="0">
                                      <a:latin typeface="Cambria Math" panose="02040503050406030204" pitchFamily="18" charset="0"/>
                                    </a:rPr>
                                    <m:t>2                  </m:t>
                                  </m:r>
                                </m:sub>
                              </m:sSub>
                              <m:r>
                                <a:rPr lang="th-TH" b="0" i="1" smtClean="0">
                                  <a:latin typeface="Cambria Math" panose="02040503050406030204" pitchFamily="18" charset="0"/>
                                </a:rPr>
                                <m:t>    </m:t>
                              </m:r>
                              <m:r>
                                <a:rPr lang="th-TH" i="1">
                                  <a:latin typeface="Cambria Math" panose="02040503050406030204" pitchFamily="18" charset="0"/>
                                </a:rPr>
                                <m:t>⋯</m:t>
                              </m:r>
                            </m:e>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𝑚𝑛</m:t>
                                  </m:r>
                                </m:sub>
                              </m:sSub>
                            </m:e>
                          </m:mr>
                        </m:m>
                      </m:e>
                    </m:d>
                  </m:oMath>
                </a14:m>
                <a:endParaRPr lang="th-TH" dirty="0"/>
              </a:p>
            </p:txBody>
          </p:sp>
        </mc:Choice>
        <mc:Fallback xmlns="">
          <p:sp>
            <p:nvSpPr>
              <p:cNvPr id="8" name="TextBox 7">
                <a:extLst>
                  <a:ext uri="{FF2B5EF4-FFF2-40B4-BE49-F238E27FC236}">
                    <a16:creationId xmlns:a16="http://schemas.microsoft.com/office/drawing/2014/main" id="{D3C2C490-855E-43DC-BF14-594720A04B88}"/>
                  </a:ext>
                </a:extLst>
              </p:cNvPr>
              <p:cNvSpPr txBox="1">
                <a:spLocks noRot="1" noChangeAspect="1" noMove="1" noResize="1" noEditPoints="1" noAdjustHandles="1" noChangeArrowheads="1" noChangeShapeType="1" noTextEdit="1"/>
              </p:cNvSpPr>
              <p:nvPr/>
            </p:nvSpPr>
            <p:spPr>
              <a:xfrm>
                <a:off x="1929468" y="3061412"/>
                <a:ext cx="5153270" cy="1587422"/>
              </a:xfrm>
              <a:prstGeom prst="rect">
                <a:avLst/>
              </a:prstGeom>
              <a:blipFill>
                <a:blip r:embed="rId2"/>
                <a:stretch>
                  <a:fillRect l="-426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8CD1157-88B9-4D72-BCBA-2A14541F7169}"/>
                  </a:ext>
                </a:extLst>
              </p:cNvPr>
              <p:cNvSpPr txBox="1"/>
              <p:nvPr/>
            </p:nvSpPr>
            <p:spPr>
              <a:xfrm>
                <a:off x="3028426" y="5021974"/>
                <a:ext cx="2139560" cy="1139414"/>
              </a:xfrm>
              <a:prstGeom prst="rect">
                <a:avLst/>
              </a:prstGeom>
              <a:noFill/>
            </p:spPr>
            <p:txBody>
              <a:bodyPr wrap="none" lIns="0" tIns="0" rIns="0" bIns="0" rtlCol="0">
                <a:spAutoFit/>
              </a:bodyPr>
              <a:lstStyle/>
              <a:p>
                <a:r>
                  <a:rPr lang="en-US" dirty="0"/>
                  <a:t>B = </a:t>
                </a:r>
                <a14:m>
                  <m:oMath xmlns:m="http://schemas.openxmlformats.org/officeDocument/2006/math">
                    <m:d>
                      <m:dPr>
                        <m:begChr m:val="["/>
                        <m:endChr m:val="]"/>
                        <m:ctrlPr>
                          <a:rPr lang="th-TH" i="1" smtClean="0">
                            <a:latin typeface="Cambria Math" panose="02040503050406030204" pitchFamily="18" charset="0"/>
                          </a:rPr>
                        </m:ctrlPr>
                      </m:dPr>
                      <m:e>
                        <m:m>
                          <m:mPr>
                            <m:mcs>
                              <m:mc>
                                <m:mcPr>
                                  <m:count m:val="3"/>
                                  <m:mcJc m:val="center"/>
                                </m:mcPr>
                              </m:mc>
                            </m:mcs>
                            <m:ctrlPr>
                              <a:rPr lang="th-TH"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8</m:t>
                              </m:r>
                            </m:e>
                          </m:mr>
                        </m:m>
                      </m:e>
                    </m:d>
                  </m:oMath>
                </a14:m>
                <a:endParaRPr lang="th-TH" dirty="0"/>
              </a:p>
            </p:txBody>
          </p:sp>
        </mc:Choice>
        <mc:Fallback xmlns="">
          <p:sp>
            <p:nvSpPr>
              <p:cNvPr id="10" name="TextBox 9">
                <a:extLst>
                  <a:ext uri="{FF2B5EF4-FFF2-40B4-BE49-F238E27FC236}">
                    <a16:creationId xmlns:a16="http://schemas.microsoft.com/office/drawing/2014/main" id="{58CD1157-88B9-4D72-BCBA-2A14541F7169}"/>
                  </a:ext>
                </a:extLst>
              </p:cNvPr>
              <p:cNvSpPr txBox="1">
                <a:spLocks noRot="1" noChangeAspect="1" noMove="1" noResize="1" noEditPoints="1" noAdjustHandles="1" noChangeArrowheads="1" noChangeShapeType="1" noTextEdit="1"/>
              </p:cNvSpPr>
              <p:nvPr/>
            </p:nvSpPr>
            <p:spPr>
              <a:xfrm>
                <a:off x="3028426" y="5021974"/>
                <a:ext cx="2139560" cy="1139414"/>
              </a:xfrm>
              <a:prstGeom prst="rect">
                <a:avLst/>
              </a:prstGeom>
              <a:blipFill>
                <a:blip r:embed="rId3"/>
                <a:stretch>
                  <a:fillRect l="-10256"/>
                </a:stretch>
              </a:blipFill>
            </p:spPr>
            <p:txBody>
              <a:bodyPr/>
              <a:lstStyle/>
              <a:p>
                <a:r>
                  <a:rPr lang="th-TH">
                    <a:noFill/>
                  </a:rPr>
                  <a:t> </a:t>
                </a:r>
              </a:p>
            </p:txBody>
          </p:sp>
        </mc:Fallback>
      </mc:AlternateContent>
      <p:sp>
        <p:nvSpPr>
          <p:cNvPr id="12" name="TextBox 11">
            <a:extLst>
              <a:ext uri="{FF2B5EF4-FFF2-40B4-BE49-F238E27FC236}">
                <a16:creationId xmlns:a16="http://schemas.microsoft.com/office/drawing/2014/main" id="{4F260A2F-E981-4029-940B-34D308D063D8}"/>
              </a:ext>
            </a:extLst>
          </p:cNvPr>
          <p:cNvSpPr txBox="1"/>
          <p:nvPr/>
        </p:nvSpPr>
        <p:spPr>
          <a:xfrm>
            <a:off x="5721292" y="5880683"/>
            <a:ext cx="4337108" cy="523220"/>
          </a:xfrm>
          <a:prstGeom prst="rect">
            <a:avLst/>
          </a:prstGeom>
          <a:noFill/>
        </p:spPr>
        <p:txBody>
          <a:bodyPr wrap="square" rtlCol="0">
            <a:spAutoFit/>
          </a:bodyPr>
          <a:lstStyle/>
          <a:p>
            <a:r>
              <a:rPr lang="en-US" dirty="0"/>
              <a:t>B matrix has order 3 x 3 </a:t>
            </a:r>
            <a:endParaRPr lang="th-TH" dirty="0"/>
          </a:p>
        </p:txBody>
      </p:sp>
    </p:spTree>
    <p:extLst>
      <p:ext uri="{BB962C8B-B14F-4D97-AF65-F5344CB8AC3E}">
        <p14:creationId xmlns:p14="http://schemas.microsoft.com/office/powerpoint/2010/main" val="203466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831E-1219-47EC-A7BA-37D4C6D1637E}"/>
              </a:ext>
            </a:extLst>
          </p:cNvPr>
          <p:cNvSpPr>
            <a:spLocks noGrp="1"/>
          </p:cNvSpPr>
          <p:nvPr>
            <p:ph type="title"/>
          </p:nvPr>
        </p:nvSpPr>
        <p:spPr>
          <a:xfrm>
            <a:off x="284526" y="553231"/>
            <a:ext cx="4379752" cy="1325563"/>
          </a:xfrm>
        </p:spPr>
        <p:txBody>
          <a:bodyPr/>
          <a:lstStyle/>
          <a:p>
            <a:pPr algn="ctr"/>
            <a:r>
              <a:rPr lang="en-US" b="1" dirty="0">
                <a:solidFill>
                  <a:srgbClr val="0070C0"/>
                </a:solidFill>
              </a:rPr>
              <a:t>Create 4 rows and 5 columns matrix</a:t>
            </a:r>
            <a:endParaRPr lang="th-TH" b="1" dirty="0">
              <a:solidFill>
                <a:srgbClr val="0070C0"/>
              </a:solidFill>
            </a:endParaRPr>
          </a:p>
        </p:txBody>
      </p:sp>
      <p:sp>
        <p:nvSpPr>
          <p:cNvPr id="4" name="Date Placeholder 3">
            <a:extLst>
              <a:ext uri="{FF2B5EF4-FFF2-40B4-BE49-F238E27FC236}">
                <a16:creationId xmlns:a16="http://schemas.microsoft.com/office/drawing/2014/main" id="{55187015-0073-4F70-941C-D58CFA198360}"/>
              </a:ext>
            </a:extLst>
          </p:cNvPr>
          <p:cNvSpPr>
            <a:spLocks noGrp="1"/>
          </p:cNvSpPr>
          <p:nvPr>
            <p:ph type="dt" sz="half" idx="10"/>
          </p:nvPr>
        </p:nvSpPr>
        <p:spPr>
          <a:xfrm>
            <a:off x="838200" y="6356053"/>
            <a:ext cx="2743200" cy="365125"/>
          </a:xfrm>
        </p:spPr>
        <p:txBody>
          <a:bodyPr/>
          <a:lstStyle/>
          <a:p>
            <a:fld id="{B94B0649-7372-4CE6-BC21-4A28FA42FD34}" type="datetime1">
              <a:rPr lang="en-US" smtClean="0"/>
              <a:t>9/27/2020</a:t>
            </a:fld>
            <a:endParaRPr lang="th-TH"/>
          </a:p>
        </p:txBody>
      </p:sp>
      <p:sp>
        <p:nvSpPr>
          <p:cNvPr id="5" name="Slide Number Placeholder 4">
            <a:extLst>
              <a:ext uri="{FF2B5EF4-FFF2-40B4-BE49-F238E27FC236}">
                <a16:creationId xmlns:a16="http://schemas.microsoft.com/office/drawing/2014/main" id="{58319D43-0045-4DED-B45F-9EE25FAC21AB}"/>
              </a:ext>
            </a:extLst>
          </p:cNvPr>
          <p:cNvSpPr>
            <a:spLocks noGrp="1"/>
          </p:cNvSpPr>
          <p:nvPr>
            <p:ph type="sldNum" sz="quarter" idx="12"/>
          </p:nvPr>
        </p:nvSpPr>
        <p:spPr>
          <a:xfrm>
            <a:off x="8610600" y="6347961"/>
            <a:ext cx="2743200" cy="365125"/>
          </a:xfrm>
        </p:spPr>
        <p:txBody>
          <a:bodyPr/>
          <a:lstStyle/>
          <a:p>
            <a:fld id="{33BCD95E-A428-4E8F-A603-A71E22D42A60}" type="slidenum">
              <a:rPr lang="th-TH" smtClean="0"/>
              <a:t>7</a:t>
            </a:fld>
            <a:endParaRPr lang="th-TH"/>
          </a:p>
        </p:txBody>
      </p:sp>
      <p:sp>
        <p:nvSpPr>
          <p:cNvPr id="6" name="Rectangle 5">
            <a:extLst>
              <a:ext uri="{FF2B5EF4-FFF2-40B4-BE49-F238E27FC236}">
                <a16:creationId xmlns:a16="http://schemas.microsoft.com/office/drawing/2014/main" id="{82EA4538-2F2A-4492-B32A-FAB07869FD2A}"/>
              </a:ext>
            </a:extLst>
          </p:cNvPr>
          <p:cNvSpPr/>
          <p:nvPr/>
        </p:nvSpPr>
        <p:spPr>
          <a:xfrm>
            <a:off x="371912" y="1969678"/>
            <a:ext cx="7891244" cy="3108543"/>
          </a:xfrm>
          <a:prstGeom prst="rect">
            <a:avLst/>
          </a:prstGeom>
        </p:spPr>
        <p:txBody>
          <a:bodyPr wrap="square">
            <a:spAutoFit/>
          </a:bodyPr>
          <a:lstStyle/>
          <a:p>
            <a:r>
              <a:rPr lang="th-TH" dirty="0"/>
              <a:t>&gt;&gt; a = [ 1 2 3 4 5; 2 3 4 5 6; 3 4 5 6 7; 4 5 6 7 8]</a:t>
            </a:r>
          </a:p>
          <a:p>
            <a:r>
              <a:rPr lang="th-TH" dirty="0"/>
              <a:t>a =</a:t>
            </a:r>
          </a:p>
          <a:p>
            <a:endParaRPr lang="th-TH" dirty="0"/>
          </a:p>
          <a:p>
            <a:r>
              <a:rPr lang="th-TH" dirty="0"/>
              <a:t>   1   2   3   4   5</a:t>
            </a:r>
          </a:p>
          <a:p>
            <a:r>
              <a:rPr lang="th-TH" dirty="0"/>
              <a:t>   2   3   4   5   6</a:t>
            </a:r>
          </a:p>
          <a:p>
            <a:r>
              <a:rPr lang="th-TH" dirty="0"/>
              <a:t>   3   4   5   6   7</a:t>
            </a:r>
          </a:p>
          <a:p>
            <a:r>
              <a:rPr lang="th-TH" dirty="0"/>
              <a:t>   4   5   6   7   8</a:t>
            </a:r>
          </a:p>
        </p:txBody>
      </p:sp>
      <p:sp>
        <p:nvSpPr>
          <p:cNvPr id="10" name="Rectangle: Rounded Corners 9">
            <a:extLst>
              <a:ext uri="{FF2B5EF4-FFF2-40B4-BE49-F238E27FC236}">
                <a16:creationId xmlns:a16="http://schemas.microsoft.com/office/drawing/2014/main" id="{19672EAD-16F2-4C6E-B325-028F05D800A8}"/>
              </a:ext>
            </a:extLst>
          </p:cNvPr>
          <p:cNvSpPr/>
          <p:nvPr/>
        </p:nvSpPr>
        <p:spPr>
          <a:xfrm>
            <a:off x="184558" y="635573"/>
            <a:ext cx="7541703" cy="51108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62122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124F-5015-4B3D-A9E7-C72B7E89817D}"/>
              </a:ext>
            </a:extLst>
          </p:cNvPr>
          <p:cNvSpPr>
            <a:spLocks noGrp="1"/>
          </p:cNvSpPr>
          <p:nvPr>
            <p:ph type="ctrTitle"/>
          </p:nvPr>
        </p:nvSpPr>
        <p:spPr/>
        <p:txBody>
          <a:bodyPr/>
          <a:lstStyle/>
          <a:p>
            <a:r>
              <a:rPr lang="en-US" b="1" dirty="0">
                <a:solidFill>
                  <a:srgbClr val="7030A0"/>
                </a:solidFill>
              </a:rPr>
              <a:t>Types of Matrices</a:t>
            </a:r>
            <a:endParaRPr lang="th-TH" b="1" dirty="0">
              <a:solidFill>
                <a:srgbClr val="7030A0"/>
              </a:solidFill>
            </a:endParaRPr>
          </a:p>
        </p:txBody>
      </p:sp>
      <p:sp>
        <p:nvSpPr>
          <p:cNvPr id="4" name="Date Placeholder 3">
            <a:extLst>
              <a:ext uri="{FF2B5EF4-FFF2-40B4-BE49-F238E27FC236}">
                <a16:creationId xmlns:a16="http://schemas.microsoft.com/office/drawing/2014/main" id="{6E0D820B-C9F9-4C46-95A1-230251307F8E}"/>
              </a:ext>
            </a:extLst>
          </p:cNvPr>
          <p:cNvSpPr>
            <a:spLocks noGrp="1"/>
          </p:cNvSpPr>
          <p:nvPr>
            <p:ph type="dt" sz="half" idx="10"/>
          </p:nvPr>
        </p:nvSpPr>
        <p:spPr/>
        <p:txBody>
          <a:bodyPr/>
          <a:lstStyle/>
          <a:p>
            <a:fld id="{D66A43A4-D505-42B2-8CB2-6A43BF0DFC85}" type="datetime1">
              <a:rPr lang="en-US" smtClean="0"/>
              <a:t>9/27/2020</a:t>
            </a:fld>
            <a:endParaRPr lang="th-TH"/>
          </a:p>
        </p:txBody>
      </p:sp>
      <p:sp>
        <p:nvSpPr>
          <p:cNvPr id="5" name="Slide Number Placeholder 4">
            <a:extLst>
              <a:ext uri="{FF2B5EF4-FFF2-40B4-BE49-F238E27FC236}">
                <a16:creationId xmlns:a16="http://schemas.microsoft.com/office/drawing/2014/main" id="{1E871F83-382E-420E-A3AB-0575D60415C2}"/>
              </a:ext>
            </a:extLst>
          </p:cNvPr>
          <p:cNvSpPr>
            <a:spLocks noGrp="1"/>
          </p:cNvSpPr>
          <p:nvPr>
            <p:ph type="sldNum" sz="quarter" idx="12"/>
          </p:nvPr>
        </p:nvSpPr>
        <p:spPr/>
        <p:txBody>
          <a:bodyPr/>
          <a:lstStyle/>
          <a:p>
            <a:fld id="{33BCD95E-A428-4E8F-A603-A71E22D42A60}" type="slidenum">
              <a:rPr lang="th-TH" smtClean="0"/>
              <a:t>8</a:t>
            </a:fld>
            <a:endParaRPr lang="th-TH"/>
          </a:p>
        </p:txBody>
      </p:sp>
    </p:spTree>
    <p:extLst>
      <p:ext uri="{BB962C8B-B14F-4D97-AF65-F5344CB8AC3E}">
        <p14:creationId xmlns:p14="http://schemas.microsoft.com/office/powerpoint/2010/main" val="109217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6869-5B8A-493B-9826-0557F6ECB968}"/>
              </a:ext>
            </a:extLst>
          </p:cNvPr>
          <p:cNvSpPr>
            <a:spLocks noGrp="1"/>
          </p:cNvSpPr>
          <p:nvPr>
            <p:ph type="title"/>
          </p:nvPr>
        </p:nvSpPr>
        <p:spPr>
          <a:xfrm>
            <a:off x="74802" y="55446"/>
            <a:ext cx="10515600" cy="1325563"/>
          </a:xfrm>
        </p:spPr>
        <p:txBody>
          <a:bodyPr/>
          <a:lstStyle/>
          <a:p>
            <a:r>
              <a:rPr lang="en-US" b="1" dirty="0">
                <a:solidFill>
                  <a:srgbClr val="7030A0"/>
                </a:solidFill>
              </a:rPr>
              <a:t>Square Matrix</a:t>
            </a:r>
            <a:endParaRPr lang="th-TH" b="1" dirty="0">
              <a:solidFill>
                <a:srgbClr val="7030A0"/>
              </a:solidFill>
            </a:endParaRPr>
          </a:p>
        </p:txBody>
      </p:sp>
      <p:sp>
        <p:nvSpPr>
          <p:cNvPr id="3" name="Content Placeholder 2">
            <a:extLst>
              <a:ext uri="{FF2B5EF4-FFF2-40B4-BE49-F238E27FC236}">
                <a16:creationId xmlns:a16="http://schemas.microsoft.com/office/drawing/2014/main" id="{D3ACE5EE-8400-4215-8CDD-341AFD78A707}"/>
              </a:ext>
            </a:extLst>
          </p:cNvPr>
          <p:cNvSpPr>
            <a:spLocks noGrp="1"/>
          </p:cNvSpPr>
          <p:nvPr>
            <p:ph idx="1"/>
          </p:nvPr>
        </p:nvSpPr>
        <p:spPr>
          <a:xfrm>
            <a:off x="200637" y="1053839"/>
            <a:ext cx="10515600" cy="4351338"/>
          </a:xfrm>
        </p:spPr>
        <p:txBody>
          <a:bodyPr/>
          <a:lstStyle/>
          <a:p>
            <a:pPr marL="0" indent="0">
              <a:buNone/>
            </a:pPr>
            <a:r>
              <a:rPr lang="en-US" dirty="0"/>
              <a:t>A </a:t>
            </a:r>
            <a:r>
              <a:rPr lang="en-US" dirty="0">
                <a:solidFill>
                  <a:srgbClr val="7030A0"/>
                </a:solidFill>
              </a:rPr>
              <a:t>square</a:t>
            </a:r>
            <a:r>
              <a:rPr lang="en-US" dirty="0"/>
              <a:t> </a:t>
            </a:r>
            <a:r>
              <a:rPr lang="en-US" dirty="0">
                <a:solidFill>
                  <a:srgbClr val="7030A0"/>
                </a:solidFill>
              </a:rPr>
              <a:t>matrix</a:t>
            </a:r>
            <a:r>
              <a:rPr lang="en-US" dirty="0"/>
              <a:t> is a matrix that has the same number of rows and columns is known as </a:t>
            </a:r>
            <a:r>
              <a:rPr lang="en-US" dirty="0">
                <a:solidFill>
                  <a:srgbClr val="7030A0"/>
                </a:solidFill>
              </a:rPr>
              <a:t>square matrix</a:t>
            </a:r>
            <a:r>
              <a:rPr lang="en-US" dirty="0"/>
              <a:t>.</a:t>
            </a:r>
            <a:endParaRPr lang="th-TH"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4E2738-3349-44B9-9B1D-B301371DCF56}"/>
                  </a:ext>
                </a:extLst>
              </p:cNvPr>
              <p:cNvSpPr txBox="1"/>
              <p:nvPr/>
            </p:nvSpPr>
            <p:spPr>
              <a:xfrm>
                <a:off x="457200" y="1860344"/>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6</m:t>
                                </m:r>
                              </m:e>
                            </m:mr>
                            <m:mr>
                              <m:e>
                                <m:r>
                                  <a:rPr lang="en-US" b="0" i="1" smtClean="0">
                                    <a:latin typeface="Cambria Math" panose="02040503050406030204" pitchFamily="18" charset="0"/>
                                  </a:rPr>
                                  <m:t>7</m:t>
                                </m:r>
                              </m:e>
                              <m:e>
                                <m:r>
                                  <a:rPr lang="en-US" b="0" i="1" smtClean="0">
                                    <a:latin typeface="Cambria Math" panose="02040503050406030204" pitchFamily="18" charset="0"/>
                                  </a:rPr>
                                  <m:t>8</m:t>
                                </m:r>
                              </m:e>
                              <m:e>
                                <m:r>
                                  <a:rPr lang="en-US" b="0" i="1" smtClean="0">
                                    <a:latin typeface="Cambria Math" panose="02040503050406030204" pitchFamily="18" charset="0"/>
                                  </a:rPr>
                                  <m:t>9</m:t>
                                </m:r>
                              </m:e>
                            </m:mr>
                          </m:m>
                        </m:e>
                      </m:d>
                    </m:oMath>
                  </m:oMathPara>
                </a14:m>
                <a:endParaRPr lang="th-TH" dirty="0"/>
              </a:p>
            </p:txBody>
          </p:sp>
        </mc:Choice>
        <mc:Fallback xmlns="">
          <p:sp>
            <p:nvSpPr>
              <p:cNvPr id="4" name="TextBox 3">
                <a:extLst>
                  <a:ext uri="{FF2B5EF4-FFF2-40B4-BE49-F238E27FC236}">
                    <a16:creationId xmlns:a16="http://schemas.microsoft.com/office/drawing/2014/main" id="{624E2738-3349-44B9-9B1D-B301371DCF56}"/>
                  </a:ext>
                </a:extLst>
              </p:cNvPr>
              <p:cNvSpPr txBox="1">
                <a:spLocks noRot="1" noChangeAspect="1" noMove="1" noResize="1" noEditPoints="1" noAdjustHandles="1" noChangeArrowheads="1" noChangeShapeType="1" noTextEdit="1"/>
              </p:cNvSpPr>
              <p:nvPr/>
            </p:nvSpPr>
            <p:spPr>
              <a:xfrm>
                <a:off x="457200" y="1860344"/>
                <a:ext cx="2443618" cy="113941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A3A5E7E-252A-4581-A782-749DD0BC53A3}"/>
                  </a:ext>
                </a:extLst>
              </p:cNvPr>
              <p:cNvSpPr/>
              <p:nvPr/>
            </p:nvSpPr>
            <p:spPr>
              <a:xfrm>
                <a:off x="4003328" y="1713337"/>
                <a:ext cx="2658548"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6</m:t>
                                </m:r>
                              </m:e>
                            </m:mr>
                            <m:mr>
                              <m:e>
                                <m:r>
                                  <a:rPr lang="en-US" b="0" i="1" smtClean="0">
                                    <a:latin typeface="Cambria Math" panose="02040503050406030204" pitchFamily="18" charset="0"/>
                                  </a:rPr>
                                  <m:t>7</m:t>
                                </m:r>
                              </m:e>
                              <m:e>
                                <m:r>
                                  <a:rPr lang="en-US" b="0" i="1" smtClean="0">
                                    <a:latin typeface="Cambria Math" panose="02040503050406030204" pitchFamily="18" charset="0"/>
                                  </a:rPr>
                                  <m:t>8</m:t>
                                </m:r>
                              </m:e>
                              <m:e>
                                <m:r>
                                  <a:rPr lang="en-US" b="0" i="1" smtClean="0">
                                    <a:latin typeface="Cambria Math" panose="02040503050406030204" pitchFamily="18" charset="0"/>
                                  </a:rPr>
                                  <m:t>9</m:t>
                                </m:r>
                              </m:e>
                            </m:mr>
                            <m:mr>
                              <m:e>
                                <m:r>
                                  <a:rPr lang="en-US" b="0" i="1" smtClean="0">
                                    <a:latin typeface="Cambria Math" panose="02040503050406030204" pitchFamily="18" charset="0"/>
                                  </a:rPr>
                                  <m:t>6</m:t>
                                </m:r>
                              </m:e>
                              <m:e>
                                <m:r>
                                  <a:rPr lang="en-US" b="0" i="1" smtClean="0">
                                    <a:latin typeface="Cambria Math" panose="02040503050406030204" pitchFamily="18" charset="0"/>
                                  </a:rPr>
                                  <m:t>5</m:t>
                                </m:r>
                              </m:e>
                              <m:e>
                                <m:r>
                                  <a:rPr lang="en-US" b="0" i="1" smtClean="0">
                                    <a:latin typeface="Cambria Math" panose="02040503050406030204" pitchFamily="18" charset="0"/>
                                  </a:rPr>
                                  <m:t>4</m:t>
                                </m:r>
                              </m:e>
                            </m:mr>
                          </m:m>
                        </m:e>
                      </m:d>
                    </m:oMath>
                  </m:oMathPara>
                </a14:m>
                <a:endParaRPr lang="th-TH" dirty="0"/>
              </a:p>
            </p:txBody>
          </p:sp>
        </mc:Choice>
        <mc:Fallback xmlns="">
          <p:sp>
            <p:nvSpPr>
              <p:cNvPr id="8" name="Rectangle 7">
                <a:extLst>
                  <a:ext uri="{FF2B5EF4-FFF2-40B4-BE49-F238E27FC236}">
                    <a16:creationId xmlns:a16="http://schemas.microsoft.com/office/drawing/2014/main" id="{FA3A5E7E-252A-4581-A782-749DD0BC53A3}"/>
                  </a:ext>
                </a:extLst>
              </p:cNvPr>
              <p:cNvSpPr>
                <a:spLocks noRot="1" noChangeAspect="1" noMove="1" noResize="1" noEditPoints="1" noAdjustHandles="1" noChangeArrowheads="1" noChangeShapeType="1" noTextEdit="1"/>
              </p:cNvSpPr>
              <p:nvPr/>
            </p:nvSpPr>
            <p:spPr>
              <a:xfrm>
                <a:off x="4003328" y="1713337"/>
                <a:ext cx="2658548" cy="1679755"/>
              </a:xfrm>
              <a:prstGeom prst="rect">
                <a:avLst/>
              </a:prstGeom>
              <a:blipFill>
                <a:blip r:embed="rId3"/>
                <a:stretch>
                  <a:fillRect/>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23192365-6135-4D8D-AA50-6144C1DF053F}"/>
              </a:ext>
            </a:extLst>
          </p:cNvPr>
          <p:cNvSpPr txBox="1"/>
          <p:nvPr/>
        </p:nvSpPr>
        <p:spPr>
          <a:xfrm>
            <a:off x="276837" y="3429000"/>
            <a:ext cx="8749718" cy="523220"/>
          </a:xfrm>
          <a:prstGeom prst="rect">
            <a:avLst/>
          </a:prstGeom>
          <a:noFill/>
        </p:spPr>
        <p:txBody>
          <a:bodyPr wrap="square" rtlCol="0">
            <a:spAutoFit/>
          </a:bodyPr>
          <a:lstStyle/>
          <a:p>
            <a:r>
              <a:rPr lang="en-US" dirty="0"/>
              <a:t>A is square matrix                     B is not square matrix </a:t>
            </a:r>
            <a:endParaRPr lang="th-TH" dirty="0"/>
          </a:p>
        </p:txBody>
      </p:sp>
      <p:sp>
        <p:nvSpPr>
          <p:cNvPr id="11" name="Rectangle 10">
            <a:extLst>
              <a:ext uri="{FF2B5EF4-FFF2-40B4-BE49-F238E27FC236}">
                <a16:creationId xmlns:a16="http://schemas.microsoft.com/office/drawing/2014/main" id="{6E6B9B81-6320-4F50-AD3E-0A8B9B0EF4C7}"/>
              </a:ext>
            </a:extLst>
          </p:cNvPr>
          <p:cNvSpPr/>
          <p:nvPr/>
        </p:nvSpPr>
        <p:spPr>
          <a:xfrm>
            <a:off x="247476" y="4351470"/>
            <a:ext cx="3637021" cy="523220"/>
          </a:xfrm>
          <a:prstGeom prst="rect">
            <a:avLst/>
          </a:prstGeom>
        </p:spPr>
        <p:txBody>
          <a:bodyPr wrap="none">
            <a:spAutoFit/>
          </a:bodyPr>
          <a:lstStyle/>
          <a:p>
            <a:r>
              <a:rPr lang="en-US" b="1" dirty="0">
                <a:solidFill>
                  <a:srgbClr val="7030A0"/>
                </a:solidFill>
              </a:rPr>
              <a:t>Order of Square Matrix</a:t>
            </a:r>
            <a:endParaRPr lang="th-TH" b="1" dirty="0">
              <a:solidFill>
                <a:srgbClr val="7030A0"/>
              </a:solidFill>
            </a:endParaRPr>
          </a:p>
        </p:txBody>
      </p:sp>
      <p:sp>
        <p:nvSpPr>
          <p:cNvPr id="12" name="Rectangle 11">
            <a:extLst>
              <a:ext uri="{FF2B5EF4-FFF2-40B4-BE49-F238E27FC236}">
                <a16:creationId xmlns:a16="http://schemas.microsoft.com/office/drawing/2014/main" id="{F7CD08F1-5366-480B-9831-6C657D3863D0}"/>
              </a:ext>
            </a:extLst>
          </p:cNvPr>
          <p:cNvSpPr/>
          <p:nvPr/>
        </p:nvSpPr>
        <p:spPr>
          <a:xfrm>
            <a:off x="247476" y="4829564"/>
            <a:ext cx="11824282" cy="954107"/>
          </a:xfrm>
          <a:prstGeom prst="rect">
            <a:avLst/>
          </a:prstGeom>
        </p:spPr>
        <p:txBody>
          <a:bodyPr wrap="square">
            <a:spAutoFit/>
          </a:bodyPr>
          <a:lstStyle/>
          <a:p>
            <a:r>
              <a:rPr lang="en-US" dirty="0"/>
              <a:t>Order of Square matrix is the number of rows or number of columns in Square matrix is known as Order of Square Matrix.</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704B52-9B84-4F3D-A5D4-08AA9CCDB498}"/>
                  </a:ext>
                </a:extLst>
              </p:cNvPr>
              <p:cNvSpPr txBox="1"/>
              <p:nvPr/>
            </p:nvSpPr>
            <p:spPr>
              <a:xfrm>
                <a:off x="2430386" y="5680091"/>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6</m:t>
                                </m:r>
                              </m:e>
                            </m:mr>
                            <m:mr>
                              <m:e>
                                <m:r>
                                  <a:rPr lang="en-US" b="0" i="1" smtClean="0">
                                    <a:latin typeface="Cambria Math" panose="02040503050406030204" pitchFamily="18" charset="0"/>
                                  </a:rPr>
                                  <m:t>7</m:t>
                                </m:r>
                              </m:e>
                              <m:e>
                                <m:r>
                                  <a:rPr lang="en-US" b="0" i="1" smtClean="0">
                                    <a:latin typeface="Cambria Math" panose="02040503050406030204" pitchFamily="18" charset="0"/>
                                  </a:rPr>
                                  <m:t>8</m:t>
                                </m:r>
                              </m:e>
                              <m:e>
                                <m:r>
                                  <a:rPr lang="en-US" b="0" i="1" smtClean="0">
                                    <a:latin typeface="Cambria Math" panose="02040503050406030204" pitchFamily="18" charset="0"/>
                                  </a:rPr>
                                  <m:t>9</m:t>
                                </m:r>
                              </m:e>
                            </m:mr>
                          </m:m>
                        </m:e>
                      </m:d>
                    </m:oMath>
                  </m:oMathPara>
                </a14:m>
                <a:endParaRPr lang="th-TH" dirty="0"/>
              </a:p>
            </p:txBody>
          </p:sp>
        </mc:Choice>
        <mc:Fallback xmlns="">
          <p:sp>
            <p:nvSpPr>
              <p:cNvPr id="13" name="TextBox 12">
                <a:extLst>
                  <a:ext uri="{FF2B5EF4-FFF2-40B4-BE49-F238E27FC236}">
                    <a16:creationId xmlns:a16="http://schemas.microsoft.com/office/drawing/2014/main" id="{40704B52-9B84-4F3D-A5D4-08AA9CCDB498}"/>
                  </a:ext>
                </a:extLst>
              </p:cNvPr>
              <p:cNvSpPr txBox="1">
                <a:spLocks noRot="1" noChangeAspect="1" noMove="1" noResize="1" noEditPoints="1" noAdjustHandles="1" noChangeArrowheads="1" noChangeShapeType="1" noTextEdit="1"/>
              </p:cNvSpPr>
              <p:nvPr/>
            </p:nvSpPr>
            <p:spPr>
              <a:xfrm>
                <a:off x="2430386" y="5680091"/>
                <a:ext cx="2443618" cy="1139414"/>
              </a:xfrm>
              <a:prstGeom prst="rect">
                <a:avLst/>
              </a:prstGeom>
              <a:blipFill>
                <a:blip r:embed="rId4"/>
                <a:stretch>
                  <a:fillRect/>
                </a:stretch>
              </a:blipFill>
            </p:spPr>
            <p:txBody>
              <a:bodyPr/>
              <a:lstStyle/>
              <a:p>
                <a:r>
                  <a:rPr lang="th-TH">
                    <a:noFill/>
                  </a:rPr>
                  <a:t> </a:t>
                </a:r>
              </a:p>
            </p:txBody>
          </p:sp>
        </mc:Fallback>
      </mc:AlternateContent>
      <p:sp>
        <p:nvSpPr>
          <p:cNvPr id="14" name="TextBox 13">
            <a:extLst>
              <a:ext uri="{FF2B5EF4-FFF2-40B4-BE49-F238E27FC236}">
                <a16:creationId xmlns:a16="http://schemas.microsoft.com/office/drawing/2014/main" id="{7AC49CBC-A7B9-4FB6-9222-7406D8794F6F}"/>
              </a:ext>
            </a:extLst>
          </p:cNvPr>
          <p:cNvSpPr txBox="1"/>
          <p:nvPr/>
        </p:nvSpPr>
        <p:spPr>
          <a:xfrm>
            <a:off x="6661876" y="5988188"/>
            <a:ext cx="5266887" cy="523220"/>
          </a:xfrm>
          <a:prstGeom prst="rect">
            <a:avLst/>
          </a:prstGeom>
          <a:noFill/>
        </p:spPr>
        <p:txBody>
          <a:bodyPr wrap="square" rtlCol="0">
            <a:spAutoFit/>
          </a:bodyPr>
          <a:lstStyle/>
          <a:p>
            <a:r>
              <a:rPr lang="en-US" dirty="0"/>
              <a:t>A is 3 </a:t>
            </a:r>
            <a:r>
              <a:rPr lang="en-US" dirty="0">
                <a:sym typeface="Symbol" panose="05050102010706020507" pitchFamily="18" charset="2"/>
              </a:rPr>
              <a:t></a:t>
            </a:r>
            <a:r>
              <a:rPr lang="en-US" dirty="0"/>
              <a:t> 3 </a:t>
            </a:r>
            <a:r>
              <a:rPr lang="en-US" dirty="0">
                <a:solidFill>
                  <a:srgbClr val="7030A0"/>
                </a:solidFill>
              </a:rPr>
              <a:t>order of square matrix</a:t>
            </a:r>
            <a:endParaRPr lang="th-TH" dirty="0">
              <a:solidFill>
                <a:srgbClr val="7030A0"/>
              </a:solidFill>
            </a:endParaRPr>
          </a:p>
        </p:txBody>
      </p:sp>
      <p:sp>
        <p:nvSpPr>
          <p:cNvPr id="5" name="Date Placeholder 4">
            <a:extLst>
              <a:ext uri="{FF2B5EF4-FFF2-40B4-BE49-F238E27FC236}">
                <a16:creationId xmlns:a16="http://schemas.microsoft.com/office/drawing/2014/main" id="{A0D59332-19C6-4BE9-A105-F5E5D4480192}"/>
              </a:ext>
            </a:extLst>
          </p:cNvPr>
          <p:cNvSpPr>
            <a:spLocks noGrp="1"/>
          </p:cNvSpPr>
          <p:nvPr>
            <p:ph type="dt" sz="half" idx="10"/>
          </p:nvPr>
        </p:nvSpPr>
        <p:spPr/>
        <p:txBody>
          <a:bodyPr/>
          <a:lstStyle/>
          <a:p>
            <a:fld id="{664536EF-CB34-4DE2-909F-71E859C5D80F}" type="datetime1">
              <a:rPr lang="en-US" smtClean="0"/>
              <a:t>9/27/2020</a:t>
            </a:fld>
            <a:endParaRPr lang="th-TH"/>
          </a:p>
        </p:txBody>
      </p:sp>
      <p:sp>
        <p:nvSpPr>
          <p:cNvPr id="6" name="Slide Number Placeholder 5">
            <a:extLst>
              <a:ext uri="{FF2B5EF4-FFF2-40B4-BE49-F238E27FC236}">
                <a16:creationId xmlns:a16="http://schemas.microsoft.com/office/drawing/2014/main" id="{450E5EE0-DA41-41F9-A85B-FC2CF186D3EE}"/>
              </a:ext>
            </a:extLst>
          </p:cNvPr>
          <p:cNvSpPr>
            <a:spLocks noGrp="1"/>
          </p:cNvSpPr>
          <p:nvPr>
            <p:ph type="sldNum" sz="quarter" idx="12"/>
          </p:nvPr>
        </p:nvSpPr>
        <p:spPr/>
        <p:txBody>
          <a:bodyPr/>
          <a:lstStyle/>
          <a:p>
            <a:fld id="{33BCD95E-A428-4E8F-A603-A71E22D42A60}" type="slidenum">
              <a:rPr lang="th-TH" smtClean="0"/>
              <a:t>9</a:t>
            </a:fld>
            <a:endParaRPr lang="th-TH"/>
          </a:p>
        </p:txBody>
      </p:sp>
      <p:pic>
        <p:nvPicPr>
          <p:cNvPr id="7" name="Picture 6">
            <a:extLst>
              <a:ext uri="{FF2B5EF4-FFF2-40B4-BE49-F238E27FC236}">
                <a16:creationId xmlns:a16="http://schemas.microsoft.com/office/drawing/2014/main" id="{E509200E-6DA4-45BE-B486-7E46C6ED87AE}"/>
              </a:ext>
            </a:extLst>
          </p:cNvPr>
          <p:cNvPicPr>
            <a:picLocks noChangeAspect="1"/>
          </p:cNvPicPr>
          <p:nvPr/>
        </p:nvPicPr>
        <p:blipFill>
          <a:blip r:embed="rId5"/>
          <a:stretch>
            <a:fillRect/>
          </a:stretch>
        </p:blipFill>
        <p:spPr>
          <a:xfrm>
            <a:off x="8610600" y="1931550"/>
            <a:ext cx="2476500" cy="1047750"/>
          </a:xfrm>
          <a:prstGeom prst="rect">
            <a:avLst/>
          </a:prstGeom>
        </p:spPr>
      </p:pic>
      <p:sp>
        <p:nvSpPr>
          <p:cNvPr id="9" name="Rectangle: Rounded Corners 8">
            <a:extLst>
              <a:ext uri="{FF2B5EF4-FFF2-40B4-BE49-F238E27FC236}">
                <a16:creationId xmlns:a16="http://schemas.microsoft.com/office/drawing/2014/main" id="{31A93465-78C6-40D1-AD18-259F07F476BD}"/>
              </a:ext>
            </a:extLst>
          </p:cNvPr>
          <p:cNvSpPr/>
          <p:nvPr/>
        </p:nvSpPr>
        <p:spPr>
          <a:xfrm>
            <a:off x="8496299" y="1860344"/>
            <a:ext cx="2219937" cy="119016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6" name="Picture 15">
            <a:extLst>
              <a:ext uri="{FF2B5EF4-FFF2-40B4-BE49-F238E27FC236}">
                <a16:creationId xmlns:a16="http://schemas.microsoft.com/office/drawing/2014/main" id="{4330DEFB-3ED1-4422-BD4F-9CCAC1D9A78B}"/>
              </a:ext>
            </a:extLst>
          </p:cNvPr>
          <p:cNvPicPr>
            <a:picLocks noChangeAspect="1"/>
          </p:cNvPicPr>
          <p:nvPr/>
        </p:nvPicPr>
        <p:blipFill>
          <a:blip r:embed="rId6"/>
          <a:stretch>
            <a:fillRect/>
          </a:stretch>
        </p:blipFill>
        <p:spPr>
          <a:xfrm>
            <a:off x="7942592" y="3229508"/>
            <a:ext cx="4205366" cy="1645920"/>
          </a:xfrm>
          <a:prstGeom prst="rect">
            <a:avLst/>
          </a:prstGeom>
        </p:spPr>
      </p:pic>
      <p:sp>
        <p:nvSpPr>
          <p:cNvPr id="17" name="Rectangle: Rounded Corners 16">
            <a:extLst>
              <a:ext uri="{FF2B5EF4-FFF2-40B4-BE49-F238E27FC236}">
                <a16:creationId xmlns:a16="http://schemas.microsoft.com/office/drawing/2014/main" id="{A9BC01DD-7A35-44FC-9758-BB272FC11405}"/>
              </a:ext>
            </a:extLst>
          </p:cNvPr>
          <p:cNvSpPr/>
          <p:nvPr/>
        </p:nvSpPr>
        <p:spPr>
          <a:xfrm>
            <a:off x="8019876" y="3229508"/>
            <a:ext cx="1828800" cy="166949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8" name="Rectangle: Rounded Corners 17">
            <a:extLst>
              <a:ext uri="{FF2B5EF4-FFF2-40B4-BE49-F238E27FC236}">
                <a16:creationId xmlns:a16="http://schemas.microsoft.com/office/drawing/2014/main" id="{EE00BD3A-2463-46DC-AFEA-27B02F1FD0FE}"/>
              </a:ext>
            </a:extLst>
          </p:cNvPr>
          <p:cNvSpPr/>
          <p:nvPr/>
        </p:nvSpPr>
        <p:spPr>
          <a:xfrm>
            <a:off x="10398153" y="3214150"/>
            <a:ext cx="1749805" cy="166949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206339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2823</Words>
  <Application>Microsoft Office PowerPoint</Application>
  <PresentationFormat>Widescreen</PresentationFormat>
  <Paragraphs>506</Paragraphs>
  <Slides>40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-apple-system</vt:lpstr>
      <vt:lpstr>Arial</vt:lpstr>
      <vt:lpstr>Arial</vt:lpstr>
      <vt:lpstr>Calibri</vt:lpstr>
      <vt:lpstr>Calibri Light</vt:lpstr>
      <vt:lpstr>Cambria Math</vt:lpstr>
      <vt:lpstr>Times New Roman</vt:lpstr>
      <vt:lpstr>Wingdings</vt:lpstr>
      <vt:lpstr>Office Theme</vt:lpstr>
      <vt:lpstr>Computational Methods in Power System Analysis Credit Hours = 3  by   Dr. Wazir Muhammad Laghari Lecturer Email: wazirlaghari@buetk.edu.pk</vt:lpstr>
      <vt:lpstr>PowerPoint Presentation</vt:lpstr>
      <vt:lpstr>Table of Content</vt:lpstr>
      <vt:lpstr>Table of Content</vt:lpstr>
      <vt:lpstr>Table of Content</vt:lpstr>
      <vt:lpstr>Matrix (Plural matrices)</vt:lpstr>
      <vt:lpstr>Create 4 rows and 5 columns matrix</vt:lpstr>
      <vt:lpstr>Types of Matrices</vt:lpstr>
      <vt:lpstr>Square Matrix</vt:lpstr>
      <vt:lpstr>Diagonal Matrix</vt:lpstr>
      <vt:lpstr>Upper And Lower Triangular Matrix </vt:lpstr>
      <vt:lpstr>Unity or Identity Matrix</vt:lpstr>
      <vt:lpstr>Transpose of a matrix</vt:lpstr>
      <vt:lpstr>Symmetric Matrix</vt:lpstr>
      <vt:lpstr>Skew-symmetric matrix</vt:lpstr>
      <vt:lpstr>Orthogonal Matrix</vt:lpstr>
      <vt:lpstr>Conjugate Matrix</vt:lpstr>
      <vt:lpstr>Hermitian Matrix</vt:lpstr>
      <vt:lpstr>Skew-Hermitian Matrix</vt:lpstr>
      <vt:lpstr>Real And Complex Matrix</vt:lpstr>
      <vt:lpstr>Multiplication of Matrices</vt:lpstr>
      <vt:lpstr>Unitary Matrix</vt:lpstr>
      <vt:lpstr>Write a MATLAB Code/Programs of Different Matrices </vt:lpstr>
      <vt:lpstr>Identity Matrix</vt:lpstr>
      <vt:lpstr>PowerPoint Presentation</vt:lpstr>
      <vt:lpstr>PowerPoint Presentation</vt:lpstr>
      <vt:lpstr>Conjugate Matrix</vt:lpstr>
      <vt:lpstr>Check whether matrix is Hermitian matrix or not </vt:lpstr>
      <vt:lpstr>Multiplication of Two Matrices</vt:lpstr>
      <vt:lpstr>Determinant</vt:lpstr>
      <vt:lpstr>Find the Minors and Cofactors of the Second Column of given determinant</vt:lpstr>
      <vt:lpstr>PowerPoint Presentation</vt:lpstr>
      <vt:lpstr>Inverse Matrix</vt:lpstr>
      <vt:lpstr>PowerPoint Presentation</vt:lpstr>
      <vt:lpstr>Introduction</vt:lpstr>
      <vt:lpstr>Graph And Subgraph</vt:lpstr>
      <vt:lpstr>PowerPoint Presentation</vt:lpstr>
      <vt:lpstr>Connected And Disconnected Graph</vt:lpstr>
      <vt:lpstr>Rank of Graph</vt:lpstr>
      <vt:lpstr>Oriented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Matrices</dc:title>
  <dc:creator>Wazir Laghari</dc:creator>
  <cp:lastModifiedBy>Wazir laghari</cp:lastModifiedBy>
  <cp:revision>41</cp:revision>
  <dcterms:created xsi:type="dcterms:W3CDTF">2020-04-21T21:27:49Z</dcterms:created>
  <dcterms:modified xsi:type="dcterms:W3CDTF">2020-09-27T02:41:08Z</dcterms:modified>
</cp:coreProperties>
</file>