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0" r:id="rId2"/>
    <p:sldId id="276" r:id="rId3"/>
    <p:sldId id="256" r:id="rId4"/>
    <p:sldId id="263" r:id="rId5"/>
    <p:sldId id="266" r:id="rId6"/>
    <p:sldId id="265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1E7CF-4B57-4906-8DEB-81E8CAA3F382}" type="datetimeFigureOut">
              <a:rPr lang="th-TH" smtClean="0"/>
              <a:t>02/05/63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9E6D-F574-41B6-997D-3895FE49BC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45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656-D80E-4623-8E90-78C09952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06FE-1EC3-495D-A783-846E01B9F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5736-C20D-4910-B976-DBDEA03B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424-BB70-4314-9AD3-C2ABCB7AC6AC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6C3-5E83-446F-9021-98B3469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4EB3-0D38-4F52-9C11-878E3831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8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7E84-D6A5-47E4-A6A6-7F7156EA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A90FA-8B32-450E-84B8-B32B637B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2B40-7BFE-4A31-97FA-C3D9399A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E48F-83C8-48C1-A8CA-A901FE426DC3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FF62-3CCA-45E0-9697-82B5BDFF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9D51-1B8E-4DDD-BECF-E06B8FE0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87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6767-65BA-4F22-81AE-15391D53A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7645-F80F-485E-9DA0-8C54E0A9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29AD-00D5-4CEF-84DB-C41ECE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2662-657F-4195-916B-AC892D56C1EE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1103-71D7-42D3-BCC2-23F9F7B5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C2A-97DE-458F-A18B-B3B5742B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20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3EE2-5D7B-40EB-B92B-537981F2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223D-9308-4402-90E6-A2A4D24C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B8C6-0216-49A3-8FAB-32C0CC6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272C-A052-428C-B06A-71C3DD4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578E-6234-4B25-A92D-13F77D8C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33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BBD3-87A3-4EEE-B985-9E0A9F49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7830-5863-4F52-8417-DCB86CCF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FBAF-9288-445F-9727-DC8575AC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7A17-E588-4C8B-A450-E0E7AC7324A3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052A-C8DF-40E9-8C8A-A50A0243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BD4B-33AB-4968-B565-F2709575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866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BF06-4C95-4847-96BB-102249C4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46E1-9F67-4652-8A06-4B1B7294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AA110-4DEE-4033-9CAE-953FA962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2773-7125-468A-B716-5139EB8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8C2-3D5B-4B22-AAC3-274472C92C45}" type="datetime1">
              <a:rPr lang="en-US" smtClean="0"/>
              <a:t>5/2/2020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ACC7C-9F4D-4EDE-9925-EB4293F1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CA769-9F20-4B71-BA85-26A2836B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50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381-C01B-4D15-BC66-D5F53E4E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B45F-EB3B-4483-8A16-C1D80D6E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0ADF-B904-45A9-A465-D00BE5538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038A-0C31-41F9-A3CA-DF3A24FB1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9E984-3BBD-426D-8588-6F04F7E4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426FE-77E1-49F3-A870-B8BB8766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D9E-5898-46F0-B775-21FBD5FFF342}" type="datetime1">
              <a:rPr lang="en-US" smtClean="0"/>
              <a:t>5/2/2020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3B87A-E929-4027-BE72-9EF4EA85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07680-2B79-44BB-B98F-606F5880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8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0EED-93CC-467E-9A84-1B75D82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5B07-EAF5-4CA3-B8FA-3670A2DA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04B2-9C64-496A-9566-30AEAA199BC4}" type="datetime1">
              <a:rPr lang="en-US" smtClean="0"/>
              <a:t>5/2/2020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5A2FB-CDE0-4B80-A806-E2472920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D1484-2E7C-4788-9726-B310412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9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04D15-35F4-49F7-ADCF-D202ABE6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0AAD-865E-4610-A409-37722F390FFE}" type="datetime1">
              <a:rPr lang="en-US" smtClean="0"/>
              <a:t>5/2/2020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FA750-3FAA-4B0B-89D0-60AD03AE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C39B-978A-4B02-BCB4-7F713CED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9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527-4047-4895-80FE-83A6C4BC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D87B-AB5A-4A7E-A966-6DCD478A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0AD9-AEC6-491E-8E7E-05893FF3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61B-DB3D-4191-BD48-C74E5A57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29B-A3CB-4A35-8C58-35FD04A23ED8}" type="datetime1">
              <a:rPr lang="en-US" smtClean="0"/>
              <a:t>5/2/2020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3937-B9CF-4A6C-A2DC-68DF8613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91A2-D622-4D26-B927-80232BE9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380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E2A-5B86-4656-8DA0-C029408D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AF872-2EE5-4E3A-8B48-5913E6E7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67087-1766-4BD4-B5AC-40B99C24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180E2-0262-4341-BF8A-B1312F77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5CD-2814-4BDA-8F7F-6D4E260B95E5}" type="datetime1">
              <a:rPr lang="en-US" smtClean="0"/>
              <a:t>5/2/2020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2ECAB-95ED-4763-8963-C2455D0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2873-87DA-44D3-9FBF-3ADCC304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7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5F596-B1EA-413B-B76F-446AD02C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D2040-17A5-4CF5-9A20-3D63C561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0509-248D-4ED1-8545-2722FCB9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330C-29B0-4A80-9163-B423C6D9700A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1704F-285D-49A0-97E8-83279690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B4E5-87AB-499B-B617-A0768401D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9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3099-2E29-42E6-A81F-D16BB30C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9" y="28398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Lecture-2a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Matrix algebra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5/2/2020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13F1-93A7-4CE2-B83D-1D6E5058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Skew-symmetric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CF55-859D-4052-AC7C-1899294C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7" y="1825625"/>
            <a:ext cx="109930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= -A</a:t>
            </a:r>
            <a:r>
              <a:rPr lang="en-US" baseline="30000" dirty="0"/>
              <a:t>t</a:t>
            </a:r>
            <a:r>
              <a:rPr lang="en-US" dirty="0"/>
              <a:t> for a square matrix, A is a skew-symmetric matrix.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Properties: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Diagonal elements are zero.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corresponding off diagonal elements are equal but of opposite sign.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B5B25F-6116-4E89-B456-E7B8AC558D8C}"/>
                  </a:ext>
                </a:extLst>
              </p:cNvPr>
              <p:cNvSpPr txBox="1"/>
              <p:nvPr/>
            </p:nvSpPr>
            <p:spPr>
              <a:xfrm>
                <a:off x="922789" y="3863130"/>
                <a:ext cx="2979021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B5B25F-6116-4E89-B456-E7B8AC558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89" y="3863130"/>
                <a:ext cx="2979021" cy="1148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4A4375-5110-4F64-8723-D41CA1929730}"/>
                  </a:ext>
                </a:extLst>
              </p:cNvPr>
              <p:cNvSpPr/>
              <p:nvPr/>
            </p:nvSpPr>
            <p:spPr>
              <a:xfrm>
                <a:off x="2249128" y="5252343"/>
                <a:ext cx="6725624" cy="1240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- A </a:t>
                </a:r>
                <a:endParaRPr lang="th-T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4A4375-5110-4F64-8723-D41CA1929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128" y="5252343"/>
                <a:ext cx="6725624" cy="1240532"/>
              </a:xfrm>
              <a:prstGeom prst="rect">
                <a:avLst/>
              </a:prstGeom>
              <a:blipFill>
                <a:blip r:embed="rId3"/>
                <a:stretch>
                  <a:fillRect r="-81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2A856-479A-47BD-8BEB-41BD959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E9FA-6435-41FF-814B-9DA3F70EB8F9}" type="datetime1">
              <a:rPr lang="en-US" smtClean="0"/>
              <a:t>5/2/2020</a:t>
            </a:fld>
            <a:endParaRPr lang="th-T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D04BD4-6C51-4E49-95C3-E4FC1C04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744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1F65-145C-44D6-81D5-36DFD170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Orthogonal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B8873-63C1-4FF7-B9D5-8E95BA320FE1}"/>
              </a:ext>
            </a:extLst>
          </p:cNvPr>
          <p:cNvSpPr txBox="1"/>
          <p:nvPr/>
        </p:nvSpPr>
        <p:spPr>
          <a:xfrm>
            <a:off x="151002" y="1355843"/>
            <a:ext cx="117026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square matrix with real elements and satisfies: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A.A</a:t>
            </a:r>
            <a:r>
              <a:rPr lang="en-US" baseline="30000" dirty="0" err="1"/>
              <a:t>t</a:t>
            </a:r>
            <a:r>
              <a:rPr lang="en-US" dirty="0"/>
              <a:t> = I is called Orthogonal matrix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32F52-5A56-4A55-9BE3-804797B17348}"/>
                  </a:ext>
                </a:extLst>
              </p:cNvPr>
              <p:cNvSpPr txBox="1"/>
              <p:nvPr/>
            </p:nvSpPr>
            <p:spPr>
              <a:xfrm>
                <a:off x="7726261" y="636286"/>
                <a:ext cx="4035105" cy="2552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32F52-5A56-4A55-9BE3-804797B17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61" y="636286"/>
                <a:ext cx="4035105" cy="2552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FA3F869-3AEB-47D2-8A97-05A612FA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2226"/>
            <a:ext cx="12192000" cy="2664969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F6E4FF0-7EDF-476E-88BB-D45298FF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138A-EE6A-439E-AA26-1858C5942708}" type="datetime1">
              <a:rPr lang="en-US" smtClean="0"/>
              <a:t>5/2/2020</a:t>
            </a:fld>
            <a:endParaRPr lang="th-TH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D0F268-9846-449F-8317-229FD655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50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29A7-5DFC-4D37-AB76-7F62852B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9" y="17179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Conjugate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2E34-1AA5-448A-BDD9-291F3EA9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49" y="11628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all elements of a matrix are replaced by their conjugates (replace a + </a:t>
            </a:r>
            <a:r>
              <a:rPr lang="en-US" dirty="0" err="1"/>
              <a:t>jb</a:t>
            </a:r>
            <a:r>
              <a:rPr lang="en-US" dirty="0"/>
              <a:t> by a – </a:t>
            </a:r>
            <a:r>
              <a:rPr lang="en-US" dirty="0" err="1"/>
              <a:t>jb</a:t>
            </a:r>
            <a:r>
              <a:rPr lang="en-US" dirty="0"/>
              <a:t>), the resultant matrix is the conjugate and is denoted by A</a:t>
            </a:r>
            <a:r>
              <a:rPr lang="en-US" baseline="30000" dirty="0"/>
              <a:t>*</a:t>
            </a:r>
            <a:r>
              <a:rPr lang="en-US" dirty="0"/>
              <a:t>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81586E-B4CB-4254-91D4-DB13133FBA3B}"/>
                  </a:ext>
                </a:extLst>
              </p:cNvPr>
              <p:cNvSpPr txBox="1"/>
              <p:nvPr/>
            </p:nvSpPr>
            <p:spPr>
              <a:xfrm>
                <a:off x="335560" y="1985119"/>
                <a:ext cx="3383106" cy="816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81586E-B4CB-4254-91D4-DB13133FB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0" y="1985119"/>
                <a:ext cx="3383106" cy="816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DA3462-41A9-456C-92BF-9976360D0BB8}"/>
                  </a:ext>
                </a:extLst>
              </p:cNvPr>
              <p:cNvSpPr/>
              <p:nvPr/>
            </p:nvSpPr>
            <p:spPr>
              <a:xfrm>
                <a:off x="267749" y="2943708"/>
                <a:ext cx="7157087" cy="909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𝐶𝑜𝑛𝑗𝑢𝑔𝑎𝑡𝑒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𝑀𝑎𝑡𝑟𝑖𝑥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DA3462-41A9-456C-92BF-9976360D0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9" y="2943708"/>
                <a:ext cx="7157087" cy="909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68A244-F08B-4259-8A0C-FD5824FFD672}"/>
                  </a:ext>
                </a:extLst>
              </p:cNvPr>
              <p:cNvSpPr txBox="1"/>
              <p:nvPr/>
            </p:nvSpPr>
            <p:spPr>
              <a:xfrm>
                <a:off x="528507" y="4084854"/>
                <a:ext cx="4711418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68A244-F08B-4259-8A0C-FD5824FFD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7" y="4084854"/>
                <a:ext cx="4711418" cy="1136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69976B-1A46-4CD4-861E-CAD1694B68BF}"/>
                  </a:ext>
                </a:extLst>
              </p:cNvPr>
              <p:cNvSpPr/>
              <p:nvPr/>
            </p:nvSpPr>
            <p:spPr>
              <a:xfrm>
                <a:off x="431630" y="5317808"/>
                <a:ext cx="8335295" cy="1238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𝐶𝑜𝑛𝑗𝑢𝑔𝑎𝑡𝑒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𝑀𝑎𝑡𝑟𝑖𝑥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69976B-1A46-4CD4-861E-CAD1694B6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30" y="5317808"/>
                <a:ext cx="8335295" cy="1238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E515B27-5C77-4898-9439-48579E5B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F9C6-C3C3-4E44-98E5-22AFB10C489E}" type="datetime1">
              <a:rPr lang="en-US" smtClean="0"/>
              <a:t>5/2/2020</a:t>
            </a:fld>
            <a:endParaRPr lang="th-TH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C9F4C-C436-48B5-A4A4-A699C55E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792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09A0-E25F-43C9-9D7F-F34DD64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Hermitian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7CC-22ED-4024-84E9-45757AE1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Hermitian Matrix is a matrix, which satisfies the following condition: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EDDF02-B685-4F2D-BE4C-1E15CAA2B402}"/>
                  </a:ext>
                </a:extLst>
              </p:cNvPr>
              <p:cNvSpPr/>
              <p:nvPr/>
            </p:nvSpPr>
            <p:spPr>
              <a:xfrm>
                <a:off x="4169042" y="2345268"/>
                <a:ext cx="1444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EDDF02-B685-4F2D-BE4C-1E15CAA2B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042" y="2345268"/>
                <a:ext cx="14448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2A9F7-E9CC-4DCD-8039-63FA26B4CBA5}"/>
                  </a:ext>
                </a:extLst>
              </p:cNvPr>
              <p:cNvSpPr txBox="1"/>
              <p:nvPr/>
            </p:nvSpPr>
            <p:spPr>
              <a:xfrm>
                <a:off x="612397" y="2864701"/>
                <a:ext cx="374269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2A9F7-E9CC-4DCD-8039-63FA26B4C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97" y="2864701"/>
                <a:ext cx="3742691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75717C-2E5E-426D-9768-050AE3D0A43D}"/>
                  </a:ext>
                </a:extLst>
              </p:cNvPr>
              <p:cNvSpPr/>
              <p:nvPr/>
            </p:nvSpPr>
            <p:spPr>
              <a:xfrm>
                <a:off x="657100" y="4424496"/>
                <a:ext cx="4006160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75717C-2E5E-426D-9768-050AE3D0A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0" y="4424496"/>
                <a:ext cx="4006160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5FBBD3-9DCB-47B7-987D-B37B459C998C}"/>
                  </a:ext>
                </a:extLst>
              </p:cNvPr>
              <p:cNvSpPr/>
              <p:nvPr/>
            </p:nvSpPr>
            <p:spPr>
              <a:xfrm>
                <a:off x="5262868" y="4574815"/>
                <a:ext cx="3863557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5FBBD3-9DCB-47B7-987D-B37B459C9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68" y="4574815"/>
                <a:ext cx="3863557" cy="123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F67AD8-775E-474A-B74F-35F6BF31AE95}"/>
                  </a:ext>
                </a:extLst>
              </p:cNvPr>
              <p:cNvSpPr/>
              <p:nvPr/>
            </p:nvSpPr>
            <p:spPr>
              <a:xfrm>
                <a:off x="2281520" y="6100554"/>
                <a:ext cx="69669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h𝑒𝑟𝑚𝑖𝑡𝑖𝑎𝑛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𝑚𝑎𝑡𝑟𝑖𝑥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𝑏𝑒𝑐𝑎𝑢𝑠𝑒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F67AD8-775E-474A-B74F-35F6BF31A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520" y="6100554"/>
                <a:ext cx="696697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CC5F52-9B1E-48C7-A563-65174079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D3AA-1A4E-4174-A7A7-B8309DBA3398}" type="datetime1">
              <a:rPr lang="en-US" smtClean="0"/>
              <a:t>5/2/2020</a:t>
            </a:fld>
            <a:endParaRPr lang="th-TH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92B8C8-75AC-4984-B758-5D089334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320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09A0-E25F-43C9-9D7F-F34DD646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5" y="11956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Skew-Hermitian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7CC-22ED-4024-84E9-45757AE1D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69" y="14146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Skew-Hermitian Matrix is a matrix, which satisfies the following condition: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2A9F7-E9CC-4DCD-8039-63FA26B4CBA5}"/>
                  </a:ext>
                </a:extLst>
              </p:cNvPr>
              <p:cNvSpPr txBox="1"/>
              <p:nvPr/>
            </p:nvSpPr>
            <p:spPr>
              <a:xfrm>
                <a:off x="620942" y="2351509"/>
                <a:ext cx="3155607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2A9F7-E9CC-4DCD-8039-63FA26B4C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2" y="2351509"/>
                <a:ext cx="3155607" cy="725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75717C-2E5E-426D-9768-050AE3D0A43D}"/>
                  </a:ext>
                </a:extLst>
              </p:cNvPr>
              <p:cNvSpPr/>
              <p:nvPr/>
            </p:nvSpPr>
            <p:spPr>
              <a:xfrm>
                <a:off x="548200" y="3334188"/>
                <a:ext cx="3474797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75717C-2E5E-426D-9768-050AE3D0A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0" y="3334188"/>
                <a:ext cx="3474797" cy="810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4E269C-EFDF-492C-8031-BE50AD5F238C}"/>
                  </a:ext>
                </a:extLst>
              </p:cNvPr>
              <p:cNvSpPr txBox="1"/>
              <p:nvPr/>
            </p:nvSpPr>
            <p:spPr>
              <a:xfrm>
                <a:off x="4668852" y="1877534"/>
                <a:ext cx="1833002" cy="43088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4E269C-EFDF-492C-8031-BE50AD5F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852" y="1877534"/>
                <a:ext cx="1833002" cy="430887"/>
              </a:xfrm>
              <a:prstGeom prst="rect">
                <a:avLst/>
              </a:prstGeom>
              <a:blipFill>
                <a:blip r:embed="rId4"/>
                <a:stretch>
                  <a:fillRect l="-6977" t="-8451" r="-3987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6C866F-2152-4078-88FD-DE661037BE05}"/>
                  </a:ext>
                </a:extLst>
              </p:cNvPr>
              <p:cNvSpPr/>
              <p:nvPr/>
            </p:nvSpPr>
            <p:spPr>
              <a:xfrm>
                <a:off x="838200" y="4966219"/>
                <a:ext cx="3720377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6C866F-2152-4078-88FD-DE661037B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66219"/>
                <a:ext cx="3720377" cy="810799"/>
              </a:xfrm>
              <a:prstGeom prst="rect">
                <a:avLst/>
              </a:prstGeom>
              <a:blipFill>
                <a:blip r:embed="rId5"/>
                <a:stretch>
                  <a:fillRect b="-375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FB3D63-634C-4D47-A3C3-E5F5D43C649E}"/>
                  </a:ext>
                </a:extLst>
              </p:cNvPr>
              <p:cNvSpPr/>
              <p:nvPr/>
            </p:nvSpPr>
            <p:spPr>
              <a:xfrm>
                <a:off x="6501854" y="3857726"/>
                <a:ext cx="3340273" cy="817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FB3D63-634C-4D47-A3C3-E5F5D43C6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854" y="3857726"/>
                <a:ext cx="3340273" cy="8179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39B189-412D-4181-9297-926081758B99}"/>
                  </a:ext>
                </a:extLst>
              </p:cNvPr>
              <p:cNvSpPr/>
              <p:nvPr/>
            </p:nvSpPr>
            <p:spPr>
              <a:xfrm>
                <a:off x="5963288" y="5264856"/>
                <a:ext cx="3607975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39B189-412D-4181-9297-926081758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88" y="5264856"/>
                <a:ext cx="3607975" cy="810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BC8217-6E8A-4D37-B9F0-C90877DF0B79}"/>
                  </a:ext>
                </a:extLst>
              </p:cNvPr>
              <p:cNvSpPr/>
              <p:nvPr/>
            </p:nvSpPr>
            <p:spPr>
              <a:xfrm>
                <a:off x="200069" y="6184588"/>
                <a:ext cx="103643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𝑚𝑎𝑡𝑟𝑖𝑥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𝑆𝑘𝑒𝑤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𝐻𝑒𝑟𝑚𝑖𝑡𝑖𝑎𝑛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𝑚𝑎𝑡𝑟𝑖𝑥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𝑏𝑒𝑐𝑎𝑢𝑠𝑒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BC8217-6E8A-4D37-B9F0-C90877DF0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69" y="6184588"/>
                <a:ext cx="10364312" cy="523220"/>
              </a:xfrm>
              <a:prstGeom prst="rect">
                <a:avLst/>
              </a:prstGeom>
              <a:blipFill>
                <a:blip r:embed="rId8"/>
                <a:stretch>
                  <a:fillRect b="-1411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151C4C2-C03C-4CEB-B66F-AFB3B84F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26AD-78D3-40A8-9AC6-3B1C4F444C32}" type="datetime1">
              <a:rPr lang="en-US" smtClean="0"/>
              <a:t>5/2/2020</a:t>
            </a:fld>
            <a:endParaRPr lang="th-TH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748467-9E3B-4A49-8284-6816A7AF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808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D354-80AE-4C8C-B0F1-0E25FE0F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8818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Real And Complex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226E-C562-4C2A-ADB6-E06AC897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81" y="1162934"/>
            <a:ext cx="12164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 real matrix is a matrix whose elements consist entirely of real numbers. 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7FD3-2596-47C6-AEF9-EF30BB14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4E862-9A2F-4428-9C1F-FA2CD443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15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C784AB-372F-439C-82C6-36F3C563A787}"/>
                  </a:ext>
                </a:extLst>
              </p:cNvPr>
              <p:cNvSpPr txBox="1"/>
              <p:nvPr/>
            </p:nvSpPr>
            <p:spPr>
              <a:xfrm>
                <a:off x="3816991" y="1816216"/>
                <a:ext cx="215238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C784AB-372F-439C-82C6-36F3C563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991" y="1816216"/>
                <a:ext cx="2152384" cy="1139414"/>
              </a:xfrm>
              <a:prstGeom prst="rect">
                <a:avLst/>
              </a:prstGeom>
              <a:blipFill>
                <a:blip r:embed="rId2"/>
                <a:stretch>
                  <a:fillRect l="-991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F2BC9A7-5F1E-4324-B215-60922B970C3A}"/>
              </a:ext>
            </a:extLst>
          </p:cNvPr>
          <p:cNvSpPr/>
          <p:nvPr/>
        </p:nvSpPr>
        <p:spPr>
          <a:xfrm>
            <a:off x="171184" y="3584170"/>
            <a:ext cx="11950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 Complex matrix is a matrix whose elements contain complex numbers.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271BA-77D0-4A43-97ED-9DAF2C94FA86}"/>
                  </a:ext>
                </a:extLst>
              </p:cNvPr>
              <p:cNvSpPr txBox="1"/>
              <p:nvPr/>
            </p:nvSpPr>
            <p:spPr>
              <a:xfrm>
                <a:off x="438422" y="4644763"/>
                <a:ext cx="9551654" cy="148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= Real Matrix + Imaginary Matrix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+ i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271BA-77D0-4A43-97ED-9DAF2C94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2" y="4644763"/>
                <a:ext cx="9551654" cy="1485343"/>
              </a:xfrm>
              <a:prstGeom prst="rect">
                <a:avLst/>
              </a:prstGeom>
              <a:blipFill>
                <a:blip r:embed="rId3"/>
                <a:stretch>
                  <a:fillRect l="-2297" b="-123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11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1F41-3ED5-400B-91C5-99134333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136525"/>
            <a:ext cx="10515600" cy="6957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Multiplication of Matrices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F646-08F8-4C8D-8AEA-CC6D7A9B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5AF5A-966B-4D3C-B176-C7C3F68B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16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D19413-9B3F-4E7A-8D7C-CBA30FC69585}"/>
                  </a:ext>
                </a:extLst>
              </p:cNvPr>
              <p:cNvSpPr txBox="1"/>
              <p:nvPr/>
            </p:nvSpPr>
            <p:spPr>
              <a:xfrm>
                <a:off x="1137782" y="768349"/>
                <a:ext cx="2443618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D19413-9B3F-4E7A-8D7C-CBA30FC6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82" y="768349"/>
                <a:ext cx="2443618" cy="1136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E883C8-EE25-40B7-B631-C89916A8E25F}"/>
                  </a:ext>
                </a:extLst>
              </p:cNvPr>
              <p:cNvSpPr/>
              <p:nvPr/>
            </p:nvSpPr>
            <p:spPr>
              <a:xfrm>
                <a:off x="5058695" y="697337"/>
                <a:ext cx="2628284" cy="1228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E883C8-EE25-40B7-B631-C89916A8E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695" y="697337"/>
                <a:ext cx="2628284" cy="1228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D32D21-5130-4814-A46F-48080E427560}"/>
                  </a:ext>
                </a:extLst>
              </p:cNvPr>
              <p:cNvSpPr/>
              <p:nvPr/>
            </p:nvSpPr>
            <p:spPr>
              <a:xfrm>
                <a:off x="420919" y="1979540"/>
                <a:ext cx="10302949" cy="2365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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D32D21-5130-4814-A46F-48080E427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9" y="1979540"/>
                <a:ext cx="10302949" cy="2365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EF6A87-BCD3-4154-B140-2BF41D06ACC6}"/>
                  </a:ext>
                </a:extLst>
              </p:cNvPr>
              <p:cNvSpPr/>
              <p:nvPr/>
            </p:nvSpPr>
            <p:spPr>
              <a:xfrm>
                <a:off x="3107361" y="4931736"/>
                <a:ext cx="3386183" cy="1228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EF6A87-BCD3-4154-B140-2BF41D06A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361" y="4931736"/>
                <a:ext cx="3386183" cy="12289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7A6AAFE-5EC1-4841-BBAF-52550CB6C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038" y="4345058"/>
            <a:ext cx="2715660" cy="25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4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1A15-9FC8-4CE2-AE7D-DFBB1FF9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Unitary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532F-107D-4C99-9367-F747DDFD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377DF-8E13-4A5A-B37A-AF9B4FE0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17</a:t>
            </a:fld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C02D9-8EA4-445D-A7F3-7BBA27845080}"/>
              </a:ext>
            </a:extLst>
          </p:cNvPr>
          <p:cNvSpPr txBox="1"/>
          <p:nvPr/>
        </p:nvSpPr>
        <p:spPr>
          <a:xfrm>
            <a:off x="58723" y="2155971"/>
            <a:ext cx="12264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Quiz No: 1</a:t>
            </a:r>
          </a:p>
          <a:p>
            <a:endParaRPr lang="en-US" b="1" dirty="0"/>
          </a:p>
          <a:p>
            <a:r>
              <a:rPr lang="en-US" b="1" dirty="0"/>
              <a:t>State and explain the properties of Unitary Matrix with one numerical example?</a:t>
            </a:r>
            <a:endParaRPr lang="th-TH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E9732-F7B7-42E3-81E7-BDCFA2C549B1}"/>
              </a:ext>
            </a:extLst>
          </p:cNvPr>
          <p:cNvSpPr txBox="1"/>
          <p:nvPr/>
        </p:nvSpPr>
        <p:spPr>
          <a:xfrm>
            <a:off x="184558" y="3263317"/>
            <a:ext cx="11736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Online Submission last Date 9</a:t>
            </a:r>
            <a:r>
              <a:rPr lang="en-US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May, 2020 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A9A2A-8F82-450B-9F04-1054218D06F8}"/>
              </a:ext>
            </a:extLst>
          </p:cNvPr>
          <p:cNvSpPr txBox="1"/>
          <p:nvPr/>
        </p:nvSpPr>
        <p:spPr>
          <a:xfrm>
            <a:off x="184558" y="4294897"/>
            <a:ext cx="11169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Mode of Submission: 	Online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Format:			Only Handwritten acceptable</a:t>
            </a:r>
            <a:endParaRPr lang="th-T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8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7E09-DF56-414A-86FF-ECA65CA4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318382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Determinants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7662-0786-4A01-9C3A-5AACB71F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35054-D4DE-41AC-B304-0D783943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474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831E-1219-47EC-A7BA-37D4C6D1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Write a MATLAB Code/Program to Create 4 rows and 5 columns matrix</a:t>
            </a:r>
            <a:endParaRPr lang="th-TH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7015-0073-4F70-941C-D58CFA19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961"/>
            <a:ext cx="2743200" cy="365125"/>
          </a:xfrm>
        </p:spPr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D43-0045-4DED-B45F-9EE25FAC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33BCD95E-A428-4E8F-A603-A71E22D42A60}" type="slidenum">
              <a:rPr lang="th-TH" smtClean="0"/>
              <a:t>19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A4538-2F2A-4492-B32A-FAB07869FD2A}"/>
              </a:ext>
            </a:extLst>
          </p:cNvPr>
          <p:cNvSpPr/>
          <p:nvPr/>
        </p:nvSpPr>
        <p:spPr>
          <a:xfrm>
            <a:off x="371912" y="1969678"/>
            <a:ext cx="78912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&gt;&gt; a = [ 1 2 3 4 5; 2 3 4 5 6; 3 4 5 6 7; 4 5 6 7 8]</a:t>
            </a:r>
          </a:p>
          <a:p>
            <a:r>
              <a:rPr lang="th-TH" dirty="0"/>
              <a:t>a =</a:t>
            </a:r>
          </a:p>
          <a:p>
            <a:endParaRPr lang="th-TH" dirty="0"/>
          </a:p>
          <a:p>
            <a:r>
              <a:rPr lang="th-TH" dirty="0"/>
              <a:t>   1   2   3   4   5</a:t>
            </a:r>
          </a:p>
          <a:p>
            <a:r>
              <a:rPr lang="th-TH" dirty="0"/>
              <a:t>   2   3   4   5   6</a:t>
            </a:r>
          </a:p>
          <a:p>
            <a:r>
              <a:rPr lang="th-TH" dirty="0"/>
              <a:t>   3   4   5   6   7</a:t>
            </a:r>
          </a:p>
          <a:p>
            <a:r>
              <a:rPr lang="th-TH" dirty="0"/>
              <a:t>   4   5   6   7   8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FEF12-8709-4AFB-B338-8FA737C4E952}"/>
              </a:ext>
            </a:extLst>
          </p:cNvPr>
          <p:cNvSpPr/>
          <p:nvPr/>
        </p:nvSpPr>
        <p:spPr>
          <a:xfrm>
            <a:off x="9001387" y="1599084"/>
            <a:ext cx="304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&gt;&gt; v = [2 1 -1 -2 -5];</a:t>
            </a:r>
          </a:p>
          <a:p>
            <a:r>
              <a:rPr lang="th-TH" dirty="0"/>
              <a:t>&gt;&gt; D = diag(v)</a:t>
            </a:r>
          </a:p>
          <a:p>
            <a:r>
              <a:rPr lang="th-TH" dirty="0"/>
              <a:t>D =</a:t>
            </a:r>
          </a:p>
          <a:p>
            <a:endParaRPr lang="th-TH" dirty="0"/>
          </a:p>
          <a:p>
            <a:r>
              <a:rPr lang="th-TH" dirty="0"/>
              <a:t>Diagonal Matrix</a:t>
            </a:r>
          </a:p>
          <a:p>
            <a:endParaRPr lang="th-TH" dirty="0"/>
          </a:p>
          <a:p>
            <a:r>
              <a:rPr lang="th-TH" dirty="0"/>
              <a:t>   2   0   0   0   0</a:t>
            </a:r>
          </a:p>
          <a:p>
            <a:r>
              <a:rPr lang="th-TH" dirty="0"/>
              <a:t>   0   1   0   0   0</a:t>
            </a:r>
          </a:p>
          <a:p>
            <a:r>
              <a:rPr lang="th-TH" dirty="0"/>
              <a:t>   0   0  -1   0   0</a:t>
            </a:r>
          </a:p>
          <a:p>
            <a:r>
              <a:rPr lang="th-TH" dirty="0"/>
              <a:t>   0   0   0  -2   0</a:t>
            </a:r>
          </a:p>
          <a:p>
            <a:r>
              <a:rPr lang="th-TH" dirty="0"/>
              <a:t>   0   0   0   0  -5</a:t>
            </a:r>
          </a:p>
        </p:txBody>
      </p:sp>
    </p:spTree>
    <p:extLst>
      <p:ext uri="{BB962C8B-B14F-4D97-AF65-F5344CB8AC3E}">
        <p14:creationId xmlns:p14="http://schemas.microsoft.com/office/powerpoint/2010/main" val="11160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58C7-2FA7-47D3-8072-087D716F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Matrix (Plural matrices)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3E7D-F767-4139-AA51-2FDE00E1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283"/>
            <a:ext cx="10515600" cy="464368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An array of numbers in m rows and n columns is called a </a:t>
            </a:r>
            <a:r>
              <a:rPr lang="en-US" dirty="0" err="1"/>
              <a:t>mxn</a:t>
            </a:r>
            <a:r>
              <a:rPr lang="en-US" dirty="0"/>
              <a:t> matrix.</a:t>
            </a:r>
          </a:p>
          <a:p>
            <a:pPr marL="0" indent="0" algn="just">
              <a:buNone/>
            </a:pPr>
            <a:r>
              <a:rPr lang="en-US" dirty="0"/>
              <a:t>Matrices can have any number of rows and columns.</a:t>
            </a:r>
          </a:p>
          <a:p>
            <a:pPr marL="0" indent="0" algn="just">
              <a:buNone/>
            </a:pPr>
            <a:r>
              <a:rPr lang="en-US" dirty="0"/>
              <a:t>A matrix with m rows and n columns is called an m by n matrix.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D56A7-FBD5-45FF-A698-DB3BA1EF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FFA71-EC19-4F2C-98B9-8D4B79E2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C2C490-855E-43DC-BF14-594720A04B88}"/>
                  </a:ext>
                </a:extLst>
              </p:cNvPr>
              <p:cNvSpPr txBox="1"/>
              <p:nvPr/>
            </p:nvSpPr>
            <p:spPr>
              <a:xfrm>
                <a:off x="1929468" y="3061412"/>
                <a:ext cx="5153270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h-TH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th-TH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th-TH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</m:t>
                                  </m:r>
                                </m:sub>
                              </m:sSub>
                              <m:r>
                                <a:rPr lang="th-TH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C2C490-855E-43DC-BF14-594720A04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68" y="3061412"/>
                <a:ext cx="5153270" cy="1587422"/>
              </a:xfrm>
              <a:prstGeom prst="rect">
                <a:avLst/>
              </a:prstGeom>
              <a:blipFill>
                <a:blip r:embed="rId2"/>
                <a:stretch>
                  <a:fillRect l="-426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D1157-88B9-4D72-BCBA-2A14541F7169}"/>
                  </a:ext>
                </a:extLst>
              </p:cNvPr>
              <p:cNvSpPr txBox="1"/>
              <p:nvPr/>
            </p:nvSpPr>
            <p:spPr>
              <a:xfrm>
                <a:off x="3028426" y="5021974"/>
                <a:ext cx="213956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D1157-88B9-4D72-BCBA-2A14541F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6" y="5021974"/>
                <a:ext cx="2139560" cy="1139414"/>
              </a:xfrm>
              <a:prstGeom prst="rect">
                <a:avLst/>
              </a:prstGeom>
              <a:blipFill>
                <a:blip r:embed="rId3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F260A2F-E981-4029-940B-34D308D063D8}"/>
              </a:ext>
            </a:extLst>
          </p:cNvPr>
          <p:cNvSpPr txBox="1"/>
          <p:nvPr/>
        </p:nvSpPr>
        <p:spPr>
          <a:xfrm>
            <a:off x="5721292" y="5880683"/>
            <a:ext cx="433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matrix has order 3 x 3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34664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2FCF-9969-48D9-AECA-D341B29A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08F2-04E1-40A1-9E1C-CC29228F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FEFE-EE61-4459-9253-5D238D9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20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A4EBD-67C3-45EC-811A-230B17156466}"/>
              </a:ext>
            </a:extLst>
          </p:cNvPr>
          <p:cNvSpPr/>
          <p:nvPr/>
        </p:nvSpPr>
        <p:spPr>
          <a:xfrm>
            <a:off x="293615" y="1832035"/>
            <a:ext cx="28690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/>
              <a:t> </a:t>
            </a:r>
          </a:p>
          <a:p>
            <a:r>
              <a:rPr lang="th-TH" sz="1800" dirty="0"/>
              <a:t>&gt;&gt; A = ones(4)</a:t>
            </a:r>
          </a:p>
          <a:p>
            <a:r>
              <a:rPr lang="th-TH" sz="1800" dirty="0"/>
              <a:t>A =</a:t>
            </a:r>
          </a:p>
          <a:p>
            <a:endParaRPr lang="th-TH" sz="1800" dirty="0"/>
          </a:p>
          <a:p>
            <a:r>
              <a:rPr lang="th-TH" sz="1800" dirty="0"/>
              <a:t>   1   1   1   1</a:t>
            </a:r>
          </a:p>
          <a:p>
            <a:r>
              <a:rPr lang="th-TH" sz="1800" dirty="0"/>
              <a:t>   1   1   1   1</a:t>
            </a:r>
          </a:p>
          <a:p>
            <a:r>
              <a:rPr lang="th-TH" sz="1800" dirty="0"/>
              <a:t>   1   1   1   1</a:t>
            </a:r>
          </a:p>
          <a:p>
            <a:r>
              <a:rPr lang="th-TH" sz="1800" dirty="0"/>
              <a:t>   1   1   1   1</a:t>
            </a:r>
          </a:p>
          <a:p>
            <a:endParaRPr lang="th-TH" sz="1800" dirty="0"/>
          </a:p>
          <a:p>
            <a:r>
              <a:rPr lang="th-TH" sz="1800" dirty="0"/>
              <a:t>&gt;&gt; B = triu(A)</a:t>
            </a:r>
          </a:p>
          <a:p>
            <a:r>
              <a:rPr lang="th-TH" sz="1800" dirty="0"/>
              <a:t>B =</a:t>
            </a:r>
          </a:p>
          <a:p>
            <a:endParaRPr lang="th-TH" sz="1800" dirty="0"/>
          </a:p>
          <a:p>
            <a:r>
              <a:rPr lang="th-TH" sz="1800" dirty="0"/>
              <a:t>   1   1   1   1</a:t>
            </a:r>
          </a:p>
          <a:p>
            <a:r>
              <a:rPr lang="th-TH" sz="1800" dirty="0"/>
              <a:t>   0   1   1   1</a:t>
            </a:r>
          </a:p>
          <a:p>
            <a:r>
              <a:rPr lang="th-TH" sz="1800" dirty="0"/>
              <a:t>   0   0   1   1</a:t>
            </a:r>
          </a:p>
          <a:p>
            <a:r>
              <a:rPr lang="th-TH" sz="1800" dirty="0"/>
              <a:t>   0   0   0   1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57FC3-CA07-4224-BF85-561147BA90E1}"/>
              </a:ext>
            </a:extLst>
          </p:cNvPr>
          <p:cNvSpPr/>
          <p:nvPr/>
        </p:nvSpPr>
        <p:spPr>
          <a:xfrm>
            <a:off x="6764323" y="2012494"/>
            <a:ext cx="38580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/>
              <a:t>&gt;&gt; A = ones(4)</a:t>
            </a:r>
          </a:p>
          <a:p>
            <a:r>
              <a:rPr lang="th-TH" sz="2000" dirty="0"/>
              <a:t>A =</a:t>
            </a:r>
          </a:p>
          <a:p>
            <a:endParaRPr lang="th-TH" sz="2000" dirty="0"/>
          </a:p>
          <a:p>
            <a:r>
              <a:rPr lang="th-TH" sz="2000" dirty="0"/>
              <a:t>   1   1   1   1</a:t>
            </a:r>
          </a:p>
          <a:p>
            <a:r>
              <a:rPr lang="th-TH" sz="2000" dirty="0"/>
              <a:t>   1   1   1   1</a:t>
            </a:r>
          </a:p>
          <a:p>
            <a:r>
              <a:rPr lang="th-TH" sz="2000" dirty="0"/>
              <a:t>   1   1   1   1</a:t>
            </a:r>
          </a:p>
          <a:p>
            <a:r>
              <a:rPr lang="th-TH" sz="2000" dirty="0"/>
              <a:t>   1   1   1   1</a:t>
            </a:r>
          </a:p>
          <a:p>
            <a:endParaRPr lang="th-TH" sz="2000" dirty="0"/>
          </a:p>
          <a:p>
            <a:r>
              <a:rPr lang="th-TH" sz="2000" dirty="0"/>
              <a:t>&gt;&gt; B = tril(A)</a:t>
            </a:r>
          </a:p>
          <a:p>
            <a:r>
              <a:rPr lang="th-TH" sz="2000" dirty="0"/>
              <a:t>B =</a:t>
            </a:r>
          </a:p>
          <a:p>
            <a:endParaRPr lang="th-TH" sz="2000" dirty="0"/>
          </a:p>
          <a:p>
            <a:r>
              <a:rPr lang="th-TH" sz="2000" dirty="0"/>
              <a:t>   1   0   0   0</a:t>
            </a:r>
          </a:p>
          <a:p>
            <a:r>
              <a:rPr lang="th-TH" sz="2000" dirty="0"/>
              <a:t>   1   1   0   0</a:t>
            </a:r>
          </a:p>
          <a:p>
            <a:r>
              <a:rPr lang="th-TH" sz="2000" dirty="0"/>
              <a:t>   1   1   1   0</a:t>
            </a:r>
          </a:p>
          <a:p>
            <a:r>
              <a:rPr lang="th-TH" sz="2000" dirty="0"/>
              <a:t>   1   1   1   1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52AE1-373B-4FF7-99EA-A6A2139C8334}"/>
              </a:ext>
            </a:extLst>
          </p:cNvPr>
          <p:cNvSpPr txBox="1"/>
          <p:nvPr/>
        </p:nvSpPr>
        <p:spPr>
          <a:xfrm>
            <a:off x="8959442" y="3254928"/>
            <a:ext cx="2281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Triangular Matrix</a:t>
            </a:r>
            <a:endParaRPr lang="th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88FFD-F0C8-431F-A5DB-0758597834FF}"/>
              </a:ext>
            </a:extLst>
          </p:cNvPr>
          <p:cNvSpPr/>
          <p:nvPr/>
        </p:nvSpPr>
        <p:spPr>
          <a:xfrm>
            <a:off x="1700678" y="3500299"/>
            <a:ext cx="3674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 Triangular Matrix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3010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DED1-BEFF-4EE8-AD7C-DD013757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338D-A5CE-45B8-86B5-69FCC071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6D03E-99C1-42A4-B16E-6A18A4E8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21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5740F-A27C-4DC4-A021-F21F94E8D255}"/>
              </a:ext>
            </a:extLst>
          </p:cNvPr>
          <p:cNvSpPr/>
          <p:nvPr/>
        </p:nvSpPr>
        <p:spPr>
          <a:xfrm>
            <a:off x="838200" y="243374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I = eye(3)</a:t>
            </a:r>
          </a:p>
          <a:p>
            <a:r>
              <a:rPr lang="en-US" dirty="0"/>
              <a:t>I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1   0   0</a:t>
            </a:r>
          </a:p>
          <a:p>
            <a:r>
              <a:rPr lang="en-US" dirty="0"/>
              <a:t>   0   1   0</a:t>
            </a:r>
          </a:p>
          <a:p>
            <a:r>
              <a:rPr lang="en-US" dirty="0"/>
              <a:t>   0   0   1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03A7A-5273-4E15-83D4-267A0B17E084}"/>
              </a:ext>
            </a:extLst>
          </p:cNvPr>
          <p:cNvSpPr/>
          <p:nvPr/>
        </p:nvSpPr>
        <p:spPr>
          <a:xfrm>
            <a:off x="3509394" y="243374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Null or Empty Matrix</a:t>
            </a:r>
            <a:endParaRPr lang="th-TH" dirty="0"/>
          </a:p>
          <a:p>
            <a:r>
              <a:rPr lang="th-TH" dirty="0"/>
              <a:t>&gt;&gt; N = zeros(3,3)</a:t>
            </a:r>
          </a:p>
          <a:p>
            <a:r>
              <a:rPr lang="th-TH" dirty="0"/>
              <a:t>N =</a:t>
            </a:r>
          </a:p>
          <a:p>
            <a:endParaRPr lang="th-TH" dirty="0"/>
          </a:p>
          <a:p>
            <a:r>
              <a:rPr lang="th-TH" dirty="0"/>
              <a:t>   0   0   0</a:t>
            </a:r>
          </a:p>
          <a:p>
            <a:r>
              <a:rPr lang="th-TH" dirty="0"/>
              <a:t>   0   0   0</a:t>
            </a:r>
          </a:p>
          <a:p>
            <a:r>
              <a:rPr lang="th-TH" dirty="0"/>
              <a:t>   0   0   0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B9DE0-B2E1-4B49-ADA1-22495CB59C80}"/>
              </a:ext>
            </a:extLst>
          </p:cNvPr>
          <p:cNvSpPr/>
          <p:nvPr/>
        </p:nvSpPr>
        <p:spPr>
          <a:xfrm>
            <a:off x="7292828" y="1678411"/>
            <a:ext cx="462513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/>
              <a:t>&gt;&gt; A = [2 3 4;5 6 7;8 9 6]</a:t>
            </a:r>
          </a:p>
          <a:p>
            <a:r>
              <a:rPr lang="th-TH" sz="2400" dirty="0"/>
              <a:t>A =</a:t>
            </a:r>
          </a:p>
          <a:p>
            <a:endParaRPr lang="th-TH" sz="2400" dirty="0"/>
          </a:p>
          <a:p>
            <a:r>
              <a:rPr lang="th-TH" sz="2400" dirty="0"/>
              <a:t>   2   3   4</a:t>
            </a:r>
          </a:p>
          <a:p>
            <a:r>
              <a:rPr lang="th-TH" sz="2400" dirty="0"/>
              <a:t>   5   6   7</a:t>
            </a:r>
          </a:p>
          <a:p>
            <a:r>
              <a:rPr lang="th-TH" sz="2400" dirty="0"/>
              <a:t>   8   9   6</a:t>
            </a:r>
          </a:p>
          <a:p>
            <a:endParaRPr lang="th-TH" sz="2400" dirty="0"/>
          </a:p>
          <a:p>
            <a:r>
              <a:rPr lang="th-TH" sz="2400" dirty="0"/>
              <a:t>&gt;&gt; A'</a:t>
            </a:r>
          </a:p>
          <a:p>
            <a:r>
              <a:rPr lang="th-TH" sz="2400" dirty="0"/>
              <a:t>ans =</a:t>
            </a:r>
          </a:p>
          <a:p>
            <a:endParaRPr lang="th-TH" sz="2400" dirty="0"/>
          </a:p>
          <a:p>
            <a:r>
              <a:rPr lang="th-TH" sz="2400" dirty="0"/>
              <a:t>   2   5   8</a:t>
            </a:r>
          </a:p>
          <a:p>
            <a:r>
              <a:rPr lang="th-TH" sz="2400" dirty="0"/>
              <a:t>   3   6   9</a:t>
            </a:r>
          </a:p>
          <a:p>
            <a:r>
              <a:rPr lang="th-TH" sz="2400" dirty="0"/>
              <a:t>   4   7   6</a:t>
            </a:r>
          </a:p>
        </p:txBody>
      </p:sp>
    </p:spTree>
    <p:extLst>
      <p:ext uri="{BB962C8B-B14F-4D97-AF65-F5344CB8AC3E}">
        <p14:creationId xmlns:p14="http://schemas.microsoft.com/office/powerpoint/2010/main" val="251292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DBB4-F18B-4DBA-BEA0-8C145E35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a MATLAB code whether matrix is symmetric or skew symmetric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31FF-5AE6-4F83-B169-4E3998F7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3FBB1-2975-4F51-9F82-58158B4F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22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9FAFA-C0FA-48B7-A387-F8D66AA7670E}"/>
              </a:ext>
            </a:extLst>
          </p:cNvPr>
          <p:cNvSpPr/>
          <p:nvPr/>
        </p:nvSpPr>
        <p:spPr>
          <a:xfrm>
            <a:off x="447413" y="25685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/>
              <a:t>&gt;&gt; A = [1 5 3;5 2 6;3 6 4]</a:t>
            </a:r>
          </a:p>
          <a:p>
            <a:r>
              <a:rPr lang="th-TH" dirty="0"/>
              <a:t>A =</a:t>
            </a:r>
          </a:p>
          <a:p>
            <a:endParaRPr lang="th-TH" dirty="0"/>
          </a:p>
          <a:p>
            <a:r>
              <a:rPr lang="th-TH" dirty="0"/>
              <a:t>   1   5   3</a:t>
            </a:r>
          </a:p>
          <a:p>
            <a:r>
              <a:rPr lang="th-TH" dirty="0"/>
              <a:t>   5   2   6</a:t>
            </a:r>
          </a:p>
          <a:p>
            <a:r>
              <a:rPr lang="th-TH" dirty="0"/>
              <a:t>   3   6   4</a:t>
            </a:r>
          </a:p>
          <a:p>
            <a:endParaRPr lang="th-TH" dirty="0"/>
          </a:p>
          <a:p>
            <a:r>
              <a:rPr lang="th-TH" dirty="0"/>
              <a:t>&gt;&gt; tf = issymmetric(A)</a:t>
            </a:r>
          </a:p>
          <a:p>
            <a:r>
              <a:rPr lang="th-TH" dirty="0"/>
              <a:t>tf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5AA1F-8C66-4E68-9BDD-1EBAE7C17224}"/>
              </a:ext>
            </a:extLst>
          </p:cNvPr>
          <p:cNvSpPr/>
          <p:nvPr/>
        </p:nvSpPr>
        <p:spPr>
          <a:xfrm>
            <a:off x="5103303" y="25685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/>
              <a:t>&gt;&gt; A = [0 -5 3;5 0 6;-3 -6 0]</a:t>
            </a:r>
          </a:p>
          <a:p>
            <a:r>
              <a:rPr lang="th-TH" dirty="0"/>
              <a:t>A =</a:t>
            </a:r>
          </a:p>
          <a:p>
            <a:endParaRPr lang="th-TH" dirty="0"/>
          </a:p>
          <a:p>
            <a:r>
              <a:rPr lang="th-TH" dirty="0"/>
              <a:t>   0  -5   3</a:t>
            </a:r>
          </a:p>
          <a:p>
            <a:r>
              <a:rPr lang="th-TH" dirty="0"/>
              <a:t>   5   0   6</a:t>
            </a:r>
          </a:p>
          <a:p>
            <a:r>
              <a:rPr lang="th-TH" dirty="0"/>
              <a:t>  -3  -6   0</a:t>
            </a:r>
          </a:p>
          <a:p>
            <a:endParaRPr lang="th-TH" dirty="0"/>
          </a:p>
          <a:p>
            <a:r>
              <a:rPr lang="th-TH" dirty="0"/>
              <a:t>&gt;&gt; tf = issymmetric(A)</a:t>
            </a:r>
          </a:p>
          <a:p>
            <a:r>
              <a:rPr lang="th-TH" dirty="0"/>
              <a:t>tf = 0</a:t>
            </a:r>
          </a:p>
        </p:txBody>
      </p:sp>
    </p:spTree>
    <p:extLst>
      <p:ext uri="{BB962C8B-B14F-4D97-AF65-F5344CB8AC3E}">
        <p14:creationId xmlns:p14="http://schemas.microsoft.com/office/powerpoint/2010/main" val="200636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8D6B-C9AD-4FE3-B6CF-E422A7A2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4506A-4928-4C52-8416-6AD75C1D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23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C577A-1AA2-46DE-B04E-95483F190919}"/>
              </a:ext>
            </a:extLst>
          </p:cNvPr>
          <p:cNvSpPr/>
          <p:nvPr/>
        </p:nvSpPr>
        <p:spPr>
          <a:xfrm>
            <a:off x="553673" y="724039"/>
            <a:ext cx="82212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/>
              <a:t>&gt;&gt; A=[2 4 6;4 6 8;2 6 8]</a:t>
            </a:r>
          </a:p>
          <a:p>
            <a:r>
              <a:rPr lang="th-TH" sz="1800" dirty="0"/>
              <a:t>A =</a:t>
            </a:r>
          </a:p>
          <a:p>
            <a:endParaRPr lang="th-TH" sz="1800" dirty="0"/>
          </a:p>
          <a:p>
            <a:r>
              <a:rPr lang="th-TH" sz="1800" dirty="0"/>
              <a:t>   2   4   6</a:t>
            </a:r>
          </a:p>
          <a:p>
            <a:r>
              <a:rPr lang="th-TH" sz="1800" dirty="0"/>
              <a:t>   4   6   8</a:t>
            </a:r>
          </a:p>
          <a:p>
            <a:r>
              <a:rPr lang="th-TH" sz="1800" dirty="0"/>
              <a:t>   2   6   8</a:t>
            </a:r>
          </a:p>
          <a:p>
            <a:endParaRPr lang="th-TH" sz="1800" dirty="0"/>
          </a:p>
          <a:p>
            <a:r>
              <a:rPr lang="th-TH" sz="1800" dirty="0"/>
              <a:t>&gt;&gt; B=A'</a:t>
            </a:r>
          </a:p>
          <a:p>
            <a:r>
              <a:rPr lang="th-TH" sz="1800" dirty="0"/>
              <a:t>B =</a:t>
            </a:r>
          </a:p>
          <a:p>
            <a:endParaRPr lang="th-TH" sz="1800" dirty="0"/>
          </a:p>
          <a:p>
            <a:r>
              <a:rPr lang="th-TH" sz="1800" dirty="0"/>
              <a:t>   2   4   2</a:t>
            </a:r>
          </a:p>
          <a:p>
            <a:r>
              <a:rPr lang="th-TH" sz="1800" dirty="0"/>
              <a:t>   4   6   6</a:t>
            </a:r>
          </a:p>
          <a:p>
            <a:r>
              <a:rPr lang="th-TH" sz="1800" dirty="0"/>
              <a:t>   6   8   8</a:t>
            </a:r>
          </a:p>
          <a:p>
            <a:endParaRPr lang="th-TH" sz="1800" dirty="0"/>
          </a:p>
          <a:p>
            <a:r>
              <a:rPr lang="th-TH" sz="1800" dirty="0"/>
              <a:t>&gt;&gt; C=A*B</a:t>
            </a:r>
          </a:p>
          <a:p>
            <a:r>
              <a:rPr lang="th-TH" sz="1800" dirty="0"/>
              <a:t>C =</a:t>
            </a:r>
          </a:p>
          <a:p>
            <a:endParaRPr lang="th-TH" sz="1800" dirty="0"/>
          </a:p>
          <a:p>
            <a:r>
              <a:rPr lang="th-TH" sz="1800" dirty="0"/>
              <a:t>    56    80    76</a:t>
            </a:r>
          </a:p>
          <a:p>
            <a:r>
              <a:rPr lang="th-TH" sz="1800" dirty="0"/>
              <a:t>    80   116   108</a:t>
            </a:r>
          </a:p>
          <a:p>
            <a:r>
              <a:rPr lang="th-TH" sz="1800" dirty="0"/>
              <a:t>    76   108   104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26024-E4F2-4AA5-BE4F-D4AE317F94AA}"/>
              </a:ext>
            </a:extLst>
          </p:cNvPr>
          <p:cNvSpPr txBox="1"/>
          <p:nvPr/>
        </p:nvSpPr>
        <p:spPr>
          <a:xfrm>
            <a:off x="3414319" y="427839"/>
            <a:ext cx="741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whether matrix is orthogonal or not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E020A-015A-455A-8741-235C3D5283E7}"/>
              </a:ext>
            </a:extLst>
          </p:cNvPr>
          <p:cNvSpPr txBox="1"/>
          <p:nvPr/>
        </p:nvSpPr>
        <p:spPr>
          <a:xfrm>
            <a:off x="3053593" y="5343787"/>
            <a:ext cx="521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not orthogonal matrix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74319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FFB3-4A98-4126-A8C0-7F0D2106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Matrix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9D2BF-93DD-4B24-B2AB-FB9249C4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103D4-7AEB-4707-8313-99427AC3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24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999AB-2A91-4E49-8C36-E1A70EF049DC}"/>
              </a:ext>
            </a:extLst>
          </p:cNvPr>
          <p:cNvSpPr/>
          <p:nvPr/>
        </p:nvSpPr>
        <p:spPr>
          <a:xfrm>
            <a:off x="405468" y="1462703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dirty="0"/>
              <a:t>&gt;&gt; B = [1+2i 2-3i 3+4i;4-5i 5+6i 6-7i;8 7+8i 7]</a:t>
            </a:r>
          </a:p>
          <a:p>
            <a:r>
              <a:rPr lang="th-TH" sz="2400" dirty="0"/>
              <a:t>B =</a:t>
            </a:r>
          </a:p>
          <a:p>
            <a:endParaRPr lang="th-TH" sz="2400" dirty="0"/>
          </a:p>
          <a:p>
            <a:r>
              <a:rPr lang="th-TH" sz="2400" dirty="0"/>
              <a:t>   1 + 2i   2 - 3i   3 + 4i</a:t>
            </a:r>
          </a:p>
          <a:p>
            <a:r>
              <a:rPr lang="th-TH" sz="2400" dirty="0"/>
              <a:t>   4 - 5i   5 + 6i   6 - 7i</a:t>
            </a:r>
          </a:p>
          <a:p>
            <a:r>
              <a:rPr lang="th-TH" sz="2400" dirty="0"/>
              <a:t>   8 + 0i   7 + 8i   7 + 0i</a:t>
            </a:r>
          </a:p>
          <a:p>
            <a:endParaRPr lang="th-TH" sz="2400" dirty="0"/>
          </a:p>
          <a:p>
            <a:r>
              <a:rPr lang="th-TH" sz="2400" dirty="0"/>
              <a:t>&gt;&gt; C = conj(B)</a:t>
            </a:r>
          </a:p>
          <a:p>
            <a:r>
              <a:rPr lang="th-TH" sz="2400" dirty="0"/>
              <a:t>C =</a:t>
            </a:r>
          </a:p>
          <a:p>
            <a:endParaRPr lang="th-TH" sz="2400" dirty="0"/>
          </a:p>
          <a:p>
            <a:r>
              <a:rPr lang="th-TH" sz="2400" dirty="0"/>
              <a:t>   1 - 2i   2 + 3i   3 - 4i</a:t>
            </a:r>
          </a:p>
          <a:p>
            <a:r>
              <a:rPr lang="th-TH" sz="2400" dirty="0"/>
              <a:t>   4 + 5i   5 - 6i   6 + 7i</a:t>
            </a:r>
          </a:p>
          <a:p>
            <a:r>
              <a:rPr lang="th-TH" sz="2400" dirty="0"/>
              <a:t>   8 - 0i   7 - 8i   7 - 0i</a:t>
            </a:r>
          </a:p>
        </p:txBody>
      </p:sp>
    </p:spTree>
    <p:extLst>
      <p:ext uri="{BB962C8B-B14F-4D97-AF65-F5344CB8AC3E}">
        <p14:creationId xmlns:p14="http://schemas.microsoft.com/office/powerpoint/2010/main" val="160467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C65B-264C-4453-A68A-A5FC163E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whether matrix is Hermitian matrix or not 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CF55-ABE0-422C-98A5-C02BF2BE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EBA7-29EC-4363-9FC8-E39DC455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25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3B500-0DEF-4518-9459-FEFE510AB94F}"/>
              </a:ext>
            </a:extLst>
          </p:cNvPr>
          <p:cNvSpPr/>
          <p:nvPr/>
        </p:nvSpPr>
        <p:spPr>
          <a:xfrm>
            <a:off x="533400" y="252255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/>
              <a:t>&gt;&gt; A =[4 1-i 7;1+i 6 -i;7 i 5]</a:t>
            </a:r>
          </a:p>
          <a:p>
            <a:r>
              <a:rPr lang="th-TH" dirty="0"/>
              <a:t>A =</a:t>
            </a:r>
          </a:p>
          <a:p>
            <a:endParaRPr lang="th-TH" dirty="0"/>
          </a:p>
          <a:p>
            <a:r>
              <a:rPr lang="th-TH" dirty="0"/>
              <a:t>   4 + 0i   1 - 1i   7 + 0i</a:t>
            </a:r>
          </a:p>
          <a:p>
            <a:r>
              <a:rPr lang="th-TH" dirty="0"/>
              <a:t>   1 + 1i   6 + 0i  -0 - 1i</a:t>
            </a:r>
          </a:p>
          <a:p>
            <a:r>
              <a:rPr lang="th-TH" dirty="0"/>
              <a:t>   7 + 0i   0 + 1i   5 + 0i</a:t>
            </a:r>
          </a:p>
          <a:p>
            <a:endParaRPr lang="th-TH" dirty="0"/>
          </a:p>
          <a:p>
            <a:r>
              <a:rPr lang="th-TH" dirty="0"/>
              <a:t>&gt;&gt; A = ishermitian(A)</a:t>
            </a:r>
          </a:p>
          <a:p>
            <a:r>
              <a:rPr lang="th-TH" dirty="0"/>
              <a:t>A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DFD1E-8090-4924-8A79-51A70F6DD25F}"/>
              </a:ext>
            </a:extLst>
          </p:cNvPr>
          <p:cNvSpPr/>
          <p:nvPr/>
        </p:nvSpPr>
        <p:spPr>
          <a:xfrm>
            <a:off x="5136859" y="240098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/>
              <a:t>&gt;&gt;</a:t>
            </a:r>
            <a:r>
              <a:rPr lang="en-US" dirty="0"/>
              <a:t>B</a:t>
            </a:r>
            <a:r>
              <a:rPr lang="th-TH" dirty="0"/>
              <a:t>  =[3i 2+i;-2+i -i]</a:t>
            </a:r>
          </a:p>
          <a:p>
            <a:r>
              <a:rPr lang="en-US" dirty="0"/>
              <a:t>B</a:t>
            </a:r>
            <a:r>
              <a:rPr lang="th-TH" dirty="0"/>
              <a:t> =</a:t>
            </a:r>
          </a:p>
          <a:p>
            <a:endParaRPr lang="th-TH" dirty="0"/>
          </a:p>
          <a:p>
            <a:r>
              <a:rPr lang="th-TH" dirty="0"/>
              <a:t>   0 + 3i   2 + 1i</a:t>
            </a:r>
          </a:p>
          <a:p>
            <a:r>
              <a:rPr lang="th-TH" dirty="0"/>
              <a:t>  -2 + 1i  -0 - 1i</a:t>
            </a:r>
          </a:p>
          <a:p>
            <a:endParaRPr lang="th-TH" dirty="0"/>
          </a:p>
          <a:p>
            <a:r>
              <a:rPr lang="th-TH" dirty="0"/>
              <a:t>&gt;&gt; </a:t>
            </a:r>
            <a:r>
              <a:rPr lang="en-US" dirty="0"/>
              <a:t>B</a:t>
            </a:r>
            <a:r>
              <a:rPr lang="th-TH" dirty="0"/>
              <a:t> = ishermitian(A)</a:t>
            </a:r>
          </a:p>
          <a:p>
            <a:r>
              <a:rPr lang="en-US" dirty="0"/>
              <a:t>B</a:t>
            </a:r>
            <a:r>
              <a:rPr lang="th-TH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908665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D20E-4EF3-44B5-9096-CF91F2F1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8DA1-B698-4AE6-BCCA-4B06A4BC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A296-F827-451F-838D-BF104A06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26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31487-E8C4-4EDA-860F-849925F304CA}"/>
              </a:ext>
            </a:extLst>
          </p:cNvPr>
          <p:cNvSpPr/>
          <p:nvPr/>
        </p:nvSpPr>
        <p:spPr>
          <a:xfrm>
            <a:off x="636864" y="189986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/>
              <a:t>&gt;&gt; A = [1 2 3;1 2 1;2 1 1]</a:t>
            </a:r>
          </a:p>
          <a:p>
            <a:r>
              <a:rPr lang="th-TH" sz="2000" dirty="0"/>
              <a:t>   1   2   3</a:t>
            </a:r>
          </a:p>
          <a:p>
            <a:r>
              <a:rPr lang="th-TH" sz="2000" dirty="0"/>
              <a:t>   1   2   1</a:t>
            </a:r>
          </a:p>
          <a:p>
            <a:r>
              <a:rPr lang="th-TH" sz="2000" dirty="0"/>
              <a:t>   2   1   1</a:t>
            </a:r>
          </a:p>
          <a:p>
            <a:endParaRPr lang="th-TH" sz="2000" dirty="0"/>
          </a:p>
          <a:p>
            <a:r>
              <a:rPr lang="th-TH" sz="2000" dirty="0"/>
              <a:t>&gt;&gt; B=[1 1 1;2 3 4;1 2 1]</a:t>
            </a:r>
          </a:p>
          <a:p>
            <a:r>
              <a:rPr lang="th-TH" sz="2000" dirty="0"/>
              <a:t>   1   1   1</a:t>
            </a:r>
          </a:p>
          <a:p>
            <a:r>
              <a:rPr lang="th-TH" sz="2000" dirty="0"/>
              <a:t>   2   3   4</a:t>
            </a:r>
          </a:p>
          <a:p>
            <a:r>
              <a:rPr lang="th-TH" sz="2000" dirty="0"/>
              <a:t>   1   2   1</a:t>
            </a:r>
          </a:p>
          <a:p>
            <a:r>
              <a:rPr lang="th-TH" sz="2000" dirty="0"/>
              <a:t>&gt;&gt; C= A*B</a:t>
            </a:r>
          </a:p>
          <a:p>
            <a:r>
              <a:rPr lang="th-TH" sz="2000" dirty="0"/>
              <a:t>    8   13   12</a:t>
            </a:r>
          </a:p>
          <a:p>
            <a:r>
              <a:rPr lang="th-TH" sz="2000" dirty="0"/>
              <a:t>    6    9   10</a:t>
            </a:r>
          </a:p>
          <a:p>
            <a:r>
              <a:rPr lang="th-TH" sz="2000" dirty="0"/>
              <a:t>    5    7    7</a:t>
            </a:r>
          </a:p>
        </p:txBody>
      </p:sp>
    </p:spTree>
    <p:extLst>
      <p:ext uri="{BB962C8B-B14F-4D97-AF65-F5344CB8AC3E}">
        <p14:creationId xmlns:p14="http://schemas.microsoft.com/office/powerpoint/2010/main" val="9560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124F-5015-4B3D-A9E7-C72B7E898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Types of Matrices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820B-C9F9-4C46-95A1-23025130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43A4-D505-42B2-8CB2-6A43BF0DFC85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71F83-382E-420E-A3AB-0575D604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21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6869-5B8A-493B-9826-0557F6EC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5544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Square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E5EE-8400-4215-8CDD-341AFD78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37" y="10538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7030A0"/>
                </a:solidFill>
              </a:rPr>
              <a:t>square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matrix</a:t>
            </a:r>
            <a:r>
              <a:rPr lang="en-US" dirty="0"/>
              <a:t> is a matrix that has the same number of rows and columns is known as </a:t>
            </a:r>
            <a:r>
              <a:rPr lang="en-US" dirty="0">
                <a:solidFill>
                  <a:srgbClr val="7030A0"/>
                </a:solidFill>
              </a:rPr>
              <a:t>square matrix</a:t>
            </a:r>
            <a:r>
              <a:rPr lang="en-US" dirty="0"/>
              <a:t>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4E2738-3349-44B9-9B1D-B301371DCF56}"/>
                  </a:ext>
                </a:extLst>
              </p:cNvPr>
              <p:cNvSpPr txBox="1"/>
              <p:nvPr/>
            </p:nvSpPr>
            <p:spPr>
              <a:xfrm>
                <a:off x="457200" y="1860344"/>
                <a:ext cx="244361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4E2738-3349-44B9-9B1D-B301371D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60344"/>
                <a:ext cx="2443618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3A5E7E-252A-4581-A782-749DD0BC53A3}"/>
                  </a:ext>
                </a:extLst>
              </p:cNvPr>
              <p:cNvSpPr/>
              <p:nvPr/>
            </p:nvSpPr>
            <p:spPr>
              <a:xfrm>
                <a:off x="4003328" y="1713337"/>
                <a:ext cx="2658548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3A5E7E-252A-4581-A782-749DD0BC5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28" y="1713337"/>
                <a:ext cx="2658548" cy="1679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3192365-6135-4D8D-AA50-6144C1DF053F}"/>
              </a:ext>
            </a:extLst>
          </p:cNvPr>
          <p:cNvSpPr txBox="1"/>
          <p:nvPr/>
        </p:nvSpPr>
        <p:spPr>
          <a:xfrm>
            <a:off x="276837" y="3429000"/>
            <a:ext cx="874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square matrix                     B is not square matrix </a:t>
            </a:r>
            <a:endParaRPr lang="th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B9B81-6320-4F50-AD3E-0A8B9B0EF4C7}"/>
              </a:ext>
            </a:extLst>
          </p:cNvPr>
          <p:cNvSpPr/>
          <p:nvPr/>
        </p:nvSpPr>
        <p:spPr>
          <a:xfrm>
            <a:off x="247476" y="4351470"/>
            <a:ext cx="3637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Order of Square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D08F1-5366-480B-9831-6C657D3863D0}"/>
              </a:ext>
            </a:extLst>
          </p:cNvPr>
          <p:cNvSpPr/>
          <p:nvPr/>
        </p:nvSpPr>
        <p:spPr>
          <a:xfrm>
            <a:off x="247476" y="4829564"/>
            <a:ext cx="118242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Order of Square matrix is the number of rows or number of columns in Square matrix is known as Order of Square Matrix.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704B52-9B84-4F3D-A5D4-08AA9CCDB498}"/>
                  </a:ext>
                </a:extLst>
              </p:cNvPr>
              <p:cNvSpPr txBox="1"/>
              <p:nvPr/>
            </p:nvSpPr>
            <p:spPr>
              <a:xfrm>
                <a:off x="2430386" y="5680091"/>
                <a:ext cx="244361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704B52-9B84-4F3D-A5D4-08AA9CCDB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386" y="5680091"/>
                <a:ext cx="2443618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C49CBC-A7B9-4FB6-9222-7406D8794F6F}"/>
              </a:ext>
            </a:extLst>
          </p:cNvPr>
          <p:cNvSpPr txBox="1"/>
          <p:nvPr/>
        </p:nvSpPr>
        <p:spPr>
          <a:xfrm>
            <a:off x="6661876" y="5988188"/>
            <a:ext cx="526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3 </a:t>
            </a:r>
            <a:r>
              <a:rPr lang="en-US" dirty="0">
                <a:sym typeface="Symbol" panose="05050102010706020507" pitchFamily="18" charset="2"/>
              </a:rPr>
              <a:t></a:t>
            </a:r>
            <a:r>
              <a:rPr lang="en-US" dirty="0"/>
              <a:t> 3 </a:t>
            </a:r>
            <a:r>
              <a:rPr lang="en-US" dirty="0">
                <a:solidFill>
                  <a:srgbClr val="7030A0"/>
                </a:solidFill>
              </a:rPr>
              <a:t>order of square matrix</a:t>
            </a:r>
            <a:endParaRPr lang="th-TH" dirty="0">
              <a:solidFill>
                <a:srgbClr val="7030A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9332-19C6-4BE9-A105-F5E5D448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36EF-CB34-4DE2-909F-71E859C5D80F}" type="datetime1">
              <a:rPr lang="en-US" smtClean="0"/>
              <a:t>5/2/2020</a:t>
            </a:fld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E5EE0-DA41-41F9-A85B-FC2CF186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633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CEC9-5A17-4269-AB4D-CF854AC0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3" y="7424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Diagonal Matrix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5F7B8F-36DA-407A-81F6-278E0E8FE221}"/>
                  </a:ext>
                </a:extLst>
              </p:cNvPr>
              <p:cNvSpPr txBox="1"/>
              <p:nvPr/>
            </p:nvSpPr>
            <p:spPr>
              <a:xfrm>
                <a:off x="939568" y="2361500"/>
                <a:ext cx="244361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5F7B8F-36DA-407A-81F6-278E0E8FE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68" y="2361500"/>
                <a:ext cx="2443618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A0E6547-68BC-4DCA-A33E-8B9C871C851A}"/>
              </a:ext>
            </a:extLst>
          </p:cNvPr>
          <p:cNvSpPr/>
          <p:nvPr/>
        </p:nvSpPr>
        <p:spPr>
          <a:xfrm>
            <a:off x="226503" y="1285208"/>
            <a:ext cx="11836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 diagonal matrix is a matrix in which the entries outside the main diagonal are all zero.</a:t>
            </a:r>
            <a:endParaRPr lang="th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6C98C-674B-45E3-8D0E-F043C513BC76}"/>
              </a:ext>
            </a:extLst>
          </p:cNvPr>
          <p:cNvSpPr/>
          <p:nvPr/>
        </p:nvSpPr>
        <p:spPr>
          <a:xfrm>
            <a:off x="226503" y="375306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Off-Diagonal Or Non Diagonal Elements</a:t>
            </a:r>
            <a:br>
              <a:rPr lang="th-TH" b="1" dirty="0">
                <a:solidFill>
                  <a:srgbClr val="7030A0"/>
                </a:solidFill>
              </a:rPr>
            </a:b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1F5ACF-E1DB-4706-9E9E-82FA2C1A61F9}"/>
                  </a:ext>
                </a:extLst>
              </p:cNvPr>
              <p:cNvSpPr txBox="1"/>
              <p:nvPr/>
            </p:nvSpPr>
            <p:spPr>
              <a:xfrm>
                <a:off x="1343638" y="5546680"/>
                <a:ext cx="244361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1F5ACF-E1DB-4706-9E9E-82FA2C1A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38" y="5546680"/>
                <a:ext cx="2443618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0095104-D5BC-4B84-ABCF-D211C23DCCD6}"/>
              </a:ext>
            </a:extLst>
          </p:cNvPr>
          <p:cNvSpPr/>
          <p:nvPr/>
        </p:nvSpPr>
        <p:spPr>
          <a:xfrm>
            <a:off x="127646" y="4161685"/>
            <a:ext cx="122209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An Off-diagonal elements is the entries, which are outside the main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diagonal is </a:t>
            </a:r>
            <a:r>
              <a:rPr lang="en-US" dirty="0">
                <a:latin typeface="arial" panose="020B0604020202020204" pitchFamily="34" charset="0"/>
              </a:rPr>
              <a:t>known as Off-Diagonal Elements. Example Off-diagonal elements in matrix A is all values except 1, 8 and 4</a:t>
            </a:r>
            <a:endParaRPr lang="th-T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E7B89-05E3-4559-ADB0-1ACB2443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3CB-39DC-4053-96F3-61F3E483E6F9}" type="datetime1">
              <a:rPr lang="en-US" smtClean="0"/>
              <a:t>5/2/2020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A42F3-BD8B-4D19-B982-C2FE5029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94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99E8-1BA3-4CC3-860E-8712C65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53" y="8828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Upper And Lower Triangular Matrix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E2FC-DF1D-46DC-A528-F6CB26C3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83" y="13390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>
                <a:solidFill>
                  <a:srgbClr val="7030A0"/>
                </a:solidFill>
              </a:rPr>
              <a:t>Upper Triangular Matrix</a:t>
            </a:r>
            <a:r>
              <a:rPr lang="en-US" dirty="0"/>
              <a:t>, the elements below the principal diagonal are zero is known as Upper Triangular Matrix.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5A4E0-6EC6-427C-A244-41636080C6B3}"/>
              </a:ext>
            </a:extLst>
          </p:cNvPr>
          <p:cNvSpPr/>
          <p:nvPr/>
        </p:nvSpPr>
        <p:spPr>
          <a:xfrm>
            <a:off x="318083" y="2318895"/>
            <a:ext cx="107889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7030A0"/>
                </a:solidFill>
              </a:rPr>
              <a:t>Lower Triangular Matrix</a:t>
            </a:r>
            <a:r>
              <a:rPr lang="en-US" dirty="0"/>
              <a:t>, the elements above the principal diagonal are zero is known as Upper Triangular Matrix.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F3CD30-8108-4B8B-92C1-AD297B7E88CC}"/>
                  </a:ext>
                </a:extLst>
              </p:cNvPr>
              <p:cNvSpPr txBox="1"/>
              <p:nvPr/>
            </p:nvSpPr>
            <p:spPr>
              <a:xfrm>
                <a:off x="574646" y="3340052"/>
                <a:ext cx="244252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U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F3CD30-8108-4B8B-92C1-AD297B7E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46" y="3340052"/>
                <a:ext cx="2442528" cy="1139414"/>
              </a:xfrm>
              <a:prstGeom prst="rect">
                <a:avLst/>
              </a:prstGeom>
              <a:blipFill>
                <a:blip r:embed="rId2"/>
                <a:stretch>
                  <a:fillRect l="-87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91B535-2229-4EB2-8EDA-14CF05864F26}"/>
                  </a:ext>
                </a:extLst>
              </p:cNvPr>
              <p:cNvSpPr/>
              <p:nvPr/>
            </p:nvSpPr>
            <p:spPr>
              <a:xfrm>
                <a:off x="574646" y="5037117"/>
                <a:ext cx="2547044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91B535-2229-4EB2-8EDA-14CF05864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46" y="5037117"/>
                <a:ext cx="2547044" cy="1231747"/>
              </a:xfrm>
              <a:prstGeom prst="rect">
                <a:avLst/>
              </a:prstGeom>
              <a:blipFill>
                <a:blip r:embed="rId3"/>
                <a:stretch>
                  <a:fillRect l="-47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570C041-2968-4F75-A0FB-33C95C577414}"/>
              </a:ext>
            </a:extLst>
          </p:cNvPr>
          <p:cNvSpPr txBox="1"/>
          <p:nvPr/>
        </p:nvSpPr>
        <p:spPr>
          <a:xfrm>
            <a:off x="3254578" y="3584999"/>
            <a:ext cx="491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Triangular Matrix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B001F-AB6E-4B90-BEC2-D1E47579EDCC}"/>
              </a:ext>
            </a:extLst>
          </p:cNvPr>
          <p:cNvSpPr txBox="1"/>
          <p:nvPr/>
        </p:nvSpPr>
        <p:spPr>
          <a:xfrm>
            <a:off x="3394680" y="5257326"/>
            <a:ext cx="491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Triangular Matrix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5947-88F2-4128-8ECD-1805C66F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CEE0-D5D0-4C74-9668-E3ED6C2D2F64}" type="datetime1">
              <a:rPr lang="en-US" smtClean="0"/>
              <a:t>5/2/2020</a:t>
            </a:fld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CA07-E1D5-4B27-A3E9-DD532F4C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862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4277-6AE4-47F7-A5DE-367BFDEA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02" y="1134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Unity or Identity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D0F4-79E0-4381-95AB-FCBD5E4F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02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all diagonal elements of a square matrix equal to one and all other elements are zero, the matrix is the unit or identity matrix.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065FA-BA9A-4E10-AB34-5682B169B72F}"/>
                  </a:ext>
                </a:extLst>
              </p:cNvPr>
              <p:cNvSpPr txBox="1"/>
              <p:nvPr/>
            </p:nvSpPr>
            <p:spPr>
              <a:xfrm>
                <a:off x="2219409" y="2134998"/>
                <a:ext cx="246631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065FA-BA9A-4E10-AB34-5682B169B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09" y="2134998"/>
                <a:ext cx="2466316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4509676-03DC-4186-8E7D-1F41D8E79017}"/>
                  </a:ext>
                </a:extLst>
              </p:cNvPr>
              <p:cNvSpPr/>
              <p:nvPr/>
            </p:nvSpPr>
            <p:spPr>
              <a:xfrm>
                <a:off x="6628996" y="2134998"/>
                <a:ext cx="2544799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4509676-03DC-4186-8E7D-1F41D8E79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96" y="2134998"/>
                <a:ext cx="2544799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6BE9329-0684-4E2B-BB2A-23F4B40BBD37}"/>
              </a:ext>
            </a:extLst>
          </p:cNvPr>
          <p:cNvSpPr/>
          <p:nvPr/>
        </p:nvSpPr>
        <p:spPr>
          <a:xfrm>
            <a:off x="242581" y="4039845"/>
            <a:ext cx="1867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Null Matrix</a:t>
            </a:r>
            <a:endParaRPr lang="th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BC4F2-C47A-4710-B076-8C74E4D3F196}"/>
              </a:ext>
            </a:extLst>
          </p:cNvPr>
          <p:cNvSpPr/>
          <p:nvPr/>
        </p:nvSpPr>
        <p:spPr>
          <a:xfrm>
            <a:off x="150302" y="4407430"/>
            <a:ext cx="11891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all diagonal elements of a matrix are equal to zero, is called Null Matrix.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62BCE3-15AC-4AF0-8B3F-08E3FD2B296F}"/>
                  </a:ext>
                </a:extLst>
              </p:cNvPr>
              <p:cNvSpPr/>
              <p:nvPr/>
            </p:nvSpPr>
            <p:spPr>
              <a:xfrm>
                <a:off x="3925978" y="5080106"/>
                <a:ext cx="2595902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62BCE3-15AC-4AF0-8B3F-08E3FD2B2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978" y="5080106"/>
                <a:ext cx="2595902" cy="123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C232B-8C2F-48EA-A55A-93335CB1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CB4E-D8EA-4829-9C12-31FAE8D9556B}" type="datetime1">
              <a:rPr lang="en-US" smtClean="0"/>
              <a:t>5/2/2020</a:t>
            </a:fld>
            <a:endParaRPr lang="th-TH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1334A7-CDF0-4EC0-82A6-317B490C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669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6AB5-728B-41DA-9E2A-13315445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28" y="8887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Transpose of a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8640-D31E-41D1-A8A3-42E4F967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66" y="1136925"/>
            <a:ext cx="119878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rows and columns of an m x n matrix are interchanged, the resultant n x m matrix is the transpose matrix and is designated by A</a:t>
            </a:r>
            <a:r>
              <a:rPr lang="en-US" baseline="30000" dirty="0"/>
              <a:t>t</a:t>
            </a:r>
            <a:r>
              <a:rPr lang="en-US" dirty="0"/>
              <a:t>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1804EE-D566-4C43-AFB2-2A0B590C5C52}"/>
                  </a:ext>
                </a:extLst>
              </p:cNvPr>
              <p:cNvSpPr txBox="1"/>
              <p:nvPr/>
            </p:nvSpPr>
            <p:spPr>
              <a:xfrm>
                <a:off x="1182848" y="2639215"/>
                <a:ext cx="244361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1804EE-D566-4C43-AFB2-2A0B590C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" y="2639215"/>
                <a:ext cx="2443618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0AA2C6-0365-4B9A-A6AC-ACAA2014935D}"/>
                  </a:ext>
                </a:extLst>
              </p:cNvPr>
              <p:cNvSpPr/>
              <p:nvPr/>
            </p:nvSpPr>
            <p:spPr>
              <a:xfrm>
                <a:off x="1182848" y="4312862"/>
                <a:ext cx="2758640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0AA2C6-0365-4B9A-A6AC-ACAA20149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" y="4312862"/>
                <a:ext cx="2758640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98DB135-E7A1-4C76-8D55-BE53617666DC}"/>
                  </a:ext>
                </a:extLst>
              </p:cNvPr>
              <p:cNvSpPr/>
              <p:nvPr/>
            </p:nvSpPr>
            <p:spPr>
              <a:xfrm>
                <a:off x="7251394" y="2506415"/>
                <a:ext cx="2633991" cy="1232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98DB135-E7A1-4C76-8D55-BE5361766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94" y="2506415"/>
                <a:ext cx="2633991" cy="1232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8F3E60-9A74-4149-BFFA-1AC837C7CFC8}"/>
                  </a:ext>
                </a:extLst>
              </p:cNvPr>
              <p:cNvSpPr txBox="1"/>
              <p:nvPr/>
            </p:nvSpPr>
            <p:spPr>
              <a:xfrm>
                <a:off x="7071919" y="5003635"/>
                <a:ext cx="3488071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8F3E60-9A74-4149-BFFA-1AC837C7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919" y="5003635"/>
                <a:ext cx="3488071" cy="71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1F0B-3FA0-463B-ADC2-DEBD07D6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063F-9424-4A77-8AD5-1285B234D092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A3456-0E2A-41DD-BA38-92987E20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242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7942-79FC-4010-AA36-A10040DE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932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Symmetric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D148-6B2D-444C-B7BD-72A2D736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80" y="1179673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matrix of A equal to transpose of A, than it is called as Symmetric Matrix.</a:t>
            </a:r>
          </a:p>
          <a:p>
            <a:pPr marL="0" indent="0">
              <a:buNone/>
            </a:pPr>
            <a:r>
              <a:rPr lang="en-US" dirty="0"/>
              <a:t>A = A</a:t>
            </a:r>
            <a:r>
              <a:rPr lang="en-US" baseline="30000" dirty="0"/>
              <a:t>t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576AB2-A146-4CE8-9751-EEB5204B5ECB}"/>
                  </a:ext>
                </a:extLst>
              </p:cNvPr>
              <p:cNvSpPr/>
              <p:nvPr/>
            </p:nvSpPr>
            <p:spPr>
              <a:xfrm>
                <a:off x="1208148" y="3057525"/>
                <a:ext cx="2628284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576AB2-A146-4CE8-9751-EEB5204B5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8" y="3057525"/>
                <a:ext cx="2628284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36FC7-3071-410B-9E82-1FB7343B1D94}"/>
                  </a:ext>
                </a:extLst>
              </p:cNvPr>
              <p:cNvSpPr/>
              <p:nvPr/>
            </p:nvSpPr>
            <p:spPr>
              <a:xfrm>
                <a:off x="4781858" y="2808734"/>
                <a:ext cx="2758640" cy="1240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36FC7-3071-410B-9E82-1FB7343B1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58" y="2808734"/>
                <a:ext cx="2758640" cy="1240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BC445F1-A15E-4C4E-B6CA-1BE5E920ECFE}"/>
              </a:ext>
            </a:extLst>
          </p:cNvPr>
          <p:cNvSpPr txBox="1"/>
          <p:nvPr/>
        </p:nvSpPr>
        <p:spPr>
          <a:xfrm>
            <a:off x="2751589" y="4915949"/>
            <a:ext cx="758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matrix A is a symmetric matrix.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097C-AB33-439C-AA05-10B8F0E1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42B8-1647-46E1-B0C6-E192A9A8271F}" type="datetime1">
              <a:rPr lang="en-US" smtClean="0"/>
              <a:t>5/2/2020</a:t>
            </a:fld>
            <a:endParaRPr lang="th-T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4780ED-48E0-42F7-8B69-E1D08D4D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15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1494</Words>
  <Application>Microsoft Office PowerPoint</Application>
  <PresentationFormat>Widescreen</PresentationFormat>
  <Paragraphs>325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Cambria Math</vt:lpstr>
      <vt:lpstr>Wingdings</vt:lpstr>
      <vt:lpstr>Office Theme</vt:lpstr>
      <vt:lpstr>Lecture-2a Matrix algebra</vt:lpstr>
      <vt:lpstr>Matrix (Plural matrices)</vt:lpstr>
      <vt:lpstr>Types of Matrices</vt:lpstr>
      <vt:lpstr>Square Matrix</vt:lpstr>
      <vt:lpstr>Diagonal Matrix</vt:lpstr>
      <vt:lpstr>Upper And Lower Triangular Matrix </vt:lpstr>
      <vt:lpstr>Unity or Identity Matrix</vt:lpstr>
      <vt:lpstr>Transpose of a matrix</vt:lpstr>
      <vt:lpstr>Symmetric Matrix</vt:lpstr>
      <vt:lpstr>Skew-symmetric matrix</vt:lpstr>
      <vt:lpstr>Orthogonal Matrix</vt:lpstr>
      <vt:lpstr>Conjugate Matrix</vt:lpstr>
      <vt:lpstr>Hermitian Matrix</vt:lpstr>
      <vt:lpstr>Skew-Hermitian Matrix</vt:lpstr>
      <vt:lpstr>Real And Complex Matrix</vt:lpstr>
      <vt:lpstr>Multiplication of Matrices</vt:lpstr>
      <vt:lpstr>Unitary Matrix</vt:lpstr>
      <vt:lpstr>Determinants</vt:lpstr>
      <vt:lpstr>Write a MATLAB Code/Program to Create 4 rows and 5 columns matrix</vt:lpstr>
      <vt:lpstr>PowerPoint Presentation</vt:lpstr>
      <vt:lpstr>Identity Matrix</vt:lpstr>
      <vt:lpstr>Write a MATLAB code whether matrix is symmetric or skew symmetric</vt:lpstr>
      <vt:lpstr>PowerPoint Presentation</vt:lpstr>
      <vt:lpstr>Conjugate Matrix</vt:lpstr>
      <vt:lpstr>Check whether matrix is Hermitian matrix or not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Matrices</dc:title>
  <dc:creator>Wazir Laghari</dc:creator>
  <cp:lastModifiedBy>Wazir Laghari</cp:lastModifiedBy>
  <cp:revision>40</cp:revision>
  <dcterms:created xsi:type="dcterms:W3CDTF">2020-04-21T21:27:49Z</dcterms:created>
  <dcterms:modified xsi:type="dcterms:W3CDTF">2020-05-01T23:14:04Z</dcterms:modified>
</cp:coreProperties>
</file>