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0" r:id="rId2"/>
    <p:sldId id="277" r:id="rId3"/>
    <p:sldId id="279" r:id="rId4"/>
    <p:sldId id="278" r:id="rId5"/>
    <p:sldId id="289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90" r:id="rId15"/>
    <p:sldId id="292" r:id="rId16"/>
    <p:sldId id="294" r:id="rId17"/>
    <p:sldId id="295" r:id="rId1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1E7CF-4B57-4906-8DEB-81E8CAA3F382}" type="datetimeFigureOut">
              <a:rPr lang="th-TH" smtClean="0"/>
              <a:t>02/05/63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A9E6D-F574-41B6-997D-3895FE49BCD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84501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2656-D80E-4623-8E90-78C099525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F06FE-1EC3-495D-A783-846E01B9F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85736-C20D-4910-B976-DBDEA03B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B424-BB70-4314-9AD3-C2ABCB7AC6AC}" type="datetime1">
              <a:rPr lang="en-US" smtClean="0"/>
              <a:t>5/2/2020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B36C3-5E83-446F-9021-98B34696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94EB3-0D38-4F52-9C11-878E3831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9984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C7E84-D6A5-47E4-A6A6-7F7156EA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A90FA-8B32-450E-84B8-B32B637B8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72B40-7BFE-4A31-97FA-C3D9399A7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E48F-83C8-48C1-A8CA-A901FE426DC3}" type="datetime1">
              <a:rPr lang="en-US" smtClean="0"/>
              <a:t>5/2/2020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FF62-3CCA-45E0-9697-82B5BDFF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79D51-1B8E-4DDD-BECF-E06B8FE0D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1879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D6767-65BA-4F22-81AE-15391D53A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57645-F80F-485E-9DA0-8C54E0A9B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129AD-00D5-4CEF-84DB-C41ECE33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2662-657F-4195-916B-AC892D56C1EE}" type="datetime1">
              <a:rPr lang="en-US" smtClean="0"/>
              <a:t>5/2/2020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01103-71D7-42D3-BCC2-23F9F7B5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42C2A-97DE-458F-A18B-B3B5742B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7203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43EE2-5D7B-40EB-B92B-537981F21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A223D-9308-4402-90E6-A2A4D24C5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EB8C6-0216-49A3-8FAB-32C0CC6D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5/2/2020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3272C-A052-428C-B06A-71C3DD4A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0578E-6234-4B25-A92D-13F77D8CC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9338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8BBD3-87A3-4EEE-B985-9E0A9F49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47830-5863-4F52-8417-DCB86CCFC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BFBAF-9288-445F-9727-DC8575AC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F7A17-E588-4C8B-A450-E0E7AC7324A3}" type="datetime1">
              <a:rPr lang="en-US" smtClean="0"/>
              <a:t>5/2/2020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E052A-C8DF-40E9-8C8A-A50A0243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9BD4B-33AB-4968-B565-F2709575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8667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BF06-4C95-4847-96BB-102249C4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46E1-9F67-4652-8A06-4B1B72943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AA110-4DEE-4033-9CAE-953FA9627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F2773-7125-468A-B716-5139EB891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D8C2-3D5B-4B22-AAC3-274472C92C45}" type="datetime1">
              <a:rPr lang="en-US" smtClean="0"/>
              <a:t>5/2/2020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ACC7C-9F4D-4EDE-9925-EB4293F19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CA769-9F20-4B71-BA85-26A2836B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503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B381-C01B-4D15-BC66-D5F53E4E3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3B45F-EB3B-4483-8A16-C1D80D6E0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D0ADF-B904-45A9-A465-D00BE5538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8038A-0C31-41F9-A3CA-DF3A24FB1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9E984-3BBD-426D-8588-6F04F7E47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3426FE-77E1-49F3-A870-B8BB87668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D9E-5898-46F0-B775-21FBD5FFF342}" type="datetime1">
              <a:rPr lang="en-US" smtClean="0"/>
              <a:t>5/2/2020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3B87A-E929-4027-BE72-9EF4EA85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A07680-2B79-44BB-B98F-606F5880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28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0EED-93CC-467E-9A84-1B75D822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35B07-EAF5-4CA3-B8FA-3670A2DAA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04B2-9C64-496A-9566-30AEAA199BC4}" type="datetime1">
              <a:rPr lang="en-US" smtClean="0"/>
              <a:t>5/2/2020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5A2FB-CDE0-4B80-A806-E2472920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D1484-2E7C-4788-9726-B310412D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2194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C04D15-35F4-49F7-ADCF-D202ABE6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C0AAD-865E-4610-A409-37722F390FFE}" type="datetime1">
              <a:rPr lang="en-US" smtClean="0"/>
              <a:t>5/2/2020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FA750-3FAA-4B0B-89D0-60AD03AED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FC39B-978A-4B02-BCB4-7F713CED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2976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4527-4047-4895-80FE-83A6C4BC9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D87B-AB5A-4A7E-A966-6DCD478AE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60AD9-AEC6-491E-8E7E-05893FF38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F561B-DB3D-4191-BD48-C74E5A57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D629B-A3CB-4A35-8C58-35FD04A23ED8}" type="datetime1">
              <a:rPr lang="en-US" smtClean="0"/>
              <a:t>5/2/2020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A3937-B9CF-4A6C-A2DC-68DF8613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691A2-D622-4D26-B927-80232BE9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380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8E2A-5B86-4656-8DA0-C029408D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AF872-2EE5-4E3A-8B48-5913E6E70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67087-1766-4BD4-B5AC-40B99C247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180E2-0262-4341-BF8A-B1312F777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A5CD-2814-4BDA-8F7F-6D4E260B95E5}" type="datetime1">
              <a:rPr lang="en-US" smtClean="0"/>
              <a:t>5/2/2020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2ECAB-95ED-4763-8963-C2455D08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E2873-87DA-44D3-9FBF-3ADCC304B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9570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5F596-B1EA-413B-B76F-446AD02C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D2040-17A5-4CF5-9A20-3D63C561E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B0509-248D-4ED1-8545-2722FCB97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D330C-29B0-4A80-9163-B423C6D9700A}" type="datetime1">
              <a:rPr lang="en-US" smtClean="0"/>
              <a:t>5/2/2020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1704F-285D-49A0-97E8-832796900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BB4E5-87AB-499B-B617-A0768401D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CD95E-A428-4E8F-A603-A71E22D42A6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996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93099-2E29-42E6-A81F-D16BB30C2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99" y="28398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Lecture-2b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Matrix algebra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7F906E-4B29-47A7-AEBE-316E9F86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BBB8-19DC-4F12-B66E-3858C0F4D863}" type="datetime1">
              <a:rPr lang="en-US" smtClean="0"/>
              <a:t>5/2/2020</a:t>
            </a:fld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BC060-1D64-468B-BF77-C7ADB352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1</a:t>
            </a:fld>
            <a:endParaRPr lang="th-T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FCE2D-EAF3-4A95-BE5E-3009477EDF25}"/>
              </a:ext>
            </a:extLst>
          </p:cNvPr>
          <p:cNvSpPr txBox="1"/>
          <p:nvPr/>
        </p:nvSpPr>
        <p:spPr>
          <a:xfrm>
            <a:off x="2172749" y="4295163"/>
            <a:ext cx="74326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Dr. Wazir Muhammad Laghari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Electrical Engineering Department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BUET, Khuzdar, Balochistan</a:t>
            </a:r>
            <a:endParaRPr lang="th-TH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428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A8D6B-C9AD-4FE3-B6CF-E422A7A2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5/2/2020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4506A-4928-4C52-8416-6AD75C1D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10</a:t>
            </a:fld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DC577A-1AA2-46DE-B04E-95483F190919}"/>
              </a:ext>
            </a:extLst>
          </p:cNvPr>
          <p:cNvSpPr/>
          <p:nvPr/>
        </p:nvSpPr>
        <p:spPr>
          <a:xfrm>
            <a:off x="553673" y="724039"/>
            <a:ext cx="822121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800" dirty="0"/>
              <a:t>&gt;&gt; A=[2 4 6;4 6 8;2 6 8]</a:t>
            </a:r>
          </a:p>
          <a:p>
            <a:r>
              <a:rPr lang="th-TH" sz="1800" dirty="0"/>
              <a:t>A =</a:t>
            </a:r>
          </a:p>
          <a:p>
            <a:endParaRPr lang="th-TH" sz="1800" dirty="0"/>
          </a:p>
          <a:p>
            <a:r>
              <a:rPr lang="th-TH" sz="1800" dirty="0"/>
              <a:t>   2   4   6</a:t>
            </a:r>
          </a:p>
          <a:p>
            <a:r>
              <a:rPr lang="th-TH" sz="1800" dirty="0"/>
              <a:t>   4   6   8</a:t>
            </a:r>
          </a:p>
          <a:p>
            <a:r>
              <a:rPr lang="th-TH" sz="1800" dirty="0"/>
              <a:t>   2   6   8</a:t>
            </a:r>
          </a:p>
          <a:p>
            <a:endParaRPr lang="th-TH" sz="1800" dirty="0"/>
          </a:p>
          <a:p>
            <a:r>
              <a:rPr lang="th-TH" sz="1800" dirty="0"/>
              <a:t>&gt;&gt; B=A'</a:t>
            </a:r>
          </a:p>
          <a:p>
            <a:r>
              <a:rPr lang="th-TH" sz="1800" dirty="0"/>
              <a:t>B =</a:t>
            </a:r>
          </a:p>
          <a:p>
            <a:endParaRPr lang="th-TH" sz="1800" dirty="0"/>
          </a:p>
          <a:p>
            <a:r>
              <a:rPr lang="th-TH" sz="1800" dirty="0"/>
              <a:t>   2   4   2</a:t>
            </a:r>
          </a:p>
          <a:p>
            <a:r>
              <a:rPr lang="th-TH" sz="1800" dirty="0"/>
              <a:t>   4   6   6</a:t>
            </a:r>
          </a:p>
          <a:p>
            <a:r>
              <a:rPr lang="th-TH" sz="1800" dirty="0"/>
              <a:t>   6   8   8</a:t>
            </a:r>
          </a:p>
          <a:p>
            <a:endParaRPr lang="th-TH" sz="1800" dirty="0"/>
          </a:p>
          <a:p>
            <a:r>
              <a:rPr lang="th-TH" sz="1800" dirty="0"/>
              <a:t>&gt;&gt; C=A*B</a:t>
            </a:r>
          </a:p>
          <a:p>
            <a:r>
              <a:rPr lang="th-TH" sz="1800" dirty="0"/>
              <a:t>C =</a:t>
            </a:r>
          </a:p>
          <a:p>
            <a:endParaRPr lang="th-TH" sz="1800" dirty="0"/>
          </a:p>
          <a:p>
            <a:r>
              <a:rPr lang="th-TH" sz="1800" dirty="0"/>
              <a:t>    56    80    76</a:t>
            </a:r>
          </a:p>
          <a:p>
            <a:r>
              <a:rPr lang="th-TH" sz="1800" dirty="0"/>
              <a:t>    80   116   108</a:t>
            </a:r>
          </a:p>
          <a:p>
            <a:r>
              <a:rPr lang="th-TH" sz="1800" dirty="0"/>
              <a:t>    76   108   104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826024-E4F2-4AA5-BE4F-D4AE317F94AA}"/>
              </a:ext>
            </a:extLst>
          </p:cNvPr>
          <p:cNvSpPr txBox="1"/>
          <p:nvPr/>
        </p:nvSpPr>
        <p:spPr>
          <a:xfrm>
            <a:off x="3414319" y="427839"/>
            <a:ext cx="7415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Check whether matrix is orthogonal or not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BE020A-015A-455A-8741-235C3D5283E7}"/>
              </a:ext>
            </a:extLst>
          </p:cNvPr>
          <p:cNvSpPr txBox="1"/>
          <p:nvPr/>
        </p:nvSpPr>
        <p:spPr>
          <a:xfrm>
            <a:off x="3053593" y="5343787"/>
            <a:ext cx="5217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It is not orthogonal matrix</a:t>
            </a:r>
            <a:endParaRPr lang="th-TH" b="1" dirty="0">
              <a:solidFill>
                <a:srgbClr val="00B0F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2EEE3D5-EEC5-4F57-A3D0-86E499FF5CB1}"/>
              </a:ext>
            </a:extLst>
          </p:cNvPr>
          <p:cNvSpPr/>
          <p:nvPr/>
        </p:nvSpPr>
        <p:spPr>
          <a:xfrm>
            <a:off x="352338" y="360727"/>
            <a:ext cx="10838576" cy="60694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7431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FFB3-4A98-4126-A8C0-7F0D2106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Conjugate Matrix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9D2BF-93DD-4B24-B2AB-FB9249C4C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5/2/2020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103D4-7AEB-4707-8313-99427AC3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11</a:t>
            </a:fld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8999AB-2A91-4E49-8C36-E1A70EF049DC}"/>
              </a:ext>
            </a:extLst>
          </p:cNvPr>
          <p:cNvSpPr/>
          <p:nvPr/>
        </p:nvSpPr>
        <p:spPr>
          <a:xfrm>
            <a:off x="405468" y="1462703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sz="2400" dirty="0"/>
              <a:t>&gt;&gt; B = [1+2i 2-3i 3+4i;4-5i 5+6i 6-7i;8 7+8i 7]</a:t>
            </a:r>
          </a:p>
          <a:p>
            <a:r>
              <a:rPr lang="th-TH" sz="2400" dirty="0"/>
              <a:t>B =</a:t>
            </a:r>
          </a:p>
          <a:p>
            <a:endParaRPr lang="th-TH" sz="2400" dirty="0"/>
          </a:p>
          <a:p>
            <a:r>
              <a:rPr lang="th-TH" sz="2400" dirty="0"/>
              <a:t>   1 + 2i   2 - 3i   3 + 4i</a:t>
            </a:r>
          </a:p>
          <a:p>
            <a:r>
              <a:rPr lang="th-TH" sz="2400" dirty="0"/>
              <a:t>   4 - 5i   5 + 6i   6 - 7i</a:t>
            </a:r>
          </a:p>
          <a:p>
            <a:r>
              <a:rPr lang="th-TH" sz="2400" dirty="0"/>
              <a:t>   8 + 0i   7 + 8i   7 + 0i</a:t>
            </a:r>
          </a:p>
          <a:p>
            <a:endParaRPr lang="th-TH" sz="2400" dirty="0"/>
          </a:p>
          <a:p>
            <a:r>
              <a:rPr lang="th-TH" sz="2400" dirty="0"/>
              <a:t>&gt;&gt; C = conj(B)</a:t>
            </a:r>
          </a:p>
          <a:p>
            <a:r>
              <a:rPr lang="th-TH" sz="2400" dirty="0"/>
              <a:t>C =</a:t>
            </a:r>
          </a:p>
          <a:p>
            <a:endParaRPr lang="th-TH" sz="2400" dirty="0"/>
          </a:p>
          <a:p>
            <a:r>
              <a:rPr lang="th-TH" sz="2400" dirty="0"/>
              <a:t>   1 - 2i   2 + 3i   3 - 4i</a:t>
            </a:r>
          </a:p>
          <a:p>
            <a:r>
              <a:rPr lang="th-TH" sz="2400" dirty="0"/>
              <a:t>   4 + 5i   5 - 6i   6 + 7i</a:t>
            </a:r>
          </a:p>
          <a:p>
            <a:r>
              <a:rPr lang="th-TH" sz="2400" dirty="0"/>
              <a:t>   8 - 0i   7 - 8i   7 - 0i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63C8F6-F372-48F2-B240-2B1A87A08A80}"/>
              </a:ext>
            </a:extLst>
          </p:cNvPr>
          <p:cNvSpPr/>
          <p:nvPr/>
        </p:nvSpPr>
        <p:spPr>
          <a:xfrm>
            <a:off x="0" y="645952"/>
            <a:ext cx="7164198" cy="58469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04671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C65B-264C-4453-A68A-A5FC163EE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37" y="326246"/>
            <a:ext cx="11283892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Check whether matrix is Hermitian matrix or not 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2CF55-ABE0-422C-98A5-C02BF2BE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5/2/2020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BEBA7-29EC-4363-9FC8-E39DC455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12</a:t>
            </a:fld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83B500-0DEF-4518-9459-FEFE510AB94F}"/>
              </a:ext>
            </a:extLst>
          </p:cNvPr>
          <p:cNvSpPr/>
          <p:nvPr/>
        </p:nvSpPr>
        <p:spPr>
          <a:xfrm>
            <a:off x="200637" y="156621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dirty="0"/>
              <a:t>&gt;&gt; A =[4 1-i 7;1+i 6 -i;7 i 5]</a:t>
            </a:r>
          </a:p>
          <a:p>
            <a:r>
              <a:rPr lang="th-TH" dirty="0"/>
              <a:t>A =</a:t>
            </a:r>
          </a:p>
          <a:p>
            <a:endParaRPr lang="th-TH" dirty="0"/>
          </a:p>
          <a:p>
            <a:r>
              <a:rPr lang="th-TH" dirty="0"/>
              <a:t>   4 + 0i   1 - 1i   7 + 0i</a:t>
            </a:r>
          </a:p>
          <a:p>
            <a:r>
              <a:rPr lang="th-TH" dirty="0"/>
              <a:t>   1 + 1i   6 + 0i  -0 - 1i</a:t>
            </a:r>
          </a:p>
          <a:p>
            <a:r>
              <a:rPr lang="th-TH" dirty="0"/>
              <a:t>   7 + 0i   0 + 1i   5 + 0i</a:t>
            </a:r>
          </a:p>
          <a:p>
            <a:endParaRPr lang="th-TH" dirty="0"/>
          </a:p>
          <a:p>
            <a:r>
              <a:rPr lang="th-TH" dirty="0"/>
              <a:t>&gt;&gt; A = ishermitian(A)</a:t>
            </a:r>
          </a:p>
          <a:p>
            <a:r>
              <a:rPr lang="th-TH" dirty="0"/>
              <a:t>A =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ADFD1E-8090-4924-8A79-51A70F6DD25F}"/>
              </a:ext>
            </a:extLst>
          </p:cNvPr>
          <p:cNvSpPr/>
          <p:nvPr/>
        </p:nvSpPr>
        <p:spPr>
          <a:xfrm>
            <a:off x="5063956" y="1566212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dirty="0"/>
              <a:t>&gt;&gt;</a:t>
            </a:r>
            <a:r>
              <a:rPr lang="en-US" dirty="0"/>
              <a:t>B</a:t>
            </a:r>
            <a:r>
              <a:rPr lang="th-TH" dirty="0"/>
              <a:t>  =[3i 2+i;-2+i -i]</a:t>
            </a:r>
          </a:p>
          <a:p>
            <a:r>
              <a:rPr lang="en-US" dirty="0"/>
              <a:t>B</a:t>
            </a:r>
            <a:r>
              <a:rPr lang="th-TH" dirty="0"/>
              <a:t> =</a:t>
            </a:r>
          </a:p>
          <a:p>
            <a:endParaRPr lang="th-TH" dirty="0"/>
          </a:p>
          <a:p>
            <a:r>
              <a:rPr lang="th-TH" dirty="0"/>
              <a:t>   0 + 3i   2 + 1i</a:t>
            </a:r>
          </a:p>
          <a:p>
            <a:r>
              <a:rPr lang="th-TH" dirty="0"/>
              <a:t>  -2 + 1i  -0 - 1i</a:t>
            </a:r>
          </a:p>
          <a:p>
            <a:endParaRPr lang="th-TH" dirty="0"/>
          </a:p>
          <a:p>
            <a:r>
              <a:rPr lang="th-TH" dirty="0"/>
              <a:t>&gt;&gt; </a:t>
            </a:r>
            <a:r>
              <a:rPr lang="en-US" dirty="0"/>
              <a:t>B</a:t>
            </a:r>
            <a:r>
              <a:rPr lang="th-TH" dirty="0"/>
              <a:t> = ishermitian(A)</a:t>
            </a:r>
          </a:p>
          <a:p>
            <a:r>
              <a:rPr lang="en-US" dirty="0"/>
              <a:t>B</a:t>
            </a:r>
            <a:r>
              <a:rPr lang="th-TH" dirty="0"/>
              <a:t>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90BF05-4745-4D58-8299-FAABB4EAEF23}"/>
              </a:ext>
            </a:extLst>
          </p:cNvPr>
          <p:cNvSpPr txBox="1"/>
          <p:nvPr/>
        </p:nvSpPr>
        <p:spPr>
          <a:xfrm>
            <a:off x="200636" y="5629013"/>
            <a:ext cx="2894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Yes, it is Hermitian</a:t>
            </a:r>
            <a:endParaRPr lang="th-TH" dirty="0">
              <a:solidFill>
                <a:srgbClr val="00B0F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5B9B47-90C7-4DB3-A001-1F54A883638B}"/>
              </a:ext>
            </a:extLst>
          </p:cNvPr>
          <p:cNvSpPr/>
          <p:nvPr/>
        </p:nvSpPr>
        <p:spPr>
          <a:xfrm>
            <a:off x="5211977" y="5536530"/>
            <a:ext cx="33986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No, it is not Hermitian</a:t>
            </a:r>
            <a:endParaRPr lang="th-TH" dirty="0">
              <a:solidFill>
                <a:srgbClr val="00B0F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1DE9EEF-D61F-416F-9954-23C118A8B13B}"/>
              </a:ext>
            </a:extLst>
          </p:cNvPr>
          <p:cNvSpPr/>
          <p:nvPr/>
        </p:nvSpPr>
        <p:spPr>
          <a:xfrm>
            <a:off x="67112" y="1417739"/>
            <a:ext cx="4362275" cy="4823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4B1F40-16D6-4357-AE61-AA37617A3378}"/>
              </a:ext>
            </a:extLst>
          </p:cNvPr>
          <p:cNvSpPr/>
          <p:nvPr/>
        </p:nvSpPr>
        <p:spPr>
          <a:xfrm>
            <a:off x="4790114" y="1417739"/>
            <a:ext cx="4462943" cy="48236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08665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2D20E-4EF3-44B5-9096-CF91F2F1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Multiplication of Two Matrices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98DA1-B698-4AE6-BCCA-4B06A4BC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5/2/2020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8A296-F827-451F-838D-BF104A06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13</a:t>
            </a:fld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931487-E8C4-4EDA-860F-849925F304CA}"/>
              </a:ext>
            </a:extLst>
          </p:cNvPr>
          <p:cNvSpPr/>
          <p:nvPr/>
        </p:nvSpPr>
        <p:spPr>
          <a:xfrm>
            <a:off x="4244130" y="1757247"/>
            <a:ext cx="83058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dirty="0"/>
              <a:t>&gt;&gt; A = [1 2 3;1 2 1;2 1 1]</a:t>
            </a:r>
          </a:p>
          <a:p>
            <a:r>
              <a:rPr lang="th-TH" sz="2000" dirty="0"/>
              <a:t>   1   2   3</a:t>
            </a:r>
          </a:p>
          <a:p>
            <a:r>
              <a:rPr lang="th-TH" sz="2000" dirty="0"/>
              <a:t>   1   2   1</a:t>
            </a:r>
          </a:p>
          <a:p>
            <a:r>
              <a:rPr lang="th-TH" sz="2000" dirty="0"/>
              <a:t>   2   1   1</a:t>
            </a:r>
          </a:p>
          <a:p>
            <a:endParaRPr lang="th-TH" sz="2000" dirty="0"/>
          </a:p>
          <a:p>
            <a:r>
              <a:rPr lang="th-TH" sz="2000" dirty="0"/>
              <a:t>&gt;&gt; B=[1 1 1;2 3 4;1 2 1]</a:t>
            </a:r>
          </a:p>
          <a:p>
            <a:r>
              <a:rPr lang="th-TH" sz="2000" dirty="0"/>
              <a:t>   1   1   1</a:t>
            </a:r>
          </a:p>
          <a:p>
            <a:r>
              <a:rPr lang="th-TH" sz="2000" dirty="0"/>
              <a:t>   2   3   4</a:t>
            </a:r>
          </a:p>
          <a:p>
            <a:r>
              <a:rPr lang="th-TH" sz="2000" dirty="0"/>
              <a:t>   1   2   1</a:t>
            </a:r>
          </a:p>
          <a:p>
            <a:r>
              <a:rPr lang="th-TH" sz="2000" dirty="0"/>
              <a:t>&gt;&gt; C= A*B</a:t>
            </a:r>
          </a:p>
          <a:p>
            <a:r>
              <a:rPr lang="th-TH" sz="2000" dirty="0"/>
              <a:t>    8   13   12</a:t>
            </a:r>
          </a:p>
          <a:p>
            <a:r>
              <a:rPr lang="th-TH" sz="2000" dirty="0"/>
              <a:t>    6    9   10</a:t>
            </a:r>
          </a:p>
          <a:p>
            <a:r>
              <a:rPr lang="th-TH" sz="2000" dirty="0"/>
              <a:t>    5    7    7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153AFC-D087-4BA1-B847-122CBA9F6F7C}"/>
              </a:ext>
            </a:extLst>
          </p:cNvPr>
          <p:cNvSpPr/>
          <p:nvPr/>
        </p:nvSpPr>
        <p:spPr>
          <a:xfrm>
            <a:off x="3640822" y="1501629"/>
            <a:ext cx="4395831" cy="45971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5607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5560-92BC-4A8B-8D1E-02752CD4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4674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Determinant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E193D-FB8D-4465-9113-00E7AAEB6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44" y="668717"/>
            <a:ext cx="10515600" cy="495217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Every square matrix can be associated with a real number called its determinant.</a:t>
            </a:r>
            <a:endParaRPr lang="th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5CBE2-3602-4BE9-B19C-3DF4B0D34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5/2/2020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57BB-25BA-40B5-BC47-9125EC8E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14</a:t>
            </a:fld>
            <a:endParaRPr lang="th-T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8A62F9-9FDB-4A37-A332-E456629F390B}"/>
                  </a:ext>
                </a:extLst>
              </p:cNvPr>
              <p:cNvSpPr txBox="1"/>
              <p:nvPr/>
            </p:nvSpPr>
            <p:spPr>
              <a:xfrm>
                <a:off x="1333850" y="1525664"/>
                <a:ext cx="7682424" cy="717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𝑑𝑒𝑡𝑒𝑟𝑚𝑖𝑛𝑎𝑛𝑡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8A62F9-9FDB-4A37-A332-E456629F3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850" y="1525664"/>
                <a:ext cx="7682424" cy="7174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6A2BE2DF-90F7-48AC-8FE5-5E14816B5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511" y="2110051"/>
            <a:ext cx="6296025" cy="1371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AC6B41-E04A-44FC-BBF1-A3F76C696D94}"/>
                  </a:ext>
                </a:extLst>
              </p:cNvPr>
              <p:cNvSpPr txBox="1"/>
              <p:nvPr/>
            </p:nvSpPr>
            <p:spPr>
              <a:xfrm>
                <a:off x="31109" y="3348597"/>
                <a:ext cx="7100581" cy="15703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𝐹𝑖𝑛𝑑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𝐷𝑒𝑡𝑒𝑟𝑚𝑖𝑛𝑎𝑛𝑡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th-TH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AC6B41-E04A-44FC-BBF1-A3F76C696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9" y="3348597"/>
                <a:ext cx="7100581" cy="15703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DE7D631-B166-4320-884E-F2624FF4B3B0}"/>
                  </a:ext>
                </a:extLst>
              </p:cNvPr>
              <p:cNvSpPr/>
              <p:nvPr/>
            </p:nvSpPr>
            <p:spPr>
              <a:xfrm>
                <a:off x="118844" y="5493151"/>
                <a:ext cx="11954312" cy="6118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+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= 2 (40-14) – 3(48-7) + 4 (12-5) =52 -123 + 28 =  -43 Answer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DE7D631-B166-4320-884E-F2624FF4B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44" y="5493151"/>
                <a:ext cx="11954312" cy="611834"/>
              </a:xfrm>
              <a:prstGeom prst="rect">
                <a:avLst/>
              </a:prstGeom>
              <a:blipFill>
                <a:blip r:embed="rId5"/>
                <a:stretch>
                  <a:fillRect b="-100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358CDC5-E259-4DE8-A06D-22BF5ECFF184}"/>
              </a:ext>
            </a:extLst>
          </p:cNvPr>
          <p:cNvSpPr txBox="1"/>
          <p:nvPr/>
        </p:nvSpPr>
        <p:spPr>
          <a:xfrm>
            <a:off x="118844" y="4697835"/>
            <a:ext cx="3270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Solution</a:t>
            </a:r>
            <a:endParaRPr lang="th-TH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980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2305A-6E22-423A-898F-0561EFA48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56" y="136526"/>
            <a:ext cx="12047443" cy="946578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Find the Minors and Cofactors of the Second Column of given determinant</a:t>
            </a:r>
            <a:endParaRPr lang="th-TH" sz="2800" b="1" dirty="0">
              <a:solidFill>
                <a:srgbClr val="7030A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736ED-56F4-4C7A-A82F-D620EC6F9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5/2/2020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186DC-74C0-4FCA-8452-20342023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15</a:t>
            </a:fld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ACD656C-7E26-4C78-B2C4-7AE98F41A71E}"/>
                  </a:ext>
                </a:extLst>
              </p:cNvPr>
              <p:cNvSpPr/>
              <p:nvPr/>
            </p:nvSpPr>
            <p:spPr>
              <a:xfrm>
                <a:off x="343862" y="2957899"/>
                <a:ext cx="11728147" cy="8195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Minor of </a:t>
                </a:r>
                <a:r>
                  <a:rPr lang="en-US" dirty="0">
                    <a:solidFill>
                      <a:srgbClr val="C00000"/>
                    </a:solidFill>
                  </a:rPr>
                  <a:t>12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(18) –(-35) = </a:t>
                </a:r>
                <a:r>
                  <a:rPr lang="en-US" dirty="0">
                    <a:solidFill>
                      <a:srgbClr val="00B0F0"/>
                    </a:solidFill>
                  </a:rPr>
                  <a:t>53</a:t>
                </a:r>
                <a:r>
                  <a:rPr lang="en-US" dirty="0"/>
                  <a:t>                 </a:t>
                </a:r>
                <a:r>
                  <a:rPr lang="en-US" dirty="0">
                    <a:solidFill>
                      <a:srgbClr val="C00000"/>
                    </a:solidFill>
                  </a:rPr>
                  <a:t>1+2</a:t>
                </a:r>
                <a:r>
                  <a:rPr lang="en-US" dirty="0"/>
                  <a:t> = 3 = odd = </a:t>
                </a:r>
                <a:r>
                  <a:rPr lang="en-US" dirty="0">
                    <a:solidFill>
                      <a:srgbClr val="002060"/>
                    </a:solidFill>
                  </a:rPr>
                  <a:t>-53 </a:t>
                </a:r>
                <a:endParaRPr lang="th-TH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ACD656C-7E26-4C78-B2C4-7AE98F41A7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62" y="2957899"/>
                <a:ext cx="11728147" cy="819583"/>
              </a:xfrm>
              <a:prstGeom prst="rect">
                <a:avLst/>
              </a:prstGeom>
              <a:blipFill>
                <a:blip r:embed="rId2"/>
                <a:stretch>
                  <a:fillRect l="-1040" b="-296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4F254A4-F785-4B76-9F11-341CA9566D97}"/>
                  </a:ext>
                </a:extLst>
              </p:cNvPr>
              <p:cNvSpPr/>
              <p:nvPr/>
            </p:nvSpPr>
            <p:spPr>
              <a:xfrm>
                <a:off x="343862" y="4132104"/>
                <a:ext cx="11728147" cy="8107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Minor of </a:t>
                </a:r>
                <a:r>
                  <a:rPr lang="en-US" dirty="0">
                    <a:solidFill>
                      <a:srgbClr val="C00000"/>
                    </a:solidFill>
                  </a:rPr>
                  <a:t>22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(24) –(-28) = </a:t>
                </a:r>
                <a:r>
                  <a:rPr lang="en-US" dirty="0">
                    <a:solidFill>
                      <a:srgbClr val="00B0F0"/>
                    </a:solidFill>
                  </a:rPr>
                  <a:t>52 </a:t>
                </a:r>
                <a:r>
                  <a:rPr lang="en-US" dirty="0"/>
                  <a:t>                 </a:t>
                </a:r>
                <a:r>
                  <a:rPr lang="en-US" dirty="0">
                    <a:solidFill>
                      <a:srgbClr val="C00000"/>
                    </a:solidFill>
                  </a:rPr>
                  <a:t>2+2</a:t>
                </a:r>
                <a:r>
                  <a:rPr lang="en-US" dirty="0"/>
                  <a:t> = 4 = even = </a:t>
                </a:r>
                <a:r>
                  <a:rPr lang="en-US" dirty="0">
                    <a:solidFill>
                      <a:srgbClr val="002060"/>
                    </a:solidFill>
                  </a:rPr>
                  <a:t>52</a:t>
                </a:r>
                <a:r>
                  <a:rPr lang="en-US" dirty="0"/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4F254A4-F785-4B76-9F11-341CA9566D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62" y="4132104"/>
                <a:ext cx="11728147" cy="810799"/>
              </a:xfrm>
              <a:prstGeom prst="rect">
                <a:avLst/>
              </a:prstGeom>
              <a:blipFill>
                <a:blip r:embed="rId3"/>
                <a:stretch>
                  <a:fillRect l="-1040" b="-375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F7BBC8-FC1F-4D1E-A502-AB959476687D}"/>
                  </a:ext>
                </a:extLst>
              </p:cNvPr>
              <p:cNvSpPr/>
              <p:nvPr/>
            </p:nvSpPr>
            <p:spPr>
              <a:xfrm>
                <a:off x="343862" y="5357166"/>
                <a:ext cx="11627228" cy="8107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Minor of </a:t>
                </a:r>
                <a:r>
                  <a:rPr lang="en-US" dirty="0">
                    <a:solidFill>
                      <a:srgbClr val="C00000"/>
                    </a:solidFill>
                  </a:rPr>
                  <a:t>32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h-T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(-40) –(-24) = </a:t>
                </a:r>
                <a:r>
                  <a:rPr lang="en-US" dirty="0">
                    <a:solidFill>
                      <a:srgbClr val="00B0F0"/>
                    </a:solidFill>
                  </a:rPr>
                  <a:t>-16</a:t>
                </a:r>
                <a:r>
                  <a:rPr lang="en-US" dirty="0"/>
                  <a:t>                </a:t>
                </a:r>
                <a:r>
                  <a:rPr lang="en-US" dirty="0">
                    <a:solidFill>
                      <a:srgbClr val="C00000"/>
                    </a:solidFill>
                  </a:rPr>
                  <a:t>3+2</a:t>
                </a:r>
                <a:r>
                  <a:rPr lang="en-US" dirty="0"/>
                  <a:t> = 5 = odd = </a:t>
                </a:r>
                <a:r>
                  <a:rPr lang="en-US" dirty="0">
                    <a:solidFill>
                      <a:srgbClr val="002060"/>
                    </a:solidFill>
                  </a:rPr>
                  <a:t>+16 </a:t>
                </a:r>
                <a:endParaRPr lang="th-TH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F7BBC8-FC1F-4D1E-A502-AB95947668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62" y="5357166"/>
                <a:ext cx="11627228" cy="810799"/>
              </a:xfrm>
              <a:prstGeom prst="rect">
                <a:avLst/>
              </a:prstGeom>
              <a:blipFill>
                <a:blip r:embed="rId4"/>
                <a:stretch>
                  <a:fillRect l="-1048" r="-1415" b="-375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CCE88E4F-C69F-46E5-8443-BAC369AF2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862" y="983508"/>
            <a:ext cx="3333750" cy="1514475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60E8120-9A31-4A4D-BA7E-2E7C408A045C}"/>
              </a:ext>
            </a:extLst>
          </p:cNvPr>
          <p:cNvSpPr/>
          <p:nvPr/>
        </p:nvSpPr>
        <p:spPr>
          <a:xfrm>
            <a:off x="144556" y="2957899"/>
            <a:ext cx="7892097" cy="330028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36EA182-F970-4C71-98B3-47B35D518D53}"/>
              </a:ext>
            </a:extLst>
          </p:cNvPr>
          <p:cNvSpPr/>
          <p:nvPr/>
        </p:nvSpPr>
        <p:spPr>
          <a:xfrm>
            <a:off x="8313490" y="2957898"/>
            <a:ext cx="3733954" cy="3300288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B47C35-2E94-4ADA-AB19-F35DF67FC00C}"/>
              </a:ext>
            </a:extLst>
          </p:cNvPr>
          <p:cNvSpPr txBox="1"/>
          <p:nvPr/>
        </p:nvSpPr>
        <p:spPr>
          <a:xfrm>
            <a:off x="5011832" y="2489158"/>
            <a:ext cx="6326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Minors</a:t>
            </a:r>
            <a:r>
              <a:rPr lang="en-US" b="1" dirty="0"/>
              <a:t>                                        </a:t>
            </a:r>
            <a:r>
              <a:rPr lang="en-US" b="1" dirty="0">
                <a:solidFill>
                  <a:srgbClr val="002060"/>
                </a:solidFill>
              </a:rPr>
              <a:t>Cofactors</a:t>
            </a:r>
            <a:endParaRPr lang="th-TH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304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88EAAD-98E3-42FD-8344-5248E8314CB3}"/>
                  </a:ext>
                </a:extLst>
              </p:cNvPr>
              <p:cNvSpPr txBox="1"/>
              <p:nvPr/>
            </p:nvSpPr>
            <p:spPr>
              <a:xfrm>
                <a:off x="310392" y="473978"/>
                <a:ext cx="11881608" cy="47938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𝑭𝒊𝒏𝒅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𝑨𝒅𝒋𝒐𝒊𝒏𝒕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𝒎𝒂𝒕𝒓𝒊𝒙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Solution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=−6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70C0"/>
                    </a:solidFill>
                  </a:rPr>
                  <a:t>Cof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4, 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Cof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th-TH" sz="2400" dirty="0"/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70C0"/>
                    </a:solidFill>
                  </a:rPr>
                  <a:t>Cof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Cof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th-TH" sz="2400" dirty="0"/>
              </a:p>
              <a:p>
                <a:endParaRPr lang="th-TH" dirty="0"/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Cof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−6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70C0"/>
                    </a:solidFill>
                  </a:rPr>
                  <a:t>Cof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Cof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th-TH" sz="2400" dirty="0"/>
              </a:p>
              <a:p>
                <a:endParaRPr lang="th-TH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88EAAD-98E3-42FD-8344-5248E8314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92" y="473978"/>
                <a:ext cx="11881608" cy="4793813"/>
              </a:xfrm>
              <a:prstGeom prst="rect">
                <a:avLst/>
              </a:prstGeom>
              <a:blipFill>
                <a:blip r:embed="rId2"/>
                <a:stretch>
                  <a:fillRect l="-1591" t="-12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E3DD7CF-F8E7-4ADE-8F3D-4080D2F7D0B6}"/>
                  </a:ext>
                </a:extLst>
              </p:cNvPr>
              <p:cNvSpPr/>
              <p:nvPr/>
            </p:nvSpPr>
            <p:spPr>
              <a:xfrm>
                <a:off x="1027811" y="5072444"/>
                <a:ext cx="8455713" cy="1311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Adj(A) = Cof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th-TH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E3DD7CF-F8E7-4ADE-8F3D-4080D2F7D0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11" y="5072444"/>
                <a:ext cx="8455713" cy="1311578"/>
              </a:xfrm>
              <a:prstGeom prst="rect">
                <a:avLst/>
              </a:prstGeom>
              <a:blipFill>
                <a:blip r:embed="rId3"/>
                <a:stretch>
                  <a:fillRect l="-151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715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C3C1D-5AD5-4A5F-A5BB-07FD9948A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568"/>
            <a:ext cx="10515600" cy="5461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Inverse Matrix</a:t>
            </a:r>
            <a:endParaRPr lang="th-TH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2C2D48-ED96-4856-B0C5-60A1997C9B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5651" y="714672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th-TH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* (Adjoint of A)</a:t>
                </a:r>
                <a:endParaRPr lang="th-TH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2C2D48-ED96-4856-B0C5-60A1997C9B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5651" y="714672"/>
                <a:ext cx="10515600" cy="4351338"/>
              </a:xfrm>
              <a:blipFill>
                <a:blip r:embed="rId2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B4B79-0098-460C-8845-BB537C584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5/2/2020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AC2AC-A76D-4C38-801B-0836C7C2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17</a:t>
            </a:fld>
            <a:endParaRPr lang="th-T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E512106-85E1-4148-9FDA-C5E7893C6EA7}"/>
                  </a:ext>
                </a:extLst>
              </p:cNvPr>
              <p:cNvSpPr/>
              <p:nvPr/>
            </p:nvSpPr>
            <p:spPr>
              <a:xfrm>
                <a:off x="708947" y="1505620"/>
                <a:ext cx="6069226" cy="12317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Q: Find the inverse of 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th-TH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E512106-85E1-4148-9FDA-C5E7893C6E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47" y="1505620"/>
                <a:ext cx="6069226" cy="1231747"/>
              </a:xfrm>
              <a:prstGeom prst="rect">
                <a:avLst/>
              </a:prstGeom>
              <a:blipFill>
                <a:blip r:embed="rId3"/>
                <a:stretch>
                  <a:fillRect l="-200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FC8E21-380C-4F23-8394-83AA8184895E}"/>
                  </a:ext>
                </a:extLst>
              </p:cNvPr>
              <p:cNvSpPr txBox="1"/>
              <p:nvPr/>
            </p:nvSpPr>
            <p:spPr>
              <a:xfrm>
                <a:off x="708947" y="2611503"/>
                <a:ext cx="746831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Solution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 = -2</a:t>
                </a:r>
                <a:endParaRPr lang="th-TH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FC8E21-380C-4F23-8394-83AA81848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47" y="2611503"/>
                <a:ext cx="7468312" cy="954107"/>
              </a:xfrm>
              <a:prstGeom prst="rect">
                <a:avLst/>
              </a:prstGeom>
              <a:blipFill>
                <a:blip r:embed="rId4"/>
                <a:stretch>
                  <a:fillRect l="-1633" t="-5732" b="-1273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7AFE03E-7E72-46D1-8D32-F3A90273B10B}"/>
                  </a:ext>
                </a:extLst>
              </p:cNvPr>
              <p:cNvSpPr/>
              <p:nvPr/>
            </p:nvSpPr>
            <p:spPr>
              <a:xfrm>
                <a:off x="735651" y="3321254"/>
                <a:ext cx="6225253" cy="1228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Adj(A)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th-TH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7AFE03E-7E72-46D1-8D32-F3A90273B1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51" y="3321254"/>
                <a:ext cx="6225253" cy="1228926"/>
              </a:xfrm>
              <a:prstGeom prst="rect">
                <a:avLst/>
              </a:prstGeom>
              <a:blipFill>
                <a:blip r:embed="rId5"/>
                <a:stretch>
                  <a:fillRect l="-205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7D7C175-1399-4BEB-B773-F46120F07C81}"/>
                  </a:ext>
                </a:extLst>
              </p:cNvPr>
              <p:cNvSpPr/>
              <p:nvPr/>
            </p:nvSpPr>
            <p:spPr>
              <a:xfrm>
                <a:off x="940749" y="4629297"/>
                <a:ext cx="9934130" cy="20412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* (Adjoint of 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th-TH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7D7C175-1399-4BEB-B773-F46120F07C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49" y="4629297"/>
                <a:ext cx="9934130" cy="2041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94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5D354-80AE-4C8C-B0F1-0E25FE0F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1" y="8818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Real And Complex Matrix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D226E-C562-4C2A-ADB6-E06AC8971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81" y="1162934"/>
            <a:ext cx="1216473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 real matrix is a matrix whose elements consist entirely of real numbers. </a:t>
            </a:r>
            <a:endParaRPr lang="th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F7FD3-2596-47C6-AEF9-EF30BB14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5/2/2020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4E862-9A2F-4428-9C1F-FA2CD4438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2</a:t>
            </a:fld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C784AB-372F-439C-82C6-36F3C563A787}"/>
                  </a:ext>
                </a:extLst>
              </p:cNvPr>
              <p:cNvSpPr txBox="1"/>
              <p:nvPr/>
            </p:nvSpPr>
            <p:spPr>
              <a:xfrm>
                <a:off x="3816991" y="1816216"/>
                <a:ext cx="2152384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h-TH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th-TH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C784AB-372F-439C-82C6-36F3C563A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991" y="1816216"/>
                <a:ext cx="2152384" cy="1139414"/>
              </a:xfrm>
              <a:prstGeom prst="rect">
                <a:avLst/>
              </a:prstGeom>
              <a:blipFill>
                <a:blip r:embed="rId2"/>
                <a:stretch>
                  <a:fillRect l="-991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0F2BC9A7-5F1E-4324-B215-60922B970C3A}"/>
              </a:ext>
            </a:extLst>
          </p:cNvPr>
          <p:cNvSpPr/>
          <p:nvPr/>
        </p:nvSpPr>
        <p:spPr>
          <a:xfrm>
            <a:off x="171184" y="3584170"/>
            <a:ext cx="119509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 Complex matrix is a matrix whose elements contain complex numbers.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F271BA-77D0-4A43-97ED-9DAF2C94FA86}"/>
                  </a:ext>
                </a:extLst>
              </p:cNvPr>
              <p:cNvSpPr txBox="1"/>
              <p:nvPr/>
            </p:nvSpPr>
            <p:spPr>
              <a:xfrm>
                <a:off x="438422" y="4644763"/>
                <a:ext cx="9551654" cy="1485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6−4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2−3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= Real Matrix + Imaginary Matrix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+ i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endParaRPr lang="th-T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F271BA-77D0-4A43-97ED-9DAF2C94F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22" y="4644763"/>
                <a:ext cx="9551654" cy="1485343"/>
              </a:xfrm>
              <a:prstGeom prst="rect">
                <a:avLst/>
              </a:prstGeom>
              <a:blipFill>
                <a:blip r:embed="rId3"/>
                <a:stretch>
                  <a:fillRect l="-2297" b="-123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11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01F41-3ED5-400B-91C5-991343336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312" y="136525"/>
            <a:ext cx="10515600" cy="6957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Multiplication of Matrices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AF646-08F8-4C8D-8AEA-CC6D7A9B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5/2/2020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5AF5A-966B-4D3C-B176-C7C3F68BF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3</a:t>
            </a:fld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D19413-9B3F-4E7A-8D7C-CBA30FC69585}"/>
                  </a:ext>
                </a:extLst>
              </p:cNvPr>
              <p:cNvSpPr txBox="1"/>
              <p:nvPr/>
            </p:nvSpPr>
            <p:spPr>
              <a:xfrm>
                <a:off x="1137782" y="768349"/>
                <a:ext cx="2443618" cy="1136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D19413-9B3F-4E7A-8D7C-CBA30FC69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782" y="768349"/>
                <a:ext cx="2443618" cy="11365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2E883C8-EE25-40B7-B631-C89916A8E25F}"/>
                  </a:ext>
                </a:extLst>
              </p:cNvPr>
              <p:cNvSpPr/>
              <p:nvPr/>
            </p:nvSpPr>
            <p:spPr>
              <a:xfrm>
                <a:off x="5058695" y="697337"/>
                <a:ext cx="2628284" cy="1228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2E883C8-EE25-40B7-B631-C89916A8E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695" y="697337"/>
                <a:ext cx="2628284" cy="12289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1D32D21-5130-4814-A46F-48080E427560}"/>
                  </a:ext>
                </a:extLst>
              </p:cNvPr>
              <p:cNvSpPr/>
              <p:nvPr/>
            </p:nvSpPr>
            <p:spPr>
              <a:xfrm>
                <a:off x="420919" y="1979540"/>
                <a:ext cx="10302949" cy="23655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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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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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4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  <m: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4</m:t>
                              </m:r>
                              <m: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  <m: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  <m: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  <m: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3</m:t>
                              </m:r>
                              <m: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  <m: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4</m:t>
                              </m:r>
                              <m:r>
                                <a:rPr lang="en-US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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th-TH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1D32D21-5130-4814-A46F-48080E427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19" y="1979540"/>
                <a:ext cx="10302949" cy="23655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EF6A87-BCD3-4154-B140-2BF41D06ACC6}"/>
                  </a:ext>
                </a:extLst>
              </p:cNvPr>
              <p:cNvSpPr/>
              <p:nvPr/>
            </p:nvSpPr>
            <p:spPr>
              <a:xfrm>
                <a:off x="3107361" y="4931736"/>
                <a:ext cx="3386183" cy="1228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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EF6A87-BCD3-4154-B140-2BF41D06AC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361" y="4931736"/>
                <a:ext cx="3386183" cy="12289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E7A6AAFE-5EC1-4841-BBAF-52550CB6C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6038" y="4345058"/>
            <a:ext cx="2715660" cy="251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47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1A15-9FC8-4CE2-AE7D-DFBB1FF9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Unitary Matrix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7532F-107D-4C99-9367-F747DDFD7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5/2/2020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377DF-8E13-4A5A-B37A-AF9B4FE0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4</a:t>
            </a:fld>
            <a:endParaRPr lang="th-T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C02D9-8EA4-445D-A7F3-7BBA27845080}"/>
              </a:ext>
            </a:extLst>
          </p:cNvPr>
          <p:cNvSpPr txBox="1"/>
          <p:nvPr/>
        </p:nvSpPr>
        <p:spPr>
          <a:xfrm>
            <a:off x="58723" y="2155971"/>
            <a:ext cx="122647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Quiz No: 1</a:t>
            </a:r>
          </a:p>
          <a:p>
            <a:endParaRPr lang="en-US" b="1" dirty="0"/>
          </a:p>
          <a:p>
            <a:r>
              <a:rPr lang="en-US" b="1" dirty="0"/>
              <a:t>State and explain the properties of Unitary Matrix with one numerical example?</a:t>
            </a:r>
            <a:endParaRPr lang="th-TH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FE9732-F7B7-42E3-81E7-BDCFA2C549B1}"/>
              </a:ext>
            </a:extLst>
          </p:cNvPr>
          <p:cNvSpPr txBox="1"/>
          <p:nvPr/>
        </p:nvSpPr>
        <p:spPr>
          <a:xfrm>
            <a:off x="184558" y="3263317"/>
            <a:ext cx="117361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Online Submission last Date 9</a:t>
            </a:r>
            <a:r>
              <a:rPr lang="en-US" baseline="30000" dirty="0">
                <a:solidFill>
                  <a:srgbClr val="0070C0"/>
                </a:solidFill>
              </a:rPr>
              <a:t>th</a:t>
            </a:r>
            <a:r>
              <a:rPr lang="en-US" dirty="0">
                <a:solidFill>
                  <a:srgbClr val="0070C0"/>
                </a:solidFill>
              </a:rPr>
              <a:t> May, 2020 </a:t>
            </a:r>
            <a:endParaRPr lang="th-TH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CA9A2A-8F82-450B-9F04-1054218D06F8}"/>
              </a:ext>
            </a:extLst>
          </p:cNvPr>
          <p:cNvSpPr txBox="1"/>
          <p:nvPr/>
        </p:nvSpPr>
        <p:spPr>
          <a:xfrm>
            <a:off x="184558" y="4294897"/>
            <a:ext cx="111692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Mode of Submission: 	Online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Format:			Only Handwritten acceptable</a:t>
            </a:r>
            <a:endParaRPr lang="th-TH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68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831E-1219-47EC-A7BA-37D4C6D16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141" y="333482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Write a MATLAB Code/Programs of Different Matrices </a:t>
            </a:r>
            <a:endParaRPr lang="th-TH" b="1" dirty="0">
              <a:solidFill>
                <a:srgbClr val="7030A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87015-0073-4F70-941C-D58CFA19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47961"/>
            <a:ext cx="2743200" cy="365125"/>
          </a:xfrm>
        </p:spPr>
        <p:txBody>
          <a:bodyPr/>
          <a:lstStyle/>
          <a:p>
            <a:fld id="{B94B0649-7372-4CE6-BC21-4A28FA42FD34}" type="datetime1">
              <a:rPr lang="en-US" smtClean="0"/>
              <a:t>5/2/2020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19D43-0045-4DED-B45F-9EE25FAC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7961"/>
            <a:ext cx="2743200" cy="365125"/>
          </a:xfrm>
        </p:spPr>
        <p:txBody>
          <a:bodyPr/>
          <a:lstStyle/>
          <a:p>
            <a:fld id="{33BCD95E-A428-4E8F-A603-A71E22D42A60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30371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831E-1219-47EC-A7BA-37D4C6D16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26" y="553231"/>
            <a:ext cx="4379752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Create 4 rows and 5 columns matrix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87015-0073-4F70-941C-D58CFA19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47961"/>
            <a:ext cx="2743200" cy="365125"/>
          </a:xfrm>
        </p:spPr>
        <p:txBody>
          <a:bodyPr/>
          <a:lstStyle/>
          <a:p>
            <a:fld id="{B94B0649-7372-4CE6-BC21-4A28FA42FD34}" type="datetime1">
              <a:rPr lang="en-US" smtClean="0"/>
              <a:t>5/2/2020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19D43-0045-4DED-B45F-9EE25FAC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7961"/>
            <a:ext cx="2743200" cy="365125"/>
          </a:xfrm>
        </p:spPr>
        <p:txBody>
          <a:bodyPr/>
          <a:lstStyle/>
          <a:p>
            <a:fld id="{33BCD95E-A428-4E8F-A603-A71E22D42A60}" type="slidenum">
              <a:rPr lang="th-TH" smtClean="0"/>
              <a:t>6</a:t>
            </a:fld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EA4538-2F2A-4492-B32A-FAB07869FD2A}"/>
              </a:ext>
            </a:extLst>
          </p:cNvPr>
          <p:cNvSpPr/>
          <p:nvPr/>
        </p:nvSpPr>
        <p:spPr>
          <a:xfrm>
            <a:off x="371912" y="1969678"/>
            <a:ext cx="789124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/>
              <a:t>&gt;&gt; a = [ 1 2 3 4 5; 2 3 4 5 6; 3 4 5 6 7; 4 5 6 7 8]</a:t>
            </a:r>
          </a:p>
          <a:p>
            <a:r>
              <a:rPr lang="th-TH" dirty="0"/>
              <a:t>a =</a:t>
            </a:r>
          </a:p>
          <a:p>
            <a:endParaRPr lang="th-TH" dirty="0"/>
          </a:p>
          <a:p>
            <a:r>
              <a:rPr lang="th-TH" dirty="0"/>
              <a:t>   1   2   3   4   5</a:t>
            </a:r>
          </a:p>
          <a:p>
            <a:r>
              <a:rPr lang="th-TH" dirty="0"/>
              <a:t>   2   3   4   5   6</a:t>
            </a:r>
          </a:p>
          <a:p>
            <a:r>
              <a:rPr lang="th-TH" dirty="0"/>
              <a:t>   3   4   5   6   7</a:t>
            </a:r>
          </a:p>
          <a:p>
            <a:r>
              <a:rPr lang="th-TH" dirty="0"/>
              <a:t>   4   5   6   7   8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CFEF12-8709-4AFB-B338-8FA737C4E952}"/>
              </a:ext>
            </a:extLst>
          </p:cNvPr>
          <p:cNvSpPr/>
          <p:nvPr/>
        </p:nvSpPr>
        <p:spPr>
          <a:xfrm>
            <a:off x="9001387" y="1599084"/>
            <a:ext cx="3048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dirty="0"/>
              <a:t>&gt;&gt; v = [2 1 -1 -2 -5];</a:t>
            </a:r>
          </a:p>
          <a:p>
            <a:r>
              <a:rPr lang="th-TH" dirty="0"/>
              <a:t>&gt;&gt; D = diag(v)</a:t>
            </a:r>
          </a:p>
          <a:p>
            <a:r>
              <a:rPr lang="th-TH" dirty="0"/>
              <a:t>D =</a:t>
            </a:r>
          </a:p>
          <a:p>
            <a:endParaRPr lang="th-TH" dirty="0"/>
          </a:p>
          <a:p>
            <a:r>
              <a:rPr lang="th-TH" dirty="0"/>
              <a:t>Diagonal Matrix</a:t>
            </a:r>
          </a:p>
          <a:p>
            <a:endParaRPr lang="th-TH" dirty="0"/>
          </a:p>
          <a:p>
            <a:r>
              <a:rPr lang="th-TH" dirty="0"/>
              <a:t>   2   0   0   0   0</a:t>
            </a:r>
          </a:p>
          <a:p>
            <a:r>
              <a:rPr lang="th-TH" dirty="0"/>
              <a:t>   0   1   0   0   0</a:t>
            </a:r>
          </a:p>
          <a:p>
            <a:r>
              <a:rPr lang="th-TH" dirty="0"/>
              <a:t>   0   0  -1   0   0</a:t>
            </a:r>
          </a:p>
          <a:p>
            <a:r>
              <a:rPr lang="th-TH" dirty="0"/>
              <a:t>   0   0   0  -2   0</a:t>
            </a:r>
          </a:p>
          <a:p>
            <a:r>
              <a:rPr lang="th-TH" dirty="0"/>
              <a:t>   0   0   0   0  -5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4A6F4B-D9A2-4D45-8C4A-A767385DF7D3}"/>
              </a:ext>
            </a:extLst>
          </p:cNvPr>
          <p:cNvSpPr/>
          <p:nvPr/>
        </p:nvSpPr>
        <p:spPr>
          <a:xfrm>
            <a:off x="9154206" y="635573"/>
            <a:ext cx="254826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Create Diagonal</a:t>
            </a:r>
          </a:p>
          <a:p>
            <a:r>
              <a:rPr lang="en-US" b="1" dirty="0">
                <a:solidFill>
                  <a:srgbClr val="0070C0"/>
                </a:solidFill>
              </a:rPr>
              <a:t>matrix</a:t>
            </a:r>
            <a:endParaRPr lang="th-TH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9672EAD-16F2-4C6E-B325-028F05D800A8}"/>
              </a:ext>
            </a:extLst>
          </p:cNvPr>
          <p:cNvSpPr/>
          <p:nvPr/>
        </p:nvSpPr>
        <p:spPr>
          <a:xfrm>
            <a:off x="184558" y="635573"/>
            <a:ext cx="7541703" cy="51108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78B7075-B166-4515-8F08-AC79025C10EF}"/>
              </a:ext>
            </a:extLst>
          </p:cNvPr>
          <p:cNvSpPr/>
          <p:nvPr/>
        </p:nvSpPr>
        <p:spPr>
          <a:xfrm>
            <a:off x="8128932" y="469783"/>
            <a:ext cx="4063068" cy="60232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60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42FCF-9969-48D9-AECA-D341B29A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Create Upper And Lower Triangular matrix</a:t>
            </a:r>
            <a:endParaRPr lang="th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F08F2-04E1-40A1-9E1C-CC29228F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5/2/2020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EFEFE-EE61-4459-9253-5D238D96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7</a:t>
            </a:fld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AA4EBD-67C3-45EC-811A-230B17156466}"/>
              </a:ext>
            </a:extLst>
          </p:cNvPr>
          <p:cNvSpPr/>
          <p:nvPr/>
        </p:nvSpPr>
        <p:spPr>
          <a:xfrm>
            <a:off x="293615" y="1832035"/>
            <a:ext cx="286903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1800" dirty="0"/>
              <a:t> </a:t>
            </a:r>
          </a:p>
          <a:p>
            <a:r>
              <a:rPr lang="th-TH" sz="1800" dirty="0"/>
              <a:t>&gt;&gt; A = ones(4)</a:t>
            </a:r>
          </a:p>
          <a:p>
            <a:r>
              <a:rPr lang="th-TH" sz="1800" dirty="0"/>
              <a:t>A =</a:t>
            </a:r>
          </a:p>
          <a:p>
            <a:endParaRPr lang="th-TH" sz="1800" dirty="0"/>
          </a:p>
          <a:p>
            <a:r>
              <a:rPr lang="th-TH" sz="1800" dirty="0"/>
              <a:t>   1   1   1   1</a:t>
            </a:r>
          </a:p>
          <a:p>
            <a:r>
              <a:rPr lang="th-TH" sz="1800" dirty="0"/>
              <a:t>   1   1   1   1</a:t>
            </a:r>
          </a:p>
          <a:p>
            <a:r>
              <a:rPr lang="th-TH" sz="1800" dirty="0"/>
              <a:t>   1   1   1   1</a:t>
            </a:r>
          </a:p>
          <a:p>
            <a:r>
              <a:rPr lang="th-TH" sz="1800" dirty="0"/>
              <a:t>   1   1   1   1</a:t>
            </a:r>
          </a:p>
          <a:p>
            <a:endParaRPr lang="th-TH" sz="1800" dirty="0"/>
          </a:p>
          <a:p>
            <a:r>
              <a:rPr lang="th-TH" sz="1800" dirty="0"/>
              <a:t>&gt;&gt; B = triu(A)</a:t>
            </a:r>
          </a:p>
          <a:p>
            <a:r>
              <a:rPr lang="th-TH" sz="1800" dirty="0"/>
              <a:t>B =</a:t>
            </a:r>
          </a:p>
          <a:p>
            <a:endParaRPr lang="th-TH" sz="1800" dirty="0"/>
          </a:p>
          <a:p>
            <a:r>
              <a:rPr lang="th-TH" sz="1800" dirty="0"/>
              <a:t>   1   1   1   1</a:t>
            </a:r>
          </a:p>
          <a:p>
            <a:r>
              <a:rPr lang="th-TH" sz="1800" dirty="0"/>
              <a:t>   0   1   1   1</a:t>
            </a:r>
          </a:p>
          <a:p>
            <a:r>
              <a:rPr lang="th-TH" sz="1800" dirty="0"/>
              <a:t>   0   0   1   1</a:t>
            </a:r>
          </a:p>
          <a:p>
            <a:r>
              <a:rPr lang="th-TH" sz="1800" dirty="0"/>
              <a:t>   0   0   0   1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B57FC3-CA07-4224-BF85-561147BA90E1}"/>
              </a:ext>
            </a:extLst>
          </p:cNvPr>
          <p:cNvSpPr/>
          <p:nvPr/>
        </p:nvSpPr>
        <p:spPr>
          <a:xfrm>
            <a:off x="6764323" y="2012494"/>
            <a:ext cx="385809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000" dirty="0"/>
              <a:t>&gt;&gt; A = ones(4)</a:t>
            </a:r>
          </a:p>
          <a:p>
            <a:r>
              <a:rPr lang="th-TH" sz="2000" dirty="0"/>
              <a:t>A =</a:t>
            </a:r>
          </a:p>
          <a:p>
            <a:endParaRPr lang="th-TH" sz="2000" dirty="0"/>
          </a:p>
          <a:p>
            <a:r>
              <a:rPr lang="th-TH" sz="2000" dirty="0"/>
              <a:t>   1   1   1   1</a:t>
            </a:r>
          </a:p>
          <a:p>
            <a:r>
              <a:rPr lang="th-TH" sz="2000" dirty="0"/>
              <a:t>   1   1   1   1</a:t>
            </a:r>
          </a:p>
          <a:p>
            <a:r>
              <a:rPr lang="th-TH" sz="2000" dirty="0"/>
              <a:t>   1   1   1   1</a:t>
            </a:r>
          </a:p>
          <a:p>
            <a:r>
              <a:rPr lang="th-TH" sz="2000" dirty="0"/>
              <a:t>   1   1   1   1</a:t>
            </a:r>
          </a:p>
          <a:p>
            <a:endParaRPr lang="th-TH" sz="2000" dirty="0"/>
          </a:p>
          <a:p>
            <a:r>
              <a:rPr lang="th-TH" sz="2000" dirty="0"/>
              <a:t>&gt;&gt; B = tril(A)</a:t>
            </a:r>
          </a:p>
          <a:p>
            <a:r>
              <a:rPr lang="th-TH" sz="2000" dirty="0"/>
              <a:t>B =</a:t>
            </a:r>
          </a:p>
          <a:p>
            <a:endParaRPr lang="th-TH" sz="2000" dirty="0"/>
          </a:p>
          <a:p>
            <a:r>
              <a:rPr lang="th-TH" sz="2000" dirty="0"/>
              <a:t>   1   0   0   0</a:t>
            </a:r>
          </a:p>
          <a:p>
            <a:r>
              <a:rPr lang="th-TH" sz="2000" dirty="0"/>
              <a:t>   1   1   0   0</a:t>
            </a:r>
          </a:p>
          <a:p>
            <a:r>
              <a:rPr lang="th-TH" sz="2000" dirty="0"/>
              <a:t>   1   1   1   0</a:t>
            </a:r>
          </a:p>
          <a:p>
            <a:r>
              <a:rPr lang="th-TH" sz="2000" dirty="0"/>
              <a:t>   1   1   1   1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652AE1-373B-4FF7-99EA-A6A2139C8334}"/>
              </a:ext>
            </a:extLst>
          </p:cNvPr>
          <p:cNvSpPr txBox="1"/>
          <p:nvPr/>
        </p:nvSpPr>
        <p:spPr>
          <a:xfrm>
            <a:off x="8959442" y="3254928"/>
            <a:ext cx="22818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Lower Triangular Matrix</a:t>
            </a:r>
            <a:endParaRPr lang="th-TH" dirty="0">
              <a:solidFill>
                <a:srgbClr val="00B05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288FFD-F0C8-431F-A5DB-0758597834FF}"/>
              </a:ext>
            </a:extLst>
          </p:cNvPr>
          <p:cNvSpPr/>
          <p:nvPr/>
        </p:nvSpPr>
        <p:spPr>
          <a:xfrm>
            <a:off x="1700678" y="3500299"/>
            <a:ext cx="268060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Upper </a:t>
            </a:r>
          </a:p>
          <a:p>
            <a:r>
              <a:rPr lang="en-US" dirty="0">
                <a:solidFill>
                  <a:srgbClr val="00B050"/>
                </a:solidFill>
              </a:rPr>
              <a:t>Triangular Matrix</a:t>
            </a:r>
            <a:endParaRPr lang="th-TH" dirty="0">
              <a:solidFill>
                <a:srgbClr val="00B05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044B27-A3BC-4CF8-9708-47402B58D5C7}"/>
              </a:ext>
            </a:extLst>
          </p:cNvPr>
          <p:cNvSpPr/>
          <p:nvPr/>
        </p:nvSpPr>
        <p:spPr>
          <a:xfrm>
            <a:off x="75501" y="2012494"/>
            <a:ext cx="4966282" cy="44803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FD1AD9E-B9C2-46A1-A1E3-56FB5F8A41BE}"/>
              </a:ext>
            </a:extLst>
          </p:cNvPr>
          <p:cNvSpPr/>
          <p:nvPr/>
        </p:nvSpPr>
        <p:spPr>
          <a:xfrm>
            <a:off x="6551802" y="1832035"/>
            <a:ext cx="4454554" cy="50259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30102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DED1-BEFF-4EE8-AD7C-DD013757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12" y="1187246"/>
            <a:ext cx="3616354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Identity Matrix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7338D-A5CE-45B8-86B5-69FCC071C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5/2/2020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6D03E-99C1-42A4-B16E-6A18A4E81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8</a:t>
            </a:fld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F5740F-A27C-4DC4-A021-F21F94E8D255}"/>
              </a:ext>
            </a:extLst>
          </p:cNvPr>
          <p:cNvSpPr/>
          <p:nvPr/>
        </p:nvSpPr>
        <p:spPr>
          <a:xfrm>
            <a:off x="838200" y="2433741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I = eye(3)</a:t>
            </a:r>
          </a:p>
          <a:p>
            <a:r>
              <a:rPr lang="en-US" dirty="0"/>
              <a:t>I 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1   0   0</a:t>
            </a:r>
          </a:p>
          <a:p>
            <a:r>
              <a:rPr lang="en-US" dirty="0"/>
              <a:t>   0   1   0</a:t>
            </a:r>
          </a:p>
          <a:p>
            <a:r>
              <a:rPr lang="en-US" dirty="0"/>
              <a:t>   0   0   1</a:t>
            </a:r>
            <a:endParaRPr lang="th-T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503A7A-5273-4E15-83D4-267A0B17E084}"/>
              </a:ext>
            </a:extLst>
          </p:cNvPr>
          <p:cNvSpPr/>
          <p:nvPr/>
        </p:nvSpPr>
        <p:spPr>
          <a:xfrm>
            <a:off x="3777842" y="1590550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Null or Empty Matrix</a:t>
            </a:r>
            <a:endParaRPr lang="th-TH" b="1" dirty="0">
              <a:solidFill>
                <a:srgbClr val="0070C0"/>
              </a:solidFill>
            </a:endParaRPr>
          </a:p>
          <a:p>
            <a:endParaRPr lang="th-TH" dirty="0"/>
          </a:p>
          <a:p>
            <a:r>
              <a:rPr lang="th-TH" dirty="0"/>
              <a:t>&gt;&gt; N = zeros(3,3)</a:t>
            </a:r>
          </a:p>
          <a:p>
            <a:r>
              <a:rPr lang="th-TH" dirty="0"/>
              <a:t>N =</a:t>
            </a:r>
          </a:p>
          <a:p>
            <a:endParaRPr lang="th-TH" dirty="0"/>
          </a:p>
          <a:p>
            <a:r>
              <a:rPr lang="th-TH" dirty="0"/>
              <a:t>   0   0   0</a:t>
            </a:r>
          </a:p>
          <a:p>
            <a:r>
              <a:rPr lang="th-TH" dirty="0"/>
              <a:t>   0   0   0</a:t>
            </a:r>
          </a:p>
          <a:p>
            <a:r>
              <a:rPr lang="th-TH" dirty="0"/>
              <a:t>   0   0   0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FB9DE0-B2E1-4B49-ADA1-22495CB59C80}"/>
              </a:ext>
            </a:extLst>
          </p:cNvPr>
          <p:cNvSpPr/>
          <p:nvPr/>
        </p:nvSpPr>
        <p:spPr>
          <a:xfrm>
            <a:off x="7947169" y="1595021"/>
            <a:ext cx="462513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Transpose Matrix</a:t>
            </a:r>
            <a:endParaRPr lang="th-TH" sz="2400" b="1" dirty="0">
              <a:solidFill>
                <a:srgbClr val="0070C0"/>
              </a:solidFill>
            </a:endParaRPr>
          </a:p>
          <a:p>
            <a:r>
              <a:rPr lang="th-TH" sz="2400" dirty="0"/>
              <a:t>&gt;&gt; A = [2 3 4;5 6 7;8 9 6]</a:t>
            </a:r>
          </a:p>
          <a:p>
            <a:r>
              <a:rPr lang="th-TH" sz="2400" dirty="0"/>
              <a:t>A =</a:t>
            </a:r>
          </a:p>
          <a:p>
            <a:endParaRPr lang="th-TH" sz="2400" dirty="0"/>
          </a:p>
          <a:p>
            <a:r>
              <a:rPr lang="th-TH" sz="2400" dirty="0"/>
              <a:t>   2   3   4</a:t>
            </a:r>
          </a:p>
          <a:p>
            <a:r>
              <a:rPr lang="th-TH" sz="2400" dirty="0"/>
              <a:t>   5   6   7</a:t>
            </a:r>
          </a:p>
          <a:p>
            <a:r>
              <a:rPr lang="th-TH" sz="2400" dirty="0"/>
              <a:t>   8   9   6</a:t>
            </a:r>
          </a:p>
          <a:p>
            <a:endParaRPr lang="th-TH" sz="2400" dirty="0"/>
          </a:p>
          <a:p>
            <a:r>
              <a:rPr lang="th-TH" sz="2400" dirty="0"/>
              <a:t>&gt;&gt; A'</a:t>
            </a:r>
          </a:p>
          <a:p>
            <a:r>
              <a:rPr lang="th-TH" sz="2400" dirty="0"/>
              <a:t>ans =</a:t>
            </a:r>
          </a:p>
          <a:p>
            <a:endParaRPr lang="th-TH" sz="2400" dirty="0"/>
          </a:p>
          <a:p>
            <a:r>
              <a:rPr lang="th-TH" sz="2400" dirty="0"/>
              <a:t>   2   5   8</a:t>
            </a:r>
          </a:p>
          <a:p>
            <a:r>
              <a:rPr lang="th-TH" sz="2400" dirty="0"/>
              <a:t>   3   6   9</a:t>
            </a:r>
          </a:p>
          <a:p>
            <a:r>
              <a:rPr lang="th-TH" sz="2400" dirty="0"/>
              <a:t>   4   7   6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F3F07DF-0051-4163-9BFF-8B4956BBAFF2}"/>
              </a:ext>
            </a:extLst>
          </p:cNvPr>
          <p:cNvSpPr/>
          <p:nvPr/>
        </p:nvSpPr>
        <p:spPr>
          <a:xfrm>
            <a:off x="0" y="1442906"/>
            <a:ext cx="3682766" cy="45300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C03F0C-3041-43CA-8C36-16F55ACE1CC6}"/>
              </a:ext>
            </a:extLst>
          </p:cNvPr>
          <p:cNvSpPr/>
          <p:nvPr/>
        </p:nvSpPr>
        <p:spPr>
          <a:xfrm>
            <a:off x="3682766" y="1442906"/>
            <a:ext cx="3758269" cy="46223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B6DAD4-9BE0-45BA-A575-53C8F7479C95}"/>
              </a:ext>
            </a:extLst>
          </p:cNvPr>
          <p:cNvSpPr/>
          <p:nvPr/>
        </p:nvSpPr>
        <p:spPr>
          <a:xfrm>
            <a:off x="7625593" y="1375794"/>
            <a:ext cx="4026715" cy="53456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12921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731FF-5AE6-4F83-B169-4E3998F79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0649-7372-4CE6-BC21-4A28FA42FD34}" type="datetime1">
              <a:rPr lang="en-US" smtClean="0"/>
              <a:t>5/2/2020</a:t>
            </a:fld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3FBB1-2975-4F51-9F82-58158B4F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9</a:t>
            </a:fld>
            <a:endParaRPr lang="th-T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C9FAFA-C0FA-48B7-A387-F8D66AA7670E}"/>
              </a:ext>
            </a:extLst>
          </p:cNvPr>
          <p:cNvSpPr/>
          <p:nvPr/>
        </p:nvSpPr>
        <p:spPr>
          <a:xfrm>
            <a:off x="447413" y="256859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dirty="0"/>
              <a:t>&gt;&gt; A = [1 5 3;5 2 6;3 6 4]</a:t>
            </a:r>
          </a:p>
          <a:p>
            <a:r>
              <a:rPr lang="th-TH" dirty="0"/>
              <a:t>A =</a:t>
            </a:r>
          </a:p>
          <a:p>
            <a:endParaRPr lang="th-TH" dirty="0"/>
          </a:p>
          <a:p>
            <a:r>
              <a:rPr lang="th-TH" dirty="0"/>
              <a:t>   1   5   3</a:t>
            </a:r>
          </a:p>
          <a:p>
            <a:r>
              <a:rPr lang="th-TH" dirty="0"/>
              <a:t>   5   2   6</a:t>
            </a:r>
          </a:p>
          <a:p>
            <a:r>
              <a:rPr lang="th-TH" dirty="0"/>
              <a:t>   3   6   4</a:t>
            </a:r>
          </a:p>
          <a:p>
            <a:endParaRPr lang="th-TH" dirty="0"/>
          </a:p>
          <a:p>
            <a:r>
              <a:rPr lang="th-TH" dirty="0"/>
              <a:t>&gt;&gt; tf = issymmetric(A)</a:t>
            </a:r>
          </a:p>
          <a:p>
            <a:r>
              <a:rPr lang="th-TH" dirty="0"/>
              <a:t>tf =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75AA1F-8C66-4E68-9BDD-1EBAE7C17224}"/>
              </a:ext>
            </a:extLst>
          </p:cNvPr>
          <p:cNvSpPr/>
          <p:nvPr/>
        </p:nvSpPr>
        <p:spPr>
          <a:xfrm>
            <a:off x="5103303" y="256859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h-TH" dirty="0"/>
              <a:t>&gt;&gt; A = [0 -5 3;5 0 6;-3 -6 0]</a:t>
            </a:r>
          </a:p>
          <a:p>
            <a:r>
              <a:rPr lang="th-TH" dirty="0"/>
              <a:t>A =</a:t>
            </a:r>
          </a:p>
          <a:p>
            <a:endParaRPr lang="th-TH" dirty="0"/>
          </a:p>
          <a:p>
            <a:r>
              <a:rPr lang="th-TH" dirty="0"/>
              <a:t>   0  -5   3</a:t>
            </a:r>
          </a:p>
          <a:p>
            <a:r>
              <a:rPr lang="th-TH" dirty="0"/>
              <a:t>   5   0   6</a:t>
            </a:r>
          </a:p>
          <a:p>
            <a:r>
              <a:rPr lang="th-TH" dirty="0"/>
              <a:t>  -3  -6   0</a:t>
            </a:r>
          </a:p>
          <a:p>
            <a:endParaRPr lang="th-TH" dirty="0"/>
          </a:p>
          <a:p>
            <a:r>
              <a:rPr lang="th-TH" dirty="0"/>
              <a:t>&gt;&gt; tf = issymmetric(A)</a:t>
            </a:r>
          </a:p>
          <a:p>
            <a:r>
              <a:rPr lang="th-TH" dirty="0"/>
              <a:t>tf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4A225A-74D7-4A60-B368-B2C72CCC17F2}"/>
              </a:ext>
            </a:extLst>
          </p:cNvPr>
          <p:cNvSpPr txBox="1"/>
          <p:nvPr/>
        </p:nvSpPr>
        <p:spPr>
          <a:xfrm>
            <a:off x="447413" y="1650310"/>
            <a:ext cx="3654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Symmetric Matrix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213A83-4A5E-4BA2-94B1-E81F410CB231}"/>
              </a:ext>
            </a:extLst>
          </p:cNvPr>
          <p:cNvSpPr txBox="1"/>
          <p:nvPr/>
        </p:nvSpPr>
        <p:spPr>
          <a:xfrm>
            <a:off x="5556308" y="1650310"/>
            <a:ext cx="3741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Skew-Symmetric Matrix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6A6116-4A54-4959-9612-1A781C47DAAE}"/>
              </a:ext>
            </a:extLst>
          </p:cNvPr>
          <p:cNvSpPr/>
          <p:nvPr/>
        </p:nvSpPr>
        <p:spPr>
          <a:xfrm>
            <a:off x="0" y="1560352"/>
            <a:ext cx="4605556" cy="49075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8B207A1-AACD-450C-A0DE-A264242BBF41}"/>
              </a:ext>
            </a:extLst>
          </p:cNvPr>
          <p:cNvSpPr/>
          <p:nvPr/>
        </p:nvSpPr>
        <p:spPr>
          <a:xfrm>
            <a:off x="4974672" y="1375794"/>
            <a:ext cx="5243119" cy="53456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06361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1219</Words>
  <Application>Microsoft Office PowerPoint</Application>
  <PresentationFormat>Widescreen</PresentationFormat>
  <Paragraphs>261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</vt:lpstr>
      <vt:lpstr>Calibri</vt:lpstr>
      <vt:lpstr>Calibri Light</vt:lpstr>
      <vt:lpstr>Cambria Math</vt:lpstr>
      <vt:lpstr>Wingdings</vt:lpstr>
      <vt:lpstr>Office Theme</vt:lpstr>
      <vt:lpstr>Lecture-2b Matrix algebra</vt:lpstr>
      <vt:lpstr>Real And Complex Matrix</vt:lpstr>
      <vt:lpstr>Multiplication of Matrices</vt:lpstr>
      <vt:lpstr>Unitary Matrix</vt:lpstr>
      <vt:lpstr>Write a MATLAB Code/Programs of Different Matrices </vt:lpstr>
      <vt:lpstr>Create 4 rows and 5 columns matrix</vt:lpstr>
      <vt:lpstr>Create Upper And Lower Triangular matrix</vt:lpstr>
      <vt:lpstr>Identity Matrix</vt:lpstr>
      <vt:lpstr>PowerPoint Presentation</vt:lpstr>
      <vt:lpstr>PowerPoint Presentation</vt:lpstr>
      <vt:lpstr>Conjugate Matrix</vt:lpstr>
      <vt:lpstr>Check whether matrix is Hermitian matrix or not </vt:lpstr>
      <vt:lpstr>Multiplication of Two Matrices</vt:lpstr>
      <vt:lpstr>Determinant</vt:lpstr>
      <vt:lpstr>Find the Minors and Cofactors of the Second Column of given determinant</vt:lpstr>
      <vt:lpstr>PowerPoint Presentation</vt:lpstr>
      <vt:lpstr>Inverse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Matrices</dc:title>
  <dc:creator>Wazir Laghari</dc:creator>
  <cp:lastModifiedBy>Wazir Laghari</cp:lastModifiedBy>
  <cp:revision>56</cp:revision>
  <dcterms:created xsi:type="dcterms:W3CDTF">2020-04-21T21:27:49Z</dcterms:created>
  <dcterms:modified xsi:type="dcterms:W3CDTF">2020-05-02T12:34:20Z</dcterms:modified>
</cp:coreProperties>
</file>