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70" r:id="rId2"/>
    <p:sldId id="324" r:id="rId3"/>
    <p:sldId id="277" r:id="rId4"/>
    <p:sldId id="283" r:id="rId5"/>
    <p:sldId id="278" r:id="rId6"/>
    <p:sldId id="279" r:id="rId7"/>
    <p:sldId id="284" r:id="rId8"/>
    <p:sldId id="300" r:id="rId9"/>
    <p:sldId id="301" r:id="rId10"/>
    <p:sldId id="321" r:id="rId11"/>
    <p:sldId id="294" r:id="rId12"/>
    <p:sldId id="295" r:id="rId13"/>
    <p:sldId id="296" r:id="rId14"/>
    <p:sldId id="297" r:id="rId15"/>
    <p:sldId id="298" r:id="rId16"/>
    <p:sldId id="290" r:id="rId17"/>
    <p:sldId id="291" r:id="rId18"/>
    <p:sldId id="305" r:id="rId19"/>
    <p:sldId id="304" r:id="rId20"/>
    <p:sldId id="306" r:id="rId21"/>
    <p:sldId id="307" r:id="rId22"/>
    <p:sldId id="310" r:id="rId23"/>
    <p:sldId id="311" r:id="rId24"/>
    <p:sldId id="312" r:id="rId25"/>
    <p:sldId id="313" r:id="rId26"/>
    <p:sldId id="314" r:id="rId27"/>
    <p:sldId id="315" r:id="rId28"/>
    <p:sldId id="318" r:id="rId29"/>
    <p:sldId id="319" r:id="rId30"/>
    <p:sldId id="325" r:id="rId31"/>
    <p:sldId id="326" r:id="rId32"/>
    <p:sldId id="328" r:id="rId33"/>
    <p:sldId id="329" r:id="rId34"/>
    <p:sldId id="330" r:id="rId35"/>
    <p:sldId id="327" r:id="rId36"/>
    <p:sldId id="331" r:id="rId3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8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1E7CF-4B57-4906-8DEB-81E8CAA3F382}" type="datetimeFigureOut">
              <a:rPr lang="th-TH" smtClean="0"/>
              <a:t>02/06/63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A9E6D-F574-41B6-997D-3895FE49BC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450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2656-D80E-4623-8E90-78C099525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F06FE-1EC3-495D-A783-846E01B9F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85736-C20D-4910-B976-DBDEA03B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B424-BB70-4314-9AD3-C2ABCB7AC6AC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B36C3-5E83-446F-9021-98B34696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94EB3-0D38-4F52-9C11-878E3831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984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7E84-D6A5-47E4-A6A6-7F7156EA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A90FA-8B32-450E-84B8-B32B637B8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2B40-7BFE-4A31-97FA-C3D9399A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E48F-83C8-48C1-A8CA-A901FE426DC3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FF62-3CCA-45E0-9697-82B5BDFF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79D51-1B8E-4DDD-BECF-E06B8FE0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879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D6767-65BA-4F22-81AE-15391D53A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57645-F80F-485E-9DA0-8C54E0A9B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129AD-00D5-4CEF-84DB-C41ECE33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2662-657F-4195-916B-AC892D56C1EE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01103-71D7-42D3-BCC2-23F9F7B5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42C2A-97DE-458F-A18B-B3B5742B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203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3EE2-5D7B-40EB-B92B-537981F2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A223D-9308-4402-90E6-A2A4D24C5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EB8C6-0216-49A3-8FAB-32C0CC6D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3272C-A052-428C-B06A-71C3DD4A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0578E-6234-4B25-A92D-13F77D8C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9338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BBD3-87A3-4EEE-B985-9E0A9F49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7830-5863-4F52-8417-DCB86CCFC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BFBAF-9288-445F-9727-DC8575AC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7A17-E588-4C8B-A450-E0E7AC7324A3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E052A-C8DF-40E9-8C8A-A50A0243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BD4B-33AB-4968-B565-F2709575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866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BF06-4C95-4847-96BB-102249C4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46E1-9F67-4652-8A06-4B1B72943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AA110-4DEE-4033-9CAE-953FA9627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F2773-7125-468A-B716-5139EB89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D8C2-3D5B-4B22-AAC3-274472C92C45}" type="datetime1">
              <a:rPr lang="en-US" smtClean="0"/>
              <a:t>6/2/2020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ACC7C-9F4D-4EDE-9925-EB4293F1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CA769-9F20-4B71-BA85-26A2836B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503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B381-C01B-4D15-BC66-D5F53E4E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3B45F-EB3B-4483-8A16-C1D80D6E0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D0ADF-B904-45A9-A465-D00BE5538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8038A-0C31-41F9-A3CA-DF3A24FB1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9E984-3BBD-426D-8588-6F04F7E47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426FE-77E1-49F3-A870-B8BB8766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D9E-5898-46F0-B775-21FBD5FFF342}" type="datetime1">
              <a:rPr lang="en-US" smtClean="0"/>
              <a:t>6/2/2020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3B87A-E929-4027-BE72-9EF4EA85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07680-2B79-44BB-B98F-606F5880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28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0EED-93CC-467E-9A84-1B75D822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35B07-EAF5-4CA3-B8FA-3670A2DA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04B2-9C64-496A-9566-30AEAA199BC4}" type="datetime1">
              <a:rPr lang="en-US" smtClean="0"/>
              <a:t>6/2/2020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5A2FB-CDE0-4B80-A806-E2472920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D1484-2E7C-4788-9726-B310412D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194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04D15-35F4-49F7-ADCF-D202ABE6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0AAD-865E-4610-A409-37722F390FFE}" type="datetime1">
              <a:rPr lang="en-US" smtClean="0"/>
              <a:t>6/2/2020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FA750-3FAA-4B0B-89D0-60AD03AE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FC39B-978A-4B02-BCB4-7F713CED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976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4527-4047-4895-80FE-83A6C4BC9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D87B-AB5A-4A7E-A966-6DCD478AE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60AD9-AEC6-491E-8E7E-05893FF38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F561B-DB3D-4191-BD48-C74E5A57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629B-A3CB-4A35-8C58-35FD04A23ED8}" type="datetime1">
              <a:rPr lang="en-US" smtClean="0"/>
              <a:t>6/2/2020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A3937-B9CF-4A6C-A2DC-68DF8613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691A2-D622-4D26-B927-80232BE9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380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8E2A-5B86-4656-8DA0-C029408D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AF872-2EE5-4E3A-8B48-5913E6E70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67087-1766-4BD4-B5AC-40B99C247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180E2-0262-4341-BF8A-B1312F77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A5CD-2814-4BDA-8F7F-6D4E260B95E5}" type="datetime1">
              <a:rPr lang="en-US" smtClean="0"/>
              <a:t>6/2/2020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2ECAB-95ED-4763-8963-C2455D08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E2873-87DA-44D3-9FBF-3ADCC304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570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5F596-B1EA-413B-B76F-446AD02C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D2040-17A5-4CF5-9A20-3D63C561E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0509-248D-4ED1-8545-2722FCB97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D330C-29B0-4A80-9163-B423C6D9700A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1704F-285D-49A0-97E8-832796900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BB4E5-87AB-499B-B617-A0768401D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96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F906E-4B29-47A7-AEBE-316E9F86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BBB8-19DC-4F12-B66E-3858C0F4D863}" type="datetime1">
              <a:rPr lang="en-US" smtClean="0"/>
              <a:t>6/2/2020</a:t>
            </a:fld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BC060-1D64-468B-BF77-C7ADB352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</a:t>
            </a:fld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D9240-1EF0-4212-99D5-9190788ED676}"/>
              </a:ext>
            </a:extLst>
          </p:cNvPr>
          <p:cNvSpPr/>
          <p:nvPr/>
        </p:nvSpPr>
        <p:spPr>
          <a:xfrm>
            <a:off x="2066489" y="420813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By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Dr. Wazir Muhammad Laghari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Electrical Engineering Department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BUET, Khuzdar</a:t>
            </a:r>
          </a:p>
          <a:p>
            <a:pPr algn="ctr"/>
            <a:endParaRPr lang="th-T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B0B6FE-9A03-4850-A315-4D6E8FF0A27A}"/>
              </a:ext>
            </a:extLst>
          </p:cNvPr>
          <p:cNvSpPr/>
          <p:nvPr/>
        </p:nvSpPr>
        <p:spPr>
          <a:xfrm>
            <a:off x="332632" y="253209"/>
            <a:ext cx="1078278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Computational Methods in </a:t>
            </a:r>
          </a:p>
          <a:p>
            <a:pPr algn="ctr" font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Power System Analysis</a:t>
            </a:r>
          </a:p>
          <a:p>
            <a:pPr algn="ctr"/>
            <a:br>
              <a:rPr lang="en-US" sz="4400" b="1" dirty="0">
                <a:solidFill>
                  <a:schemeClr val="accent6">
                    <a:lumMod val="50000"/>
                  </a:schemeClr>
                </a:solidFill>
              </a:rPr>
            </a:br>
            <a:endParaRPr lang="th-TH" sz="4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26DA8-0D2D-4E5C-A592-8A5E58899654}"/>
              </a:ext>
            </a:extLst>
          </p:cNvPr>
          <p:cNvSpPr/>
          <p:nvPr/>
        </p:nvSpPr>
        <p:spPr>
          <a:xfrm>
            <a:off x="1333851" y="2007535"/>
            <a:ext cx="86483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</a:rPr>
              <a:t>Lecture-3</a:t>
            </a:r>
            <a:br>
              <a:rPr lang="en-US" sz="4800" b="1" dirty="0">
                <a:solidFill>
                  <a:srgbClr val="7030A0"/>
                </a:solidFill>
              </a:rPr>
            </a:br>
            <a:r>
              <a:rPr lang="en-US" sz="4800" b="1" dirty="0">
                <a:solidFill>
                  <a:srgbClr val="7030A0"/>
                </a:solidFill>
              </a:rPr>
              <a:t>Incidence and network matrices</a:t>
            </a:r>
            <a:endParaRPr lang="th-TH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9188D0-9CCD-47A4-A1B6-05B30952B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32" y="136525"/>
            <a:ext cx="1301405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28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60DE-C859-485F-9367-A9FB16DD7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54" y="365126"/>
            <a:ext cx="10970846" cy="76029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Power System Networks Converted Into Graphs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22C73-DA3F-4E1F-9592-C9F108C61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23" y="1273907"/>
            <a:ext cx="10515600" cy="4918686"/>
          </a:xfrm>
        </p:spPr>
        <p:txBody>
          <a:bodyPr/>
          <a:lstStyle/>
          <a:p>
            <a:r>
              <a:rPr lang="en-US" dirty="0"/>
              <a:t>Each elements R, L and C are converted in to simple line.</a:t>
            </a:r>
          </a:p>
          <a:p>
            <a:endParaRPr lang="en-US" dirty="0"/>
          </a:p>
          <a:p>
            <a:r>
              <a:rPr lang="en-US" dirty="0"/>
              <a:t>Each Node is converted into dots.</a:t>
            </a:r>
          </a:p>
          <a:p>
            <a:endParaRPr lang="en-US" dirty="0"/>
          </a:p>
          <a:p>
            <a:r>
              <a:rPr lang="en-US" dirty="0"/>
              <a:t>Voltage source is converted as a short circuit.</a:t>
            </a:r>
          </a:p>
          <a:p>
            <a:endParaRPr lang="en-US" dirty="0"/>
          </a:p>
          <a:p>
            <a:r>
              <a:rPr lang="en-US" dirty="0"/>
              <a:t>Current source is converted into an open circuit.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345AA-492D-40D8-87DA-D7090D54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645D2-9AB5-4425-A971-4FAD9D5D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5493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1FFF-AE8F-479E-85F2-7942A6CD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2" y="136525"/>
            <a:ext cx="11017898" cy="92716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Q: Draw the plain graph of  the network shown below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0E449-ECB3-4886-9227-ABF26599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FC71E-A587-44FD-B347-C261E766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11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4C7B37-680E-490E-BCC5-FE521D496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97" y="1063690"/>
            <a:ext cx="4248239" cy="2651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A1CE7A-EBE6-4F06-80BB-510F2C8C4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666" y="1058260"/>
            <a:ext cx="4301135" cy="26517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3D383D-6D76-47D5-AACF-E5E9A2108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334" y="3902075"/>
            <a:ext cx="3505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5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CFF0-9F74-434D-9F9A-69D0A91B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" y="365125"/>
            <a:ext cx="11993497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Q: Draw the plain graph of  the network shown below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4B563-9CD3-43CF-83D7-CBEFD300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AB2E8-7A86-4879-9223-210EB91F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12</a:t>
            </a:fld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E6D9A3-236E-452B-9E78-864CA5F2D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7" y="1708785"/>
            <a:ext cx="5880948" cy="2834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41525-20B2-4F08-9577-F64C37F80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828" y="1555510"/>
            <a:ext cx="5647921" cy="2834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4277A1-89EE-46E2-9C08-0A6F9CEB8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416" y="4543425"/>
            <a:ext cx="35528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0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28FB-B84C-41B5-8102-546F33B3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1" y="365125"/>
            <a:ext cx="11954312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Q: Draw the plain graph of  the network shown below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89E0B-E8B8-4C31-9167-C6049BB8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ED728-3CE6-4D17-9445-F48E8AA5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13</a:t>
            </a:fld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656970-40E1-4389-B83D-432939F60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0" y="2018506"/>
            <a:ext cx="3829050" cy="4010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430994-D6C5-42F5-B716-1245A648C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37851"/>
            <a:ext cx="63912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45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3D15-A627-4023-8772-4C15CF4E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1" y="365125"/>
            <a:ext cx="117949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Q: Draw the oriented graph of  the network shown below</a:t>
            </a:r>
            <a:endParaRPr lang="th-TH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66F7E-EDA3-4B66-9B9A-FB65EC80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7861E-89AC-49BE-9593-54A11DDF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14</a:t>
            </a:fld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2D4D58-29F9-48CF-B7A5-F058C456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369" y="1807179"/>
            <a:ext cx="71247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57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0EC3-9750-4186-B017-D0148AE2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92" y="365125"/>
            <a:ext cx="11712492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Q: Draw the oriented graph of  the network shown below</a:t>
            </a:r>
            <a:endParaRPr lang="th-TH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946D4-4BF7-4298-A9AF-885C76C9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40F70-ADA1-4F93-BB23-A633E25D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15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B7A38A-ED8B-4FE0-BB32-D936A1BEC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44" y="1835568"/>
            <a:ext cx="108394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32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66DA76-4A16-4D3F-98CF-D578088FF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828" y="1218422"/>
            <a:ext cx="4810125" cy="23526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0867737-B56C-4A4D-8FE2-DEC941091A4F}"/>
              </a:ext>
            </a:extLst>
          </p:cNvPr>
          <p:cNvSpPr/>
          <p:nvPr/>
        </p:nvSpPr>
        <p:spPr>
          <a:xfrm>
            <a:off x="432033" y="4481921"/>
            <a:ext cx="159391" cy="1510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67D781-86E5-45AE-8E53-EA0F3A68A52D}"/>
              </a:ext>
            </a:extLst>
          </p:cNvPr>
          <p:cNvSpPr/>
          <p:nvPr/>
        </p:nvSpPr>
        <p:spPr>
          <a:xfrm>
            <a:off x="2966906" y="4482518"/>
            <a:ext cx="159391" cy="1510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689CD7-BF35-4D6B-A52D-CB82B29221A4}"/>
              </a:ext>
            </a:extLst>
          </p:cNvPr>
          <p:cNvSpPr/>
          <p:nvPr/>
        </p:nvSpPr>
        <p:spPr>
          <a:xfrm>
            <a:off x="5022209" y="4520669"/>
            <a:ext cx="159391" cy="1510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6631E0-B2B2-4695-A311-C8925A07B050}"/>
              </a:ext>
            </a:extLst>
          </p:cNvPr>
          <p:cNvSpPr/>
          <p:nvPr/>
        </p:nvSpPr>
        <p:spPr>
          <a:xfrm>
            <a:off x="7402584" y="4520669"/>
            <a:ext cx="159391" cy="1510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B3A36A-AA84-4576-AC2F-ADADA60EC7BC}"/>
              </a:ext>
            </a:extLst>
          </p:cNvPr>
          <p:cNvSpPr txBox="1"/>
          <p:nvPr/>
        </p:nvSpPr>
        <p:spPr>
          <a:xfrm>
            <a:off x="308513" y="4206750"/>
            <a:ext cx="754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1                                           2                                 3                                          4</a:t>
            </a:r>
            <a:endParaRPr lang="th-TH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2A7725-5249-4BBA-884B-50FC35A8315B}"/>
              </a:ext>
            </a:extLst>
          </p:cNvPr>
          <p:cNvSpPr/>
          <p:nvPr/>
        </p:nvSpPr>
        <p:spPr>
          <a:xfrm>
            <a:off x="2887210" y="6314745"/>
            <a:ext cx="159391" cy="15100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E93B8A-F07F-48B9-9ADD-3B15F2BC5C9D}"/>
              </a:ext>
            </a:extLst>
          </p:cNvPr>
          <p:cNvSpPr/>
          <p:nvPr/>
        </p:nvSpPr>
        <p:spPr>
          <a:xfrm>
            <a:off x="2783201" y="6457890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0</a:t>
            </a:r>
            <a:endParaRPr lang="th-TH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00C20C-EF3A-4332-8DCE-AB5CCFF5CBCD}"/>
              </a:ext>
            </a:extLst>
          </p:cNvPr>
          <p:cNvCxnSpPr/>
          <p:nvPr/>
        </p:nvCxnSpPr>
        <p:spPr>
          <a:xfrm>
            <a:off x="591424" y="4557422"/>
            <a:ext cx="2375482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AEAAD1-B9AF-4DFA-9F97-31564BA8F7B5}"/>
              </a:ext>
            </a:extLst>
          </p:cNvPr>
          <p:cNvCxnSpPr>
            <a:cxnSpLocks/>
            <a:stCxn id="7" idx="4"/>
            <a:endCxn id="12" idx="2"/>
          </p:cNvCxnSpPr>
          <p:nvPr/>
        </p:nvCxnSpPr>
        <p:spPr>
          <a:xfrm>
            <a:off x="511729" y="4632923"/>
            <a:ext cx="2375481" cy="175732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BDF486-8D37-4C9C-8582-0E3A8B2A2799}"/>
              </a:ext>
            </a:extLst>
          </p:cNvPr>
          <p:cNvCxnSpPr/>
          <p:nvPr/>
        </p:nvCxnSpPr>
        <p:spPr>
          <a:xfrm>
            <a:off x="3126297" y="4557422"/>
            <a:ext cx="1895912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75B9B166-BAEA-478E-9952-A2C0B4AE80D2}"/>
              </a:ext>
            </a:extLst>
          </p:cNvPr>
          <p:cNvSpPr/>
          <p:nvPr/>
        </p:nvSpPr>
        <p:spPr>
          <a:xfrm>
            <a:off x="3126297" y="4113146"/>
            <a:ext cx="4318363" cy="772784"/>
          </a:xfrm>
          <a:prstGeom prst="arc">
            <a:avLst>
              <a:gd name="adj1" fmla="val 10834325"/>
              <a:gd name="adj2" fmla="val 1319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7D0993-0B15-4367-B855-EC78DCC24238}"/>
              </a:ext>
            </a:extLst>
          </p:cNvPr>
          <p:cNvCxnSpPr>
            <a:endCxn id="10" idx="3"/>
          </p:cNvCxnSpPr>
          <p:nvPr/>
        </p:nvCxnSpPr>
        <p:spPr>
          <a:xfrm>
            <a:off x="5181600" y="4596170"/>
            <a:ext cx="2244326" cy="5338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5EF932-1ED0-4160-B3DF-28A471BD34E3}"/>
              </a:ext>
            </a:extLst>
          </p:cNvPr>
          <p:cNvCxnSpPr>
            <a:cxnSpLocks/>
          </p:cNvCxnSpPr>
          <p:nvPr/>
        </p:nvCxnSpPr>
        <p:spPr>
          <a:xfrm flipH="1">
            <a:off x="3004219" y="4649557"/>
            <a:ext cx="1" cy="168122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B218C6-3AB8-479C-A79D-03E824A601B3}"/>
              </a:ext>
            </a:extLst>
          </p:cNvPr>
          <p:cNvCxnSpPr>
            <a:stCxn id="10" idx="4"/>
            <a:endCxn id="12" idx="6"/>
          </p:cNvCxnSpPr>
          <p:nvPr/>
        </p:nvCxnSpPr>
        <p:spPr>
          <a:xfrm flipH="1">
            <a:off x="3046601" y="4671671"/>
            <a:ext cx="4435679" cy="171857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791C4AA-4406-4E78-ADD4-6A87B513483F}"/>
              </a:ext>
            </a:extLst>
          </p:cNvPr>
          <p:cNvSpPr txBox="1"/>
          <p:nvPr/>
        </p:nvSpPr>
        <p:spPr>
          <a:xfrm>
            <a:off x="410547" y="270588"/>
            <a:ext cx="10842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Question:	Draw the oriented graph of power line diagram</a:t>
            </a:r>
            <a:endParaRPr lang="th-TH" sz="3200" b="1" dirty="0">
              <a:solidFill>
                <a:srgbClr val="7030A0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55FE82B-7FBF-4B93-BF72-BE9F55CCE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993" y="3993771"/>
            <a:ext cx="4206240" cy="259364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0C251B0-6305-4A6A-A5DC-7014D889FF44}"/>
              </a:ext>
            </a:extLst>
          </p:cNvPr>
          <p:cNvSpPr txBox="1"/>
          <p:nvPr/>
        </p:nvSpPr>
        <p:spPr>
          <a:xfrm>
            <a:off x="6204857" y="5607698"/>
            <a:ext cx="142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  <a:endParaRPr lang="th-TH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87F0AD7-1CCC-40CB-A88F-54FCE7E647A7}"/>
              </a:ext>
            </a:extLst>
          </p:cNvPr>
          <p:cNvSpPr/>
          <p:nvPr/>
        </p:nvSpPr>
        <p:spPr>
          <a:xfrm>
            <a:off x="9034943" y="1023457"/>
            <a:ext cx="645952" cy="58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th-T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D75ABD-62D4-451A-84C1-2DD0896FCFB7}"/>
              </a:ext>
            </a:extLst>
          </p:cNvPr>
          <p:cNvSpPr txBox="1"/>
          <p:nvPr/>
        </p:nvSpPr>
        <p:spPr>
          <a:xfrm>
            <a:off x="9848674" y="1023457"/>
            <a:ext cx="1761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 bar 1</a:t>
            </a:r>
            <a:endParaRPr lang="th-T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B0F35B-2F0C-4B54-9C9D-7F78C43A1446}"/>
              </a:ext>
            </a:extLst>
          </p:cNvPr>
          <p:cNvSpPr txBox="1"/>
          <p:nvPr/>
        </p:nvSpPr>
        <p:spPr>
          <a:xfrm>
            <a:off x="8699383" y="1828800"/>
            <a:ext cx="3346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Remember KCL, which states that sum of current entering a node is equal to sum of current leaving the node. </a:t>
            </a:r>
            <a:r>
              <a:rPr lang="en-US" sz="1600" b="1" dirty="0">
                <a:solidFill>
                  <a:srgbClr val="C00000"/>
                </a:solidFill>
              </a:rPr>
              <a:t>BUS BAR </a:t>
            </a:r>
            <a:r>
              <a:rPr lang="en-US" sz="1600" dirty="0"/>
              <a:t>is basically the practical example of that “</a:t>
            </a:r>
            <a:r>
              <a:rPr lang="en-US" sz="1600" b="1" dirty="0">
                <a:solidFill>
                  <a:srgbClr val="002060"/>
                </a:solidFill>
              </a:rPr>
              <a:t>NODE</a:t>
            </a:r>
            <a:r>
              <a:rPr lang="en-US" sz="1600" dirty="0"/>
              <a:t>”.</a:t>
            </a:r>
          </a:p>
          <a:p>
            <a:pPr algn="just"/>
            <a:r>
              <a:rPr lang="en-US" sz="1600" dirty="0"/>
              <a:t>BUS BAR connected to multiple feeder together.</a:t>
            </a:r>
            <a:endParaRPr lang="th-TH" sz="1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3CDB90-D3B2-4C0B-B4B5-4E042C4551C5}"/>
              </a:ext>
            </a:extLst>
          </p:cNvPr>
          <p:cNvSpPr/>
          <p:nvPr/>
        </p:nvSpPr>
        <p:spPr>
          <a:xfrm>
            <a:off x="8556771" y="1828800"/>
            <a:ext cx="3489462" cy="181588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0350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A1F4-34AE-4E57-886B-47E4721B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57" y="79296"/>
            <a:ext cx="10515600" cy="4795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Tree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9AD1-F4B1-4A62-9296-F0CFE308A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57" y="558880"/>
            <a:ext cx="10515600" cy="50457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Tree is a connected graph having no closed path. OR</a:t>
            </a:r>
          </a:p>
          <a:p>
            <a:pPr marL="0" indent="0">
              <a:buNone/>
            </a:pPr>
            <a:r>
              <a:rPr lang="en-US" dirty="0"/>
              <a:t>A connected graph that has a single (unique) path between every pair of nodes is called Tree .</a:t>
            </a:r>
          </a:p>
          <a:p>
            <a:r>
              <a:rPr lang="en-US" dirty="0"/>
              <a:t>All nodes of connected graph present in a Tree.</a:t>
            </a:r>
          </a:p>
          <a:p>
            <a:r>
              <a:rPr lang="en-US" dirty="0"/>
              <a:t>No any closed loop in a Tree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2DF9A-BCA0-454E-A345-99D9AFE1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3BE48-9355-41B1-9ED0-201EC443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17</a:t>
            </a:fld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85153C-19C7-4EDD-A23E-42A73D4C3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84" y="2969235"/>
            <a:ext cx="3876675" cy="2466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5963A6-4386-4DC6-A4B0-2BB03BAD2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804" y="2658904"/>
            <a:ext cx="3530303" cy="2011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4459D2-1BE6-4E76-832E-9B574F0C4139}"/>
                  </a:ext>
                </a:extLst>
              </p:cNvPr>
              <p:cNvSpPr txBox="1"/>
              <p:nvPr/>
            </p:nvSpPr>
            <p:spPr>
              <a:xfrm>
                <a:off x="207267" y="5307806"/>
                <a:ext cx="11777466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b="0" dirty="0"/>
                  <a:t> ……………………………..(1) 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sz="2400" b="0" dirty="0"/>
                  <a:t>Where, n is the number of nodes in a Tree and b is </a:t>
                </a:r>
                <a:r>
                  <a:rPr lang="en-US" sz="2400" dirty="0"/>
                  <a:t>the number of branches in a Tree</a:t>
                </a:r>
                <a:r>
                  <a:rPr lang="en-US" sz="2400" b="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4459D2-1BE6-4E76-832E-9B574F0C4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7" y="5307806"/>
                <a:ext cx="11777466" cy="1231106"/>
              </a:xfrm>
              <a:prstGeom prst="rect">
                <a:avLst/>
              </a:prstGeom>
              <a:blipFill>
                <a:blip r:embed="rId4"/>
                <a:stretch>
                  <a:fillRect l="-1553" t="-8416" b="-1386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260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9EC1C-1623-49DF-8CAB-D96184A1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26CB0-412F-4EED-9273-D8186EAD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18</a:t>
            </a:fld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F8C5D4-55F9-4A09-85F5-60C7BDBC0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63" y="622268"/>
            <a:ext cx="2460389" cy="24688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4AA94A-9AF7-4920-83E3-6D3969B63084}"/>
              </a:ext>
            </a:extLst>
          </p:cNvPr>
          <p:cNvSpPr/>
          <p:nvPr/>
        </p:nvSpPr>
        <p:spPr>
          <a:xfrm>
            <a:off x="125046" y="298135"/>
            <a:ext cx="114026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EXAMPLE: Draw the different forms of a Tree from a given circuit?</a:t>
            </a:r>
            <a:endParaRPr lang="th-TH" b="1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C95B3D-7CC6-41F8-A2B3-41FA3995A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77" y="3159007"/>
            <a:ext cx="11704320" cy="36395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96915D-360A-4EA9-AA42-8E633BA851FE}"/>
              </a:ext>
            </a:extLst>
          </p:cNvPr>
          <p:cNvSpPr txBox="1"/>
          <p:nvPr/>
        </p:nvSpPr>
        <p:spPr>
          <a:xfrm>
            <a:off x="250092" y="2782277"/>
            <a:ext cx="2039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endParaRPr lang="th-T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ACF5EF-B5AC-406E-9249-C0EE59341A84}"/>
                  </a:ext>
                </a:extLst>
              </p:cNvPr>
              <p:cNvSpPr txBox="1"/>
              <p:nvPr/>
            </p:nvSpPr>
            <p:spPr>
              <a:xfrm>
                <a:off x="8395469" y="1074117"/>
                <a:ext cx="3657600" cy="1969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sz="2400" b="0" dirty="0"/>
                  <a:t>Where, n is the number of nodes in a Tree and b is </a:t>
                </a:r>
                <a:r>
                  <a:rPr lang="en-US" sz="2400" dirty="0"/>
                  <a:t>the number of branches in a Tree</a:t>
                </a:r>
                <a:r>
                  <a:rPr lang="en-US" sz="2400" b="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ACF5EF-B5AC-406E-9249-C0EE59341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469" y="1074117"/>
                <a:ext cx="3657600" cy="1969770"/>
              </a:xfrm>
              <a:prstGeom prst="rect">
                <a:avLst/>
              </a:prstGeom>
              <a:blipFill>
                <a:blip r:embed="rId4"/>
                <a:stretch>
                  <a:fillRect l="-5000" r="-3833" b="-866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C1E4E9-959A-4FCE-8D83-E8C9000CAF9B}"/>
              </a:ext>
            </a:extLst>
          </p:cNvPr>
          <p:cNvSpPr/>
          <p:nvPr/>
        </p:nvSpPr>
        <p:spPr>
          <a:xfrm>
            <a:off x="8276492" y="914400"/>
            <a:ext cx="3771705" cy="239109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1252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A1F4-34AE-4E57-886B-47E4721B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57" y="136525"/>
            <a:ext cx="10515600" cy="740965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Twigs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19AD1-F4B1-4A62-9296-F0CFE308A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57" y="8487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Branches or edges of a Tree is known as Twigs.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2DF9A-BCA0-454E-A345-99D9AFE1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3BE48-9355-41B1-9ED0-201EC443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19</a:t>
            </a:fld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4459D2-1BE6-4E76-832E-9B574F0C4139}"/>
                  </a:ext>
                </a:extLst>
              </p:cNvPr>
              <p:cNvSpPr txBox="1"/>
              <p:nvPr/>
            </p:nvSpPr>
            <p:spPr>
              <a:xfrm>
                <a:off x="0" y="4903262"/>
                <a:ext cx="117774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𝑇𝑤𝑖𝑔𝑠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− 1=5 −1=4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4459D2-1BE6-4E76-832E-9B574F0C4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03262"/>
                <a:ext cx="1177746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520D902-A111-47F9-BC73-C6A64B4D5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71" y="1885742"/>
            <a:ext cx="3027784" cy="30175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BB983E-4C9D-497D-ABC5-6D6042BD8A1A}"/>
              </a:ext>
            </a:extLst>
          </p:cNvPr>
          <p:cNvSpPr txBox="1"/>
          <p:nvPr/>
        </p:nvSpPr>
        <p:spPr>
          <a:xfrm>
            <a:off x="172257" y="1376471"/>
            <a:ext cx="1067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EXAMPLE: Find the number of Twigs present in a Tree?</a:t>
            </a:r>
            <a:endParaRPr lang="th-TH" b="1" dirty="0">
              <a:solidFill>
                <a:srgbClr val="C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ACF052-F7E8-4724-87F9-503F40D8A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612" y="1869161"/>
            <a:ext cx="3444141" cy="2834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C87C8B-439E-4B24-8AEE-5C1AC6809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579" y="1757916"/>
            <a:ext cx="280952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1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9CFF-6615-408F-BF47-180C0500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48" y="136525"/>
            <a:ext cx="10515600" cy="46296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Contents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98F73-750F-4A93-BD25-DDB32474C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99490"/>
            <a:ext cx="10515600" cy="568901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Degree of Node Or Vertex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Indegree And Outdegree of Node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Power System Networks Converted Into Graphs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Draw the oriented graph of power line diagram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Tree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Twigs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Links Or Chords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Cotree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Cut Vertex and Cut-sets</a:t>
            </a:r>
          </a:p>
          <a:p>
            <a:pPr>
              <a:buFont typeface="Wingdings" panose="05000000000000000000" pitchFamily="2" charset="2"/>
              <a:buChar char="Ø"/>
            </a:pP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B2AB6-4222-4691-8D60-6B2C478A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4F84A-7330-4F90-9649-8E118BFA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9243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CBD9D-DA86-45C6-ADA9-5E2EF00E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7AE20-E749-4E05-BEE3-3DD17739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20</a:t>
            </a:fld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56001-065A-4BED-AFF2-F3A3A2C85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054" y="659745"/>
            <a:ext cx="2958355" cy="2286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E66A98-4CF3-4246-B737-5544CFC2BA91}"/>
              </a:ext>
            </a:extLst>
          </p:cNvPr>
          <p:cNvSpPr/>
          <p:nvPr/>
        </p:nvSpPr>
        <p:spPr>
          <a:xfrm>
            <a:off x="211015" y="136525"/>
            <a:ext cx="114651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EXAMPLE: Draw the Tree of a given circuit and calculate the Twigs of Tree?</a:t>
            </a:r>
            <a:endParaRPr lang="th-TH" b="1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EF6E1F-4C59-48F7-95ED-E67B346C6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870" y="3232550"/>
            <a:ext cx="3474721" cy="2377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5473C4-D22D-4C8F-BF52-268A0B5731A4}"/>
              </a:ext>
            </a:extLst>
          </p:cNvPr>
          <p:cNvSpPr txBox="1"/>
          <p:nvPr/>
        </p:nvSpPr>
        <p:spPr>
          <a:xfrm>
            <a:off x="343877" y="3087077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endParaRPr lang="th-T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70D317-65D6-4E75-BB55-F7896035BC39}"/>
                  </a:ext>
                </a:extLst>
              </p:cNvPr>
              <p:cNvSpPr/>
              <p:nvPr/>
            </p:nvSpPr>
            <p:spPr>
              <a:xfrm>
                <a:off x="450607" y="5603008"/>
                <a:ext cx="1013142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𝑇𝑤𝑖𝑔𝑠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− 1=4 −1=3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70D317-65D6-4E75-BB55-F7896035B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7" y="5603008"/>
                <a:ext cx="101314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172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19E8-8346-410E-A972-3457D995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01" y="115522"/>
            <a:ext cx="10515600" cy="63475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Links Or Chords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943AC-C25E-4987-823A-135A6628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0F58B-478D-4235-859B-4DD6D816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21</a:t>
            </a:fld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8B90CF-CD5F-4F4B-A9B4-7861F0670FEE}"/>
                  </a:ext>
                </a:extLst>
              </p:cNvPr>
              <p:cNvSpPr txBox="1"/>
              <p:nvPr/>
            </p:nvSpPr>
            <p:spPr>
              <a:xfrm>
                <a:off x="211001" y="1331798"/>
                <a:ext cx="10567765" cy="2154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𝐿𝑖𝑛𝑘𝑠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𝑒𝑙𝑒𝑚𝑒𝑛𝑡𝑠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𝑏𝑟𝑎𝑛𝑐h𝑒𝑠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b="0" dirty="0"/>
                  <a:t> 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Put the value of b from equation (1), we get</a:t>
                </a:r>
                <a:endParaRPr lang="th-TH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 ……….  (2) </m:t>
                      </m:r>
                    </m:oMath>
                  </m:oMathPara>
                </a14:m>
                <a:endParaRPr lang="en-US" dirty="0"/>
              </a:p>
              <a:p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8B90CF-CD5F-4F4B-A9B4-7861F0670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01" y="1331798"/>
                <a:ext cx="10567765" cy="2154436"/>
              </a:xfrm>
              <a:prstGeom prst="rect">
                <a:avLst/>
              </a:prstGeom>
              <a:blipFill>
                <a:blip r:embed="rId2"/>
                <a:stretch>
                  <a:fillRect l="-2077" t="-4802" r="-103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695BD94-DC9C-4084-ACA6-C3786C11DD57}"/>
              </a:ext>
            </a:extLst>
          </p:cNvPr>
          <p:cNvSpPr txBox="1"/>
          <p:nvPr/>
        </p:nvSpPr>
        <p:spPr>
          <a:xfrm>
            <a:off x="148478" y="883103"/>
            <a:ext cx="1150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Those branches of the graph which are not in the tree is called Links or Chords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12796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A7060A-2BEF-4960-882A-51D8A701E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405" y="685800"/>
            <a:ext cx="3335261" cy="2743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F2676A-0655-4FF0-96ED-33588C41070D}"/>
              </a:ext>
            </a:extLst>
          </p:cNvPr>
          <p:cNvSpPr/>
          <p:nvPr/>
        </p:nvSpPr>
        <p:spPr>
          <a:xfrm>
            <a:off x="109415" y="281353"/>
            <a:ext cx="118168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EXAMPLE: Draw the Tree of a given graph, and calculate the:</a:t>
            </a:r>
          </a:p>
          <a:p>
            <a:r>
              <a:rPr lang="en-US" b="1" dirty="0">
                <a:solidFill>
                  <a:srgbClr val="C00000"/>
                </a:solidFill>
              </a:rPr>
              <a:t>(1) Twigs (2) Links (3) Nodes from the Tree?</a:t>
            </a:r>
            <a:endParaRPr lang="th-TH" b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A3BFE5-CD60-4C70-A873-ED8CA25FC6B6}"/>
              </a:ext>
            </a:extLst>
          </p:cNvPr>
          <p:cNvSpPr txBox="1"/>
          <p:nvPr/>
        </p:nvSpPr>
        <p:spPr>
          <a:xfrm>
            <a:off x="109415" y="2829169"/>
            <a:ext cx="463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SOLUTION:</a:t>
            </a:r>
            <a:endParaRPr lang="th-TH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1DA519-E190-4054-A528-F10A650CD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035" y="3517938"/>
            <a:ext cx="3708281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6EF7D1-CBA3-4A93-9427-4BACFCF52F2E}"/>
                  </a:ext>
                </a:extLst>
              </p:cNvPr>
              <p:cNvSpPr txBox="1"/>
              <p:nvPr/>
            </p:nvSpPr>
            <p:spPr>
              <a:xfrm>
                <a:off x="0" y="3724031"/>
                <a:ext cx="711489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𝐿𝑖𝑛𝑘𝑠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𝑏𝑟𝑎𝑛𝑐h𝑒𝑠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𝑡𝑟𝑒𝑒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𝑡𝑟𝑒𝑒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6EF7D1-CBA3-4A93-9427-4BACFCF52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24031"/>
                <a:ext cx="7114896" cy="738664"/>
              </a:xfrm>
              <a:prstGeom prst="rect">
                <a:avLst/>
              </a:prstGeom>
              <a:blipFill>
                <a:blip r:embed="rId4"/>
                <a:stretch>
                  <a:fillRect l="-8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FB34F9-8C63-4EA3-9C52-D1E934616B16}"/>
                  </a:ext>
                </a:extLst>
              </p:cNvPr>
              <p:cNvSpPr/>
              <p:nvPr/>
            </p:nvSpPr>
            <p:spPr>
              <a:xfrm>
                <a:off x="102684" y="3278554"/>
                <a:ext cx="51774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𝑇𝑤𝑖𝑔𝑠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𝑏𝑟𝑎𝑛𝑐h𝑒𝑠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𝑡𝑟𝑒𝑒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=4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FB34F9-8C63-4EA3-9C52-D1E934616B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4" y="3278554"/>
                <a:ext cx="51774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A9DFACD-D9F2-4DA8-8573-1214C476BB62}"/>
                  </a:ext>
                </a:extLst>
              </p:cNvPr>
              <p:cNvSpPr/>
              <p:nvPr/>
            </p:nvSpPr>
            <p:spPr>
              <a:xfrm>
                <a:off x="0" y="4153878"/>
                <a:ext cx="19416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𝑁𝑜𝑑𝑒𝑠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A9DFACD-D9F2-4DA8-8573-1214C476B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53878"/>
                <a:ext cx="19416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276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1685-2591-4E3E-86C9-A461B9367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54" y="136525"/>
            <a:ext cx="11988800" cy="611798"/>
          </a:xfrm>
        </p:spPr>
        <p:txBody>
          <a:bodyPr>
            <a:normAutofit/>
          </a:bodyPr>
          <a:lstStyle/>
          <a:p>
            <a:r>
              <a:rPr lang="en-US" sz="3200" b="1" dirty="0"/>
              <a:t>EXAMPLE:	Calculate the number of Chords in the given circuit will be?</a:t>
            </a:r>
            <a:endParaRPr lang="th-TH" sz="32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C5615-C1A5-4639-A59E-20AEFE9F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2327" y="6356350"/>
            <a:ext cx="2941473" cy="365125"/>
          </a:xfrm>
        </p:spPr>
        <p:txBody>
          <a:bodyPr/>
          <a:lstStyle/>
          <a:p>
            <a:fld id="{33BCD95E-A428-4E8F-A603-A71E22D42A60}" type="slidenum">
              <a:rPr lang="th-TH" sz="1000" b="1" smtClean="0"/>
              <a:t>23</a:t>
            </a:fld>
            <a:endParaRPr lang="th-TH" sz="1000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CB510C-0CF0-4F8D-9864-578B6EF7F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748323"/>
            <a:ext cx="2990930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B4222D-B635-4FD9-9DC7-BBE2BEAC3349}"/>
              </a:ext>
            </a:extLst>
          </p:cNvPr>
          <p:cNvSpPr txBox="1"/>
          <p:nvPr/>
        </p:nvSpPr>
        <p:spPr>
          <a:xfrm>
            <a:off x="78154" y="2993292"/>
            <a:ext cx="4587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endParaRPr lang="th-TH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47C45D-A7D2-41BE-8F1C-808377BF1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80" y="2736156"/>
            <a:ext cx="3143250" cy="2200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DC37D7-005E-417F-9054-EF3A9C5E9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010" y="2369443"/>
            <a:ext cx="3324225" cy="2933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FBC87D-C6B5-4CAD-AB3E-5BBDF73192B7}"/>
              </a:ext>
            </a:extLst>
          </p:cNvPr>
          <p:cNvSpPr txBox="1"/>
          <p:nvPr/>
        </p:nvSpPr>
        <p:spPr>
          <a:xfrm>
            <a:off x="4446750" y="2905780"/>
            <a:ext cx="2344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Graph</a:t>
            </a:r>
            <a:endParaRPr lang="th-TH" b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AFCADA-81B9-415E-9941-30705F7FD379}"/>
              </a:ext>
            </a:extLst>
          </p:cNvPr>
          <p:cNvSpPr txBox="1"/>
          <p:nvPr/>
        </p:nvSpPr>
        <p:spPr>
          <a:xfrm>
            <a:off x="363211" y="5669997"/>
            <a:ext cx="10511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Chords = branches of tree = 3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2090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CC54-C344-4501-8925-A9DCB562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2" y="195384"/>
            <a:ext cx="10515600" cy="5887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Cotree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23F14-A8AB-4FCD-8F6B-31C5FEB85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69" y="721580"/>
            <a:ext cx="1116623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Collection of branches that are not there in the specified tree of that graph is called Cotree. OR</a:t>
            </a:r>
          </a:p>
          <a:p>
            <a:pPr marL="0" indent="0">
              <a:buNone/>
            </a:pPr>
            <a:r>
              <a:rPr lang="en-US" dirty="0"/>
              <a:t>Collection of links is called a co tree. OR</a:t>
            </a:r>
          </a:p>
          <a:p>
            <a:pPr marL="0" indent="0">
              <a:buNone/>
            </a:pPr>
            <a:r>
              <a:rPr lang="en-US" dirty="0"/>
              <a:t>Complementary of Tree is called Cotree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AC2DE-7366-45B6-868C-9F12A395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2D593-CD77-4C7E-B9A1-F25774CF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24</a:t>
            </a:fld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5DF564-F1F6-4D54-856D-0F159A8B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265" y="2897249"/>
            <a:ext cx="2842950" cy="1828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6EBFA2E-71A5-42D4-8A25-CF11736EE216}"/>
              </a:ext>
            </a:extLst>
          </p:cNvPr>
          <p:cNvSpPr/>
          <p:nvPr/>
        </p:nvSpPr>
        <p:spPr>
          <a:xfrm>
            <a:off x="0" y="2614917"/>
            <a:ext cx="117387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EXAMPLE: Draw the Co tree of a given Circuit</a:t>
            </a:r>
            <a:endParaRPr lang="th-TH" b="1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D55E54-685B-4208-A927-BCEFC5384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43" y="4972601"/>
            <a:ext cx="6756032" cy="1828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138C86-5F74-41E4-A4EC-6DF60CAE0C0A}"/>
              </a:ext>
            </a:extLst>
          </p:cNvPr>
          <p:cNvSpPr txBox="1"/>
          <p:nvPr/>
        </p:nvSpPr>
        <p:spPr>
          <a:xfrm>
            <a:off x="265723" y="4343400"/>
            <a:ext cx="2008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3462695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F5B4B-495B-4A31-B3E2-3CC35168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9BC6E-0628-495F-A630-8488736E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25</a:t>
            </a:fld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50A2A-BC2C-42A3-BEDB-0DA6423AD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936" y="659745"/>
            <a:ext cx="2724315" cy="2743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A6A26F-7940-4466-9CC3-5D0DFD6991A9}"/>
              </a:ext>
            </a:extLst>
          </p:cNvPr>
          <p:cNvSpPr/>
          <p:nvPr/>
        </p:nvSpPr>
        <p:spPr>
          <a:xfrm>
            <a:off x="187570" y="136525"/>
            <a:ext cx="10613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EXAMPLE: Draw the Co tree of a given Circuit</a:t>
            </a:r>
            <a:endParaRPr lang="th-TH" b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E10899-A1AD-41F5-AB9B-92DF056C875E}"/>
              </a:ext>
            </a:extLst>
          </p:cNvPr>
          <p:cNvSpPr txBox="1"/>
          <p:nvPr/>
        </p:nvSpPr>
        <p:spPr>
          <a:xfrm>
            <a:off x="187570" y="3626749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endParaRPr lang="th-TH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2B63C2-2586-46D9-A7DD-972C88626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8" y="4490915"/>
            <a:ext cx="3604930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3D68D2-CA53-4586-B170-1094BC08A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491" y="4527550"/>
            <a:ext cx="345629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5F24D9-9E82-4E56-A07F-2FD1B404A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813" y="4409342"/>
            <a:ext cx="3453445" cy="1828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AB0CF1-90D7-4DE2-8BF1-B53F3194E756}"/>
              </a:ext>
            </a:extLst>
          </p:cNvPr>
          <p:cNvSpPr txBox="1"/>
          <p:nvPr/>
        </p:nvSpPr>
        <p:spPr>
          <a:xfrm>
            <a:off x="3776061" y="4800522"/>
            <a:ext cx="81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  <a:endParaRPr lang="th-TH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F1A186-0A14-4041-B4BE-DFFD30609381}"/>
              </a:ext>
            </a:extLst>
          </p:cNvPr>
          <p:cNvSpPr txBox="1"/>
          <p:nvPr/>
        </p:nvSpPr>
        <p:spPr>
          <a:xfrm>
            <a:off x="7984646" y="4800522"/>
            <a:ext cx="81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3404467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EB114-329D-4CAC-AF30-AE5C24F2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FF822-8469-4553-85A4-B4BB049A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26</a:t>
            </a:fld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93DB2-02B5-4A52-BBC8-5986AA0AB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171" y="734070"/>
            <a:ext cx="278532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947FB3-56FE-4271-8012-94809DCEA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831" y="2562870"/>
            <a:ext cx="5075840" cy="3657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C15CD9-A5D1-40EC-9C84-A63B414EBCAD}"/>
              </a:ext>
            </a:extLst>
          </p:cNvPr>
          <p:cNvSpPr/>
          <p:nvPr/>
        </p:nvSpPr>
        <p:spPr>
          <a:xfrm>
            <a:off x="265722" y="136525"/>
            <a:ext cx="116214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EXAMPLE: Draw the Tree and Co tree of a given directed graph as shown in Figure below</a:t>
            </a:r>
            <a:endParaRPr lang="th-TH" sz="2400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FFF10F-99BC-4F27-843D-F514A2D5E7FA}"/>
              </a:ext>
            </a:extLst>
          </p:cNvPr>
          <p:cNvSpPr txBox="1"/>
          <p:nvPr/>
        </p:nvSpPr>
        <p:spPr>
          <a:xfrm>
            <a:off x="328246" y="2829169"/>
            <a:ext cx="4458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endParaRPr lang="th-TH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C5395-EE11-4A9F-A19F-86B9F56978EE}"/>
              </a:ext>
            </a:extLst>
          </p:cNvPr>
          <p:cNvSpPr txBox="1"/>
          <p:nvPr/>
        </p:nvSpPr>
        <p:spPr>
          <a:xfrm>
            <a:off x="3090858" y="6123930"/>
            <a:ext cx="7713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Tree and Cotree of the oriented graph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87538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EB114-329D-4CAC-AF30-AE5C24F2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FF822-8469-4553-85A4-B4BB049A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27</a:t>
            </a:fld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947FB3-56FE-4271-8012-94809DCEA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261" y="777240"/>
            <a:ext cx="3679984" cy="26517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C15CD9-A5D1-40EC-9C84-A63B414EBCAD}"/>
              </a:ext>
            </a:extLst>
          </p:cNvPr>
          <p:cNvSpPr/>
          <p:nvPr/>
        </p:nvSpPr>
        <p:spPr>
          <a:xfrm>
            <a:off x="265722" y="136525"/>
            <a:ext cx="11621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EXAMPLE: From the Tree and Cotree Figure below, calculate the number of elements (e), number of nodes (n), number of branches (b), and number of links (l).</a:t>
            </a:r>
            <a:endParaRPr lang="th-TH" sz="2400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FFF10F-99BC-4F27-843D-F514A2D5E7FA}"/>
              </a:ext>
            </a:extLst>
          </p:cNvPr>
          <p:cNvSpPr txBox="1"/>
          <p:nvPr/>
        </p:nvSpPr>
        <p:spPr>
          <a:xfrm>
            <a:off x="328246" y="2829169"/>
            <a:ext cx="4458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endParaRPr lang="th-T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0DE0159-9DE4-406B-9C9C-148E9C78B7AC}"/>
                  </a:ext>
                </a:extLst>
              </p:cNvPr>
              <p:cNvSpPr/>
              <p:nvPr/>
            </p:nvSpPr>
            <p:spPr>
              <a:xfrm>
                <a:off x="121283" y="3807836"/>
                <a:ext cx="49294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𝑒𝑙𝑒𝑚𝑒𝑛𝑡𝑠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0DE0159-9DE4-406B-9C9C-148E9C78B7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83" y="3807836"/>
                <a:ext cx="492949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011D6A6-6889-4AE1-BCA5-1B2BF690EDA3}"/>
                  </a:ext>
                </a:extLst>
              </p:cNvPr>
              <p:cNvSpPr/>
              <p:nvPr/>
            </p:nvSpPr>
            <p:spPr>
              <a:xfrm>
                <a:off x="92622" y="4267324"/>
                <a:ext cx="44165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𝑛𝑜𝑑𝑒𝑠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011D6A6-6889-4AE1-BCA5-1B2BF690E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2" y="4267324"/>
                <a:ext cx="441653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BD4475-1CD3-4FF8-805E-95F78FBA5D7F}"/>
                  </a:ext>
                </a:extLst>
              </p:cNvPr>
              <p:cNvSpPr/>
              <p:nvPr/>
            </p:nvSpPr>
            <p:spPr>
              <a:xfrm>
                <a:off x="92622" y="4756658"/>
                <a:ext cx="79853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𝑏𝑟𝑎𝑛𝑐h𝑒𝑠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𝑇𝑟𝑒𝑒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BD4475-1CD3-4FF8-805E-95F78FBA5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2" y="4756658"/>
                <a:ext cx="798532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85EC822-55F1-4E77-98C6-C9C55D9AC5E9}"/>
                  </a:ext>
                </a:extLst>
              </p:cNvPr>
              <p:cNvSpPr/>
              <p:nvPr/>
            </p:nvSpPr>
            <p:spPr>
              <a:xfrm>
                <a:off x="92622" y="5245991"/>
                <a:ext cx="77968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𝑙𝑖𝑛𝑘𝑠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𝑏𝑟𝑎𝑛𝑐h𝑒𝑠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𝐶𝑜𝑡𝑟𝑒𝑒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85EC822-55F1-4E77-98C6-C9C55D9AC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2" y="5245991"/>
                <a:ext cx="77968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028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18CD-431E-47FE-BADA-44D71782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6" y="136525"/>
            <a:ext cx="10515600" cy="713398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Cut Vertex and Cut-sets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DAB27-FE53-4240-89C0-7B8517F6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B4DB3-DB00-4ED2-910A-AEC884D4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28</a:t>
            </a:fld>
            <a:endParaRPr 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FAB4AA-2314-4255-91A6-BD2FD53E96B7}"/>
              </a:ext>
            </a:extLst>
          </p:cNvPr>
          <p:cNvSpPr txBox="1"/>
          <p:nvPr/>
        </p:nvSpPr>
        <p:spPr>
          <a:xfrm>
            <a:off x="205153" y="849923"/>
            <a:ext cx="9777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single vertex removed and graph can be divided into two parts, than that vertex is called </a:t>
            </a:r>
            <a:r>
              <a:rPr lang="en-US" b="1" dirty="0"/>
              <a:t>Cut Vertex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two or more than two vertex are removed from a graph than such set of vertices are known as </a:t>
            </a:r>
            <a:r>
              <a:rPr lang="en-US" b="1" dirty="0"/>
              <a:t>Cut-sets</a:t>
            </a:r>
            <a:endParaRPr lang="th-TH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6FC14-EC90-46B2-AEFF-9508E1C76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3141052"/>
            <a:ext cx="63817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11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1AD2F-139A-45B5-9848-F3E22221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FC409-834A-4148-A6E8-81522E1C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29</a:t>
            </a:fld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0A7A84-D08B-4BB9-8D80-8815FC217C30}"/>
              </a:ext>
            </a:extLst>
          </p:cNvPr>
          <p:cNvSpPr/>
          <p:nvPr/>
        </p:nvSpPr>
        <p:spPr>
          <a:xfrm>
            <a:off x="211016" y="67806"/>
            <a:ext cx="11832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EXAMPLE: Find the Cut vertices from the graph given below</a:t>
            </a:r>
            <a:endParaRPr lang="th-TH" b="1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9991E-CD26-47DD-9537-22C6C8311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70" y="591026"/>
            <a:ext cx="4943475" cy="2333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C638BD-2C1C-4DCD-A740-5C8A3A21D7AF}"/>
              </a:ext>
            </a:extLst>
          </p:cNvPr>
          <p:cNvSpPr txBox="1"/>
          <p:nvPr/>
        </p:nvSpPr>
        <p:spPr>
          <a:xfrm>
            <a:off x="211016" y="3133969"/>
            <a:ext cx="4353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  <a:endParaRPr lang="th-T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E6039-950A-4539-8617-02ADA6B39F79}"/>
              </a:ext>
            </a:extLst>
          </p:cNvPr>
          <p:cNvSpPr txBox="1"/>
          <p:nvPr/>
        </p:nvSpPr>
        <p:spPr>
          <a:xfrm>
            <a:off x="390769" y="3657189"/>
            <a:ext cx="4657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 vertices = c and e</a:t>
            </a:r>
            <a:endParaRPr lang="th-T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DED1D4-8879-4EB3-ABE1-1BB4532D7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794" y="3838098"/>
            <a:ext cx="46863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6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1D40-9101-400B-B4B6-9311A02D0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34" y="23566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Graph And Subgraph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13558-9C90-4D8D-AF9E-CB8B5AC5A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34" y="13726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7030A0"/>
                </a:solidFill>
              </a:rPr>
              <a:t>Graph</a:t>
            </a:r>
            <a:r>
              <a:rPr lang="en-US" dirty="0"/>
              <a:t> shows the geometrical interconnection of the element of a network. OR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7030A0"/>
                </a:solidFill>
              </a:rPr>
              <a:t>Graph</a:t>
            </a:r>
            <a:r>
              <a:rPr lang="en-US" dirty="0"/>
              <a:t> is a set of points, called </a:t>
            </a:r>
            <a:r>
              <a:rPr lang="en-US" b="1" dirty="0">
                <a:solidFill>
                  <a:srgbClr val="0070C0"/>
                </a:solidFill>
              </a:rPr>
              <a:t>nodes or vertices</a:t>
            </a:r>
            <a:r>
              <a:rPr lang="en-US" dirty="0"/>
              <a:t>, which are interconnected by a set of </a:t>
            </a:r>
            <a:r>
              <a:rPr lang="en-US" b="1" dirty="0">
                <a:solidFill>
                  <a:srgbClr val="00B050"/>
                </a:solidFill>
              </a:rPr>
              <a:t>lines called edges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7030A0"/>
                </a:solidFill>
              </a:rPr>
              <a:t>Subgraph</a:t>
            </a:r>
            <a:r>
              <a:rPr lang="en-US" dirty="0"/>
              <a:t> is any subset of the graph. </a:t>
            </a:r>
          </a:p>
          <a:p>
            <a:pPr marL="0" indent="0">
              <a:buNone/>
            </a:pP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A241-87BC-470D-BA7D-238875B0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5E034-6178-44B9-A144-1B3BE92F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3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593AE0-4F92-4087-87A0-A3DEC0B4C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85" y="3978592"/>
            <a:ext cx="6042028" cy="256032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079983-9EF3-4C45-B999-C233C70FFA2F}"/>
              </a:ext>
            </a:extLst>
          </p:cNvPr>
          <p:cNvSpPr/>
          <p:nvPr/>
        </p:nvSpPr>
        <p:spPr>
          <a:xfrm>
            <a:off x="2426684" y="4088308"/>
            <a:ext cx="7059148" cy="256032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71E30A-4C9E-4FF5-9ED7-7F0DAF7FAC43}"/>
              </a:ext>
            </a:extLst>
          </p:cNvPr>
          <p:cNvSpPr txBox="1"/>
          <p:nvPr/>
        </p:nvSpPr>
        <p:spPr>
          <a:xfrm>
            <a:off x="5399518" y="4563454"/>
            <a:ext cx="696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node 3</a:t>
            </a:r>
            <a:endParaRPr lang="th-TH" sz="1400" b="1" dirty="0">
              <a:solidFill>
                <a:srgbClr val="C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DF75C6-1185-4694-A56E-65B5A7037642}"/>
              </a:ext>
            </a:extLst>
          </p:cNvPr>
          <p:cNvSpPr/>
          <p:nvPr/>
        </p:nvSpPr>
        <p:spPr>
          <a:xfrm>
            <a:off x="2426684" y="4754255"/>
            <a:ext cx="7697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node 1</a:t>
            </a:r>
            <a:endParaRPr lang="th-TH" sz="1600" b="1" dirty="0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F2E6E6-18AC-47C1-AD54-4D5AFC128DEC}"/>
              </a:ext>
            </a:extLst>
          </p:cNvPr>
          <p:cNvSpPr/>
          <p:nvPr/>
        </p:nvSpPr>
        <p:spPr>
          <a:xfrm>
            <a:off x="4321535" y="4064367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node 2</a:t>
            </a:r>
            <a:endParaRPr lang="th-TH" sz="1400" b="1" dirty="0">
              <a:solidFill>
                <a:srgbClr val="C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1CCE55-7FF9-44D6-85F1-9FC80197291C}"/>
              </a:ext>
            </a:extLst>
          </p:cNvPr>
          <p:cNvSpPr/>
          <p:nvPr/>
        </p:nvSpPr>
        <p:spPr>
          <a:xfrm>
            <a:off x="5015956" y="5679574"/>
            <a:ext cx="625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node 4</a:t>
            </a:r>
            <a:endParaRPr lang="th-TH" sz="1200" b="1" dirty="0">
              <a:solidFill>
                <a:srgbClr val="C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56B5AC-52A6-45EE-8EF9-CE5828EE35C1}"/>
              </a:ext>
            </a:extLst>
          </p:cNvPr>
          <p:cNvSpPr/>
          <p:nvPr/>
        </p:nvSpPr>
        <p:spPr>
          <a:xfrm>
            <a:off x="3074243" y="5714286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node 5</a:t>
            </a:r>
            <a:endParaRPr lang="th-TH" sz="1400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34BFD-D724-457B-B533-CB3CD658D312}"/>
              </a:ext>
            </a:extLst>
          </p:cNvPr>
          <p:cNvSpPr txBox="1"/>
          <p:nvPr/>
        </p:nvSpPr>
        <p:spPr>
          <a:xfrm>
            <a:off x="4190701" y="5199191"/>
            <a:ext cx="620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edge</a:t>
            </a:r>
            <a:endParaRPr lang="th-TH" sz="1600" b="1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D3792-C0C4-4459-939B-1027479E36D9}"/>
              </a:ext>
            </a:extLst>
          </p:cNvPr>
          <p:cNvSpPr/>
          <p:nvPr/>
        </p:nvSpPr>
        <p:spPr>
          <a:xfrm>
            <a:off x="4154926" y="4784150"/>
            <a:ext cx="596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edge</a:t>
            </a:r>
            <a:endParaRPr lang="th-TH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41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625B-31DA-4530-B225-9368DC9A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4704"/>
            <a:ext cx="10515600" cy="47633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Incidence Matrix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B90C-33BA-4976-8DA0-9952281F7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6" y="6810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 incidence matrix is an undirected graph has vertex written in a row and edges are written in a column.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5FD1-F080-42EF-9712-1338767F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A9544-5E6E-439C-AA51-C4185B42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30</a:t>
            </a:fld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717A70-A149-49CE-AB0A-ED78538224C7}"/>
              </a:ext>
            </a:extLst>
          </p:cNvPr>
          <p:cNvSpPr/>
          <p:nvPr/>
        </p:nvSpPr>
        <p:spPr>
          <a:xfrm>
            <a:off x="8610600" y="1425546"/>
            <a:ext cx="32324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Important property beauty of this matrix is that sum of any column is equal to zero.  </a:t>
            </a:r>
            <a:endParaRPr lang="th-TH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0BFD64-A931-489E-92C5-0E838FD50126}"/>
              </a:ext>
            </a:extLst>
          </p:cNvPr>
          <p:cNvSpPr/>
          <p:nvPr/>
        </p:nvSpPr>
        <p:spPr>
          <a:xfrm>
            <a:off x="8438147" y="1363579"/>
            <a:ext cx="3525253" cy="247048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4B3C9C-1735-4273-A088-8EE069085A3A}"/>
              </a:ext>
            </a:extLst>
          </p:cNvPr>
          <p:cNvSpPr/>
          <p:nvPr/>
        </p:nvSpPr>
        <p:spPr>
          <a:xfrm>
            <a:off x="228600" y="1728704"/>
            <a:ext cx="7110663" cy="4627646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DBC6A0-5F7F-4EA7-BE83-B6BB1FCF7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6" y="2211535"/>
            <a:ext cx="6675120" cy="36209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54762D-4091-4661-BA45-F6445E441A32}"/>
              </a:ext>
            </a:extLst>
          </p:cNvPr>
          <p:cNvSpPr txBox="1"/>
          <p:nvPr/>
        </p:nvSpPr>
        <p:spPr>
          <a:xfrm>
            <a:off x="2638926" y="1846410"/>
            <a:ext cx="4820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Away from node 	                 =	+1</a:t>
            </a:r>
          </a:p>
          <a:p>
            <a:r>
              <a:rPr lang="en-US" sz="2000" dirty="0"/>
              <a:t>Inward or Toward the node =	-1</a:t>
            </a:r>
          </a:p>
          <a:p>
            <a:r>
              <a:rPr lang="en-US" sz="2000" dirty="0"/>
              <a:t>Otherwise 		  =	0</a:t>
            </a:r>
            <a:endParaRPr lang="th-TH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05854-AC1C-4120-9C9B-D8E4DBE6EED1}"/>
              </a:ext>
            </a:extLst>
          </p:cNvPr>
          <p:cNvSpPr/>
          <p:nvPr/>
        </p:nvSpPr>
        <p:spPr>
          <a:xfrm>
            <a:off x="2638926" y="1846410"/>
            <a:ext cx="4307306" cy="138499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71CB8-BD21-4B5A-B388-FEC8F07060BA}"/>
              </a:ext>
            </a:extLst>
          </p:cNvPr>
          <p:cNvSpPr/>
          <p:nvPr/>
        </p:nvSpPr>
        <p:spPr>
          <a:xfrm>
            <a:off x="348136" y="5648770"/>
            <a:ext cx="37233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Vertex = Nodes = No of rows = 4</a:t>
            </a:r>
          </a:p>
          <a:p>
            <a:r>
              <a:rPr lang="en-US" sz="1800" dirty="0"/>
              <a:t>Edges = Branches = No of columns = 6</a:t>
            </a:r>
            <a:endParaRPr lang="th-TH" sz="18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F116B83-E61C-4A9A-9E12-05E93CBB5C64}"/>
              </a:ext>
            </a:extLst>
          </p:cNvPr>
          <p:cNvSpPr/>
          <p:nvPr/>
        </p:nvSpPr>
        <p:spPr>
          <a:xfrm>
            <a:off x="348136" y="5710989"/>
            <a:ext cx="3723327" cy="584112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0099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8AB7B-CA0F-4746-8521-BE7E7C71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21" y="204704"/>
            <a:ext cx="10515600" cy="5332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Incidence Matrix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F0186-F7F9-44FA-86A3-23E1B3760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958" y="737937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Incidence Matrix is nothing but a </a:t>
            </a:r>
            <a:r>
              <a:rPr lang="en-US" sz="2000" b="1" dirty="0">
                <a:solidFill>
                  <a:schemeClr val="accent1"/>
                </a:solidFill>
              </a:rPr>
              <a:t>mathematical model </a:t>
            </a:r>
            <a:r>
              <a:rPr lang="en-US" sz="2000" dirty="0"/>
              <a:t>to represent the given network with all the </a:t>
            </a:r>
            <a:r>
              <a:rPr lang="en-US" sz="2000" dirty="0">
                <a:solidFill>
                  <a:schemeClr val="accent6"/>
                </a:solidFill>
              </a:rPr>
              <a:t>information available</a:t>
            </a:r>
            <a:r>
              <a:rPr lang="en-US" sz="2000" dirty="0"/>
              <a:t>. The information regarding the network is nothing but which </a:t>
            </a:r>
            <a:r>
              <a:rPr lang="en-US" sz="2000" dirty="0">
                <a:solidFill>
                  <a:schemeClr val="accent2"/>
                </a:solidFill>
              </a:rPr>
              <a:t>branches are incident</a:t>
            </a:r>
            <a:r>
              <a:rPr lang="en-US" sz="2000" dirty="0"/>
              <a:t> at which node and what are the orientations relative to the nodes. All this information is written in a matrix form which is called complete incidence matrix.</a:t>
            </a:r>
            <a:endParaRPr lang="th-TH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20826-69AD-4538-940F-FBA41DE0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4AEDC-D222-4540-B836-922FC044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31</a:t>
            </a:fld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5C0ADF-CE19-4D0B-BBCC-D8F39F6FC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7" y="1898693"/>
            <a:ext cx="5303931" cy="2926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C26A5A-577A-4E36-9826-EEC761781A63}"/>
              </a:ext>
            </a:extLst>
          </p:cNvPr>
          <p:cNvSpPr txBox="1"/>
          <p:nvPr/>
        </p:nvSpPr>
        <p:spPr>
          <a:xfrm>
            <a:off x="320844" y="4695414"/>
            <a:ext cx="8346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Network                Figure: Oriented Graph</a:t>
            </a:r>
            <a:endParaRPr lang="th-T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01852C-E65D-43EB-9B34-3780AD67B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680" y="2329471"/>
            <a:ext cx="5943600" cy="2199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713635-3D50-4010-8563-B468EABD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714" y="4768850"/>
            <a:ext cx="4572000" cy="1952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D2637A-8EC5-47AB-A8B1-EDBFDE0BBDFC}"/>
              </a:ext>
            </a:extLst>
          </p:cNvPr>
          <p:cNvSpPr txBox="1"/>
          <p:nvPr/>
        </p:nvSpPr>
        <p:spPr>
          <a:xfrm>
            <a:off x="7744388" y="1802217"/>
            <a:ext cx="3264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 = A, B, C, D</a:t>
            </a:r>
            <a:endParaRPr lang="th-T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D2E040-9806-46F8-B9D9-1A611CB24201}"/>
              </a:ext>
            </a:extLst>
          </p:cNvPr>
          <p:cNvSpPr txBox="1"/>
          <p:nvPr/>
        </p:nvSpPr>
        <p:spPr>
          <a:xfrm>
            <a:off x="1139050" y="5336480"/>
            <a:ext cx="4820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Away from node 	                 =	+1</a:t>
            </a:r>
          </a:p>
          <a:p>
            <a:r>
              <a:rPr lang="en-US" sz="2000" dirty="0"/>
              <a:t>Inward or Toward the node =	-1</a:t>
            </a:r>
          </a:p>
          <a:p>
            <a:r>
              <a:rPr lang="en-US" sz="2000" dirty="0"/>
              <a:t>Otherwise 		  =	0</a:t>
            </a:r>
            <a:endParaRPr lang="th-TH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091D09-62B5-4D27-BC61-3E7DFBD57886}"/>
              </a:ext>
            </a:extLst>
          </p:cNvPr>
          <p:cNvSpPr/>
          <p:nvPr/>
        </p:nvSpPr>
        <p:spPr>
          <a:xfrm>
            <a:off x="1139050" y="5336480"/>
            <a:ext cx="4307306" cy="138499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466CE2-4B95-4547-8DBC-9EC64B03445C}"/>
              </a:ext>
            </a:extLst>
          </p:cNvPr>
          <p:cNvSpPr/>
          <p:nvPr/>
        </p:nvSpPr>
        <p:spPr>
          <a:xfrm>
            <a:off x="489284" y="1898693"/>
            <a:ext cx="2887579" cy="28701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50007-6A3E-4DD5-89A8-0376CF7590B4}"/>
              </a:ext>
            </a:extLst>
          </p:cNvPr>
          <p:cNvSpPr/>
          <p:nvPr/>
        </p:nvSpPr>
        <p:spPr>
          <a:xfrm>
            <a:off x="3581400" y="1875653"/>
            <a:ext cx="2165684" cy="28701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43FEC5-66CE-4799-9370-8644ADADE108}"/>
              </a:ext>
            </a:extLst>
          </p:cNvPr>
          <p:cNvSpPr/>
          <p:nvPr/>
        </p:nvSpPr>
        <p:spPr>
          <a:xfrm>
            <a:off x="6031832" y="1875652"/>
            <a:ext cx="5795210" cy="27638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78C070-7FD2-44C7-A1C5-2507EB379743}"/>
              </a:ext>
            </a:extLst>
          </p:cNvPr>
          <p:cNvSpPr/>
          <p:nvPr/>
        </p:nvSpPr>
        <p:spPr>
          <a:xfrm>
            <a:off x="7487714" y="4768850"/>
            <a:ext cx="4572000" cy="202498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0939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2A7D-1EB2-4FBB-B881-8B9927CB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9" y="244810"/>
            <a:ext cx="10515600" cy="83001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Incidence Matrix and KCL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4F89E-47EC-45F6-909E-489B7884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01FF1-50C5-4A23-825F-0E5235AC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32</a:t>
            </a:fld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265485-10C7-4904-A47E-2D1B40B10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254" y="982829"/>
            <a:ext cx="3914775" cy="2181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F85E33-E8E8-4177-8E88-8C4BFC8F0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23" y="4498640"/>
            <a:ext cx="4743450" cy="2114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54CAAE-8650-4F31-82EF-2849D702A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929" y="4603500"/>
            <a:ext cx="4514850" cy="1628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2CB5A5B-B181-4B68-AAD1-A9DADF090791}"/>
              </a:ext>
            </a:extLst>
          </p:cNvPr>
          <p:cNvSpPr/>
          <p:nvPr/>
        </p:nvSpPr>
        <p:spPr>
          <a:xfrm>
            <a:off x="3007895" y="906379"/>
            <a:ext cx="4331368" cy="23341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38BF54-A0A3-4F8D-ACA4-9287EEBA6074}"/>
              </a:ext>
            </a:extLst>
          </p:cNvPr>
          <p:cNvSpPr/>
          <p:nvPr/>
        </p:nvSpPr>
        <p:spPr>
          <a:xfrm>
            <a:off x="317835" y="4387349"/>
            <a:ext cx="4743450" cy="23341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D27F82-ECCE-4486-9340-0722AB94F108}"/>
              </a:ext>
            </a:extLst>
          </p:cNvPr>
          <p:cNvSpPr/>
          <p:nvPr/>
        </p:nvSpPr>
        <p:spPr>
          <a:xfrm>
            <a:off x="5581650" y="4387349"/>
            <a:ext cx="5070308" cy="23341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BA86A1-7A17-46C0-9E61-8F902F0861B3}"/>
              </a:ext>
            </a:extLst>
          </p:cNvPr>
          <p:cNvCxnSpPr>
            <a:stCxn id="11" idx="2"/>
          </p:cNvCxnSpPr>
          <p:nvPr/>
        </p:nvCxnSpPr>
        <p:spPr>
          <a:xfrm flipH="1">
            <a:off x="5165558" y="3240505"/>
            <a:ext cx="8021" cy="577516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EA4074E-2BC3-4662-92A7-9AB101F87816}"/>
              </a:ext>
            </a:extLst>
          </p:cNvPr>
          <p:cNvCxnSpPr>
            <a:endCxn id="12" idx="0"/>
          </p:cNvCxnSpPr>
          <p:nvPr/>
        </p:nvCxnSpPr>
        <p:spPr>
          <a:xfrm rot="10800000" flipV="1">
            <a:off x="2689560" y="3818021"/>
            <a:ext cx="2475998" cy="569328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C9FC23A-9A9F-4096-ACD6-985774AE7E6E}"/>
              </a:ext>
            </a:extLst>
          </p:cNvPr>
          <p:cNvCxnSpPr>
            <a:endCxn id="13" idx="0"/>
          </p:cNvCxnSpPr>
          <p:nvPr/>
        </p:nvCxnSpPr>
        <p:spPr>
          <a:xfrm>
            <a:off x="5165558" y="3818021"/>
            <a:ext cx="2951246" cy="569328"/>
          </a:xfrm>
          <a:prstGeom prst="bentConnector2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96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2BA817-9464-465B-9984-A633C5072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5" y="148890"/>
            <a:ext cx="241212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1B199C-BE45-4C6B-B365-E303FA14D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411" y="424190"/>
            <a:ext cx="4889730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C55B57-F687-490B-8D9C-F44E06957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329" y="400705"/>
            <a:ext cx="237423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749930-E973-41D2-8AD8-409DADA6C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456" y="3062942"/>
            <a:ext cx="3924300" cy="2390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F4BBD4-BCAF-449B-8529-6B58A882C674}"/>
              </a:ext>
            </a:extLst>
          </p:cNvPr>
          <p:cNvSpPr txBox="1"/>
          <p:nvPr/>
        </p:nvSpPr>
        <p:spPr>
          <a:xfrm>
            <a:off x="3933825" y="3996719"/>
            <a:ext cx="5457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Remove last </a:t>
            </a:r>
          </a:p>
          <a:p>
            <a:r>
              <a:rPr lang="en-US" sz="2000" dirty="0"/>
              <a:t>row of incidence</a:t>
            </a:r>
          </a:p>
          <a:p>
            <a:r>
              <a:rPr lang="en-US" sz="2000" dirty="0"/>
              <a:t>matrix</a:t>
            </a:r>
            <a:endParaRPr lang="th-TH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099484-2514-449A-81BB-FF86550EA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1675" y="3167390"/>
            <a:ext cx="59055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42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0BFB81-617E-45D0-A26B-AD1B131E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14425"/>
            <a:ext cx="7429500" cy="198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15B58B-7DEC-4570-B68F-66BBF6CEE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0" y="3429000"/>
            <a:ext cx="54292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32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F6EB-4464-4DDF-9EF0-B9CF05DB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5" y="317000"/>
            <a:ext cx="10515600" cy="6776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Properties of Incidence Matrix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9170-65A0-4A82-A876-A8932881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5" y="1368425"/>
            <a:ext cx="12047621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incidence matrix contains only two types of elements, 0 and 1.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clearly is a binary matrix or a (0, 1)-matrix.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Every edge is incident on exactly two vertices, each column of A has exactly two one’s.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Sum of any column is equal to 0.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B8509-D297-4C9E-86FE-09453A6B4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3A88-280C-4CAB-B3E6-33D206F4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35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5623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AD40-EDAE-4CF5-904A-927B931DA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1625"/>
            <a:ext cx="10515600" cy="1325563"/>
          </a:xfrm>
        </p:spPr>
        <p:txBody>
          <a:bodyPr/>
          <a:lstStyle/>
          <a:p>
            <a:pPr algn="ctr"/>
            <a:r>
              <a:rPr lang="en-US" b="1" i="1" dirty="0"/>
              <a:t>END</a:t>
            </a:r>
            <a:endParaRPr lang="th-TH" b="1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C9540-CCD6-4842-AA6A-5E8760C6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939D7-9346-42C9-9E5A-E9AE797F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36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4164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6A5D3-0739-48BB-990B-80C32622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89DB6-E2B0-484F-8AFB-0BA7FC14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4</a:t>
            </a:fld>
            <a:endParaRPr lang="th-TH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16A1B25-C923-4FF4-B0B9-23E541D94D1E}"/>
              </a:ext>
            </a:extLst>
          </p:cNvPr>
          <p:cNvSpPr/>
          <p:nvPr/>
        </p:nvSpPr>
        <p:spPr>
          <a:xfrm>
            <a:off x="477473" y="1411881"/>
            <a:ext cx="3506598" cy="2363165"/>
          </a:xfrm>
          <a:prstGeom prst="triangl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B6979-9497-4992-ADAE-0360B8A20CC3}"/>
              </a:ext>
            </a:extLst>
          </p:cNvPr>
          <p:cNvSpPr txBox="1"/>
          <p:nvPr/>
        </p:nvSpPr>
        <p:spPr>
          <a:xfrm>
            <a:off x="2054603" y="911730"/>
            <a:ext cx="352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30EB4-1C97-437C-81FD-776ED5D7DB74}"/>
              </a:ext>
            </a:extLst>
          </p:cNvPr>
          <p:cNvSpPr txBox="1"/>
          <p:nvPr/>
        </p:nvSpPr>
        <p:spPr>
          <a:xfrm>
            <a:off x="3984071" y="3643441"/>
            <a:ext cx="352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1129E-C225-42C6-A545-5EE01A5060D9}"/>
              </a:ext>
            </a:extLst>
          </p:cNvPr>
          <p:cNvSpPr txBox="1"/>
          <p:nvPr/>
        </p:nvSpPr>
        <p:spPr>
          <a:xfrm>
            <a:off x="125136" y="3643441"/>
            <a:ext cx="352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1A2A07-541E-4D1D-8A31-3B911A079EDB}"/>
              </a:ext>
            </a:extLst>
          </p:cNvPr>
          <p:cNvSpPr txBox="1"/>
          <p:nvPr/>
        </p:nvSpPr>
        <p:spPr>
          <a:xfrm>
            <a:off x="0" y="4292143"/>
            <a:ext cx="84812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Vertices =  V = {A, B, C}</a:t>
            </a:r>
          </a:p>
          <a:p>
            <a:r>
              <a:rPr lang="en-US" dirty="0"/>
              <a:t>Edges = E =	{(A,B), (B,C), (C,A)}  OR</a:t>
            </a:r>
          </a:p>
          <a:p>
            <a:r>
              <a:rPr lang="en-US" dirty="0"/>
              <a:t>Edges = E =	{(B,A), (C,B), (A,C)}</a:t>
            </a:r>
          </a:p>
          <a:p>
            <a:endParaRPr lang="en-US" dirty="0"/>
          </a:p>
          <a:p>
            <a:r>
              <a:rPr lang="en-US" dirty="0"/>
              <a:t>	</a:t>
            </a:r>
            <a:endParaRPr lang="th-T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FEA879-9807-48B4-B4CE-72C7B64F4EB3}"/>
              </a:ext>
            </a:extLst>
          </p:cNvPr>
          <p:cNvSpPr/>
          <p:nvPr/>
        </p:nvSpPr>
        <p:spPr>
          <a:xfrm>
            <a:off x="5792090" y="2153246"/>
            <a:ext cx="897622" cy="849523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26D6BC-7227-48D5-8C88-1CBE366A5D5A}"/>
              </a:ext>
            </a:extLst>
          </p:cNvPr>
          <p:cNvSpPr/>
          <p:nvPr/>
        </p:nvSpPr>
        <p:spPr>
          <a:xfrm>
            <a:off x="10199806" y="2153246"/>
            <a:ext cx="897622" cy="849523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972447-5D6C-4759-B503-D024B48FFE96}"/>
              </a:ext>
            </a:extLst>
          </p:cNvPr>
          <p:cNvSpPr/>
          <p:nvPr/>
        </p:nvSpPr>
        <p:spPr>
          <a:xfrm>
            <a:off x="8250065" y="3137377"/>
            <a:ext cx="897622" cy="849523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FD41617-29C8-41FE-ACA0-3F1C85DD440C}"/>
              </a:ext>
            </a:extLst>
          </p:cNvPr>
          <p:cNvSpPr/>
          <p:nvPr/>
        </p:nvSpPr>
        <p:spPr>
          <a:xfrm>
            <a:off x="8203925" y="1288250"/>
            <a:ext cx="897622" cy="849523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35CF7-96B7-4692-B19C-976C4F5822C7}"/>
              </a:ext>
            </a:extLst>
          </p:cNvPr>
          <p:cNvSpPr txBox="1"/>
          <p:nvPr/>
        </p:nvSpPr>
        <p:spPr>
          <a:xfrm>
            <a:off x="6049353" y="2449096"/>
            <a:ext cx="32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th-T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7F950-5E70-4B37-A4B5-26FB0E04D01E}"/>
              </a:ext>
            </a:extLst>
          </p:cNvPr>
          <p:cNvSpPr txBox="1"/>
          <p:nvPr/>
        </p:nvSpPr>
        <p:spPr>
          <a:xfrm>
            <a:off x="8493345" y="1576641"/>
            <a:ext cx="33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905A7D-7B83-493D-9C3C-77CE61D62132}"/>
              </a:ext>
            </a:extLst>
          </p:cNvPr>
          <p:cNvSpPr txBox="1"/>
          <p:nvPr/>
        </p:nvSpPr>
        <p:spPr>
          <a:xfrm>
            <a:off x="8560457" y="3430608"/>
            <a:ext cx="268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th-T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9AF3A8-732D-4089-9C09-EFA049B519CA}"/>
              </a:ext>
            </a:extLst>
          </p:cNvPr>
          <p:cNvSpPr txBox="1"/>
          <p:nvPr/>
        </p:nvSpPr>
        <p:spPr>
          <a:xfrm>
            <a:off x="10431202" y="2449096"/>
            <a:ext cx="427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th-TH" dirty="0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93C3BFE-0F94-487A-856C-F9A07AA513C5}"/>
              </a:ext>
            </a:extLst>
          </p:cNvPr>
          <p:cNvSpPr/>
          <p:nvPr/>
        </p:nvSpPr>
        <p:spPr>
          <a:xfrm>
            <a:off x="6049353" y="1159652"/>
            <a:ext cx="2222384" cy="1451006"/>
          </a:xfrm>
          <a:prstGeom prst="arc">
            <a:avLst>
              <a:gd name="adj1" fmla="val 9961890"/>
              <a:gd name="adj2" fmla="val 20918638"/>
            </a:avLst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AB1F63F-1251-417F-8A79-137308A79E93}"/>
              </a:ext>
            </a:extLst>
          </p:cNvPr>
          <p:cNvSpPr/>
          <p:nvPr/>
        </p:nvSpPr>
        <p:spPr>
          <a:xfrm rot="10508454">
            <a:off x="6628584" y="1577337"/>
            <a:ext cx="1773630" cy="1451006"/>
          </a:xfrm>
          <a:prstGeom prst="arc">
            <a:avLst>
              <a:gd name="adj1" fmla="val 9961890"/>
              <a:gd name="adj2" fmla="val 20918638"/>
            </a:avLst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735EC70-CF14-4A74-8B9F-8C886555BBF6}"/>
              </a:ext>
            </a:extLst>
          </p:cNvPr>
          <p:cNvSpPr/>
          <p:nvPr/>
        </p:nvSpPr>
        <p:spPr>
          <a:xfrm rot="11770192">
            <a:off x="6096446" y="2393614"/>
            <a:ext cx="2222384" cy="1451006"/>
          </a:xfrm>
          <a:prstGeom prst="arc">
            <a:avLst>
              <a:gd name="adj1" fmla="val 10957777"/>
              <a:gd name="adj2" fmla="val 20918638"/>
            </a:avLst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0541C036-9EFC-404D-B818-2FF2558ED16D}"/>
              </a:ext>
            </a:extLst>
          </p:cNvPr>
          <p:cNvSpPr/>
          <p:nvPr/>
        </p:nvSpPr>
        <p:spPr>
          <a:xfrm>
            <a:off x="8623186" y="2099861"/>
            <a:ext cx="205719" cy="1000993"/>
          </a:xfrm>
          <a:prstGeom prst="arc">
            <a:avLst>
              <a:gd name="adj1" fmla="val 16200000"/>
              <a:gd name="adj2" fmla="val 5188732"/>
            </a:avLst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AC972C8C-074F-4C8A-B6E0-C2DBA156BB40}"/>
              </a:ext>
            </a:extLst>
          </p:cNvPr>
          <p:cNvSpPr/>
          <p:nvPr/>
        </p:nvSpPr>
        <p:spPr>
          <a:xfrm>
            <a:off x="8792700" y="1385553"/>
            <a:ext cx="1959234" cy="1146661"/>
          </a:xfrm>
          <a:prstGeom prst="arc">
            <a:avLst>
              <a:gd name="adj1" fmla="val 12705662"/>
              <a:gd name="adj2" fmla="val 887414"/>
            </a:avLst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13BA736-F2E7-439F-8877-777BDA02DAB2}"/>
              </a:ext>
            </a:extLst>
          </p:cNvPr>
          <p:cNvSpPr txBox="1">
            <a:spLocks/>
          </p:cNvSpPr>
          <p:nvPr/>
        </p:nvSpPr>
        <p:spPr>
          <a:xfrm>
            <a:off x="129521" y="125569"/>
            <a:ext cx="10515600" cy="639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h-TH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1A28B0-554B-434B-987C-9982E674E0BF}"/>
              </a:ext>
            </a:extLst>
          </p:cNvPr>
          <p:cNvSpPr txBox="1"/>
          <p:nvPr/>
        </p:nvSpPr>
        <p:spPr>
          <a:xfrm>
            <a:off x="218114" y="125569"/>
            <a:ext cx="11727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Example: </a:t>
            </a:r>
            <a:r>
              <a:rPr lang="en-US" sz="3200" b="1" dirty="0"/>
              <a:t>Find the Vertices and Edges of the graph given below:</a:t>
            </a:r>
            <a:endParaRPr lang="th-TH" sz="3200" b="1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8872F0-9525-4409-A4FD-2D8861B56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361" y="4571491"/>
            <a:ext cx="5943600" cy="114987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6351647-FAF2-45A0-86EF-9B0DD8A6F829}"/>
              </a:ext>
            </a:extLst>
          </p:cNvPr>
          <p:cNvSpPr/>
          <p:nvPr/>
        </p:nvSpPr>
        <p:spPr>
          <a:xfrm>
            <a:off x="0" y="911730"/>
            <a:ext cx="5267589" cy="5104509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0AC488-5C10-49B5-B391-54FB0B886CAF}"/>
              </a:ext>
            </a:extLst>
          </p:cNvPr>
          <p:cNvSpPr/>
          <p:nvPr/>
        </p:nvSpPr>
        <p:spPr>
          <a:xfrm>
            <a:off x="5486400" y="911729"/>
            <a:ext cx="6459523" cy="51045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162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2073-9FB5-499B-AC2D-A481FACB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Connected And Disconnected Graph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6A744-43EB-4377-84F9-449B5727D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36" y="1825625"/>
            <a:ext cx="11152464" cy="4351338"/>
          </a:xfrm>
        </p:spPr>
        <p:txBody>
          <a:bodyPr/>
          <a:lstStyle/>
          <a:p>
            <a:r>
              <a:rPr lang="en-US" dirty="0"/>
              <a:t>A graph is said to be </a:t>
            </a:r>
            <a:r>
              <a:rPr lang="en-US" b="1" dirty="0">
                <a:solidFill>
                  <a:srgbClr val="7030A0"/>
                </a:solidFill>
              </a:rPr>
              <a:t>connected</a:t>
            </a:r>
            <a:r>
              <a:rPr lang="en-US" dirty="0"/>
              <a:t> if there is a path between every pair of vertex.</a:t>
            </a:r>
          </a:p>
          <a:p>
            <a:endParaRPr lang="en-US" dirty="0"/>
          </a:p>
          <a:p>
            <a:r>
              <a:rPr lang="en-US" dirty="0"/>
              <a:t>A graph is said to be </a:t>
            </a:r>
            <a:r>
              <a:rPr lang="en-US" b="1" dirty="0">
                <a:solidFill>
                  <a:srgbClr val="7030A0"/>
                </a:solidFill>
              </a:rPr>
              <a:t>disconnected</a:t>
            </a:r>
            <a:r>
              <a:rPr lang="en-US" dirty="0"/>
              <a:t> if at least two vertices of the graph are not connected by a path. 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931E3-65D7-405D-9021-511CFF3D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AC234-441F-46B4-B5E9-A5A0157B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5</a:t>
            </a:fld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138B58-5F9E-41BB-AD91-325307F5D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043362"/>
            <a:ext cx="4943475" cy="249555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94819B-EF8F-43C2-88BC-5DDFF20E5060}"/>
              </a:ext>
            </a:extLst>
          </p:cNvPr>
          <p:cNvSpPr/>
          <p:nvPr/>
        </p:nvSpPr>
        <p:spPr>
          <a:xfrm>
            <a:off x="3473042" y="4043362"/>
            <a:ext cx="5301842" cy="267811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072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2073-9FB5-499B-AC2D-A481FACB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4103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Rank of Graph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6A744-43EB-4377-84F9-449B5727D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65" y="1416387"/>
            <a:ext cx="1115246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7030A0"/>
                </a:solidFill>
              </a:rPr>
              <a:t>rank of a graph </a:t>
            </a:r>
            <a:r>
              <a:rPr lang="en-US" dirty="0"/>
              <a:t>is n-1, where n is the number of node in the graph.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graph whose vertices and edges are subsets of another graph is known as </a:t>
            </a:r>
            <a:r>
              <a:rPr lang="en-US" b="1" dirty="0">
                <a:solidFill>
                  <a:srgbClr val="7030A0"/>
                </a:solidFill>
              </a:rPr>
              <a:t>Subgraph.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931E3-65D7-405D-9021-511CFF3D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AC234-441F-46B4-B5E9-A5A0157B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567" y="6356350"/>
            <a:ext cx="2743200" cy="365125"/>
          </a:xfrm>
        </p:spPr>
        <p:txBody>
          <a:bodyPr/>
          <a:lstStyle/>
          <a:p>
            <a:fld id="{33BCD95E-A428-4E8F-A603-A71E22D42A60}" type="slidenum">
              <a:rPr lang="th-TH" smtClean="0"/>
              <a:t>6</a:t>
            </a:fld>
            <a:endParaRPr lang="th-TH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F7F06B-D0FA-4A4A-89D1-ADAD9DD5FACA}"/>
              </a:ext>
            </a:extLst>
          </p:cNvPr>
          <p:cNvSpPr txBox="1">
            <a:spLocks/>
          </p:cNvSpPr>
          <p:nvPr/>
        </p:nvSpPr>
        <p:spPr>
          <a:xfrm>
            <a:off x="111622" y="1870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030A0"/>
                </a:solidFill>
              </a:rPr>
              <a:t>Subgraph</a:t>
            </a:r>
            <a:endParaRPr lang="th-T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27CEF2-4843-4EAC-980D-E5C0B109E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176" y="4032520"/>
            <a:ext cx="3840480" cy="20129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580B26-25EF-487B-AD04-E6055A4AD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815" y="4208111"/>
            <a:ext cx="4124325" cy="1847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D0CB04-E199-4EB1-9D60-BD68D1AE0D92}"/>
              </a:ext>
            </a:extLst>
          </p:cNvPr>
          <p:cNvSpPr txBox="1"/>
          <p:nvPr/>
        </p:nvSpPr>
        <p:spPr>
          <a:xfrm>
            <a:off x="2231472" y="6051460"/>
            <a:ext cx="9395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                        Graph G                                                                </a:t>
            </a:r>
            <a:r>
              <a:rPr lang="en-US" sz="2400" b="1" dirty="0">
                <a:solidFill>
                  <a:srgbClr val="00B0F0"/>
                </a:solidFill>
              </a:rPr>
              <a:t>Subgraph of G</a:t>
            </a:r>
            <a:endParaRPr lang="th-TH" sz="2400" b="1" dirty="0">
              <a:solidFill>
                <a:srgbClr val="00B0F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C63001C-0E1E-4CCE-BC67-05060F7EA47F}"/>
              </a:ext>
            </a:extLst>
          </p:cNvPr>
          <p:cNvSpPr/>
          <p:nvPr/>
        </p:nvSpPr>
        <p:spPr>
          <a:xfrm>
            <a:off x="3247859" y="4144161"/>
            <a:ext cx="8379282" cy="251669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644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95E9C-5910-41B9-90D7-9045CAA6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F2133-C632-4765-B878-74690D7D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7</a:t>
            </a:fld>
            <a:endParaRPr lang="th-T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CB3B4F-E6A5-417E-B803-245C2E386D1F}"/>
              </a:ext>
            </a:extLst>
          </p:cNvPr>
          <p:cNvSpPr/>
          <p:nvPr/>
        </p:nvSpPr>
        <p:spPr>
          <a:xfrm>
            <a:off x="838200" y="3822655"/>
            <a:ext cx="897622" cy="849523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E65EFB-EDCC-4B77-8721-8E4DA5750287}"/>
              </a:ext>
            </a:extLst>
          </p:cNvPr>
          <p:cNvSpPr/>
          <p:nvPr/>
        </p:nvSpPr>
        <p:spPr>
          <a:xfrm>
            <a:off x="5245916" y="3822655"/>
            <a:ext cx="897622" cy="849523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57D357-4A68-4C29-AB54-CA0299DE7A81}"/>
              </a:ext>
            </a:extLst>
          </p:cNvPr>
          <p:cNvSpPr/>
          <p:nvPr/>
        </p:nvSpPr>
        <p:spPr>
          <a:xfrm>
            <a:off x="3296175" y="4806786"/>
            <a:ext cx="897622" cy="849523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EC7B69-62B1-45C4-B343-3D2451870E08}"/>
              </a:ext>
            </a:extLst>
          </p:cNvPr>
          <p:cNvSpPr/>
          <p:nvPr/>
        </p:nvSpPr>
        <p:spPr>
          <a:xfrm>
            <a:off x="3250035" y="2957659"/>
            <a:ext cx="897622" cy="849523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6F42A-1D46-4241-B54B-937CC08C5330}"/>
              </a:ext>
            </a:extLst>
          </p:cNvPr>
          <p:cNvSpPr txBox="1"/>
          <p:nvPr/>
        </p:nvSpPr>
        <p:spPr>
          <a:xfrm>
            <a:off x="1095463" y="4118505"/>
            <a:ext cx="32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th-T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BE6AD-B8F6-4BD2-B942-40FB028D24C6}"/>
              </a:ext>
            </a:extLst>
          </p:cNvPr>
          <p:cNvSpPr txBox="1"/>
          <p:nvPr/>
        </p:nvSpPr>
        <p:spPr>
          <a:xfrm>
            <a:off x="3539455" y="3246050"/>
            <a:ext cx="33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th-T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156122-B202-4C3C-AEF0-705685EBF01E}"/>
              </a:ext>
            </a:extLst>
          </p:cNvPr>
          <p:cNvSpPr txBox="1"/>
          <p:nvPr/>
        </p:nvSpPr>
        <p:spPr>
          <a:xfrm>
            <a:off x="3606567" y="5100017"/>
            <a:ext cx="268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th-T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86EBF-6E2A-4E83-AC41-14AE14DFFDC2}"/>
              </a:ext>
            </a:extLst>
          </p:cNvPr>
          <p:cNvSpPr txBox="1"/>
          <p:nvPr/>
        </p:nvSpPr>
        <p:spPr>
          <a:xfrm>
            <a:off x="5477312" y="4118505"/>
            <a:ext cx="427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th-TH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0CF2128-DB27-44D2-98FD-1AE5676A62C0}"/>
              </a:ext>
            </a:extLst>
          </p:cNvPr>
          <p:cNvSpPr/>
          <p:nvPr/>
        </p:nvSpPr>
        <p:spPr>
          <a:xfrm>
            <a:off x="1095463" y="2829061"/>
            <a:ext cx="2222384" cy="1451006"/>
          </a:xfrm>
          <a:prstGeom prst="arc">
            <a:avLst>
              <a:gd name="adj1" fmla="val 9961890"/>
              <a:gd name="adj2" fmla="val 20918638"/>
            </a:avLst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EA5A8F8-1B13-4E14-B3F6-82811B8C4C71}"/>
              </a:ext>
            </a:extLst>
          </p:cNvPr>
          <p:cNvSpPr/>
          <p:nvPr/>
        </p:nvSpPr>
        <p:spPr>
          <a:xfrm rot="10508454">
            <a:off x="1674694" y="3246746"/>
            <a:ext cx="1773630" cy="1451006"/>
          </a:xfrm>
          <a:prstGeom prst="arc">
            <a:avLst>
              <a:gd name="adj1" fmla="val 9961890"/>
              <a:gd name="adj2" fmla="val 20918638"/>
            </a:avLst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36E09F88-DE2A-421B-BE9E-DF23FCAFE620}"/>
              </a:ext>
            </a:extLst>
          </p:cNvPr>
          <p:cNvSpPr/>
          <p:nvPr/>
        </p:nvSpPr>
        <p:spPr>
          <a:xfrm rot="11770192">
            <a:off x="1142556" y="4063023"/>
            <a:ext cx="2222384" cy="1451006"/>
          </a:xfrm>
          <a:prstGeom prst="arc">
            <a:avLst>
              <a:gd name="adj1" fmla="val 10957777"/>
              <a:gd name="adj2" fmla="val 20918638"/>
            </a:avLst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08E97E2-0898-4AE0-9D7D-2A352690A1B1}"/>
              </a:ext>
            </a:extLst>
          </p:cNvPr>
          <p:cNvSpPr/>
          <p:nvPr/>
        </p:nvSpPr>
        <p:spPr>
          <a:xfrm>
            <a:off x="3669296" y="3769270"/>
            <a:ext cx="205719" cy="1000993"/>
          </a:xfrm>
          <a:prstGeom prst="arc">
            <a:avLst>
              <a:gd name="adj1" fmla="val 16200000"/>
              <a:gd name="adj2" fmla="val 5188732"/>
            </a:avLst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34C838BB-8DC3-4814-95EE-F256C1ABBD7C}"/>
              </a:ext>
            </a:extLst>
          </p:cNvPr>
          <p:cNvSpPr/>
          <p:nvPr/>
        </p:nvSpPr>
        <p:spPr>
          <a:xfrm>
            <a:off x="3838810" y="3054962"/>
            <a:ext cx="1959234" cy="1146661"/>
          </a:xfrm>
          <a:prstGeom prst="arc">
            <a:avLst>
              <a:gd name="adj1" fmla="val 12705662"/>
              <a:gd name="adj2" fmla="val 887414"/>
            </a:avLst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47594FD-4007-4740-80FB-22847B245998}"/>
              </a:ext>
            </a:extLst>
          </p:cNvPr>
          <p:cNvSpPr/>
          <p:nvPr/>
        </p:nvSpPr>
        <p:spPr>
          <a:xfrm>
            <a:off x="6678336" y="4111046"/>
            <a:ext cx="897622" cy="849523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4C2699-A756-4668-B384-E3644B80002B}"/>
              </a:ext>
            </a:extLst>
          </p:cNvPr>
          <p:cNvSpPr/>
          <p:nvPr/>
        </p:nvSpPr>
        <p:spPr>
          <a:xfrm>
            <a:off x="11086052" y="4111046"/>
            <a:ext cx="897622" cy="849523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F2EFCD1-1DED-496C-ACC1-3E2D1CFB3AD2}"/>
              </a:ext>
            </a:extLst>
          </p:cNvPr>
          <p:cNvSpPr/>
          <p:nvPr/>
        </p:nvSpPr>
        <p:spPr>
          <a:xfrm>
            <a:off x="9136311" y="5095177"/>
            <a:ext cx="897622" cy="849523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65583A-0149-4476-9DF6-036D1872A3EE}"/>
              </a:ext>
            </a:extLst>
          </p:cNvPr>
          <p:cNvSpPr/>
          <p:nvPr/>
        </p:nvSpPr>
        <p:spPr>
          <a:xfrm>
            <a:off x="9090171" y="3246050"/>
            <a:ext cx="897622" cy="849523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65FE7E-CE85-4A4C-9884-6159B9B8451B}"/>
              </a:ext>
            </a:extLst>
          </p:cNvPr>
          <p:cNvSpPr txBox="1"/>
          <p:nvPr/>
        </p:nvSpPr>
        <p:spPr>
          <a:xfrm>
            <a:off x="6935599" y="4406896"/>
            <a:ext cx="32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th-TH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3FE3AB-BCF7-4FBC-B8E4-F945220DB9B4}"/>
              </a:ext>
            </a:extLst>
          </p:cNvPr>
          <p:cNvSpPr txBox="1"/>
          <p:nvPr/>
        </p:nvSpPr>
        <p:spPr>
          <a:xfrm>
            <a:off x="9379591" y="3534441"/>
            <a:ext cx="33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th-TH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2AB05-DA2F-45CC-9FAB-A5012DF23C44}"/>
              </a:ext>
            </a:extLst>
          </p:cNvPr>
          <p:cNvSpPr txBox="1"/>
          <p:nvPr/>
        </p:nvSpPr>
        <p:spPr>
          <a:xfrm>
            <a:off x="9446703" y="5388408"/>
            <a:ext cx="268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th-TH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3BC17E-084F-43D7-ADF9-E3AA1144E19A}"/>
              </a:ext>
            </a:extLst>
          </p:cNvPr>
          <p:cNvSpPr txBox="1"/>
          <p:nvPr/>
        </p:nvSpPr>
        <p:spPr>
          <a:xfrm>
            <a:off x="11317448" y="4406896"/>
            <a:ext cx="427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th-TH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39A9A35-932D-4D89-85E2-EDA2A8C332E9}"/>
              </a:ext>
            </a:extLst>
          </p:cNvPr>
          <p:cNvSpPr/>
          <p:nvPr/>
        </p:nvSpPr>
        <p:spPr>
          <a:xfrm>
            <a:off x="6935599" y="3117452"/>
            <a:ext cx="2222384" cy="1451006"/>
          </a:xfrm>
          <a:prstGeom prst="arc">
            <a:avLst>
              <a:gd name="adj1" fmla="val 9961890"/>
              <a:gd name="adj2" fmla="val 20918638"/>
            </a:avLst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7E32C9F-257E-470D-823A-BE9395F470E7}"/>
              </a:ext>
            </a:extLst>
          </p:cNvPr>
          <p:cNvSpPr/>
          <p:nvPr/>
        </p:nvSpPr>
        <p:spPr>
          <a:xfrm rot="10508454">
            <a:off x="7514830" y="3535137"/>
            <a:ext cx="1773630" cy="1451006"/>
          </a:xfrm>
          <a:prstGeom prst="arc">
            <a:avLst>
              <a:gd name="adj1" fmla="val 9961890"/>
              <a:gd name="adj2" fmla="val 20918638"/>
            </a:avLst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1616A4C0-ADA4-4796-8D8C-2B99EFF19D56}"/>
              </a:ext>
            </a:extLst>
          </p:cNvPr>
          <p:cNvSpPr/>
          <p:nvPr/>
        </p:nvSpPr>
        <p:spPr>
          <a:xfrm rot="11770192">
            <a:off x="6982692" y="4351414"/>
            <a:ext cx="2222384" cy="1451006"/>
          </a:xfrm>
          <a:prstGeom prst="arc">
            <a:avLst>
              <a:gd name="adj1" fmla="val 10957777"/>
              <a:gd name="adj2" fmla="val 20918638"/>
            </a:avLst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CF0152E9-E397-432A-BCC1-2FD1ACDF31CC}"/>
              </a:ext>
            </a:extLst>
          </p:cNvPr>
          <p:cNvSpPr/>
          <p:nvPr/>
        </p:nvSpPr>
        <p:spPr>
          <a:xfrm>
            <a:off x="9509432" y="4057661"/>
            <a:ext cx="205719" cy="1000993"/>
          </a:xfrm>
          <a:prstGeom prst="arc">
            <a:avLst>
              <a:gd name="adj1" fmla="val 16200000"/>
              <a:gd name="adj2" fmla="val 5188732"/>
            </a:avLst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38A03DE0-3F06-4F37-82F1-AC19FE767345}"/>
              </a:ext>
            </a:extLst>
          </p:cNvPr>
          <p:cNvSpPr/>
          <p:nvPr/>
        </p:nvSpPr>
        <p:spPr>
          <a:xfrm>
            <a:off x="9678946" y="3343353"/>
            <a:ext cx="1959234" cy="1146661"/>
          </a:xfrm>
          <a:prstGeom prst="arc">
            <a:avLst>
              <a:gd name="adj1" fmla="val 12705662"/>
              <a:gd name="adj2" fmla="val 887414"/>
            </a:avLst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EBE6FB-CE22-4C2E-AABF-34F09E3835E4}"/>
              </a:ext>
            </a:extLst>
          </p:cNvPr>
          <p:cNvSpPr txBox="1"/>
          <p:nvPr/>
        </p:nvSpPr>
        <p:spPr>
          <a:xfrm>
            <a:off x="984471" y="6014906"/>
            <a:ext cx="9594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Simple Graph                                                      </a:t>
            </a:r>
            <a:r>
              <a:rPr lang="en-US" b="1" dirty="0">
                <a:solidFill>
                  <a:srgbClr val="7030A0"/>
                </a:solidFill>
              </a:rPr>
              <a:t>Oriented Graph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F919AF-4E8A-4E3D-BC6C-CAEB71FC1F4D}"/>
              </a:ext>
            </a:extLst>
          </p:cNvPr>
          <p:cNvSpPr/>
          <p:nvPr/>
        </p:nvSpPr>
        <p:spPr>
          <a:xfrm>
            <a:off x="202034" y="1737993"/>
            <a:ext cx="117816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each element of the connected graph is assigned a direction, than it is called </a:t>
            </a:r>
            <a:r>
              <a:rPr lang="en-US" b="1" dirty="0">
                <a:solidFill>
                  <a:srgbClr val="7030A0"/>
                </a:solidFill>
              </a:rPr>
              <a:t>Oriented Graph</a:t>
            </a:r>
            <a:r>
              <a:rPr lang="en-US" dirty="0"/>
              <a:t>.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8699E3E2-D5CA-4979-BC3B-66D2EBFA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5" y="9082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Oriented Graph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4084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DA9A-7D62-4F0E-A085-DEC4AC4DA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289169"/>
            <a:ext cx="10515600" cy="713765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Degree of Node Or Vertex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C52AE-F3A5-4D1F-AE6B-3ABF66A94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0029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is the number of branches incident on it is called as Degree of Node.</a:t>
            </a:r>
            <a:endParaRPr lang="th-T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4E9EA-29E6-46C8-9790-2A79D182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8</a:t>
            </a:fld>
            <a:endParaRPr lang="th-T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869AD-FD2D-435E-BF1C-6286BF87D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73" y="2091854"/>
            <a:ext cx="3552825" cy="2257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30C6439-EF07-414F-9FA8-4051F02B90F3}"/>
                  </a:ext>
                </a:extLst>
              </p:cNvPr>
              <p:cNvSpPr/>
              <p:nvPr/>
            </p:nvSpPr>
            <p:spPr>
              <a:xfrm>
                <a:off x="234462" y="4481066"/>
                <a:ext cx="5400429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𝐷𝑒𝑔𝑟𝑒𝑒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th-T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1= 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2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𝐷𝑒𝑔𝑟𝑒𝑒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th-T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2= 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𝐷𝑒𝑔𝑟𝑒𝑒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th-T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3= 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𝐷𝑒𝑔𝑟𝑒𝑒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4= 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𝐷𝑒𝑔𝑟𝑒𝑒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5= 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0</a:t>
                </a:r>
                <a:endParaRPr lang="th-TH" dirty="0"/>
              </a:p>
              <a:p>
                <a:endParaRPr lang="th-TH" dirty="0"/>
              </a:p>
              <a:p>
                <a:endParaRPr lang="th-TH" dirty="0"/>
              </a:p>
              <a:p>
                <a:endParaRPr lang="th-TH" dirty="0"/>
              </a:p>
              <a:p>
                <a:endParaRPr lang="th-TH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30C6439-EF07-414F-9FA8-4051F02B9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62" y="4481066"/>
                <a:ext cx="5400429" cy="3970318"/>
              </a:xfrm>
              <a:prstGeom prst="rect">
                <a:avLst/>
              </a:prstGeom>
              <a:blipFill>
                <a:blip r:embed="rId3"/>
                <a:stretch>
                  <a:fillRect l="-1242" t="-138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4AAFE73-4341-4B17-86ED-2942AC3AD3BE}"/>
              </a:ext>
            </a:extLst>
          </p:cNvPr>
          <p:cNvSpPr txBox="1"/>
          <p:nvPr/>
        </p:nvSpPr>
        <p:spPr>
          <a:xfrm>
            <a:off x="234462" y="1602154"/>
            <a:ext cx="1099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Example: Find the Degree of each Node in the given graph?</a:t>
            </a:r>
            <a:endParaRPr lang="th-TH" b="1" dirty="0">
              <a:solidFill>
                <a:srgbClr val="C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D2AC26-AE42-4A74-9675-8861E75DF684}"/>
              </a:ext>
            </a:extLst>
          </p:cNvPr>
          <p:cNvSpPr/>
          <p:nvPr/>
        </p:nvSpPr>
        <p:spPr>
          <a:xfrm>
            <a:off x="7270749" y="2490830"/>
            <a:ext cx="2013929" cy="1432169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76F7A1-F9E6-43E0-9702-E8D5BDBF0812}"/>
              </a:ext>
            </a:extLst>
          </p:cNvPr>
          <p:cNvCxnSpPr/>
          <p:nvPr/>
        </p:nvCxnSpPr>
        <p:spPr>
          <a:xfrm>
            <a:off x="9284678" y="2490830"/>
            <a:ext cx="1430215" cy="76004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B83A0A-1C41-4943-A980-193F48B62FB5}"/>
              </a:ext>
            </a:extLst>
          </p:cNvPr>
          <p:cNvCxnSpPr/>
          <p:nvPr/>
        </p:nvCxnSpPr>
        <p:spPr>
          <a:xfrm flipV="1">
            <a:off x="9284678" y="3250876"/>
            <a:ext cx="1430215" cy="67212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57702DD-7A89-4FC7-AFA7-62C939F8D87E}"/>
              </a:ext>
            </a:extLst>
          </p:cNvPr>
          <p:cNvSpPr txBox="1"/>
          <p:nvPr/>
        </p:nvSpPr>
        <p:spPr>
          <a:xfrm>
            <a:off x="7067546" y="2104173"/>
            <a:ext cx="2521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                      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                       c</a:t>
            </a:r>
            <a:endParaRPr lang="th-T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2A50E1-99B1-4DFF-A68B-C6FE6B7340EA}"/>
              </a:ext>
            </a:extLst>
          </p:cNvPr>
          <p:cNvSpPr txBox="1"/>
          <p:nvPr/>
        </p:nvSpPr>
        <p:spPr>
          <a:xfrm>
            <a:off x="10670200" y="2988893"/>
            <a:ext cx="24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CA43DFA-C6DF-4152-8E89-FC63F90D2F0D}"/>
                  </a:ext>
                </a:extLst>
              </p:cNvPr>
              <p:cNvSpPr/>
              <p:nvPr/>
            </p:nvSpPr>
            <p:spPr>
              <a:xfrm>
                <a:off x="6070357" y="4375632"/>
                <a:ext cx="6096000" cy="267765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𝐷𝑒𝑔𝑟𝑒𝑒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th-T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𝑁𝑜𝑑𝑒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2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𝐷𝑒𝑔𝑟𝑒𝑒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th-T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𝑁𝑜𝑑𝑒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𝐷𝑒𝑔𝑟𝑒𝑒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th-TH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𝑁𝑜𝑑𝑒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𝐷𝑒𝑔𝑟𝑒𝑒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𝑁𝑜𝑑𝑒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dirty="0"/>
                  <a:t>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𝐷𝑒𝑔𝑟𝑒𝑒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𝑁𝑜𝑑𝑒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2</a:t>
                </a:r>
                <a:endParaRPr lang="th-TH" dirty="0"/>
              </a:p>
              <a:p>
                <a:endParaRPr lang="th-TH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CA43DFA-C6DF-4152-8E89-FC63F90D2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357" y="4375632"/>
                <a:ext cx="6096000" cy="2677656"/>
              </a:xfrm>
              <a:prstGeom prst="rect">
                <a:avLst/>
              </a:prstGeom>
              <a:blipFill>
                <a:blip r:embed="rId4"/>
                <a:stretch>
                  <a:fillRect l="-1100" t="-227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AF50CB2-30EF-47CC-BB8D-1FF7275C0C6C}"/>
              </a:ext>
            </a:extLst>
          </p:cNvPr>
          <p:cNvSpPr/>
          <p:nvPr/>
        </p:nvSpPr>
        <p:spPr>
          <a:xfrm>
            <a:off x="5900615" y="4349280"/>
            <a:ext cx="5259754" cy="237219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45E3839-E80E-4FE9-ACE0-6829550ED101}"/>
              </a:ext>
            </a:extLst>
          </p:cNvPr>
          <p:cNvSpPr/>
          <p:nvPr/>
        </p:nvSpPr>
        <p:spPr>
          <a:xfrm>
            <a:off x="161193" y="4349280"/>
            <a:ext cx="4934438" cy="235569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9E750-7A44-4B33-8ADE-309584C2DD19}"/>
              </a:ext>
            </a:extLst>
          </p:cNvPr>
          <p:cNvSpPr txBox="1"/>
          <p:nvPr/>
        </p:nvSpPr>
        <p:spPr>
          <a:xfrm>
            <a:off x="4459705" y="2261937"/>
            <a:ext cx="1692442" cy="1096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4841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DA9A-7D62-4F0E-A085-DEC4AC4DA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289170"/>
            <a:ext cx="10515600" cy="508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Indegree And Outdegree of Node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C52AE-F3A5-4D1F-AE6B-3ABF66A94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1" y="7971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Number of edges entering a node is known as </a:t>
            </a:r>
            <a:r>
              <a:rPr lang="en-US" b="1" dirty="0"/>
              <a:t>Indegree</a:t>
            </a:r>
            <a:r>
              <a:rPr lang="en-US" dirty="0"/>
              <a:t> of Node.</a:t>
            </a:r>
          </a:p>
          <a:p>
            <a:pPr marL="0" indent="0">
              <a:buNone/>
            </a:pPr>
            <a:r>
              <a:rPr lang="en-US" dirty="0"/>
              <a:t>Number of edges leaving a node is known as </a:t>
            </a:r>
            <a:r>
              <a:rPr lang="en-US" b="1" dirty="0"/>
              <a:t>Outdegree</a:t>
            </a:r>
            <a:r>
              <a:rPr lang="en-US" dirty="0"/>
              <a:t> of Node.</a:t>
            </a:r>
          </a:p>
          <a:p>
            <a:pPr marL="0" indent="0">
              <a:buNone/>
            </a:pP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B09CD-0D24-454D-B444-5AE3019E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6/2/2020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4E9EA-29E6-46C8-9790-2A79D182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9</a:t>
            </a:fld>
            <a:endParaRPr lang="th-T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AFE73-4341-4B17-86ED-2942AC3AD3BE}"/>
              </a:ext>
            </a:extLst>
          </p:cNvPr>
          <p:cNvSpPr txBox="1"/>
          <p:nvPr/>
        </p:nvSpPr>
        <p:spPr>
          <a:xfrm>
            <a:off x="85971" y="1738967"/>
            <a:ext cx="1099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Example: Calculate the Indegree and Outdegree of each Node?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DC621DB-BD41-4DBB-99E1-B31A2C1B4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77251"/>
              </p:ext>
            </p:extLst>
          </p:nvPr>
        </p:nvGraphicFramePr>
        <p:xfrm>
          <a:off x="85971" y="4595813"/>
          <a:ext cx="349542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646">
                  <a:extLst>
                    <a:ext uri="{9D8B030D-6E8A-4147-A177-3AD203B41FA5}">
                      <a16:colId xmlns:a16="http://schemas.microsoft.com/office/drawing/2014/main" val="2552999937"/>
                    </a:ext>
                  </a:extLst>
                </a:gridCol>
                <a:gridCol w="1062892">
                  <a:extLst>
                    <a:ext uri="{9D8B030D-6E8A-4147-A177-3AD203B41FA5}">
                      <a16:colId xmlns:a16="http://schemas.microsoft.com/office/drawing/2014/main" val="1980247123"/>
                    </a:ext>
                  </a:extLst>
                </a:gridCol>
                <a:gridCol w="1570891">
                  <a:extLst>
                    <a:ext uri="{9D8B030D-6E8A-4147-A177-3AD203B41FA5}">
                      <a16:colId xmlns:a16="http://schemas.microsoft.com/office/drawing/2014/main" val="2209698507"/>
                    </a:ext>
                  </a:extLst>
                </a:gridCol>
              </a:tblGrid>
              <a:tr h="3355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Nodes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Indegree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Outdegree</a:t>
                      </a:r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799897"/>
                  </a:ext>
                </a:extLst>
              </a:tr>
              <a:tr h="3355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630932"/>
                  </a:ext>
                </a:extLst>
              </a:tr>
              <a:tr h="3355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351152"/>
                  </a:ext>
                </a:extLst>
              </a:tr>
              <a:tr h="3355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454788"/>
                  </a:ext>
                </a:extLst>
              </a:tr>
              <a:tr h="3355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766837"/>
                  </a:ext>
                </a:extLst>
              </a:tr>
              <a:tr h="3355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811722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CE506AD3-C548-4021-AF51-52CE9FF63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515235"/>
            <a:ext cx="2429977" cy="20116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D26A31-6A6D-497D-84EF-976DD3145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00" y="2460152"/>
            <a:ext cx="2295525" cy="2228850"/>
          </a:xfrm>
          <a:prstGeom prst="rect">
            <a:avLst/>
          </a:prstGeom>
        </p:spPr>
      </p:pic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0E955D53-E54F-4E9B-B0FA-15622EB4C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05767"/>
              </p:ext>
            </p:extLst>
          </p:nvPr>
        </p:nvGraphicFramePr>
        <p:xfrm>
          <a:off x="6444879" y="4595813"/>
          <a:ext cx="33136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182">
                  <a:extLst>
                    <a:ext uri="{9D8B030D-6E8A-4147-A177-3AD203B41FA5}">
                      <a16:colId xmlns:a16="http://schemas.microsoft.com/office/drawing/2014/main" val="2552999937"/>
                    </a:ext>
                  </a:extLst>
                </a:gridCol>
                <a:gridCol w="1094154">
                  <a:extLst>
                    <a:ext uri="{9D8B030D-6E8A-4147-A177-3AD203B41FA5}">
                      <a16:colId xmlns:a16="http://schemas.microsoft.com/office/drawing/2014/main" val="1980247123"/>
                    </a:ext>
                  </a:extLst>
                </a:gridCol>
                <a:gridCol w="1216269">
                  <a:extLst>
                    <a:ext uri="{9D8B030D-6E8A-4147-A177-3AD203B41FA5}">
                      <a16:colId xmlns:a16="http://schemas.microsoft.com/office/drawing/2014/main" val="2209698507"/>
                    </a:ext>
                  </a:extLst>
                </a:gridCol>
              </a:tblGrid>
              <a:tr h="3455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Nodes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Indegree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Outdegree</a:t>
                      </a:r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799897"/>
                  </a:ext>
                </a:extLst>
              </a:tr>
              <a:tr h="3455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630932"/>
                  </a:ext>
                </a:extLst>
              </a:tr>
              <a:tr h="3455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351152"/>
                  </a:ext>
                </a:extLst>
              </a:tr>
              <a:tr h="3455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454788"/>
                  </a:ext>
                </a:extLst>
              </a:tr>
              <a:tr h="3455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766837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300C2F-25FA-4D5B-BA63-2A0345DF3446}"/>
              </a:ext>
            </a:extLst>
          </p:cNvPr>
          <p:cNvSpPr/>
          <p:nvPr/>
        </p:nvSpPr>
        <p:spPr>
          <a:xfrm>
            <a:off x="-1" y="2278101"/>
            <a:ext cx="4849563" cy="4646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69B73C-167D-47AE-8283-624C0F388242}"/>
              </a:ext>
            </a:extLst>
          </p:cNvPr>
          <p:cNvSpPr/>
          <p:nvPr/>
        </p:nvSpPr>
        <p:spPr>
          <a:xfrm>
            <a:off x="5734050" y="2203750"/>
            <a:ext cx="4849563" cy="4646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227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3204</TotalTime>
  <Words>1390</Words>
  <Application>Microsoft Office PowerPoint</Application>
  <PresentationFormat>Widescreen</PresentationFormat>
  <Paragraphs>300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-apple-system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Contents</vt:lpstr>
      <vt:lpstr>Graph And Subgraph</vt:lpstr>
      <vt:lpstr>PowerPoint Presentation</vt:lpstr>
      <vt:lpstr>Connected And Disconnected Graph</vt:lpstr>
      <vt:lpstr>Rank of Graph</vt:lpstr>
      <vt:lpstr>Oriented Graph</vt:lpstr>
      <vt:lpstr>Degree of Node Or Vertex</vt:lpstr>
      <vt:lpstr>Indegree And Outdegree of Node</vt:lpstr>
      <vt:lpstr>Power System Networks Converted Into Graphs</vt:lpstr>
      <vt:lpstr>Q: Draw the plain graph of  the network shown below</vt:lpstr>
      <vt:lpstr>Q: Draw the plain graph of  the network shown below</vt:lpstr>
      <vt:lpstr>Q: Draw the plain graph of  the network shown below</vt:lpstr>
      <vt:lpstr>Q: Draw the oriented graph of  the network shown below</vt:lpstr>
      <vt:lpstr>Q: Draw the oriented graph of  the network shown below</vt:lpstr>
      <vt:lpstr>PowerPoint Presentation</vt:lpstr>
      <vt:lpstr>Tree</vt:lpstr>
      <vt:lpstr>PowerPoint Presentation</vt:lpstr>
      <vt:lpstr>Twigs</vt:lpstr>
      <vt:lpstr>PowerPoint Presentation</vt:lpstr>
      <vt:lpstr>Links Or Chords</vt:lpstr>
      <vt:lpstr>PowerPoint Presentation</vt:lpstr>
      <vt:lpstr>EXAMPLE: Calculate the number of Chords in the given circuit will be?</vt:lpstr>
      <vt:lpstr>Cotree</vt:lpstr>
      <vt:lpstr>PowerPoint Presentation</vt:lpstr>
      <vt:lpstr>PowerPoint Presentation</vt:lpstr>
      <vt:lpstr>PowerPoint Presentation</vt:lpstr>
      <vt:lpstr>Cut Vertex and Cut-sets</vt:lpstr>
      <vt:lpstr>PowerPoint Presentation</vt:lpstr>
      <vt:lpstr>Incidence Matrix</vt:lpstr>
      <vt:lpstr>Incidence Matrix</vt:lpstr>
      <vt:lpstr>Incidence Matrix and KCL</vt:lpstr>
      <vt:lpstr>PowerPoint Presentation</vt:lpstr>
      <vt:lpstr>PowerPoint Presentation</vt:lpstr>
      <vt:lpstr>Properties of Incidence Matrix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Matrices</dc:title>
  <dc:creator>Wazir Laghari</dc:creator>
  <cp:lastModifiedBy>Wazir Laghari</cp:lastModifiedBy>
  <cp:revision>119</cp:revision>
  <dcterms:created xsi:type="dcterms:W3CDTF">2020-04-21T21:27:49Z</dcterms:created>
  <dcterms:modified xsi:type="dcterms:W3CDTF">2020-06-02T02:51:31Z</dcterms:modified>
</cp:coreProperties>
</file>