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0" r:id="rId2"/>
    <p:sldId id="457" r:id="rId3"/>
    <p:sldId id="459" r:id="rId4"/>
    <p:sldId id="458" r:id="rId5"/>
    <p:sldId id="460" r:id="rId6"/>
    <p:sldId id="447" r:id="rId7"/>
    <p:sldId id="389" r:id="rId8"/>
    <p:sldId id="446" r:id="rId9"/>
    <p:sldId id="442" r:id="rId10"/>
    <p:sldId id="391" r:id="rId11"/>
    <p:sldId id="425" r:id="rId12"/>
    <p:sldId id="426" r:id="rId13"/>
    <p:sldId id="439" r:id="rId14"/>
    <p:sldId id="440" r:id="rId15"/>
    <p:sldId id="449" r:id="rId16"/>
    <p:sldId id="450" r:id="rId17"/>
    <p:sldId id="452" r:id="rId18"/>
    <p:sldId id="456" r:id="rId19"/>
    <p:sldId id="462" r:id="rId20"/>
    <p:sldId id="463" r:id="rId21"/>
    <p:sldId id="464" r:id="rId22"/>
    <p:sldId id="465" r:id="rId23"/>
    <p:sldId id="466" r:id="rId24"/>
    <p:sldId id="467" r:id="rId25"/>
    <p:sldId id="418" r:id="rId26"/>
    <p:sldId id="453" r:id="rId27"/>
    <p:sldId id="454" r:id="rId28"/>
    <p:sldId id="455" r:id="rId29"/>
    <p:sldId id="468" r:id="rId30"/>
    <p:sldId id="469" r:id="rId31"/>
    <p:sldId id="461" r:id="rId32"/>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22" d="100"/>
          <a:sy n="122" d="100"/>
        </p:scale>
        <p:origin x="1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1E7CF-4B57-4906-8DEB-81E8CAA3F382}" type="datetimeFigureOut">
              <a:rPr lang="th-TH" smtClean="0"/>
              <a:t>19/06/64</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E6D-F574-41B6-997D-3895FE49BCDF}" type="slidenum">
              <a:rPr lang="th-TH" smtClean="0"/>
              <a:t>‹#›</a:t>
            </a:fld>
            <a:endParaRPr lang="th-TH"/>
          </a:p>
        </p:txBody>
      </p:sp>
    </p:spTree>
    <p:extLst>
      <p:ext uri="{BB962C8B-B14F-4D97-AF65-F5344CB8AC3E}">
        <p14:creationId xmlns:p14="http://schemas.microsoft.com/office/powerpoint/2010/main" val="138450109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2656-D80E-4623-8E90-78C0995254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237F06FE-1EC3-495D-A783-846E01B9F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31B85736-C20D-4910-B976-DBDEA03B3965}"/>
              </a:ext>
            </a:extLst>
          </p:cNvPr>
          <p:cNvSpPr>
            <a:spLocks noGrp="1"/>
          </p:cNvSpPr>
          <p:nvPr>
            <p:ph type="dt" sz="half" idx="10"/>
          </p:nvPr>
        </p:nvSpPr>
        <p:spPr/>
        <p:txBody>
          <a:bodyPr/>
          <a:lstStyle/>
          <a:p>
            <a:fld id="{7887B424-BB70-4314-9AD3-C2ABCB7AC6AC}" type="datetime1">
              <a:rPr lang="en-US" smtClean="0"/>
              <a:t>6/19/2021</a:t>
            </a:fld>
            <a:endParaRPr lang="th-TH"/>
          </a:p>
        </p:txBody>
      </p:sp>
      <p:sp>
        <p:nvSpPr>
          <p:cNvPr id="5" name="Footer Placeholder 4">
            <a:extLst>
              <a:ext uri="{FF2B5EF4-FFF2-40B4-BE49-F238E27FC236}">
                <a16:creationId xmlns:a16="http://schemas.microsoft.com/office/drawing/2014/main" id="{6BCB36C3-5E83-446F-9021-98B34696408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F8B94EB3-0D38-4F52-9C11-878E383195F5}"/>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59984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7E84-D6A5-47E4-A6A6-7F7156EADF3C}"/>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6DA90FA-8B32-450E-84B8-B32B637B89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2672B40-7BFE-4A31-97FA-C3D9399A77A9}"/>
              </a:ext>
            </a:extLst>
          </p:cNvPr>
          <p:cNvSpPr>
            <a:spLocks noGrp="1"/>
          </p:cNvSpPr>
          <p:nvPr>
            <p:ph type="dt" sz="half" idx="10"/>
          </p:nvPr>
        </p:nvSpPr>
        <p:spPr/>
        <p:txBody>
          <a:bodyPr/>
          <a:lstStyle/>
          <a:p>
            <a:fld id="{A0B4E48F-83C8-48C1-A8CA-A901FE426DC3}" type="datetime1">
              <a:rPr lang="en-US" smtClean="0"/>
              <a:t>6/19/2021</a:t>
            </a:fld>
            <a:endParaRPr lang="th-TH"/>
          </a:p>
        </p:txBody>
      </p:sp>
      <p:sp>
        <p:nvSpPr>
          <p:cNvPr id="5" name="Footer Placeholder 4">
            <a:extLst>
              <a:ext uri="{FF2B5EF4-FFF2-40B4-BE49-F238E27FC236}">
                <a16:creationId xmlns:a16="http://schemas.microsoft.com/office/drawing/2014/main" id="{16F2FF62-3CCA-45E0-9697-82B5BDFFF63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1D79D51-1B8E-4DDD-BECF-E06B8FE0D50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1879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D6767-65BA-4F22-81AE-15391D53A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D957645-F80F-485E-9DA0-8C54E0A9BD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93F129AD-00D5-4CEF-84DB-C41ECE331184}"/>
              </a:ext>
            </a:extLst>
          </p:cNvPr>
          <p:cNvSpPr>
            <a:spLocks noGrp="1"/>
          </p:cNvSpPr>
          <p:nvPr>
            <p:ph type="dt" sz="half" idx="10"/>
          </p:nvPr>
        </p:nvSpPr>
        <p:spPr/>
        <p:txBody>
          <a:bodyPr/>
          <a:lstStyle/>
          <a:p>
            <a:fld id="{F34C2662-657F-4195-916B-AC892D56C1EE}" type="datetime1">
              <a:rPr lang="en-US" smtClean="0"/>
              <a:t>6/19/2021</a:t>
            </a:fld>
            <a:endParaRPr lang="th-TH"/>
          </a:p>
        </p:txBody>
      </p:sp>
      <p:sp>
        <p:nvSpPr>
          <p:cNvPr id="5" name="Footer Placeholder 4">
            <a:extLst>
              <a:ext uri="{FF2B5EF4-FFF2-40B4-BE49-F238E27FC236}">
                <a16:creationId xmlns:a16="http://schemas.microsoft.com/office/drawing/2014/main" id="{6D301103-71D7-42D3-BCC2-23F9F7B584B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9942C2A-97DE-458F-A18B-B3B5742BD011}"/>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77203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3EE2-5D7B-40EB-B92B-537981F21353}"/>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1EA223D-9308-4402-90E6-A2A4D24C55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7EEB8C6-0216-49A3-8FAB-32C0CC6D28F9}"/>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Footer Placeholder 4">
            <a:extLst>
              <a:ext uri="{FF2B5EF4-FFF2-40B4-BE49-F238E27FC236}">
                <a16:creationId xmlns:a16="http://schemas.microsoft.com/office/drawing/2014/main" id="{51D3272C-A052-428C-B06A-71C3DD4A343A}"/>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E00578E-6234-4B25-A92D-13F77D8CC76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41933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BBD3-87A3-4EEE-B985-9E0A9F493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3C747830-5863-4F52-8417-DCB86CCFC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ABFBAF-9288-445F-9727-DC8575AC4B4F}"/>
              </a:ext>
            </a:extLst>
          </p:cNvPr>
          <p:cNvSpPr>
            <a:spLocks noGrp="1"/>
          </p:cNvSpPr>
          <p:nvPr>
            <p:ph type="dt" sz="half" idx="10"/>
          </p:nvPr>
        </p:nvSpPr>
        <p:spPr/>
        <p:txBody>
          <a:bodyPr/>
          <a:lstStyle/>
          <a:p>
            <a:fld id="{ACAF7A17-E588-4C8B-A450-E0E7AC7324A3}" type="datetime1">
              <a:rPr lang="en-US" smtClean="0"/>
              <a:t>6/19/2021</a:t>
            </a:fld>
            <a:endParaRPr lang="th-TH"/>
          </a:p>
        </p:txBody>
      </p:sp>
      <p:sp>
        <p:nvSpPr>
          <p:cNvPr id="5" name="Footer Placeholder 4">
            <a:extLst>
              <a:ext uri="{FF2B5EF4-FFF2-40B4-BE49-F238E27FC236}">
                <a16:creationId xmlns:a16="http://schemas.microsoft.com/office/drawing/2014/main" id="{292E052A-C8DF-40E9-8C8A-A50A0243BEE7}"/>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149BD4B-33AB-4968-B565-F2709575E04A}"/>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9886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BF06-4C95-4847-96BB-102249C4B9CC}"/>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E3F746E1-9F67-4652-8A06-4B1B729436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BF3AA110-4DEE-4033-9CAE-953FA9627A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879F2773-7125-468A-B716-5139EB8911F0}"/>
              </a:ext>
            </a:extLst>
          </p:cNvPr>
          <p:cNvSpPr>
            <a:spLocks noGrp="1"/>
          </p:cNvSpPr>
          <p:nvPr>
            <p:ph type="dt" sz="half" idx="10"/>
          </p:nvPr>
        </p:nvSpPr>
        <p:spPr/>
        <p:txBody>
          <a:bodyPr/>
          <a:lstStyle/>
          <a:p>
            <a:fld id="{E51DD8C2-3D5B-4B22-AAC3-274472C92C45}" type="datetime1">
              <a:rPr lang="en-US" smtClean="0"/>
              <a:t>6/19/2021</a:t>
            </a:fld>
            <a:endParaRPr lang="th-TH"/>
          </a:p>
        </p:txBody>
      </p:sp>
      <p:sp>
        <p:nvSpPr>
          <p:cNvPr id="6" name="Footer Placeholder 5">
            <a:extLst>
              <a:ext uri="{FF2B5EF4-FFF2-40B4-BE49-F238E27FC236}">
                <a16:creationId xmlns:a16="http://schemas.microsoft.com/office/drawing/2014/main" id="{FC5ACC7C-9F4D-4EDE-9925-EB4293F1942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CD7CA769-9F20-4B71-BA85-26A2836B805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286503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B381-C01B-4D15-BC66-D5F53E4E373C}"/>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8D43B45F-EB3B-4483-8A16-C1D80D6E0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9D0ADF-B904-45A9-A465-D00BE5538F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A678038A-0C31-41F9-A3CA-DF3A24FB1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09E984-3BBD-426D-8588-6F04F7E474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183426FE-77E1-49F3-A870-B8BB87668736}"/>
              </a:ext>
            </a:extLst>
          </p:cNvPr>
          <p:cNvSpPr>
            <a:spLocks noGrp="1"/>
          </p:cNvSpPr>
          <p:nvPr>
            <p:ph type="dt" sz="half" idx="10"/>
          </p:nvPr>
        </p:nvSpPr>
        <p:spPr/>
        <p:txBody>
          <a:bodyPr/>
          <a:lstStyle/>
          <a:p>
            <a:fld id="{38899D9E-5898-46F0-B775-21FBD5FFF342}" type="datetime1">
              <a:rPr lang="en-US" smtClean="0"/>
              <a:t>6/19/2021</a:t>
            </a:fld>
            <a:endParaRPr lang="th-TH"/>
          </a:p>
        </p:txBody>
      </p:sp>
      <p:sp>
        <p:nvSpPr>
          <p:cNvPr id="8" name="Footer Placeholder 7">
            <a:extLst>
              <a:ext uri="{FF2B5EF4-FFF2-40B4-BE49-F238E27FC236}">
                <a16:creationId xmlns:a16="http://schemas.microsoft.com/office/drawing/2014/main" id="{E5E3B87A-E929-4027-BE72-9EF4EA85EFAF}"/>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CBA07680-2B79-44BB-B98F-606F58802AF4}"/>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9428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0EED-93CC-467E-9A84-1B75D8221643}"/>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04935B07-EAF5-4CA3-B8FA-3670A2DAAA86}"/>
              </a:ext>
            </a:extLst>
          </p:cNvPr>
          <p:cNvSpPr>
            <a:spLocks noGrp="1"/>
          </p:cNvSpPr>
          <p:nvPr>
            <p:ph type="dt" sz="half" idx="10"/>
          </p:nvPr>
        </p:nvSpPr>
        <p:spPr/>
        <p:txBody>
          <a:bodyPr/>
          <a:lstStyle/>
          <a:p>
            <a:fld id="{C51904B2-9C64-496A-9566-30AEAA199BC4}" type="datetime1">
              <a:rPr lang="en-US" smtClean="0"/>
              <a:t>6/19/2021</a:t>
            </a:fld>
            <a:endParaRPr lang="th-TH"/>
          </a:p>
        </p:txBody>
      </p:sp>
      <p:sp>
        <p:nvSpPr>
          <p:cNvPr id="4" name="Footer Placeholder 3">
            <a:extLst>
              <a:ext uri="{FF2B5EF4-FFF2-40B4-BE49-F238E27FC236}">
                <a16:creationId xmlns:a16="http://schemas.microsoft.com/office/drawing/2014/main" id="{99E5A2FB-CDE0-4B80-A806-E24729206672}"/>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AE0D1484-2E7C-4788-9726-B310412D4E5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22194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04D15-35F4-49F7-ADCF-D202ABE66B34}"/>
              </a:ext>
            </a:extLst>
          </p:cNvPr>
          <p:cNvSpPr>
            <a:spLocks noGrp="1"/>
          </p:cNvSpPr>
          <p:nvPr>
            <p:ph type="dt" sz="half" idx="10"/>
          </p:nvPr>
        </p:nvSpPr>
        <p:spPr/>
        <p:txBody>
          <a:bodyPr/>
          <a:lstStyle/>
          <a:p>
            <a:fld id="{BE1C0AAD-865E-4610-A409-37722F390FFE}" type="datetime1">
              <a:rPr lang="en-US" smtClean="0"/>
              <a:t>6/19/2021</a:t>
            </a:fld>
            <a:endParaRPr lang="th-TH"/>
          </a:p>
        </p:txBody>
      </p:sp>
      <p:sp>
        <p:nvSpPr>
          <p:cNvPr id="3" name="Footer Placeholder 2">
            <a:extLst>
              <a:ext uri="{FF2B5EF4-FFF2-40B4-BE49-F238E27FC236}">
                <a16:creationId xmlns:a16="http://schemas.microsoft.com/office/drawing/2014/main" id="{DE1FA750-3FAA-4B0B-89D0-60AD03AED8C2}"/>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F1BFC39B-978A-4B02-BCB4-7F713CED4CB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2976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4527-4047-4895-80FE-83A6C4BC9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F542D87B-AB5A-4A7E-A966-6DCD478AE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E2460AD9-AEC6-491E-8E7E-05893FF3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AF561B-DB3D-4191-BD48-C74E5A574F70}"/>
              </a:ext>
            </a:extLst>
          </p:cNvPr>
          <p:cNvSpPr>
            <a:spLocks noGrp="1"/>
          </p:cNvSpPr>
          <p:nvPr>
            <p:ph type="dt" sz="half" idx="10"/>
          </p:nvPr>
        </p:nvSpPr>
        <p:spPr/>
        <p:txBody>
          <a:bodyPr/>
          <a:lstStyle/>
          <a:p>
            <a:fld id="{2D7D629B-A3CB-4A35-8C58-35FD04A23ED8}" type="datetime1">
              <a:rPr lang="en-US" smtClean="0"/>
              <a:t>6/19/2021</a:t>
            </a:fld>
            <a:endParaRPr lang="th-TH"/>
          </a:p>
        </p:txBody>
      </p:sp>
      <p:sp>
        <p:nvSpPr>
          <p:cNvPr id="6" name="Footer Placeholder 5">
            <a:extLst>
              <a:ext uri="{FF2B5EF4-FFF2-40B4-BE49-F238E27FC236}">
                <a16:creationId xmlns:a16="http://schemas.microsoft.com/office/drawing/2014/main" id="{9ABA3937-B9CF-4A6C-A2DC-68DF8613F84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BFC691A2-D622-4D26-B927-80232BE9FB08}"/>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8038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8E2A-5B86-4656-8DA0-C029408D1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274AF872-2EE5-4E3A-8B48-5913E6E70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8167087-1766-4BD4-B5AC-40B99C247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9180E2-0262-4341-BF8A-B1312F777432}"/>
              </a:ext>
            </a:extLst>
          </p:cNvPr>
          <p:cNvSpPr>
            <a:spLocks noGrp="1"/>
          </p:cNvSpPr>
          <p:nvPr>
            <p:ph type="dt" sz="half" idx="10"/>
          </p:nvPr>
        </p:nvSpPr>
        <p:spPr/>
        <p:txBody>
          <a:bodyPr/>
          <a:lstStyle/>
          <a:p>
            <a:fld id="{5720A5CD-2814-4BDA-8F7F-6D4E260B95E5}" type="datetime1">
              <a:rPr lang="en-US" smtClean="0"/>
              <a:t>6/19/2021</a:t>
            </a:fld>
            <a:endParaRPr lang="th-TH"/>
          </a:p>
        </p:txBody>
      </p:sp>
      <p:sp>
        <p:nvSpPr>
          <p:cNvPr id="6" name="Footer Placeholder 5">
            <a:extLst>
              <a:ext uri="{FF2B5EF4-FFF2-40B4-BE49-F238E27FC236}">
                <a16:creationId xmlns:a16="http://schemas.microsoft.com/office/drawing/2014/main" id="{EB12ECAB-95ED-4763-8963-C2455D089437}"/>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F09E2873-87DA-44D3-9FBF-3ADCC304B3F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19570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5F596-B1EA-413B-B76F-446AD02C4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F4D2040-17A5-4CF5-9A20-3D63C561E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FACB0509-248D-4ED1-8545-2722FCB97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D330C-29B0-4A80-9163-B423C6D9700A}" type="datetime1">
              <a:rPr lang="en-US" smtClean="0"/>
              <a:t>6/19/2021</a:t>
            </a:fld>
            <a:endParaRPr lang="th-TH"/>
          </a:p>
        </p:txBody>
      </p:sp>
      <p:sp>
        <p:nvSpPr>
          <p:cNvPr id="5" name="Footer Placeholder 4">
            <a:extLst>
              <a:ext uri="{FF2B5EF4-FFF2-40B4-BE49-F238E27FC236}">
                <a16:creationId xmlns:a16="http://schemas.microsoft.com/office/drawing/2014/main" id="{5D21704F-285D-49A0-97E8-83279690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C98BB4E5-87AB-499B-B617-A0768401D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CD95E-A428-4E8F-A603-A71E22D42A60}" type="slidenum">
              <a:rPr lang="th-TH" smtClean="0"/>
              <a:t>‹#›</a:t>
            </a:fld>
            <a:endParaRPr lang="th-TH"/>
          </a:p>
        </p:txBody>
      </p:sp>
    </p:spTree>
    <p:extLst>
      <p:ext uri="{BB962C8B-B14F-4D97-AF65-F5344CB8AC3E}">
        <p14:creationId xmlns:p14="http://schemas.microsoft.com/office/powerpoint/2010/main" val="279967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6.png"/><Relationship Id="rId7" Type="http://schemas.openxmlformats.org/officeDocument/2006/relationships/image" Target="../media/image120.png"/><Relationship Id="rId2" Type="http://schemas.openxmlformats.org/officeDocument/2006/relationships/image" Target="../media/image710.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0.png"/><Relationship Id="rId4" Type="http://schemas.openxmlformats.org/officeDocument/2006/relationships/image" Target="../media/image90.png"/><Relationship Id="rId9" Type="http://schemas.openxmlformats.org/officeDocument/2006/relationships/image" Target="../media/image140.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29.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0.png"/></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29.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20"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19" Type="http://schemas.openxmlformats.org/officeDocument/2006/relationships/image" Target="../media/image77.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1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2.png"/><Relationship Id="rId18" Type="http://schemas.openxmlformats.org/officeDocument/2006/relationships/image" Target="../media/image97.png"/><Relationship Id="rId3" Type="http://schemas.openxmlformats.org/officeDocument/2006/relationships/image" Target="../media/image80.png"/><Relationship Id="rId21" Type="http://schemas.openxmlformats.org/officeDocument/2006/relationships/image" Target="../media/image101.png"/><Relationship Id="rId7" Type="http://schemas.openxmlformats.org/officeDocument/2006/relationships/image" Target="../media/image84.png"/><Relationship Id="rId12" Type="http://schemas.openxmlformats.org/officeDocument/2006/relationships/image" Target="../media/image91.png"/><Relationship Id="rId17" Type="http://schemas.openxmlformats.org/officeDocument/2006/relationships/image" Target="../media/image96.png"/><Relationship Id="rId2" Type="http://schemas.openxmlformats.org/officeDocument/2006/relationships/image" Target="../media/image79.png"/><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9.png"/><Relationship Id="rId5" Type="http://schemas.openxmlformats.org/officeDocument/2006/relationships/image" Target="../media/image82.png"/><Relationship Id="rId15" Type="http://schemas.openxmlformats.org/officeDocument/2006/relationships/image" Target="../media/image94.png"/><Relationship Id="rId10" Type="http://schemas.openxmlformats.org/officeDocument/2006/relationships/image" Target="../media/image88.png"/><Relationship Id="rId19" Type="http://schemas.openxmlformats.org/officeDocument/2006/relationships/image" Target="../media/image98.png"/><Relationship Id="rId4" Type="http://schemas.openxmlformats.org/officeDocument/2006/relationships/image" Target="../media/image81.png"/><Relationship Id="rId9" Type="http://schemas.openxmlformats.org/officeDocument/2006/relationships/image" Target="../media/image87.png"/><Relationship Id="rId14" Type="http://schemas.openxmlformats.org/officeDocument/2006/relationships/image" Target="../media/image93.png"/></Relationships>
</file>

<file path=ppt/slides/_rels/slide1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lectrical4u.com/what-is-inductor-and-inductance-theory-of-inductor/" TargetMode="External"/><Relationship Id="rId7" Type="http://schemas.openxmlformats.org/officeDocument/2006/relationships/hyperlink" Target="https://www.electrical4u.com/electric-current-and-theory-of-electricity/" TargetMode="External"/><Relationship Id="rId2" Type="http://schemas.openxmlformats.org/officeDocument/2006/relationships/hyperlink" Target="https://www.electrical4u.com/what-is-resistor/" TargetMode="External"/><Relationship Id="rId1" Type="http://schemas.openxmlformats.org/officeDocument/2006/relationships/slideLayout" Target="../slideLayouts/slideLayout2.xml"/><Relationship Id="rId6" Type="http://schemas.openxmlformats.org/officeDocument/2006/relationships/hyperlink" Target="https://www.electrical4u.com/active-and-passive-elements-of-electrical-circuit/" TargetMode="External"/><Relationship Id="rId5" Type="http://schemas.openxmlformats.org/officeDocument/2006/relationships/hyperlink" Target="https://www.electrical4u.com/voltage-or-electric-potential-difference/" TargetMode="External"/><Relationship Id="rId4" Type="http://schemas.openxmlformats.org/officeDocument/2006/relationships/hyperlink" Target="https://www.electrical4u.com/what-is-capacito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8.png"/><Relationship Id="rId7" Type="http://schemas.openxmlformats.org/officeDocument/2006/relationships/image" Target="../media/image113.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09.png"/></Relationships>
</file>

<file path=ppt/slides/_rels/slide2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060.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50.png"/><Relationship Id="rId5" Type="http://schemas.openxmlformats.org/officeDocument/2006/relationships/image" Target="../media/image1040.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070.png"/><Relationship Id="rId1" Type="http://schemas.openxmlformats.org/officeDocument/2006/relationships/slideLayout" Target="../slideLayouts/slideLayout2.xml"/><Relationship Id="rId5" Type="http://schemas.openxmlformats.org/officeDocument/2006/relationships/image" Target="../media/image106.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090.png"/><Relationship Id="rId1" Type="http://schemas.openxmlformats.org/officeDocument/2006/relationships/slideLayout" Target="../slideLayouts/slideLayout2.xml"/><Relationship Id="rId5" Type="http://schemas.openxmlformats.org/officeDocument/2006/relationships/image" Target="../media/image1130.png"/><Relationship Id="rId4" Type="http://schemas.openxmlformats.org/officeDocument/2006/relationships/image" Target="../media/image1120.png"/></Relationships>
</file>

<file path=ppt/slides/_rels/slide2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40.png"/><Relationship Id="rId1" Type="http://schemas.openxmlformats.org/officeDocument/2006/relationships/slideLayout" Target="../slideLayouts/slideLayout2.xml"/><Relationship Id="rId6" Type="http://schemas.openxmlformats.org/officeDocument/2006/relationships/image" Target="../media/image1160.png"/><Relationship Id="rId5" Type="http://schemas.microsoft.com/office/2007/relationships/hdphoto" Target="../media/hdphoto1.wdp"/><Relationship Id="rId4" Type="http://schemas.openxmlformats.org/officeDocument/2006/relationships/image" Target="../media/image118.png"/></Relationships>
</file>

<file path=ppt/slides/_rels/slide2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s://www.electrical4u.com/what-is-resistor/" TargetMode="External"/><Relationship Id="rId7" Type="http://schemas.openxmlformats.org/officeDocument/2006/relationships/hyperlink" Target="https://www.electrical4u.com/series-rlc-circuit/" TargetMode="External"/><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hyperlink" Target="https://www.electrical4u.com/electrical-reactance/" TargetMode="External"/><Relationship Id="rId5" Type="http://schemas.openxmlformats.org/officeDocument/2006/relationships/hyperlink" Target="https://www.electrical4u.com/what-is-capacitor/" TargetMode="External"/><Relationship Id="rId4" Type="http://schemas.openxmlformats.org/officeDocument/2006/relationships/hyperlink" Target="https://www.electrical4u.com/what-is-inductor-and-inductance-theory-of-induct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1.png"/><Relationship Id="rId12" Type="http://schemas.openxmlformats.org/officeDocument/2006/relationships/image" Target="../media/image180.png"/><Relationship Id="rId17" Type="http://schemas.openxmlformats.org/officeDocument/2006/relationships/image" Target="../media/image23.png"/><Relationship Id="rId2" Type="http://schemas.openxmlformats.org/officeDocument/2006/relationships/image" Target="../media/image1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70.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0.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1.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7F906E-4B29-47A7-AEBE-316E9F86B3D4}"/>
              </a:ext>
            </a:extLst>
          </p:cNvPr>
          <p:cNvSpPr>
            <a:spLocks noGrp="1"/>
          </p:cNvSpPr>
          <p:nvPr>
            <p:ph type="dt" sz="half" idx="10"/>
          </p:nvPr>
        </p:nvSpPr>
        <p:spPr/>
        <p:txBody>
          <a:bodyPr/>
          <a:lstStyle/>
          <a:p>
            <a:fld id="{566ABBB8-19DC-4F12-B66E-3858C0F4D863}" type="datetime1">
              <a:rPr lang="en-US" smtClean="0"/>
              <a:t>6/19/2021</a:t>
            </a:fld>
            <a:endParaRPr lang="th-TH"/>
          </a:p>
        </p:txBody>
      </p:sp>
      <p:sp>
        <p:nvSpPr>
          <p:cNvPr id="4" name="Slide Number Placeholder 3">
            <a:extLst>
              <a:ext uri="{FF2B5EF4-FFF2-40B4-BE49-F238E27FC236}">
                <a16:creationId xmlns:a16="http://schemas.microsoft.com/office/drawing/2014/main" id="{059BC060-1D64-468B-BF77-C7ADB3526D13}"/>
              </a:ext>
            </a:extLst>
          </p:cNvPr>
          <p:cNvSpPr>
            <a:spLocks noGrp="1"/>
          </p:cNvSpPr>
          <p:nvPr>
            <p:ph type="sldNum" sz="quarter" idx="12"/>
          </p:nvPr>
        </p:nvSpPr>
        <p:spPr/>
        <p:txBody>
          <a:bodyPr/>
          <a:lstStyle/>
          <a:p>
            <a:fld id="{33BCD95E-A428-4E8F-A603-A71E22D42A60}" type="slidenum">
              <a:rPr lang="th-TH" smtClean="0"/>
              <a:t>1</a:t>
            </a:fld>
            <a:endParaRPr lang="th-TH"/>
          </a:p>
        </p:txBody>
      </p:sp>
      <p:sp>
        <p:nvSpPr>
          <p:cNvPr id="5" name="Rectangle 4">
            <a:extLst>
              <a:ext uri="{FF2B5EF4-FFF2-40B4-BE49-F238E27FC236}">
                <a16:creationId xmlns:a16="http://schemas.microsoft.com/office/drawing/2014/main" id="{9EBD9240-1EF0-4212-99D5-9190788ED676}"/>
              </a:ext>
            </a:extLst>
          </p:cNvPr>
          <p:cNvSpPr/>
          <p:nvPr/>
        </p:nvSpPr>
        <p:spPr>
          <a:xfrm>
            <a:off x="2066489" y="4208136"/>
            <a:ext cx="6096000" cy="2246769"/>
          </a:xfrm>
          <a:prstGeom prst="rect">
            <a:avLst/>
          </a:prstGeom>
        </p:spPr>
        <p:txBody>
          <a:bodyPr>
            <a:spAutoFit/>
          </a:bodyPr>
          <a:lstStyle/>
          <a:p>
            <a:pPr algn="ctr"/>
            <a:r>
              <a:rPr lang="en-US" dirty="0">
                <a:solidFill>
                  <a:srgbClr val="0070C0"/>
                </a:solidFill>
              </a:rPr>
              <a:t>By</a:t>
            </a:r>
          </a:p>
          <a:p>
            <a:pPr algn="ctr"/>
            <a:r>
              <a:rPr lang="en-US" dirty="0">
                <a:solidFill>
                  <a:srgbClr val="0070C0"/>
                </a:solidFill>
              </a:rPr>
              <a:t>Dr. Wazir Muhammad Laghari</a:t>
            </a:r>
          </a:p>
          <a:p>
            <a:pPr algn="ctr"/>
            <a:r>
              <a:rPr lang="en-US" dirty="0">
                <a:solidFill>
                  <a:srgbClr val="0070C0"/>
                </a:solidFill>
              </a:rPr>
              <a:t>Electrical Engineering Department</a:t>
            </a:r>
          </a:p>
          <a:p>
            <a:pPr algn="ctr"/>
            <a:r>
              <a:rPr lang="en-US" dirty="0">
                <a:solidFill>
                  <a:srgbClr val="0070C0"/>
                </a:solidFill>
              </a:rPr>
              <a:t>BUET, Khuzdar</a:t>
            </a:r>
          </a:p>
          <a:p>
            <a:pPr algn="ctr"/>
            <a:endParaRPr lang="th-TH" dirty="0"/>
          </a:p>
        </p:txBody>
      </p:sp>
      <p:sp>
        <p:nvSpPr>
          <p:cNvPr id="7" name="Rectangle 6">
            <a:extLst>
              <a:ext uri="{FF2B5EF4-FFF2-40B4-BE49-F238E27FC236}">
                <a16:creationId xmlns:a16="http://schemas.microsoft.com/office/drawing/2014/main" id="{7AB0B6FE-9A03-4850-A315-4D6E8FF0A27A}"/>
              </a:ext>
            </a:extLst>
          </p:cNvPr>
          <p:cNvSpPr/>
          <p:nvPr/>
        </p:nvSpPr>
        <p:spPr>
          <a:xfrm>
            <a:off x="332632" y="253209"/>
            <a:ext cx="10782781" cy="2800767"/>
          </a:xfrm>
          <a:prstGeom prst="rect">
            <a:avLst/>
          </a:prstGeom>
        </p:spPr>
        <p:txBody>
          <a:bodyPr wrap="square">
            <a:spAutoFit/>
          </a:bodyPr>
          <a:lstStyle/>
          <a:p>
            <a:pPr algn="ctr" fontAlgn="ctr"/>
            <a:r>
              <a:rPr lang="en-US" sz="4400" b="1" dirty="0">
                <a:solidFill>
                  <a:schemeClr val="accent6">
                    <a:lumMod val="50000"/>
                  </a:schemeClr>
                </a:solidFill>
                <a:latin typeface="-apple-system"/>
              </a:rPr>
              <a:t>Computational Methods in </a:t>
            </a:r>
          </a:p>
          <a:p>
            <a:pPr algn="ctr" fontAlgn="ctr"/>
            <a:r>
              <a:rPr lang="en-US" sz="4400" b="1" dirty="0">
                <a:solidFill>
                  <a:schemeClr val="accent6">
                    <a:lumMod val="50000"/>
                  </a:schemeClr>
                </a:solidFill>
                <a:latin typeface="-apple-system"/>
              </a:rPr>
              <a:t>Power System Analysis</a:t>
            </a:r>
          </a:p>
          <a:p>
            <a:pPr algn="ctr"/>
            <a:br>
              <a:rPr lang="en-US" sz="4400" b="1" dirty="0">
                <a:solidFill>
                  <a:schemeClr val="accent6">
                    <a:lumMod val="50000"/>
                  </a:schemeClr>
                </a:solidFill>
              </a:rPr>
            </a:br>
            <a:endParaRPr lang="th-TH" sz="4400" b="1" dirty="0">
              <a:solidFill>
                <a:schemeClr val="accent6">
                  <a:lumMod val="50000"/>
                </a:schemeClr>
              </a:solidFill>
            </a:endParaRPr>
          </a:p>
        </p:txBody>
      </p:sp>
      <p:sp>
        <p:nvSpPr>
          <p:cNvPr id="8" name="Rectangle 7">
            <a:extLst>
              <a:ext uri="{FF2B5EF4-FFF2-40B4-BE49-F238E27FC236}">
                <a16:creationId xmlns:a16="http://schemas.microsoft.com/office/drawing/2014/main" id="{18626DA8-0D2D-4E5C-A592-8A5E58899654}"/>
              </a:ext>
            </a:extLst>
          </p:cNvPr>
          <p:cNvSpPr/>
          <p:nvPr/>
        </p:nvSpPr>
        <p:spPr>
          <a:xfrm>
            <a:off x="1333851" y="2007535"/>
            <a:ext cx="8648350" cy="2308324"/>
          </a:xfrm>
          <a:prstGeom prst="rect">
            <a:avLst/>
          </a:prstGeom>
        </p:spPr>
        <p:txBody>
          <a:bodyPr wrap="square">
            <a:spAutoFit/>
          </a:bodyPr>
          <a:lstStyle/>
          <a:p>
            <a:pPr algn="ctr"/>
            <a:r>
              <a:rPr lang="en-US" sz="4800" b="1" dirty="0">
                <a:solidFill>
                  <a:srgbClr val="7030A0"/>
                </a:solidFill>
              </a:rPr>
              <a:t>Lecture-4</a:t>
            </a:r>
            <a:br>
              <a:rPr lang="en-US" sz="4800" b="1" dirty="0">
                <a:solidFill>
                  <a:srgbClr val="7030A0"/>
                </a:solidFill>
              </a:rPr>
            </a:br>
            <a:r>
              <a:rPr lang="en-US" sz="4800" b="1" dirty="0">
                <a:solidFill>
                  <a:srgbClr val="7030A0"/>
                </a:solidFill>
              </a:rPr>
              <a:t>Mathematical Model Of Power System Network</a:t>
            </a:r>
            <a:endParaRPr lang="th-TH" sz="4800" dirty="0">
              <a:solidFill>
                <a:srgbClr val="7030A0"/>
              </a:solidFill>
            </a:endParaRPr>
          </a:p>
        </p:txBody>
      </p:sp>
      <p:pic>
        <p:nvPicPr>
          <p:cNvPr id="6" name="Picture 5">
            <a:extLst>
              <a:ext uri="{FF2B5EF4-FFF2-40B4-BE49-F238E27FC236}">
                <a16:creationId xmlns:a16="http://schemas.microsoft.com/office/drawing/2014/main" id="{CC9188D0-9CCD-47A4-A1B6-05B30952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32" y="136525"/>
            <a:ext cx="1301405" cy="1280160"/>
          </a:xfrm>
          <a:prstGeom prst="rect">
            <a:avLst/>
          </a:prstGeom>
        </p:spPr>
      </p:pic>
    </p:spTree>
    <p:extLst>
      <p:ext uri="{BB962C8B-B14F-4D97-AF65-F5344CB8AC3E}">
        <p14:creationId xmlns:p14="http://schemas.microsoft.com/office/powerpoint/2010/main" val="386342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A843-5021-4B73-9207-D90DF57E985C}"/>
              </a:ext>
            </a:extLst>
          </p:cNvPr>
          <p:cNvSpPr>
            <a:spLocks noGrp="1"/>
          </p:cNvSpPr>
          <p:nvPr>
            <p:ph type="title"/>
          </p:nvPr>
        </p:nvSpPr>
        <p:spPr>
          <a:xfrm>
            <a:off x="182745" y="136526"/>
            <a:ext cx="10515600" cy="640310"/>
          </a:xfrm>
        </p:spPr>
        <p:txBody>
          <a:bodyPr>
            <a:normAutofit fontScale="90000"/>
          </a:bodyPr>
          <a:lstStyle/>
          <a:p>
            <a:r>
              <a:rPr lang="en-US" b="1" dirty="0">
                <a:solidFill>
                  <a:srgbClr val="7030A0"/>
                </a:solidFill>
              </a:rPr>
              <a:t>Primitive Networks</a:t>
            </a:r>
            <a:endParaRPr lang="th-TH" b="1" dirty="0">
              <a:solidFill>
                <a:srgbClr val="7030A0"/>
              </a:solidFill>
            </a:endParaRPr>
          </a:p>
        </p:txBody>
      </p:sp>
      <p:sp>
        <p:nvSpPr>
          <p:cNvPr id="3" name="Content Placeholder 2">
            <a:extLst>
              <a:ext uri="{FF2B5EF4-FFF2-40B4-BE49-F238E27FC236}">
                <a16:creationId xmlns:a16="http://schemas.microsoft.com/office/drawing/2014/main" id="{23B1FDAD-9217-4C4B-9E66-2BF852791B68}"/>
              </a:ext>
            </a:extLst>
          </p:cNvPr>
          <p:cNvSpPr>
            <a:spLocks noGrp="1"/>
          </p:cNvSpPr>
          <p:nvPr>
            <p:ph idx="1"/>
          </p:nvPr>
        </p:nvSpPr>
        <p:spPr>
          <a:xfrm>
            <a:off x="100053" y="903133"/>
            <a:ext cx="11965171" cy="4351338"/>
          </a:xfrm>
        </p:spPr>
        <p:txBody>
          <a:bodyPr/>
          <a:lstStyle/>
          <a:p>
            <a:pPr algn="just"/>
            <a:r>
              <a:rPr lang="en-US" dirty="0"/>
              <a:t>Here we discuss one single line diagram and shows one generating station connected with two buses B</a:t>
            </a:r>
            <a:r>
              <a:rPr lang="en-US" baseline="-25000" dirty="0"/>
              <a:t>1</a:t>
            </a:r>
            <a:r>
              <a:rPr lang="en-US" dirty="0"/>
              <a:t> and B</a:t>
            </a:r>
            <a:r>
              <a:rPr lang="en-US" baseline="-25000" dirty="0"/>
              <a:t>2 </a:t>
            </a:r>
            <a:r>
              <a:rPr lang="en-US" dirty="0"/>
              <a:t>. In between two buses we used one transmission line and at final end load is there.</a:t>
            </a:r>
            <a:endParaRPr lang="th-TH" dirty="0"/>
          </a:p>
        </p:txBody>
      </p:sp>
      <p:sp>
        <p:nvSpPr>
          <p:cNvPr id="4" name="Date Placeholder 3">
            <a:extLst>
              <a:ext uri="{FF2B5EF4-FFF2-40B4-BE49-F238E27FC236}">
                <a16:creationId xmlns:a16="http://schemas.microsoft.com/office/drawing/2014/main" id="{F7291A5E-9946-429C-9263-6B0FAC0F4138}"/>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23B9CB04-CFA1-49E4-9551-DA9481E6D8CC}"/>
              </a:ext>
            </a:extLst>
          </p:cNvPr>
          <p:cNvSpPr>
            <a:spLocks noGrp="1"/>
          </p:cNvSpPr>
          <p:nvPr>
            <p:ph type="sldNum" sz="quarter" idx="12"/>
          </p:nvPr>
        </p:nvSpPr>
        <p:spPr/>
        <p:txBody>
          <a:bodyPr/>
          <a:lstStyle/>
          <a:p>
            <a:fld id="{33BCD95E-A428-4E8F-A603-A71E22D42A60}" type="slidenum">
              <a:rPr lang="th-TH" smtClean="0"/>
              <a:t>10</a:t>
            </a:fld>
            <a:endParaRPr lang="th-TH"/>
          </a:p>
        </p:txBody>
      </p:sp>
      <p:pic>
        <p:nvPicPr>
          <p:cNvPr id="6" name="Picture 5">
            <a:extLst>
              <a:ext uri="{FF2B5EF4-FFF2-40B4-BE49-F238E27FC236}">
                <a16:creationId xmlns:a16="http://schemas.microsoft.com/office/drawing/2014/main" id="{272CC5F6-1A20-40FD-B83E-7D2CA44C602B}"/>
              </a:ext>
            </a:extLst>
          </p:cNvPr>
          <p:cNvPicPr>
            <a:picLocks noChangeAspect="1"/>
          </p:cNvPicPr>
          <p:nvPr/>
        </p:nvPicPr>
        <p:blipFill>
          <a:blip r:embed="rId2"/>
          <a:stretch>
            <a:fillRect/>
          </a:stretch>
        </p:blipFill>
        <p:spPr>
          <a:xfrm>
            <a:off x="1244968" y="2086853"/>
            <a:ext cx="8201025" cy="1676400"/>
          </a:xfrm>
          <a:prstGeom prst="rect">
            <a:avLst/>
          </a:prstGeom>
        </p:spPr>
      </p:pic>
      <p:sp>
        <p:nvSpPr>
          <p:cNvPr id="7" name="TextBox 6">
            <a:extLst>
              <a:ext uri="{FF2B5EF4-FFF2-40B4-BE49-F238E27FC236}">
                <a16:creationId xmlns:a16="http://schemas.microsoft.com/office/drawing/2014/main" id="{99C01CB0-B2D7-494F-83BC-DD6B13F2B740}"/>
              </a:ext>
            </a:extLst>
          </p:cNvPr>
          <p:cNvSpPr txBox="1"/>
          <p:nvPr/>
        </p:nvSpPr>
        <p:spPr>
          <a:xfrm>
            <a:off x="339654" y="3763253"/>
            <a:ext cx="11725569" cy="1815882"/>
          </a:xfrm>
          <a:prstGeom prst="rect">
            <a:avLst/>
          </a:prstGeom>
          <a:noFill/>
        </p:spPr>
        <p:txBody>
          <a:bodyPr wrap="square" rtlCol="0">
            <a:spAutoFit/>
          </a:bodyPr>
          <a:lstStyle/>
          <a:p>
            <a:pPr algn="just"/>
            <a:r>
              <a:rPr lang="en-US" dirty="0"/>
              <a:t>To analyze above system, first of all separate Generator.</a:t>
            </a:r>
          </a:p>
          <a:p>
            <a:pPr algn="just"/>
            <a:r>
              <a:rPr lang="en-US" dirty="0"/>
              <a:t>To know the characteristics of generator, we used primitive network in two ways: one is called as primitive impedance network and other is primitive admittance network.</a:t>
            </a:r>
            <a:endParaRPr lang="th-TH" dirty="0"/>
          </a:p>
        </p:txBody>
      </p:sp>
    </p:spTree>
    <p:extLst>
      <p:ext uri="{BB962C8B-B14F-4D97-AF65-F5344CB8AC3E}">
        <p14:creationId xmlns:p14="http://schemas.microsoft.com/office/powerpoint/2010/main" val="138137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9872-80B6-4EF0-B192-86460379C613}"/>
              </a:ext>
            </a:extLst>
          </p:cNvPr>
          <p:cNvSpPr>
            <a:spLocks noGrp="1"/>
          </p:cNvSpPr>
          <p:nvPr>
            <p:ph type="title"/>
          </p:nvPr>
        </p:nvSpPr>
        <p:spPr/>
        <p:txBody>
          <a:bodyPr/>
          <a:lstStyle/>
          <a:p>
            <a:r>
              <a:rPr lang="en-US" b="1" dirty="0">
                <a:solidFill>
                  <a:srgbClr val="7030A0"/>
                </a:solidFill>
              </a:rPr>
              <a:t>BUS Admittance Matrix</a:t>
            </a:r>
            <a:endParaRPr lang="th-TH" b="1" dirty="0">
              <a:solidFill>
                <a:srgbClr val="7030A0"/>
              </a:solidFill>
            </a:endParaRPr>
          </a:p>
        </p:txBody>
      </p:sp>
      <p:sp>
        <p:nvSpPr>
          <p:cNvPr id="3" name="Content Placeholder 2">
            <a:extLst>
              <a:ext uri="{FF2B5EF4-FFF2-40B4-BE49-F238E27FC236}">
                <a16:creationId xmlns:a16="http://schemas.microsoft.com/office/drawing/2014/main" id="{1E30A38F-1FDF-4861-9EBC-2E558A480796}"/>
              </a:ext>
            </a:extLst>
          </p:cNvPr>
          <p:cNvSpPr>
            <a:spLocks noGrp="1"/>
          </p:cNvSpPr>
          <p:nvPr>
            <p:ph idx="1"/>
          </p:nvPr>
        </p:nvSpPr>
        <p:spPr/>
        <p:txBody>
          <a:bodyPr/>
          <a:lstStyle/>
          <a:p>
            <a:pPr>
              <a:buFont typeface="Wingdings" panose="05000000000000000000" pitchFamily="2" charset="2"/>
              <a:buChar char="Ø"/>
            </a:pPr>
            <a:r>
              <a:rPr lang="en-US" dirty="0"/>
              <a:t>In a power system, </a:t>
            </a:r>
            <a:r>
              <a:rPr lang="en-US" b="1" dirty="0"/>
              <a:t>Bus Admittance Matrix </a:t>
            </a:r>
            <a:r>
              <a:rPr lang="en-US" dirty="0"/>
              <a:t>represents the nodal admittance of the various buses.</a:t>
            </a:r>
          </a:p>
          <a:p>
            <a:pPr>
              <a:buFont typeface="Wingdings" panose="05000000000000000000" pitchFamily="2" charset="2"/>
              <a:buChar char="Ø"/>
            </a:pPr>
            <a:r>
              <a:rPr lang="en-US" dirty="0"/>
              <a:t>In the transmission line, each bus is connected to the various other buses.</a:t>
            </a:r>
          </a:p>
          <a:p>
            <a:pPr>
              <a:buFont typeface="Wingdings" panose="05000000000000000000" pitchFamily="2" charset="2"/>
              <a:buChar char="Ø"/>
            </a:pPr>
            <a:r>
              <a:rPr lang="en-US" dirty="0"/>
              <a:t>Admittance matrix is used to analyze the data that is needed in the load or a power flow study of the buses. </a:t>
            </a:r>
            <a:endParaRPr lang="th-TH" dirty="0"/>
          </a:p>
        </p:txBody>
      </p:sp>
      <p:sp>
        <p:nvSpPr>
          <p:cNvPr id="4" name="Date Placeholder 3">
            <a:extLst>
              <a:ext uri="{FF2B5EF4-FFF2-40B4-BE49-F238E27FC236}">
                <a16:creationId xmlns:a16="http://schemas.microsoft.com/office/drawing/2014/main" id="{F302CC29-851D-4FB1-AB41-11F3A2B3E29D}"/>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19A95DFD-28BF-456F-9981-9C919DAA3E05}"/>
              </a:ext>
            </a:extLst>
          </p:cNvPr>
          <p:cNvSpPr>
            <a:spLocks noGrp="1"/>
          </p:cNvSpPr>
          <p:nvPr>
            <p:ph type="sldNum" sz="quarter" idx="12"/>
          </p:nvPr>
        </p:nvSpPr>
        <p:spPr/>
        <p:txBody>
          <a:bodyPr/>
          <a:lstStyle/>
          <a:p>
            <a:fld id="{33BCD95E-A428-4E8F-A603-A71E22D42A60}" type="slidenum">
              <a:rPr lang="th-TH" smtClean="0"/>
              <a:t>11</a:t>
            </a:fld>
            <a:endParaRPr lang="th-TH"/>
          </a:p>
        </p:txBody>
      </p:sp>
    </p:spTree>
    <p:extLst>
      <p:ext uri="{BB962C8B-B14F-4D97-AF65-F5344CB8AC3E}">
        <p14:creationId xmlns:p14="http://schemas.microsoft.com/office/powerpoint/2010/main" val="232383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A84E-7967-4463-8EEE-433BF44A8EDC}"/>
              </a:ext>
            </a:extLst>
          </p:cNvPr>
          <p:cNvSpPr>
            <a:spLocks noGrp="1"/>
          </p:cNvSpPr>
          <p:nvPr>
            <p:ph type="title"/>
          </p:nvPr>
        </p:nvSpPr>
        <p:spPr>
          <a:xfrm>
            <a:off x="154387" y="136525"/>
            <a:ext cx="10515600" cy="1325563"/>
          </a:xfrm>
        </p:spPr>
        <p:txBody>
          <a:bodyPr/>
          <a:lstStyle/>
          <a:p>
            <a:r>
              <a:rPr lang="en-US" b="1" dirty="0">
                <a:solidFill>
                  <a:srgbClr val="7030A0"/>
                </a:solidFill>
              </a:rPr>
              <a:t>Advantages of Bus Admittance Matrix</a:t>
            </a:r>
            <a:endParaRPr lang="th-TH" b="1" dirty="0">
              <a:solidFill>
                <a:srgbClr val="7030A0"/>
              </a:solidFill>
            </a:endParaRPr>
          </a:p>
        </p:txBody>
      </p:sp>
      <p:sp>
        <p:nvSpPr>
          <p:cNvPr id="3" name="Content Placeholder 2">
            <a:extLst>
              <a:ext uri="{FF2B5EF4-FFF2-40B4-BE49-F238E27FC236}">
                <a16:creationId xmlns:a16="http://schemas.microsoft.com/office/drawing/2014/main" id="{C6D830A0-3449-4D0C-8D9A-C967B41B23D8}"/>
              </a:ext>
            </a:extLst>
          </p:cNvPr>
          <p:cNvSpPr>
            <a:spLocks noGrp="1"/>
          </p:cNvSpPr>
          <p:nvPr>
            <p:ph idx="1"/>
          </p:nvPr>
        </p:nvSpPr>
        <p:spPr>
          <a:xfrm>
            <a:off x="154056" y="1253331"/>
            <a:ext cx="11883888" cy="4351338"/>
          </a:xfrm>
        </p:spPr>
        <p:txBody>
          <a:bodyPr/>
          <a:lstStyle/>
          <a:p>
            <a:r>
              <a:rPr lang="en-US" dirty="0"/>
              <a:t>The bus admittance matrix is a Sparse matrix (i.e. most of its elements are zero) thus the computer memory requirements are less.</a:t>
            </a:r>
          </a:p>
          <a:p>
            <a:endParaRPr lang="en-US" dirty="0"/>
          </a:p>
          <a:p>
            <a:r>
              <a:rPr lang="en-US" dirty="0"/>
              <a:t>Its formation and modification are easy.</a:t>
            </a:r>
          </a:p>
          <a:p>
            <a:endParaRPr lang="en-US" dirty="0"/>
          </a:p>
          <a:p>
            <a:r>
              <a:rPr lang="en-US" dirty="0"/>
              <a:t>Data preparation is very simple.</a:t>
            </a:r>
          </a:p>
          <a:p>
            <a:endParaRPr lang="en-US" dirty="0"/>
          </a:p>
          <a:p>
            <a:r>
              <a:rPr lang="en-US" dirty="0"/>
              <a:t>It is very useful in load flow and stability analysis.</a:t>
            </a:r>
            <a:endParaRPr lang="th-TH" dirty="0"/>
          </a:p>
        </p:txBody>
      </p:sp>
      <p:sp>
        <p:nvSpPr>
          <p:cNvPr id="4" name="Date Placeholder 3">
            <a:extLst>
              <a:ext uri="{FF2B5EF4-FFF2-40B4-BE49-F238E27FC236}">
                <a16:creationId xmlns:a16="http://schemas.microsoft.com/office/drawing/2014/main" id="{5CAE0237-9E66-4A5D-8572-75497343EC4C}"/>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F7315BBD-14AC-4A61-A6B8-B6D62AEE5AFD}"/>
              </a:ext>
            </a:extLst>
          </p:cNvPr>
          <p:cNvSpPr>
            <a:spLocks noGrp="1"/>
          </p:cNvSpPr>
          <p:nvPr>
            <p:ph type="sldNum" sz="quarter" idx="12"/>
          </p:nvPr>
        </p:nvSpPr>
        <p:spPr/>
        <p:txBody>
          <a:bodyPr/>
          <a:lstStyle/>
          <a:p>
            <a:fld id="{33BCD95E-A428-4E8F-A603-A71E22D42A60}" type="slidenum">
              <a:rPr lang="th-TH" smtClean="0"/>
              <a:t>12</a:t>
            </a:fld>
            <a:endParaRPr lang="th-TH"/>
          </a:p>
        </p:txBody>
      </p:sp>
    </p:spTree>
    <p:extLst>
      <p:ext uri="{BB962C8B-B14F-4D97-AF65-F5344CB8AC3E}">
        <p14:creationId xmlns:p14="http://schemas.microsoft.com/office/powerpoint/2010/main" val="280393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7F16-BA6A-45E8-81B6-6A9C4C97F275}"/>
              </a:ext>
            </a:extLst>
          </p:cNvPr>
          <p:cNvSpPr>
            <a:spLocks noGrp="1"/>
          </p:cNvSpPr>
          <p:nvPr>
            <p:ph type="title"/>
          </p:nvPr>
        </p:nvSpPr>
        <p:spPr>
          <a:xfrm>
            <a:off x="838200" y="136525"/>
            <a:ext cx="10515600" cy="819619"/>
          </a:xfrm>
        </p:spPr>
        <p:txBody>
          <a:bodyPr>
            <a:noAutofit/>
          </a:bodyPr>
          <a:lstStyle/>
          <a:p>
            <a:pPr algn="ctr"/>
            <a:r>
              <a:rPr lang="en-US" sz="3200" b="1" dirty="0">
                <a:solidFill>
                  <a:srgbClr val="7030A0"/>
                </a:solidFill>
              </a:rPr>
              <a:t>Formation of Network Matrices by Singular Transformations</a:t>
            </a:r>
            <a:endParaRPr lang="th-TH" sz="3200" b="1" dirty="0">
              <a:solidFill>
                <a:srgbClr val="7030A0"/>
              </a:solidFill>
            </a:endParaRPr>
          </a:p>
        </p:txBody>
      </p:sp>
      <p:sp>
        <p:nvSpPr>
          <p:cNvPr id="3" name="Content Placeholder 2">
            <a:extLst>
              <a:ext uri="{FF2B5EF4-FFF2-40B4-BE49-F238E27FC236}">
                <a16:creationId xmlns:a16="http://schemas.microsoft.com/office/drawing/2014/main" id="{BE3CE8B4-57E4-49DF-A5B8-E23208280B74}"/>
              </a:ext>
            </a:extLst>
          </p:cNvPr>
          <p:cNvSpPr>
            <a:spLocks noGrp="1"/>
          </p:cNvSpPr>
          <p:nvPr>
            <p:ph idx="1"/>
          </p:nvPr>
        </p:nvSpPr>
        <p:spPr>
          <a:xfrm>
            <a:off x="230588" y="1675322"/>
            <a:ext cx="11903102" cy="4351338"/>
          </a:xfrm>
        </p:spPr>
        <p:txBody>
          <a:bodyPr>
            <a:normAutofit/>
          </a:bodyPr>
          <a:lstStyle/>
          <a:p>
            <a:pPr marL="0" indent="0" algn="just">
              <a:buNone/>
            </a:pPr>
            <a:r>
              <a:rPr lang="en-US" sz="2000" dirty="0"/>
              <a:t>A network is made up of an interconnected set of elements. In the bus frame of reference, the performance of an interconnected network is described by n-1 independent nodal equations, where n is the number of nodes. In matrix notation, the performance equation in impedance form is: </a:t>
            </a:r>
            <a:endParaRPr lang="th-TH" sz="2000" dirty="0"/>
          </a:p>
        </p:txBody>
      </p:sp>
      <p:sp>
        <p:nvSpPr>
          <p:cNvPr id="5" name="Slide Number Placeholder 4">
            <a:extLst>
              <a:ext uri="{FF2B5EF4-FFF2-40B4-BE49-F238E27FC236}">
                <a16:creationId xmlns:a16="http://schemas.microsoft.com/office/drawing/2014/main" id="{21AFCC23-DEBD-4C89-B254-65ACB5030DF0}"/>
              </a:ext>
            </a:extLst>
          </p:cNvPr>
          <p:cNvSpPr>
            <a:spLocks noGrp="1"/>
          </p:cNvSpPr>
          <p:nvPr>
            <p:ph type="sldNum" sz="quarter" idx="12"/>
          </p:nvPr>
        </p:nvSpPr>
        <p:spPr/>
        <p:txBody>
          <a:bodyPr/>
          <a:lstStyle/>
          <a:p>
            <a:fld id="{33BCD95E-A428-4E8F-A603-A71E22D42A60}" type="slidenum">
              <a:rPr lang="th-TH" smtClean="0"/>
              <a:t>13</a:t>
            </a:fld>
            <a:endParaRPr lang="th-TH"/>
          </a:p>
        </p:txBody>
      </p:sp>
      <p:pic>
        <p:nvPicPr>
          <p:cNvPr id="9" name="Picture 8">
            <a:extLst>
              <a:ext uri="{FF2B5EF4-FFF2-40B4-BE49-F238E27FC236}">
                <a16:creationId xmlns:a16="http://schemas.microsoft.com/office/drawing/2014/main" id="{4CFB463D-E6DC-40E0-80F2-0096126C1134}"/>
              </a:ext>
            </a:extLst>
          </p:cNvPr>
          <p:cNvPicPr>
            <a:picLocks noChangeAspect="1"/>
          </p:cNvPicPr>
          <p:nvPr/>
        </p:nvPicPr>
        <p:blipFill>
          <a:blip r:embed="rId2"/>
          <a:stretch>
            <a:fillRect/>
          </a:stretch>
        </p:blipFill>
        <p:spPr>
          <a:xfrm>
            <a:off x="4386469" y="2791080"/>
            <a:ext cx="4988119" cy="2266950"/>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1BEDEC8-0F78-47E9-9D70-AA6FBC792742}"/>
                  </a:ext>
                </a:extLst>
              </p:cNvPr>
              <p:cNvSpPr/>
              <p:nvPr/>
            </p:nvSpPr>
            <p:spPr>
              <a:xfrm>
                <a:off x="288898" y="2749055"/>
                <a:ext cx="6096000" cy="4108945"/>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libri" panose="020F0502020204030204" pitchFamily="34" charset="0"/>
                          <a:cs typeface="Cordia New" panose="020B0304020202020204" pitchFamily="34" charset="-34"/>
                        </a:rPr>
                        <m:t>𝑉</m:t>
                      </m:r>
                      <m:r>
                        <a:rPr lang="en-US" sz="1600" i="1">
                          <a:latin typeface="Cambria Math" panose="02040503050406030204" pitchFamily="18" charset="0"/>
                          <a:ea typeface="Calibri" panose="020F0502020204030204" pitchFamily="34"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𝐼𝑅</m:t>
                      </m:r>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libri" panose="020F0502020204030204" pitchFamily="34" charset="0"/>
                          <a:cs typeface="Cordia New" panose="020B0304020202020204" pitchFamily="34" charset="-34"/>
                        </a:rPr>
                        <m:t>𝑉</m:t>
                      </m:r>
                      <m:r>
                        <a:rPr lang="en-US" sz="1600" i="1">
                          <a:latin typeface="Cambria Math" panose="02040503050406030204" pitchFamily="18" charset="0"/>
                          <a:ea typeface="Calibri" panose="020F0502020204030204" pitchFamily="34"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𝑅𝐼</m:t>
                      </m:r>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libri" panose="020F0502020204030204" pitchFamily="34" charset="0"/>
                          <a:cs typeface="Cordia New" panose="020B0304020202020204" pitchFamily="34" charset="-34"/>
                        </a:rPr>
                        <m:t>𝐸</m:t>
                      </m:r>
                      <m:r>
                        <a:rPr lang="en-US" sz="1600" i="1">
                          <a:latin typeface="Cambria Math" panose="02040503050406030204" pitchFamily="18" charset="0"/>
                          <a:ea typeface="Calibri" panose="020F0502020204030204" pitchFamily="34"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𝑅𝐼</m:t>
                      </m:r>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libri" panose="020F0502020204030204" pitchFamily="34" charset="0"/>
                          <a:cs typeface="Cordia New" panose="020B0304020202020204" pitchFamily="34" charset="-34"/>
                        </a:rPr>
                        <m:t>𝐸</m:t>
                      </m:r>
                      <m:r>
                        <a:rPr lang="en-US" sz="1600" i="1">
                          <a:latin typeface="Cambria Math" panose="02040503050406030204" pitchFamily="18" charset="0"/>
                          <a:ea typeface="Calibri" panose="020F0502020204030204" pitchFamily="34"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𝑍𝐼</m:t>
                      </m:r>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libri" panose="020F0502020204030204" pitchFamily="34" charset="0"/>
                          <a:cs typeface="Cordia New" panose="020B0304020202020204" pitchFamily="34" charset="-34"/>
                        </a:rPr>
                        <m:t>𝐸</m:t>
                      </m:r>
                      <m:r>
                        <a:rPr lang="en-US" sz="1600" i="1">
                          <a:latin typeface="Cambria Math" panose="02040503050406030204" pitchFamily="18" charset="0"/>
                          <a:ea typeface="Calibri" panose="020F0502020204030204" pitchFamily="34" charset="0"/>
                          <a:cs typeface="Cordia New" panose="020B0304020202020204" pitchFamily="34" charset="-34"/>
                        </a:rPr>
                        <m:t>= </m:t>
                      </m:r>
                      <m:f>
                        <m:fPr>
                          <m:ctrlPr>
                            <a:rPr lang="en-US" sz="1600" i="1">
                              <a:latin typeface="Cambria Math" panose="02040503050406030204" pitchFamily="18" charset="0"/>
                              <a:ea typeface="Times New Roman" panose="02020603050405020304" pitchFamily="18" charset="0"/>
                              <a:cs typeface="Cordia New" panose="020B0304020202020204" pitchFamily="34" charset="-34"/>
                            </a:rPr>
                          </m:ctrlPr>
                        </m:fPr>
                        <m:num>
                          <m:r>
                            <a:rPr lang="en-US" sz="1600" i="1">
                              <a:latin typeface="Cambria Math" panose="02040503050406030204" pitchFamily="18" charset="0"/>
                              <a:ea typeface="Times New Roman" panose="02020603050405020304" pitchFamily="18" charset="0"/>
                              <a:cs typeface="Cordia New" panose="020B0304020202020204" pitchFamily="34" charset="-34"/>
                            </a:rPr>
                            <m:t>1</m:t>
                          </m:r>
                        </m:num>
                        <m:den>
                          <m:r>
                            <a:rPr lang="en-US" sz="1600" i="1">
                              <a:latin typeface="Cambria Math" panose="02040503050406030204" pitchFamily="18" charset="0"/>
                              <a:ea typeface="Times New Roman" panose="02020603050405020304" pitchFamily="18" charset="0"/>
                              <a:cs typeface="Cordia New" panose="020B0304020202020204" pitchFamily="34" charset="-34"/>
                            </a:rPr>
                            <m:t>𝑌</m:t>
                          </m:r>
                        </m:den>
                      </m:f>
                      <m:r>
                        <a:rPr lang="en-US" sz="1600" i="1">
                          <a:latin typeface="Cambria Math" panose="02040503050406030204" pitchFamily="18" charset="0"/>
                          <a:ea typeface="Times New Roman" panose="02020603050405020304" pitchFamily="18" charset="0"/>
                          <a:cs typeface="Cordia New" panose="020B0304020202020204" pitchFamily="34" charset="-34"/>
                        </a:rPr>
                        <m:t>𝐼</m:t>
                      </m:r>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libri" panose="020F0502020204030204" pitchFamily="34" charset="0"/>
                          <a:cs typeface="Cordia New" panose="020B0304020202020204" pitchFamily="34" charset="-34"/>
                        </a:rPr>
                        <m:t>𝑌𝐸</m:t>
                      </m:r>
                      <m:r>
                        <a:rPr lang="en-US" sz="1600" i="1">
                          <a:latin typeface="Cambria Math" panose="02040503050406030204" pitchFamily="18" charset="0"/>
                          <a:ea typeface="Calibri" panose="020F0502020204030204" pitchFamily="34"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𝐼</m:t>
                      </m:r>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600" dirty="0">
                    <a:latin typeface="Calibri" panose="020F0502020204030204" pitchFamily="34" charset="0"/>
                    <a:ea typeface="Times New Roman" panose="02020603050405020304" pitchFamily="18" charset="0"/>
                    <a:cs typeface="Cordia New" panose="020B0304020202020204" pitchFamily="34" charset="-34"/>
                  </a:rPr>
                  <a:t>In terms of Power System Terminology</a:t>
                </a:r>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𝐵𝑈𝑆</m:t>
                                  </m:r>
                                </m:sub>
                              </m:sSub>
                              <m:r>
                                <a:rPr lang="en-US" sz="1600" i="1">
                                  <a:latin typeface="Cambria Math" panose="02040503050406030204" pitchFamily="18" charset="0"/>
                                  <a:ea typeface="Calibri" panose="020F0502020204030204" pitchFamily="34" charset="0"/>
                                  <a:cs typeface="Cordia New" panose="020B0304020202020204" pitchFamily="34" charset="-34"/>
                                </a:rPr>
                                <m:t>=</m:t>
                              </m:r>
                              <m:r>
                                <a:rPr lang="en-US" sz="1600" i="1">
                                  <a:latin typeface="Cambria Math" panose="02040503050406030204" pitchFamily="18" charset="0"/>
                                  <a:ea typeface="Calibri" panose="020F0502020204030204" pitchFamily="34" charset="0"/>
                                  <a:cs typeface="Cordia New" panose="020B0304020202020204" pitchFamily="34" charset="-34"/>
                                </a:rPr>
                                <m:t>𝑍</m:t>
                              </m:r>
                            </m:e>
                            <m:sub>
                              <m:r>
                                <a:rPr lang="en-US" sz="1600" i="1">
                                  <a:latin typeface="Cambria Math" panose="02040503050406030204" pitchFamily="18" charset="0"/>
                                  <a:ea typeface="Calibri" panose="020F0502020204030204" pitchFamily="34" charset="0"/>
                                  <a:cs typeface="Cordia New" panose="020B0304020202020204" pitchFamily="34" charset="-34"/>
                                </a:rPr>
                                <m:t>𝐵𝑈𝑆</m:t>
                              </m:r>
                            </m:sub>
                          </m:sSub>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𝐼</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𝐵𝑈𝑆</m:t>
                          </m:r>
                        </m:sub>
                      </m:sSub>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600" dirty="0">
                    <a:latin typeface="Calibri" panose="020F0502020204030204" pitchFamily="34" charset="0"/>
                    <a:ea typeface="Times New Roman" panose="02020603050405020304" pitchFamily="18" charset="0"/>
                    <a:cs typeface="Cordia New" panose="020B0304020202020204" pitchFamily="34" charset="-34"/>
                  </a:rPr>
                  <a:t> </a:t>
                </a:r>
                <a:endParaRPr lang="en-US" sz="4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𝐼</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𝐵𝑈𝑆</m:t>
                                  </m:r>
                                </m:sub>
                              </m:sSub>
                              <m:r>
                                <a:rPr lang="en-US" sz="1600" i="1">
                                  <a:latin typeface="Cambria Math" panose="02040503050406030204" pitchFamily="18" charset="0"/>
                                  <a:ea typeface="Calibri" panose="020F0502020204030204" pitchFamily="34" charset="0"/>
                                  <a:cs typeface="Cordia New" panose="020B0304020202020204" pitchFamily="34" charset="-34"/>
                                </a:rPr>
                                <m:t>=</m:t>
                              </m:r>
                              <m:r>
                                <a:rPr lang="en-US" sz="1600" i="1">
                                  <a:latin typeface="Cambria Math" panose="02040503050406030204" pitchFamily="18" charset="0"/>
                                  <a:ea typeface="Calibri" panose="020F0502020204030204" pitchFamily="34" charset="0"/>
                                  <a:cs typeface="Cordia New" panose="020B0304020202020204" pitchFamily="34" charset="-34"/>
                                </a:rPr>
                                <m:t>𝑌</m:t>
                              </m:r>
                            </m:e>
                            <m:sub>
                              <m:r>
                                <a:rPr lang="en-US" sz="1600" i="1">
                                  <a:latin typeface="Cambria Math" panose="02040503050406030204" pitchFamily="18" charset="0"/>
                                  <a:ea typeface="Calibri" panose="020F0502020204030204" pitchFamily="34" charset="0"/>
                                  <a:cs typeface="Cordia New" panose="020B0304020202020204" pitchFamily="34" charset="-34"/>
                                </a:rPr>
                                <m:t>𝐵𝑈𝑆</m:t>
                              </m:r>
                            </m:sub>
                          </m:sSub>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𝐵𝑈𝑆</m:t>
                          </m:r>
                        </m:sub>
                      </m:sSub>
                    </m:oMath>
                  </m:oMathPara>
                </a14:m>
                <a:endParaRPr lang="en-US" sz="400" dirty="0">
                  <a:effectLst/>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1" name="Rectangle 10">
                <a:extLst>
                  <a:ext uri="{FF2B5EF4-FFF2-40B4-BE49-F238E27FC236}">
                    <a16:creationId xmlns:a16="http://schemas.microsoft.com/office/drawing/2014/main" id="{11BEDEC8-0F78-47E9-9D70-AA6FBC792742}"/>
                  </a:ext>
                </a:extLst>
              </p:cNvPr>
              <p:cNvSpPr>
                <a:spLocks noRot="1" noChangeAspect="1" noMove="1" noResize="1" noEditPoints="1" noAdjustHandles="1" noChangeArrowheads="1" noChangeShapeType="1" noTextEdit="1"/>
              </p:cNvSpPr>
              <p:nvPr/>
            </p:nvSpPr>
            <p:spPr>
              <a:xfrm>
                <a:off x="288898" y="2749055"/>
                <a:ext cx="6096000" cy="4108945"/>
              </a:xfrm>
              <a:prstGeom prst="rect">
                <a:avLst/>
              </a:prstGeom>
              <a:blipFill>
                <a:blip r:embed="rId3"/>
                <a:stretch>
                  <a:fillRect l="-500"/>
                </a:stretch>
              </a:blipFill>
            </p:spPr>
            <p:txBody>
              <a:bodyPr/>
              <a:lstStyle/>
              <a:p>
                <a:r>
                  <a:rPr lang="th-TH">
                    <a:noFill/>
                  </a:rPr>
                  <a:t> </a:t>
                </a:r>
              </a:p>
            </p:txBody>
          </p:sp>
        </mc:Fallback>
      </mc:AlternateContent>
      <p:sp>
        <p:nvSpPr>
          <p:cNvPr id="12" name="Rectangle 11">
            <a:extLst>
              <a:ext uri="{FF2B5EF4-FFF2-40B4-BE49-F238E27FC236}">
                <a16:creationId xmlns:a16="http://schemas.microsoft.com/office/drawing/2014/main" id="{F328F48A-4181-4615-A09E-EF29900D8D65}"/>
              </a:ext>
            </a:extLst>
          </p:cNvPr>
          <p:cNvSpPr/>
          <p:nvPr/>
        </p:nvSpPr>
        <p:spPr>
          <a:xfrm>
            <a:off x="86139" y="1084900"/>
            <a:ext cx="6096000" cy="461665"/>
          </a:xfrm>
          <a:prstGeom prst="rect">
            <a:avLst/>
          </a:prstGeom>
        </p:spPr>
        <p:txBody>
          <a:bodyPr>
            <a:spAutoFit/>
          </a:bodyPr>
          <a:lstStyle/>
          <a:p>
            <a:r>
              <a:rPr lang="en-US" sz="2400" b="1" i="1" dirty="0">
                <a:solidFill>
                  <a:srgbClr val="002060"/>
                </a:solidFill>
              </a:rPr>
              <a:t>Network Performance Equations</a:t>
            </a:r>
            <a:endParaRPr lang="th-TH" sz="2400" i="1" dirty="0">
              <a:solidFill>
                <a:srgbClr val="002060"/>
              </a:solidFill>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D99C562-0365-4283-865E-23637B9509B7}"/>
                  </a:ext>
                </a:extLst>
              </p:cNvPr>
              <p:cNvSpPr/>
              <p:nvPr/>
            </p:nvSpPr>
            <p:spPr>
              <a:xfrm>
                <a:off x="4736326" y="5445995"/>
                <a:ext cx="7166776" cy="1299843"/>
              </a:xfrm>
              <a:prstGeom prst="rect">
                <a:avLst/>
              </a:prstGeom>
            </p:spPr>
            <p:txBody>
              <a:bodyPr wrap="square">
                <a:spAutoFit/>
              </a:bodyPr>
              <a:lstStyle/>
              <a:p>
                <a:pPr>
                  <a:lnSpc>
                    <a:spcPct val="107000"/>
                  </a:lnSpc>
                  <a:spcAft>
                    <a:spcPts val="800"/>
                  </a:spcAft>
                </a:pPr>
                <a:r>
                  <a:rPr lang="en-US" sz="1200" dirty="0">
                    <a:latin typeface="Calibri" panose="020F0502020204030204" pitchFamily="34" charset="0"/>
                    <a:ea typeface="Times New Roman" panose="02020603050405020304" pitchFamily="18" charset="0"/>
                    <a:cs typeface="Cordia New" panose="020B0304020202020204" pitchFamily="34" charset="-34"/>
                  </a:rPr>
                  <a:t>Where,</a:t>
                </a:r>
                <a:endParaRPr lang="en-US" sz="12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400" i="1">
                                  <a:latin typeface="Cambria Math" panose="02040503050406030204" pitchFamily="18" charset="0"/>
                                  <a:ea typeface="Calibri" panose="020F0502020204030204" pitchFamily="34" charset="0"/>
                                  <a:cs typeface="Cordia New" panose="020B0304020202020204" pitchFamily="34" charset="-34"/>
                                </a:rPr>
                              </m:ctrlPr>
                            </m:barPr>
                            <m:e>
                              <m:r>
                                <a:rPr lang="en-US" sz="14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400" i="1">
                              <a:latin typeface="Cambria Math" panose="02040503050406030204" pitchFamily="18" charset="0"/>
                              <a:ea typeface="Calibri" panose="020F0502020204030204" pitchFamily="34" charset="0"/>
                              <a:cs typeface="Cordia New" panose="020B0304020202020204" pitchFamily="34" charset="-34"/>
                            </a:rPr>
                            <m:t>𝐵𝑈𝑆</m:t>
                          </m:r>
                          <m:r>
                            <a:rPr lang="en-US" sz="1400" i="1">
                              <a:latin typeface="Cambria Math" panose="02040503050406030204" pitchFamily="18" charset="0"/>
                              <a:ea typeface="Calibri" panose="020F0502020204030204" pitchFamily="34" charset="0"/>
                              <a:cs typeface="Cordia New" panose="020B0304020202020204" pitchFamily="34" charset="-34"/>
                            </a:rPr>
                            <m:t> </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m:t>
                      </m:r>
                      <m:r>
                        <a:rPr lang="en-US" sz="1400" i="1">
                          <a:latin typeface="Cambria Math" panose="02040503050406030204" pitchFamily="18" charset="0"/>
                          <a:ea typeface="Times New Roman" panose="02020603050405020304" pitchFamily="18" charset="0"/>
                          <a:cs typeface="Cordia New" panose="020B0304020202020204" pitchFamily="34" charset="-34"/>
                        </a:rPr>
                        <m:t>𝑣𝑒𝑐𝑡𝑜𝑟</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𝑜𝑓</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𝑏𝑢𝑠</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𝑣𝑜𝑙𝑡𝑎𝑔𝑒𝑠</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𝑚𝑒𝑎𝑠𝑢𝑟𝑒𝑑</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𝑤𝑖𝑡</m:t>
                      </m:r>
                      <m:r>
                        <a:rPr lang="en-US" sz="1400" i="1">
                          <a:latin typeface="Cambria Math" panose="02040503050406030204" pitchFamily="18" charset="0"/>
                          <a:ea typeface="Times New Roman" panose="02020603050405020304" pitchFamily="18" charset="0"/>
                          <a:cs typeface="Cordia New" panose="020B0304020202020204" pitchFamily="34" charset="-34"/>
                        </a:rPr>
                        <m:t>h</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𝑟𝑒𝑠𝑝𝑒𝑐𝑡</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𝑡𝑜</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𝑡</m:t>
                      </m:r>
                      <m:r>
                        <a:rPr lang="en-US" sz="1400" i="1">
                          <a:latin typeface="Cambria Math" panose="02040503050406030204" pitchFamily="18" charset="0"/>
                          <a:ea typeface="Times New Roman" panose="02020603050405020304" pitchFamily="18" charset="0"/>
                          <a:cs typeface="Cordia New" panose="020B0304020202020204" pitchFamily="34" charset="-34"/>
                        </a:rPr>
                        <m:t>h</m:t>
                      </m:r>
                      <m:r>
                        <a:rPr lang="en-US" sz="1400" i="1">
                          <a:latin typeface="Cambria Math" panose="02040503050406030204" pitchFamily="18" charset="0"/>
                          <a:ea typeface="Times New Roman" panose="02020603050405020304" pitchFamily="18" charset="0"/>
                          <a:cs typeface="Cordia New" panose="020B0304020202020204" pitchFamily="34" charset="-34"/>
                        </a:rPr>
                        <m:t>𝑒</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𝑟𝑒𝑓𝑒𝑟𝑒𝑛𝑐𝑒</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𝑏𝑢𝑠</m:t>
                      </m:r>
                    </m:oMath>
                  </m:oMathPara>
                </a14:m>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Calibri" panose="020F0502020204030204" pitchFamily="34" charset="0"/>
                              <a:cs typeface="Cordia New" panose="020B0304020202020204" pitchFamily="34" charset="-34"/>
                            </a:rPr>
                          </m:ctrlPr>
                        </m:sSubPr>
                        <m:e>
                          <m:r>
                            <a:rPr lang="en-US" sz="1400" i="1">
                              <a:latin typeface="Cambria Math" panose="02040503050406030204" pitchFamily="18" charset="0"/>
                              <a:ea typeface="Calibri" panose="020F0502020204030204" pitchFamily="34" charset="0"/>
                              <a:cs typeface="Cordia New" panose="020B0304020202020204" pitchFamily="34" charset="-34"/>
                            </a:rPr>
                            <m:t>𝑍</m:t>
                          </m:r>
                        </m:e>
                        <m:sub>
                          <m:r>
                            <a:rPr lang="en-US" sz="1400" i="1">
                              <a:latin typeface="Cambria Math" panose="02040503050406030204" pitchFamily="18" charset="0"/>
                              <a:ea typeface="Calibri" panose="020F0502020204030204" pitchFamily="34" charset="0"/>
                              <a:cs typeface="Cordia New" panose="020B0304020202020204" pitchFamily="34" charset="-34"/>
                            </a:rPr>
                            <m:t>𝐵𝑈𝑆</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m:t>
                      </m:r>
                      <m:r>
                        <a:rPr lang="en-US" sz="1400" i="1">
                          <a:latin typeface="Cambria Math" panose="02040503050406030204" pitchFamily="18" charset="0"/>
                          <a:ea typeface="Times New Roman" panose="02020603050405020304" pitchFamily="18" charset="0"/>
                          <a:cs typeface="Cordia New" panose="020B0304020202020204" pitchFamily="34" charset="-34"/>
                        </a:rPr>
                        <m:t>𝑏𝑢𝑠</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𝑖𝑚𝑝𝑒𝑑𝑎𝑛𝑐𝑒</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𝑚𝑎𝑡𝑟𝑖𝑥</m:t>
                      </m:r>
                    </m:oMath>
                  </m:oMathPara>
                </a14:m>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libri" panose="020F0502020204030204" pitchFamily="34" charset="0"/>
                              <a:cs typeface="Cordia New" panose="020B0304020202020204" pitchFamily="34" charset="-34"/>
                            </a:rPr>
                            <m:t>𝑌</m:t>
                          </m:r>
                        </m:e>
                        <m:sub>
                          <m:r>
                            <a:rPr lang="en-US" sz="1400" i="1">
                              <a:latin typeface="Cambria Math" panose="02040503050406030204" pitchFamily="18" charset="0"/>
                              <a:ea typeface="Calibri" panose="020F0502020204030204" pitchFamily="34" charset="0"/>
                              <a:cs typeface="Cordia New" panose="020B0304020202020204" pitchFamily="34" charset="-34"/>
                            </a:rPr>
                            <m:t>𝐵𝑈𝑆</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m:t>
                      </m:r>
                      <m:r>
                        <a:rPr lang="en-US" sz="1400" i="1">
                          <a:latin typeface="Cambria Math" panose="02040503050406030204" pitchFamily="18" charset="0"/>
                          <a:ea typeface="Times New Roman" panose="02020603050405020304" pitchFamily="18" charset="0"/>
                          <a:cs typeface="Cordia New" panose="020B0304020202020204" pitchFamily="34" charset="-34"/>
                        </a:rPr>
                        <m:t>𝑏𝑢𝑠</m:t>
                      </m:r>
                      <m:r>
                        <a:rPr lang="en-US" sz="1400" b="0" i="1" smtClean="0">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𝑎𝑑𝑚𝑖𝑡𝑡𝑎𝑛𝑐𝑒</m:t>
                      </m:r>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𝑚𝑎𝑡𝑟𝑖𝑥</m:t>
                      </m:r>
                    </m:oMath>
                  </m:oMathPara>
                </a14:m>
                <a:endParaRPr lang="th-TH" sz="1400" dirty="0"/>
              </a:p>
            </p:txBody>
          </p:sp>
        </mc:Choice>
        <mc:Fallback xmlns="">
          <p:sp>
            <p:nvSpPr>
              <p:cNvPr id="13" name="Rectangle 12">
                <a:extLst>
                  <a:ext uri="{FF2B5EF4-FFF2-40B4-BE49-F238E27FC236}">
                    <a16:creationId xmlns:a16="http://schemas.microsoft.com/office/drawing/2014/main" id="{FD99C562-0365-4283-865E-23637B9509B7}"/>
                  </a:ext>
                </a:extLst>
              </p:cNvPr>
              <p:cNvSpPr>
                <a:spLocks noRot="1" noChangeAspect="1" noMove="1" noResize="1" noEditPoints="1" noAdjustHandles="1" noChangeArrowheads="1" noChangeShapeType="1" noTextEdit="1"/>
              </p:cNvSpPr>
              <p:nvPr/>
            </p:nvSpPr>
            <p:spPr>
              <a:xfrm>
                <a:off x="4736326" y="5445995"/>
                <a:ext cx="7166776" cy="1299843"/>
              </a:xfrm>
              <a:prstGeom prst="rect">
                <a:avLst/>
              </a:prstGeom>
              <a:blipFill>
                <a:blip r:embed="rId4"/>
                <a:stretch>
                  <a:fillRect l="-85"/>
                </a:stretch>
              </a:blipFill>
            </p:spPr>
            <p:txBody>
              <a:bodyPr/>
              <a:lstStyle/>
              <a:p>
                <a:r>
                  <a:rPr lang="th-TH">
                    <a:noFill/>
                  </a:rPr>
                  <a:t> </a:t>
                </a:r>
              </a:p>
            </p:txBody>
          </p:sp>
        </mc:Fallback>
      </mc:AlternateContent>
    </p:spTree>
    <p:extLst>
      <p:ext uri="{BB962C8B-B14F-4D97-AF65-F5344CB8AC3E}">
        <p14:creationId xmlns:p14="http://schemas.microsoft.com/office/powerpoint/2010/main" val="397272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A9A54A-F387-4614-A396-D98C028A7AD9}"/>
              </a:ext>
            </a:extLst>
          </p:cNvPr>
          <p:cNvSpPr>
            <a:spLocks noGrp="1"/>
          </p:cNvSpPr>
          <p:nvPr>
            <p:ph type="sldNum" sz="quarter" idx="12"/>
          </p:nvPr>
        </p:nvSpPr>
        <p:spPr/>
        <p:txBody>
          <a:bodyPr/>
          <a:lstStyle/>
          <a:p>
            <a:fld id="{33BCD95E-A428-4E8F-A603-A71E22D42A60}" type="slidenum">
              <a:rPr lang="th-TH" smtClean="0"/>
              <a:t>14</a:t>
            </a:fld>
            <a:endParaRPr lang="th-TH"/>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B493233-264A-456F-9795-0C2A1D84383B}"/>
                  </a:ext>
                </a:extLst>
              </p:cNvPr>
              <p:cNvSpPr/>
              <p:nvPr/>
            </p:nvSpPr>
            <p:spPr>
              <a:xfrm>
                <a:off x="-36443" y="1840512"/>
                <a:ext cx="2238954" cy="883190"/>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smtClean="0">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r>
                        <a:rPr lang="en-US" sz="16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r>
                            <a:rPr lang="en-US" sz="1600" i="1">
                              <a:latin typeface="Cambria Math" panose="02040503050406030204" pitchFamily="18" charset="0"/>
                              <a:ea typeface="Calibri" panose="020F0502020204030204" pitchFamily="34" charset="0"/>
                              <a:cs typeface="Cordia New" panose="020B0304020202020204" pitchFamily="34" charset="-34"/>
                            </a:rPr>
                            <m:t>𝑍</m:t>
                          </m: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𝐼</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oMath>
                  </m:oMathPara>
                </a14:m>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𝐼</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r>
                        <a:rPr lang="en-US" sz="16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r>
                            <a:rPr lang="en-US" sz="1600" i="1">
                              <a:latin typeface="Cambria Math" panose="02040503050406030204" pitchFamily="18" charset="0"/>
                              <a:ea typeface="Calibri" panose="020F0502020204030204" pitchFamily="34" charset="0"/>
                              <a:cs typeface="Cordia New" panose="020B0304020202020204" pitchFamily="34" charset="-34"/>
                            </a:rPr>
                            <m:t>𝑌</m:t>
                          </m: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oMath>
                  </m:oMathPara>
                </a14:m>
                <a:endParaRPr lang="en-US" sz="1050" dirty="0">
                  <a:effectLst/>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6" name="Rectangle 5">
                <a:extLst>
                  <a:ext uri="{FF2B5EF4-FFF2-40B4-BE49-F238E27FC236}">
                    <a16:creationId xmlns:a16="http://schemas.microsoft.com/office/drawing/2014/main" id="{DB493233-264A-456F-9795-0C2A1D84383B}"/>
                  </a:ext>
                </a:extLst>
              </p:cNvPr>
              <p:cNvSpPr>
                <a:spLocks noRot="1" noChangeAspect="1" noMove="1" noResize="1" noEditPoints="1" noAdjustHandles="1" noChangeArrowheads="1" noChangeShapeType="1" noTextEdit="1"/>
              </p:cNvSpPr>
              <p:nvPr/>
            </p:nvSpPr>
            <p:spPr>
              <a:xfrm>
                <a:off x="-36443" y="1840512"/>
                <a:ext cx="2238954" cy="88319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4FCADCE-B913-4E8A-967D-11B0E852E32E}"/>
                  </a:ext>
                </a:extLst>
              </p:cNvPr>
              <p:cNvSpPr/>
              <p:nvPr/>
            </p:nvSpPr>
            <p:spPr>
              <a:xfrm>
                <a:off x="207396" y="2654970"/>
                <a:ext cx="4730364" cy="1117294"/>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Times New Roman" panose="02020603050405020304" pitchFamily="18" charset="0"/>
                    <a:cs typeface="Cordia New" panose="020B0304020202020204" pitchFamily="34" charset="-34"/>
                  </a:rPr>
                  <a:t>Where,</a:t>
                </a:r>
                <a:endParaRPr lang="en-US" sz="1600"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m:t>
                          </m:r>
                          <m:r>
                            <a:rPr lang="en-US" sz="1600" b="0" i="1" smtClean="0">
                              <a:latin typeface="Cambria Math" panose="02040503050406030204" pitchFamily="18" charset="0"/>
                              <a:ea typeface="Calibri" panose="020F0502020204030204" pitchFamily="34" charset="0"/>
                              <a:cs typeface="Cordia New" panose="020B0304020202020204" pitchFamily="34" charset="-34"/>
                            </a:rPr>
                            <m:t>𝑅</m:t>
                          </m:r>
                          <m:r>
                            <a:rPr lang="en-US" sz="1600" i="1">
                              <a:latin typeface="Cambria Math" panose="02040503050406030204" pitchFamily="18" charset="0"/>
                              <a:ea typeface="Calibri" panose="020F0502020204030204" pitchFamily="34" charset="0"/>
                              <a:cs typeface="Cordia New" panose="020B0304020202020204" pitchFamily="34" charset="-34"/>
                            </a:rPr>
                            <m:t> </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i="1">
                          <a:latin typeface="Cambria Math" panose="02040503050406030204" pitchFamily="18" charset="0"/>
                          <a:ea typeface="Times New Roman" panose="02020603050405020304" pitchFamily="18" charset="0"/>
                          <a:cs typeface="Cordia New" panose="020B0304020202020204" pitchFamily="34" charset="-34"/>
                        </a:rPr>
                        <m:t>𝑣𝑒𝑐𝑡𝑜𝑟</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𝑜𝑓</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𝑣𝑜𝑙𝑡𝑎𝑔𝑒𝑠</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𝑎𝑐𝑟𝑜𝑠𝑠</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 </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𝑏𝑟𝑎𝑛𝑐</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h</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𝑒𝑠</m:t>
                      </m:r>
                    </m:oMath>
                  </m:oMathPara>
                </a14:m>
                <a:endParaRPr lang="en-US" sz="1600"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th-TH" sz="1600" dirty="0"/>
              </a:p>
            </p:txBody>
          </p:sp>
        </mc:Choice>
        <mc:Fallback xmlns="">
          <p:sp>
            <p:nvSpPr>
              <p:cNvPr id="7" name="Rectangle 6">
                <a:extLst>
                  <a:ext uri="{FF2B5EF4-FFF2-40B4-BE49-F238E27FC236}">
                    <a16:creationId xmlns:a16="http://schemas.microsoft.com/office/drawing/2014/main" id="{24FCADCE-B913-4E8A-967D-11B0E852E32E}"/>
                  </a:ext>
                </a:extLst>
              </p:cNvPr>
              <p:cNvSpPr>
                <a:spLocks noRot="1" noChangeAspect="1" noMove="1" noResize="1" noEditPoints="1" noAdjustHandles="1" noChangeArrowheads="1" noChangeShapeType="1" noTextEdit="1"/>
              </p:cNvSpPr>
              <p:nvPr/>
            </p:nvSpPr>
            <p:spPr>
              <a:xfrm>
                <a:off x="207396" y="2654970"/>
                <a:ext cx="4730364" cy="1117294"/>
              </a:xfrm>
              <a:prstGeom prst="rect">
                <a:avLst/>
              </a:prstGeom>
              <a:blipFill>
                <a:blip r:embed="rId3"/>
                <a:stretch>
                  <a:fillRect l="-644" t="-1093"/>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37CDF98-572B-41DC-88E2-3CD4130A4E04}"/>
                  </a:ext>
                </a:extLst>
              </p:cNvPr>
              <p:cNvSpPr/>
              <p:nvPr/>
            </p:nvSpPr>
            <p:spPr>
              <a:xfrm>
                <a:off x="471776" y="3731466"/>
                <a:ext cx="3297143" cy="704616"/>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Cordia New" panose="020B0304020202020204" pitchFamily="34" charset="-34"/>
                            </a:rPr>
                          </m:ctrlPr>
                        </m:sSubPr>
                        <m:e>
                          <m:r>
                            <a:rPr lang="en-US" sz="1600" i="1">
                              <a:latin typeface="Cambria Math" panose="02040503050406030204" pitchFamily="18" charset="0"/>
                              <a:ea typeface="Calibri" panose="020F0502020204030204" pitchFamily="34" charset="0"/>
                              <a:cs typeface="Cordia New" panose="020B0304020202020204" pitchFamily="34" charset="-34"/>
                            </a:rPr>
                            <m:t>𝑍</m:t>
                          </m:r>
                        </m:e>
                        <m:sub>
                          <m:r>
                            <a:rPr lang="en-US" sz="1600" i="1">
                              <a:latin typeface="Cambria Math" panose="02040503050406030204" pitchFamily="18" charset="0"/>
                              <a:ea typeface="Calibri" panose="020F0502020204030204" pitchFamily="34" charset="0"/>
                              <a:cs typeface="Cordia New" panose="020B0304020202020204" pitchFamily="34" charset="-34"/>
                            </a:rPr>
                            <m:t>𝐵</m:t>
                          </m:r>
                          <m:r>
                            <a:rPr lang="en-US" sz="1600" b="0" i="1" smtClean="0">
                              <a:latin typeface="Cambria Math" panose="02040503050406030204" pitchFamily="18" charset="0"/>
                              <a:ea typeface="Calibri" panose="020F0502020204030204" pitchFamily="34" charset="0"/>
                              <a:cs typeface="Cordia New" panose="020B0304020202020204" pitchFamily="34" charset="-34"/>
                            </a:rPr>
                            <m:t>𝑅</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𝑏𝑟𝑎𝑛𝑐</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h</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𝑖𝑚𝑝𝑒𝑑𝑎𝑛𝑐𝑒</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𝑚𝑎𝑡𝑟𝑖𝑥</m:t>
                      </m:r>
                    </m:oMath>
                  </m:oMathPara>
                </a14:m>
                <a:endParaRPr lang="en-US" sz="1600" dirty="0">
                  <a:latin typeface="Calibri" panose="020F0502020204030204" pitchFamily="34" charset="0"/>
                  <a:ea typeface="Calibri" panose="020F0502020204030204" pitchFamily="34" charset="0"/>
                  <a:cs typeface="Cordia New" panose="020B0304020202020204" pitchFamily="34" charset="-34"/>
                </a:endParaRPr>
              </a:p>
              <a:p>
                <a:endParaRPr lang="th-TH" sz="1600" dirty="0"/>
              </a:p>
            </p:txBody>
          </p:sp>
        </mc:Choice>
        <mc:Fallback xmlns="">
          <p:sp>
            <p:nvSpPr>
              <p:cNvPr id="9" name="Rectangle 8">
                <a:extLst>
                  <a:ext uri="{FF2B5EF4-FFF2-40B4-BE49-F238E27FC236}">
                    <a16:creationId xmlns:a16="http://schemas.microsoft.com/office/drawing/2014/main" id="{E37CDF98-572B-41DC-88E2-3CD4130A4E04}"/>
                  </a:ext>
                </a:extLst>
              </p:cNvPr>
              <p:cNvSpPr>
                <a:spLocks noRot="1" noChangeAspect="1" noMove="1" noResize="1" noEditPoints="1" noAdjustHandles="1" noChangeArrowheads="1" noChangeShapeType="1" noTextEdit="1"/>
              </p:cNvSpPr>
              <p:nvPr/>
            </p:nvSpPr>
            <p:spPr>
              <a:xfrm>
                <a:off x="471776" y="3731466"/>
                <a:ext cx="3297143" cy="704616"/>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CAAC59A-7D4E-4D6C-B711-B6BF4D660F0F}"/>
                  </a:ext>
                </a:extLst>
              </p:cNvPr>
              <p:cNvSpPr/>
              <p:nvPr/>
            </p:nvSpPr>
            <p:spPr>
              <a:xfrm>
                <a:off x="347538" y="3396893"/>
                <a:ext cx="4450079" cy="365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𝐼</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r>
                        <a:rPr lang="en-US" sz="1600" i="1">
                          <a:latin typeface="Cambria Math" panose="02040503050406030204" pitchFamily="18" charset="0"/>
                          <a:ea typeface="Calibri" panose="020F0502020204030204" pitchFamily="34"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i="1">
                          <a:latin typeface="Cambria Math" panose="02040503050406030204" pitchFamily="18" charset="0"/>
                          <a:ea typeface="Times New Roman" panose="02020603050405020304" pitchFamily="18" charset="0"/>
                          <a:cs typeface="Cordia New" panose="020B0304020202020204" pitchFamily="34" charset="-34"/>
                        </a:rPr>
                        <m:t>𝑣𝑒𝑐𝑡𝑜𝑟</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𝑜𝑓</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𝑐𝑢𝑟𝑟𝑒𝑛𝑡</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𝑡</m:t>
                      </m:r>
                      <m:r>
                        <a:rPr lang="en-US" sz="1600" i="1">
                          <a:latin typeface="Cambria Math" panose="02040503050406030204" pitchFamily="18" charset="0"/>
                          <a:ea typeface="Times New Roman" panose="02020603050405020304" pitchFamily="18" charset="0"/>
                          <a:cs typeface="Cordia New" panose="020B0304020202020204" pitchFamily="34" charset="-34"/>
                        </a:rPr>
                        <m:t>h</m:t>
                      </m:r>
                      <m:r>
                        <a:rPr lang="en-US" sz="1600" i="1">
                          <a:latin typeface="Cambria Math" panose="02040503050406030204" pitchFamily="18" charset="0"/>
                          <a:ea typeface="Times New Roman" panose="02020603050405020304" pitchFamily="18" charset="0"/>
                          <a:cs typeface="Cordia New" panose="020B0304020202020204" pitchFamily="34" charset="-34"/>
                        </a:rPr>
                        <m:t>𝑟𝑜𝑢𝑔</m:t>
                      </m:r>
                      <m:r>
                        <a:rPr lang="en-US" sz="1600" i="1">
                          <a:latin typeface="Cambria Math" panose="02040503050406030204" pitchFamily="18" charset="0"/>
                          <a:ea typeface="Times New Roman" panose="02020603050405020304" pitchFamily="18" charset="0"/>
                          <a:cs typeface="Cordia New" panose="020B0304020202020204" pitchFamily="34" charset="-34"/>
                        </a:rPr>
                        <m:t>h</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𝑏𝑟𝑎𝑛𝑐</m:t>
                      </m:r>
                      <m:r>
                        <a:rPr lang="en-US" sz="1600" i="1">
                          <a:latin typeface="Cambria Math" panose="02040503050406030204" pitchFamily="18" charset="0"/>
                          <a:ea typeface="Times New Roman" panose="02020603050405020304" pitchFamily="18" charset="0"/>
                          <a:cs typeface="Cordia New" panose="020B0304020202020204" pitchFamily="34" charset="-34"/>
                        </a:rPr>
                        <m:t>h</m:t>
                      </m:r>
                      <m:r>
                        <a:rPr lang="en-US" sz="1600" i="1">
                          <a:latin typeface="Cambria Math" panose="02040503050406030204" pitchFamily="18" charset="0"/>
                          <a:ea typeface="Times New Roman" panose="02020603050405020304" pitchFamily="18" charset="0"/>
                          <a:cs typeface="Cordia New" panose="020B0304020202020204" pitchFamily="34" charset="-34"/>
                        </a:rPr>
                        <m:t>𝑒𝑠</m:t>
                      </m:r>
                    </m:oMath>
                  </m:oMathPara>
                </a14:m>
                <a:endParaRPr lang="th-TH" sz="1600" dirty="0"/>
              </a:p>
            </p:txBody>
          </p:sp>
        </mc:Choice>
        <mc:Fallback xmlns="">
          <p:sp>
            <p:nvSpPr>
              <p:cNvPr id="10" name="Rectangle 9">
                <a:extLst>
                  <a:ext uri="{FF2B5EF4-FFF2-40B4-BE49-F238E27FC236}">
                    <a16:creationId xmlns:a16="http://schemas.microsoft.com/office/drawing/2014/main" id="{8CAAC59A-7D4E-4D6C-B711-B6BF4D660F0F}"/>
                  </a:ext>
                </a:extLst>
              </p:cNvPr>
              <p:cNvSpPr>
                <a:spLocks noRot="1" noChangeAspect="1" noMove="1" noResize="1" noEditPoints="1" noAdjustHandles="1" noChangeArrowheads="1" noChangeShapeType="1" noTextEdit="1"/>
              </p:cNvSpPr>
              <p:nvPr/>
            </p:nvSpPr>
            <p:spPr>
              <a:xfrm>
                <a:off x="347538" y="3396893"/>
                <a:ext cx="4450079" cy="365998"/>
              </a:xfrm>
              <a:prstGeom prst="rect">
                <a:avLst/>
              </a:prstGeom>
              <a:blipFill>
                <a:blip r:embed="rId5"/>
                <a:stretch>
                  <a:fillRect b="-3333"/>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3D709C8-F521-4547-B14D-B9FDDEF962B8}"/>
                  </a:ext>
                </a:extLst>
              </p:cNvPr>
              <p:cNvSpPr/>
              <p:nvPr/>
            </p:nvSpPr>
            <p:spPr>
              <a:xfrm>
                <a:off x="471776" y="4097464"/>
                <a:ext cx="324345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Cordia New" panose="020B0304020202020204" pitchFamily="34" charset="-34"/>
                            </a:rPr>
                          </m:ctrlPr>
                        </m:sSubPr>
                        <m:e>
                          <m:r>
                            <a:rPr lang="en-US" sz="1600" b="0" i="1" smtClean="0">
                              <a:latin typeface="Cambria Math" panose="02040503050406030204" pitchFamily="18" charset="0"/>
                              <a:ea typeface="Calibri" panose="020F0502020204030204" pitchFamily="34" charset="0"/>
                              <a:cs typeface="Cordia New" panose="020B0304020202020204" pitchFamily="34" charset="-34"/>
                            </a:rPr>
                            <m:t>𝑌</m:t>
                          </m: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i="1">
                          <a:latin typeface="Cambria Math" panose="02040503050406030204" pitchFamily="18" charset="0"/>
                          <a:ea typeface="Times New Roman" panose="02020603050405020304" pitchFamily="18" charset="0"/>
                          <a:cs typeface="Cordia New" panose="020B0304020202020204" pitchFamily="34" charset="-34"/>
                        </a:rPr>
                        <m:t>𝑏𝑟𝑎𝑛𝑐</m:t>
                      </m:r>
                      <m:r>
                        <a:rPr lang="en-US" sz="1600" i="1">
                          <a:latin typeface="Cambria Math" panose="02040503050406030204" pitchFamily="18" charset="0"/>
                          <a:ea typeface="Times New Roman" panose="02020603050405020304" pitchFamily="18" charset="0"/>
                          <a:cs typeface="Cordia New" panose="020B0304020202020204" pitchFamily="34" charset="-34"/>
                        </a:rPr>
                        <m:t>h</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𝑎𝑑𝑚𝑖𝑡𝑡𝑎𝑛𝑐𝑒</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𝑚𝑎𝑡𝑟𝑖𝑥</m:t>
                      </m:r>
                    </m:oMath>
                  </m:oMathPara>
                </a14:m>
                <a:endParaRPr lang="th-TH" sz="1600" dirty="0"/>
              </a:p>
            </p:txBody>
          </p:sp>
        </mc:Choice>
        <mc:Fallback xmlns="">
          <p:sp>
            <p:nvSpPr>
              <p:cNvPr id="11" name="Rectangle 10">
                <a:extLst>
                  <a:ext uri="{FF2B5EF4-FFF2-40B4-BE49-F238E27FC236}">
                    <a16:creationId xmlns:a16="http://schemas.microsoft.com/office/drawing/2014/main" id="{D3D709C8-F521-4547-B14D-B9FDDEF962B8}"/>
                  </a:ext>
                </a:extLst>
              </p:cNvPr>
              <p:cNvSpPr>
                <a:spLocks noRot="1" noChangeAspect="1" noMove="1" noResize="1" noEditPoints="1" noAdjustHandles="1" noChangeArrowheads="1" noChangeShapeType="1" noTextEdit="1"/>
              </p:cNvSpPr>
              <p:nvPr/>
            </p:nvSpPr>
            <p:spPr>
              <a:xfrm>
                <a:off x="471776" y="4097464"/>
                <a:ext cx="3243452" cy="338554"/>
              </a:xfrm>
              <a:prstGeom prst="rect">
                <a:avLst/>
              </a:prstGeom>
              <a:blipFill>
                <a:blip r:embed="rId6"/>
                <a:stretch>
                  <a:fillRect/>
                </a:stretch>
              </a:blipFill>
            </p:spPr>
            <p:txBody>
              <a:bodyPr/>
              <a:lstStyle/>
              <a:p>
                <a:r>
                  <a:rPr lang="th-TH">
                    <a:noFill/>
                  </a:rPr>
                  <a:t> </a:t>
                </a:r>
              </a:p>
            </p:txBody>
          </p:sp>
        </mc:Fallback>
      </mc:AlternateContent>
      <p:sp>
        <p:nvSpPr>
          <p:cNvPr id="13" name="Rectangle 12">
            <a:extLst>
              <a:ext uri="{FF2B5EF4-FFF2-40B4-BE49-F238E27FC236}">
                <a16:creationId xmlns:a16="http://schemas.microsoft.com/office/drawing/2014/main" id="{6D653F8C-402C-453F-B217-A6A42D728743}"/>
              </a:ext>
            </a:extLst>
          </p:cNvPr>
          <p:cNvSpPr/>
          <p:nvPr/>
        </p:nvSpPr>
        <p:spPr>
          <a:xfrm>
            <a:off x="280946" y="88475"/>
            <a:ext cx="11911054" cy="671915"/>
          </a:xfrm>
          <a:prstGeom prst="rect">
            <a:avLst/>
          </a:prstGeom>
        </p:spPr>
        <p:txBody>
          <a:bodyPr wrap="square">
            <a:spAutoFit/>
          </a:bodyPr>
          <a:lstStyle/>
          <a:p>
            <a:pPr algn="just">
              <a:lnSpc>
                <a:spcPct val="107000"/>
              </a:lnSpc>
              <a:spcAft>
                <a:spcPts val="800"/>
              </a:spcAft>
            </a:pPr>
            <a:r>
              <a:rPr lang="en-US" sz="1800" dirty="0">
                <a:latin typeface="Calibri" panose="020F0502020204030204" pitchFamily="34" charset="0"/>
                <a:ea typeface="Calibri" panose="020F0502020204030204" pitchFamily="34" charset="0"/>
                <a:cs typeface="Cordia New" panose="020B0304020202020204" pitchFamily="34" charset="-34"/>
              </a:rPr>
              <a:t>In the branch frame of reference the performance of the interconnected network is described by b independent branch equations where b is the number of branches. In matrix notation, the performance equation in impedance form is</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4" name="Rectangle 13">
            <a:extLst>
              <a:ext uri="{FF2B5EF4-FFF2-40B4-BE49-F238E27FC236}">
                <a16:creationId xmlns:a16="http://schemas.microsoft.com/office/drawing/2014/main" id="{4CB5851F-EA78-4961-8441-F90FE8E7CAF5}"/>
              </a:ext>
            </a:extLst>
          </p:cNvPr>
          <p:cNvSpPr/>
          <p:nvPr/>
        </p:nvSpPr>
        <p:spPr>
          <a:xfrm>
            <a:off x="280946" y="4618282"/>
            <a:ext cx="11911054" cy="671915"/>
          </a:xfrm>
          <a:prstGeom prst="rect">
            <a:avLst/>
          </a:prstGeom>
        </p:spPr>
        <p:txBody>
          <a:bodyPr wrap="square">
            <a:spAutoFit/>
          </a:bodyPr>
          <a:lstStyle/>
          <a:p>
            <a:pPr algn="just">
              <a:lnSpc>
                <a:spcPct val="107000"/>
              </a:lnSpc>
              <a:spcAft>
                <a:spcPts val="800"/>
              </a:spcAft>
            </a:pPr>
            <a:r>
              <a:rPr lang="en-US" sz="1800" dirty="0">
                <a:latin typeface="Calibri" panose="020F0502020204030204" pitchFamily="34" charset="0"/>
                <a:ea typeface="Calibri" panose="020F0502020204030204" pitchFamily="34" charset="0"/>
                <a:cs typeface="Cordia New" panose="020B0304020202020204" pitchFamily="34" charset="-34"/>
              </a:rPr>
              <a:t>In the loop frame of reference the performance of the interconnected network is described by </a:t>
            </a:r>
            <a:r>
              <a:rPr lang="en-US" sz="1800" i="1" dirty="0">
                <a:latin typeface="Calibri" panose="020F0502020204030204" pitchFamily="34" charset="0"/>
                <a:ea typeface="Calibri" panose="020F0502020204030204" pitchFamily="34" charset="0"/>
                <a:cs typeface="Cordia New" panose="020B0304020202020204" pitchFamily="34" charset="-34"/>
              </a:rPr>
              <a:t>l</a:t>
            </a:r>
            <a:r>
              <a:rPr lang="en-US" sz="1800" dirty="0">
                <a:latin typeface="Calibri" panose="020F0502020204030204" pitchFamily="34" charset="0"/>
                <a:ea typeface="Calibri" panose="020F0502020204030204" pitchFamily="34" charset="0"/>
                <a:cs typeface="Cordia New" panose="020B0304020202020204" pitchFamily="34" charset="-34"/>
              </a:rPr>
              <a:t> independent loop equations where </a:t>
            </a:r>
            <a:r>
              <a:rPr lang="en-US" sz="1800" i="1" dirty="0">
                <a:latin typeface="Calibri" panose="020F0502020204030204" pitchFamily="34" charset="0"/>
                <a:ea typeface="Calibri" panose="020F0502020204030204" pitchFamily="34" charset="0"/>
                <a:cs typeface="Cordia New" panose="020B0304020202020204" pitchFamily="34" charset="-34"/>
              </a:rPr>
              <a:t>l</a:t>
            </a:r>
            <a:r>
              <a:rPr lang="en-US" sz="1800" dirty="0">
                <a:latin typeface="Calibri" panose="020F0502020204030204" pitchFamily="34" charset="0"/>
                <a:ea typeface="Calibri" panose="020F0502020204030204" pitchFamily="34" charset="0"/>
                <a:cs typeface="Cordia New" panose="020B0304020202020204" pitchFamily="34" charset="-34"/>
              </a:rPr>
              <a:t> is the number of basic loops or links. The performance equation in impedance form is</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1CC7C92-0653-44C1-A655-9C90F7C261B2}"/>
                  </a:ext>
                </a:extLst>
              </p:cNvPr>
              <p:cNvSpPr/>
              <p:nvPr/>
            </p:nvSpPr>
            <p:spPr>
              <a:xfrm>
                <a:off x="123909" y="5278355"/>
                <a:ext cx="3843792" cy="1249253"/>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smtClean="0">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b="0" i="1" smtClean="0">
                              <a:latin typeface="Cambria Math" panose="02040503050406030204" pitchFamily="18" charset="0"/>
                              <a:ea typeface="Calibri" panose="020F0502020204030204" pitchFamily="34" charset="0"/>
                              <a:cs typeface="Cordia New" panose="020B0304020202020204" pitchFamily="34" charset="-34"/>
                            </a:rPr>
                            <m:t>𝐿𝑂𝑂𝑃</m:t>
                          </m:r>
                        </m:sub>
                      </m:sSub>
                      <m:r>
                        <a:rPr lang="en-US" sz="16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r>
                            <a:rPr lang="en-US" sz="1600" i="1">
                              <a:latin typeface="Cambria Math" panose="02040503050406030204" pitchFamily="18" charset="0"/>
                              <a:ea typeface="Calibri" panose="020F0502020204030204" pitchFamily="34" charset="0"/>
                              <a:cs typeface="Cordia New" panose="020B0304020202020204" pitchFamily="34" charset="-34"/>
                            </a:rPr>
                            <m:t>𝑍</m:t>
                          </m:r>
                        </m:e>
                        <m:sub>
                          <m:r>
                            <a:rPr lang="en-US" sz="1600" b="0" i="1" smtClean="0">
                              <a:latin typeface="Cambria Math" panose="02040503050406030204" pitchFamily="18" charset="0"/>
                              <a:ea typeface="Calibri" panose="020F0502020204030204" pitchFamily="34" charset="0"/>
                              <a:cs typeface="Cordia New" panose="020B0304020202020204" pitchFamily="34" charset="-34"/>
                            </a:rPr>
                            <m:t>𝐿𝑂𝑂𝑃</m:t>
                          </m:r>
                        </m:sub>
                      </m:sSub>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𝐼</m:t>
                              </m:r>
                            </m:e>
                          </m:bar>
                        </m:e>
                        <m:sub>
                          <m:r>
                            <a:rPr lang="en-US" sz="1600" b="0" i="1" smtClean="0">
                              <a:latin typeface="Cambria Math" panose="02040503050406030204" pitchFamily="18" charset="0"/>
                              <a:ea typeface="Calibri" panose="020F0502020204030204" pitchFamily="34" charset="0"/>
                              <a:cs typeface="Cordia New" panose="020B0304020202020204" pitchFamily="34" charset="-34"/>
                            </a:rPr>
                            <m:t>𝐿𝑂𝑂𝑃</m:t>
                          </m:r>
                        </m:sub>
                      </m:sSub>
                      <m:r>
                        <a:rPr lang="en-US" sz="1600" b="0" i="1" smtClean="0">
                          <a:latin typeface="Cambria Math" panose="02040503050406030204" pitchFamily="18" charset="0"/>
                          <a:ea typeface="Calibri" panose="020F0502020204030204" pitchFamily="34" charset="0"/>
                          <a:cs typeface="Cordia New" panose="020B0304020202020204" pitchFamily="34" charset="-34"/>
                        </a:rPr>
                        <m:t> </m:t>
                      </m:r>
                    </m:oMath>
                  </m:oMathPara>
                </a14:m>
                <a:endParaRPr lang="en-US" sz="1600" b="0" i="1" dirty="0">
                  <a:latin typeface="Cambria Math" panose="02040503050406030204" pitchFamily="18"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libri" panose="020F0502020204030204" pitchFamily="34" charset="0"/>
                          <a:cs typeface="Cordia New" panose="020B0304020202020204" pitchFamily="34" charset="-34"/>
                        </a:rPr>
                        <m:t>𝑂𝑅</m:t>
                      </m:r>
                      <m:r>
                        <a:rPr lang="en-US" sz="1600" b="0" i="1" smtClean="0">
                          <a:latin typeface="Cambria Math" panose="02040503050406030204" pitchFamily="18" charset="0"/>
                          <a:ea typeface="Calibri" panose="020F0502020204030204" pitchFamily="34" charset="0"/>
                          <a:cs typeface="Cordia New" panose="020B0304020202020204" pitchFamily="34" charset="-34"/>
                        </a:rPr>
                        <m:t> </m:t>
                      </m:r>
                      <m:r>
                        <a:rPr lang="en-US" sz="1600" b="0" i="1" smtClean="0">
                          <a:latin typeface="Cambria Math" panose="02040503050406030204" pitchFamily="18" charset="0"/>
                          <a:ea typeface="Calibri" panose="020F0502020204030204" pitchFamily="34" charset="0"/>
                          <a:cs typeface="Cordia New" panose="020B0304020202020204" pitchFamily="34" charset="-34"/>
                        </a:rPr>
                        <m:t>𝑖𝑛</m:t>
                      </m:r>
                      <m:r>
                        <a:rPr lang="en-US" sz="1600" b="0" i="1" smtClean="0">
                          <a:latin typeface="Cambria Math" panose="02040503050406030204" pitchFamily="18" charset="0"/>
                          <a:ea typeface="Calibri" panose="020F0502020204030204" pitchFamily="34" charset="0"/>
                          <a:cs typeface="Cordia New" panose="020B0304020202020204" pitchFamily="34" charset="-34"/>
                        </a:rPr>
                        <m:t> </m:t>
                      </m:r>
                      <m:r>
                        <a:rPr lang="en-US" sz="1600" b="0" i="1" smtClean="0">
                          <a:latin typeface="Cambria Math" panose="02040503050406030204" pitchFamily="18" charset="0"/>
                          <a:ea typeface="Calibri" panose="020F0502020204030204" pitchFamily="34" charset="0"/>
                          <a:cs typeface="Cordia New" panose="020B0304020202020204" pitchFamily="34" charset="-34"/>
                        </a:rPr>
                        <m:t>𝑡</m:t>
                      </m:r>
                      <m:r>
                        <a:rPr lang="en-US" sz="1600" b="0" i="1" smtClean="0">
                          <a:latin typeface="Cambria Math" panose="02040503050406030204" pitchFamily="18" charset="0"/>
                          <a:ea typeface="Calibri" panose="020F0502020204030204" pitchFamily="34" charset="0"/>
                          <a:cs typeface="Cordia New" panose="020B0304020202020204" pitchFamily="34" charset="-34"/>
                        </a:rPr>
                        <m:t>h</m:t>
                      </m:r>
                      <m:r>
                        <a:rPr lang="en-US" sz="1600" b="0" i="1" smtClean="0">
                          <a:latin typeface="Cambria Math" panose="02040503050406030204" pitchFamily="18" charset="0"/>
                          <a:ea typeface="Calibri" panose="020F0502020204030204" pitchFamily="34" charset="0"/>
                          <a:cs typeface="Cordia New" panose="020B0304020202020204" pitchFamily="34" charset="-34"/>
                        </a:rPr>
                        <m:t>𝑒</m:t>
                      </m:r>
                      <m:r>
                        <a:rPr lang="en-US" sz="1600" b="0" i="1" smtClean="0">
                          <a:latin typeface="Cambria Math" panose="02040503050406030204" pitchFamily="18" charset="0"/>
                          <a:ea typeface="Calibri" panose="020F0502020204030204" pitchFamily="34" charset="0"/>
                          <a:cs typeface="Cordia New" panose="020B0304020202020204" pitchFamily="34" charset="-34"/>
                        </a:rPr>
                        <m:t> </m:t>
                      </m:r>
                      <m:r>
                        <a:rPr lang="en-US" sz="1600" b="0" i="1" smtClean="0">
                          <a:latin typeface="Cambria Math" panose="02040503050406030204" pitchFamily="18" charset="0"/>
                          <a:ea typeface="Calibri" panose="020F0502020204030204" pitchFamily="34" charset="0"/>
                          <a:cs typeface="Cordia New" panose="020B0304020202020204" pitchFamily="34" charset="-34"/>
                        </a:rPr>
                        <m:t>𝑎𝑑𝑚𝑖𝑡𝑡𝑎𝑛𝑐𝑒</m:t>
                      </m:r>
                      <m:r>
                        <a:rPr lang="en-US" sz="1600" b="0" i="1" smtClean="0">
                          <a:latin typeface="Cambria Math" panose="02040503050406030204" pitchFamily="18" charset="0"/>
                          <a:ea typeface="Calibri" panose="020F0502020204030204" pitchFamily="34" charset="0"/>
                          <a:cs typeface="Cordia New" panose="020B0304020202020204" pitchFamily="34" charset="-34"/>
                        </a:rPr>
                        <m:t> </m:t>
                      </m:r>
                      <m:r>
                        <a:rPr lang="en-US" sz="1600" b="0" i="1" smtClean="0">
                          <a:latin typeface="Cambria Math" panose="02040503050406030204" pitchFamily="18" charset="0"/>
                          <a:ea typeface="Calibri" panose="020F0502020204030204" pitchFamily="34" charset="0"/>
                          <a:cs typeface="Cordia New" panose="020B0304020202020204" pitchFamily="34" charset="-34"/>
                        </a:rPr>
                        <m:t>𝑓𝑜𝑟𝑚</m:t>
                      </m:r>
                      <m:r>
                        <a:rPr lang="en-US" sz="1600" b="0" i="1" smtClean="0">
                          <a:latin typeface="Cambria Math" panose="02040503050406030204" pitchFamily="18" charset="0"/>
                          <a:ea typeface="Calibri" panose="020F0502020204030204" pitchFamily="34" charset="0"/>
                          <a:cs typeface="Cordia New" panose="020B0304020202020204" pitchFamily="34" charset="-34"/>
                        </a:rPr>
                        <m:t> </m:t>
                      </m:r>
                      <m:r>
                        <a:rPr lang="en-US" sz="1600" b="0" i="1" smtClean="0">
                          <a:latin typeface="Cambria Math" panose="02040503050406030204" pitchFamily="18" charset="0"/>
                          <a:ea typeface="Calibri" panose="020F0502020204030204" pitchFamily="34" charset="0"/>
                          <a:cs typeface="Cordia New" panose="020B0304020202020204" pitchFamily="34" charset="-34"/>
                        </a:rPr>
                        <m:t>𝑖𝑠</m:t>
                      </m:r>
                    </m:oMath>
                  </m:oMathPara>
                </a14:m>
                <a:endParaRPr lang="en-US" sz="1600" b="0"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𝐼</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r>
                        <a:rPr lang="en-US" sz="16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r>
                            <a:rPr lang="en-US" sz="1600" i="1">
                              <a:latin typeface="Cambria Math" panose="02040503050406030204" pitchFamily="18" charset="0"/>
                              <a:ea typeface="Calibri" panose="020F0502020204030204" pitchFamily="34" charset="0"/>
                              <a:cs typeface="Cordia New" panose="020B0304020202020204" pitchFamily="34" charset="-34"/>
                            </a:rPr>
                            <m:t>𝑌</m:t>
                          </m: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i="1">
                              <a:latin typeface="Cambria Math" panose="02040503050406030204" pitchFamily="18" charset="0"/>
                              <a:ea typeface="Calibri" panose="020F0502020204030204" pitchFamily="34" charset="0"/>
                              <a:cs typeface="Cordia New" panose="020B0304020202020204" pitchFamily="34" charset="-34"/>
                            </a:rPr>
                            <m:t>𝐵𝑅</m:t>
                          </m:r>
                        </m:sub>
                      </m:sSub>
                    </m:oMath>
                  </m:oMathPara>
                </a14:m>
                <a:endParaRPr lang="en-US" sz="1050" dirty="0">
                  <a:effectLst/>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6" name="Rectangle 15">
                <a:extLst>
                  <a:ext uri="{FF2B5EF4-FFF2-40B4-BE49-F238E27FC236}">
                    <a16:creationId xmlns:a16="http://schemas.microsoft.com/office/drawing/2014/main" id="{01CC7C92-0653-44C1-A655-9C90F7C261B2}"/>
                  </a:ext>
                </a:extLst>
              </p:cNvPr>
              <p:cNvSpPr>
                <a:spLocks noRot="1" noChangeAspect="1" noMove="1" noResize="1" noEditPoints="1" noAdjustHandles="1" noChangeArrowheads="1" noChangeShapeType="1" noTextEdit="1"/>
              </p:cNvSpPr>
              <p:nvPr/>
            </p:nvSpPr>
            <p:spPr>
              <a:xfrm>
                <a:off x="123909" y="5278355"/>
                <a:ext cx="3843792" cy="1249253"/>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DC4E823-F1AA-4B44-A126-794714617297}"/>
                  </a:ext>
                </a:extLst>
              </p:cNvPr>
              <p:cNvSpPr/>
              <p:nvPr/>
            </p:nvSpPr>
            <p:spPr>
              <a:xfrm>
                <a:off x="6849385" y="5207411"/>
                <a:ext cx="4298344" cy="85382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Times New Roman" panose="02020603050405020304" pitchFamily="18" charset="0"/>
                    <a:cs typeface="Cordia New" panose="020B0304020202020204" pitchFamily="34" charset="-34"/>
                  </a:rPr>
                  <a:t>Where,</a:t>
                </a:r>
                <a:endParaRPr lang="en-US" sz="1600"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libri" panose="020F0502020204030204" pitchFamily="34" charset="0"/>
                              <a:cs typeface="Cordia New" panose="020B0304020202020204" pitchFamily="34" charset="-34"/>
                            </a:rPr>
                          </m:ctrlPr>
                        </m:sSubPr>
                        <m:e>
                          <m:bar>
                            <m:barPr>
                              <m:pos m:val="top"/>
                              <m:ctrlPr>
                                <a:rPr lang="en-US" sz="1600" i="1">
                                  <a:latin typeface="Cambria Math" panose="02040503050406030204" pitchFamily="18" charset="0"/>
                                  <a:ea typeface="Calibri" panose="020F0502020204030204" pitchFamily="34" charset="0"/>
                                  <a:cs typeface="Cordia New" panose="020B0304020202020204" pitchFamily="34" charset="-34"/>
                                </a:rPr>
                              </m:ctrlPr>
                            </m:barPr>
                            <m:e>
                              <m:r>
                                <a:rPr lang="en-US" sz="1600" i="1">
                                  <a:latin typeface="Cambria Math" panose="02040503050406030204" pitchFamily="18" charset="0"/>
                                  <a:ea typeface="Calibri" panose="020F0502020204030204" pitchFamily="34" charset="0"/>
                                  <a:cs typeface="Cordia New" panose="020B0304020202020204" pitchFamily="34" charset="-34"/>
                                </a:rPr>
                                <m:t>𝐸</m:t>
                              </m:r>
                            </m:e>
                          </m:bar>
                        </m:e>
                        <m:sub>
                          <m:r>
                            <a:rPr lang="en-US" sz="1600" b="0" i="1" smtClean="0">
                              <a:latin typeface="Cambria Math" panose="02040503050406030204" pitchFamily="18" charset="0"/>
                              <a:ea typeface="Calibri" panose="020F0502020204030204" pitchFamily="34" charset="0"/>
                              <a:cs typeface="Cordia New" panose="020B0304020202020204" pitchFamily="34" charset="-34"/>
                            </a:rPr>
                            <m:t>𝐿𝑂𝑂𝑃</m:t>
                          </m:r>
                          <m:r>
                            <a:rPr lang="en-US" sz="1600" i="1">
                              <a:latin typeface="Cambria Math" panose="02040503050406030204" pitchFamily="18" charset="0"/>
                              <a:ea typeface="Calibri" panose="020F0502020204030204" pitchFamily="34" charset="0"/>
                              <a:cs typeface="Cordia New" panose="020B0304020202020204" pitchFamily="34" charset="-34"/>
                            </a:rPr>
                            <m:t> </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i="1">
                          <a:latin typeface="Cambria Math" panose="02040503050406030204" pitchFamily="18" charset="0"/>
                          <a:ea typeface="Times New Roman" panose="02020603050405020304" pitchFamily="18" charset="0"/>
                          <a:cs typeface="Cordia New" panose="020B0304020202020204" pitchFamily="34" charset="-34"/>
                        </a:rPr>
                        <m:t>𝑣𝑒𝑐𝑡𝑜𝑟</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𝑜𝑓</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𝑏𝑎𝑠𝑖𝑐</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 </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𝑙𝑜𝑜𝑝</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𝑣𝑜𝑙𝑡𝑎𝑔𝑒𝑠</m:t>
                      </m:r>
                    </m:oMath>
                  </m:oMathPara>
                </a14:m>
                <a:endParaRPr lang="en-US" sz="16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7" name="Rectangle 16">
                <a:extLst>
                  <a:ext uri="{FF2B5EF4-FFF2-40B4-BE49-F238E27FC236}">
                    <a16:creationId xmlns:a16="http://schemas.microsoft.com/office/drawing/2014/main" id="{6DC4E823-F1AA-4B44-A126-794714617297}"/>
                  </a:ext>
                </a:extLst>
              </p:cNvPr>
              <p:cNvSpPr>
                <a:spLocks noRot="1" noChangeAspect="1" noMove="1" noResize="1" noEditPoints="1" noAdjustHandles="1" noChangeArrowheads="1" noChangeShapeType="1" noTextEdit="1"/>
              </p:cNvSpPr>
              <p:nvPr/>
            </p:nvSpPr>
            <p:spPr>
              <a:xfrm>
                <a:off x="6849385" y="5207411"/>
                <a:ext cx="4298344" cy="853823"/>
              </a:xfrm>
              <a:prstGeom prst="rect">
                <a:avLst/>
              </a:prstGeom>
              <a:blipFill>
                <a:blip r:embed="rId8"/>
                <a:stretch>
                  <a:fillRect l="-851" t="-142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CF99B57-17CC-45F6-B194-AD2A022FBEB6}"/>
                  </a:ext>
                </a:extLst>
              </p:cNvPr>
              <p:cNvSpPr/>
              <p:nvPr/>
            </p:nvSpPr>
            <p:spPr>
              <a:xfrm>
                <a:off x="6945462" y="5963259"/>
                <a:ext cx="3693383" cy="704616"/>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Cordia New" panose="020B0304020202020204" pitchFamily="34" charset="-34"/>
                            </a:rPr>
                          </m:ctrlPr>
                        </m:sSubPr>
                        <m:e>
                          <m:r>
                            <a:rPr lang="en-US" sz="1600" i="1">
                              <a:latin typeface="Cambria Math" panose="02040503050406030204" pitchFamily="18" charset="0"/>
                              <a:ea typeface="Calibri" panose="020F0502020204030204" pitchFamily="34" charset="0"/>
                              <a:cs typeface="Cordia New" panose="020B0304020202020204" pitchFamily="34" charset="-34"/>
                            </a:rPr>
                            <m:t>𝑍</m:t>
                          </m:r>
                        </m:e>
                        <m:sub>
                          <m:r>
                            <a:rPr lang="en-US" sz="1600" b="0" i="1" smtClean="0">
                              <a:latin typeface="Cambria Math" panose="02040503050406030204" pitchFamily="18" charset="0"/>
                              <a:ea typeface="Calibri" panose="020F0502020204030204" pitchFamily="34" charset="0"/>
                              <a:cs typeface="Cordia New" panose="020B0304020202020204" pitchFamily="34" charset="-34"/>
                            </a:rPr>
                            <m:t>𝐿𝑂𝑂𝑃</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𝑙𝑜𝑜𝑝</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𝑖𝑚𝑝𝑒𝑑𝑎𝑛𝑐𝑒</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𝑚𝑎𝑡𝑟𝑖𝑥</m:t>
                      </m:r>
                    </m:oMath>
                  </m:oMathPara>
                </a14:m>
                <a:endParaRPr lang="en-US" sz="1600" dirty="0">
                  <a:latin typeface="Calibri" panose="020F0502020204030204" pitchFamily="34" charset="0"/>
                  <a:ea typeface="Calibri" panose="020F0502020204030204" pitchFamily="34" charset="0"/>
                  <a:cs typeface="Cordia New" panose="020B0304020202020204" pitchFamily="34" charset="-34"/>
                </a:endParaRPr>
              </a:p>
              <a:p>
                <a:endParaRPr lang="th-TH" sz="1600" dirty="0"/>
              </a:p>
            </p:txBody>
          </p:sp>
        </mc:Choice>
        <mc:Fallback xmlns="">
          <p:sp>
            <p:nvSpPr>
              <p:cNvPr id="18" name="Rectangle 17">
                <a:extLst>
                  <a:ext uri="{FF2B5EF4-FFF2-40B4-BE49-F238E27FC236}">
                    <a16:creationId xmlns:a16="http://schemas.microsoft.com/office/drawing/2014/main" id="{6CF99B57-17CC-45F6-B194-AD2A022FBEB6}"/>
                  </a:ext>
                </a:extLst>
              </p:cNvPr>
              <p:cNvSpPr>
                <a:spLocks noRot="1" noChangeAspect="1" noMove="1" noResize="1" noEditPoints="1" noAdjustHandles="1" noChangeArrowheads="1" noChangeShapeType="1" noTextEdit="1"/>
              </p:cNvSpPr>
              <p:nvPr/>
            </p:nvSpPr>
            <p:spPr>
              <a:xfrm>
                <a:off x="6945462" y="5963259"/>
                <a:ext cx="3693383" cy="704616"/>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7F4048E-85CF-4F5C-AAE1-B44D1125DE75}"/>
                  </a:ext>
                </a:extLst>
              </p:cNvPr>
              <p:cNvSpPr/>
              <p:nvPr/>
            </p:nvSpPr>
            <p:spPr>
              <a:xfrm>
                <a:off x="6945462" y="6315567"/>
                <a:ext cx="3693383" cy="704616"/>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Cordia New" panose="020B0304020202020204" pitchFamily="34" charset="-34"/>
                            </a:rPr>
                          </m:ctrlPr>
                        </m:sSubPr>
                        <m:e>
                          <m:r>
                            <a:rPr lang="en-US" sz="1600" b="0" i="1" smtClean="0">
                              <a:latin typeface="Cambria Math" panose="02040503050406030204" pitchFamily="18" charset="0"/>
                              <a:ea typeface="Calibri" panose="020F0502020204030204" pitchFamily="34" charset="0"/>
                              <a:cs typeface="Cordia New" panose="020B0304020202020204" pitchFamily="34" charset="-34"/>
                            </a:rPr>
                            <m:t>𝑌</m:t>
                          </m:r>
                        </m:e>
                        <m:sub>
                          <m:r>
                            <a:rPr lang="en-US" sz="1600" b="0" i="1" smtClean="0">
                              <a:latin typeface="Cambria Math" panose="02040503050406030204" pitchFamily="18" charset="0"/>
                              <a:ea typeface="Calibri" panose="020F0502020204030204" pitchFamily="34" charset="0"/>
                              <a:cs typeface="Cordia New" panose="020B0304020202020204" pitchFamily="34" charset="-34"/>
                            </a:rPr>
                            <m:t>𝐿𝑂𝑂𝑃</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𝑙𝑜𝑜𝑝</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b="0" i="1" smtClean="0">
                          <a:latin typeface="Cambria Math" panose="02040503050406030204" pitchFamily="18" charset="0"/>
                          <a:ea typeface="Times New Roman" panose="02020603050405020304" pitchFamily="18" charset="0"/>
                          <a:cs typeface="Cordia New" panose="020B0304020202020204" pitchFamily="34" charset="-34"/>
                        </a:rPr>
                        <m:t>𝑎𝑑𝑚𝑖𝑡𝑡𝑎𝑛𝑐𝑒</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𝑚𝑎𝑡𝑟𝑖𝑥</m:t>
                      </m:r>
                    </m:oMath>
                  </m:oMathPara>
                </a14:m>
                <a:endParaRPr lang="en-US" sz="1600" dirty="0">
                  <a:latin typeface="Calibri" panose="020F0502020204030204" pitchFamily="34" charset="0"/>
                  <a:ea typeface="Calibri" panose="020F0502020204030204" pitchFamily="34" charset="0"/>
                  <a:cs typeface="Cordia New" panose="020B0304020202020204" pitchFamily="34" charset="-34"/>
                </a:endParaRPr>
              </a:p>
              <a:p>
                <a:endParaRPr lang="th-TH" sz="1600" dirty="0"/>
              </a:p>
            </p:txBody>
          </p:sp>
        </mc:Choice>
        <mc:Fallback xmlns="">
          <p:sp>
            <p:nvSpPr>
              <p:cNvPr id="19" name="Rectangle 18">
                <a:extLst>
                  <a:ext uri="{FF2B5EF4-FFF2-40B4-BE49-F238E27FC236}">
                    <a16:creationId xmlns:a16="http://schemas.microsoft.com/office/drawing/2014/main" id="{07F4048E-85CF-4F5C-AAE1-B44D1125DE75}"/>
                  </a:ext>
                </a:extLst>
              </p:cNvPr>
              <p:cNvSpPr>
                <a:spLocks noRot="1" noChangeAspect="1" noMove="1" noResize="1" noEditPoints="1" noAdjustHandles="1" noChangeArrowheads="1" noChangeShapeType="1" noTextEdit="1"/>
              </p:cNvSpPr>
              <p:nvPr/>
            </p:nvSpPr>
            <p:spPr>
              <a:xfrm>
                <a:off x="6945462" y="6315567"/>
                <a:ext cx="3693383" cy="704616"/>
              </a:xfrm>
              <a:prstGeom prst="rect">
                <a:avLst/>
              </a:prstGeom>
              <a:blipFill>
                <a:blip r:embed="rId10"/>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01923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BDED87-2241-41E5-875D-205A1C979736}"/>
              </a:ext>
            </a:extLst>
          </p:cNvPr>
          <p:cNvPicPr>
            <a:picLocks noChangeAspect="1"/>
          </p:cNvPicPr>
          <p:nvPr/>
        </p:nvPicPr>
        <p:blipFill>
          <a:blip r:embed="rId2"/>
          <a:stretch>
            <a:fillRect/>
          </a:stretch>
        </p:blipFill>
        <p:spPr>
          <a:xfrm>
            <a:off x="1306022" y="567881"/>
            <a:ext cx="3987565" cy="2468880"/>
          </a:xfrm>
          <a:prstGeom prst="rect">
            <a:avLst/>
          </a:prstGeom>
        </p:spPr>
      </p:pic>
      <p:cxnSp>
        <p:nvCxnSpPr>
          <p:cNvPr id="9" name="Connector: Curved 8">
            <a:extLst>
              <a:ext uri="{FF2B5EF4-FFF2-40B4-BE49-F238E27FC236}">
                <a16:creationId xmlns:a16="http://schemas.microsoft.com/office/drawing/2014/main" id="{05F32CE0-0350-4D37-9D43-9E5ECA457D29}"/>
              </a:ext>
            </a:extLst>
          </p:cNvPr>
          <p:cNvCxnSpPr>
            <a:cxnSpLocks/>
          </p:cNvCxnSpPr>
          <p:nvPr/>
        </p:nvCxnSpPr>
        <p:spPr>
          <a:xfrm flipV="1">
            <a:off x="3582902" y="2906175"/>
            <a:ext cx="1092816" cy="5790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28ABC0-C9C4-4912-A5F6-F4FFF71F3886}"/>
              </a:ext>
            </a:extLst>
          </p:cNvPr>
          <p:cNvSpPr txBox="1"/>
          <p:nvPr/>
        </p:nvSpPr>
        <p:spPr>
          <a:xfrm>
            <a:off x="4563224" y="2713315"/>
            <a:ext cx="1574358" cy="276999"/>
          </a:xfrm>
          <a:prstGeom prst="rect">
            <a:avLst/>
          </a:prstGeom>
          <a:noFill/>
        </p:spPr>
        <p:txBody>
          <a:bodyPr wrap="square" rtlCol="0">
            <a:spAutoFit/>
          </a:bodyPr>
          <a:lstStyle/>
          <a:p>
            <a:r>
              <a:rPr lang="en-US" sz="1200" dirty="0"/>
              <a:t>Reference bus node</a:t>
            </a:r>
            <a:endParaRPr lang="th-TH" sz="1200" dirty="0"/>
          </a:p>
        </p:txBody>
      </p:sp>
      <p:cxnSp>
        <p:nvCxnSpPr>
          <p:cNvPr id="11" name="Connector: Curved 10">
            <a:extLst>
              <a:ext uri="{FF2B5EF4-FFF2-40B4-BE49-F238E27FC236}">
                <a16:creationId xmlns:a16="http://schemas.microsoft.com/office/drawing/2014/main" id="{8D712351-FACC-4C7D-A48B-5BDAFE59F0C8}"/>
              </a:ext>
            </a:extLst>
          </p:cNvPr>
          <p:cNvCxnSpPr>
            <a:cxnSpLocks/>
          </p:cNvCxnSpPr>
          <p:nvPr/>
        </p:nvCxnSpPr>
        <p:spPr>
          <a:xfrm flipV="1">
            <a:off x="4146361" y="3146799"/>
            <a:ext cx="1784381" cy="3644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0EBDDCD-6CEE-461F-A6BF-4385EFA74A07}"/>
              </a:ext>
            </a:extLst>
          </p:cNvPr>
          <p:cNvSpPr txBox="1"/>
          <p:nvPr/>
        </p:nvSpPr>
        <p:spPr>
          <a:xfrm>
            <a:off x="5864103" y="3003680"/>
            <a:ext cx="1129084" cy="276999"/>
          </a:xfrm>
          <a:prstGeom prst="rect">
            <a:avLst/>
          </a:prstGeom>
          <a:noFill/>
        </p:spPr>
        <p:txBody>
          <a:bodyPr wrap="square" rtlCol="0">
            <a:spAutoFit/>
          </a:bodyPr>
          <a:lstStyle/>
          <a:p>
            <a:r>
              <a:rPr lang="en-US" sz="1200" dirty="0"/>
              <a:t>ending node</a:t>
            </a:r>
            <a:endParaRPr lang="th-TH" sz="12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CDCEC08D-7657-4658-B74D-717BEFC35C69}"/>
                  </a:ext>
                </a:extLst>
              </p:cNvPr>
              <p:cNvSpPr/>
              <p:nvPr/>
            </p:nvSpPr>
            <p:spPr>
              <a:xfrm>
                <a:off x="0" y="3381841"/>
                <a:ext cx="6096000" cy="408573"/>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ctrlPr>
                            <a:rPr lang="th-TH" sz="1800" i="1">
                              <a:latin typeface="Cambria Math" panose="02040503050406030204" pitchFamily="18" charset="0"/>
                            </a:rPr>
                          </m:ctrlPr>
                        </m:dPr>
                        <m:e>
                          <m:r>
                            <a:rPr lang="th-TH" sz="1800" i="1">
                              <a:latin typeface="Cambria Math" panose="02040503050406030204" pitchFamily="18" charset="0"/>
                            </a:rPr>
                            <m:t>𝐵𝑢𝑠</m:t>
                          </m:r>
                          <m:r>
                            <a:rPr lang="th-TH" sz="1800" i="0">
                              <a:latin typeface="Cambria Math" panose="02040503050406030204" pitchFamily="18" charset="0"/>
                            </a:rPr>
                            <m:t> </m:t>
                          </m:r>
                          <m:r>
                            <a:rPr lang="th-TH" sz="1800" i="0">
                              <a:latin typeface="Cambria Math" panose="02040503050406030204" pitchFamily="18" charset="0"/>
                            </a:rPr>
                            <m:t>1</m:t>
                          </m:r>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𝐼</m:t>
                              </m:r>
                            </m:e>
                            <m:sub>
                              <m:r>
                                <a:rPr lang="th-TH" sz="1800" i="0">
                                  <a:latin typeface="Cambria Math" panose="02040503050406030204" pitchFamily="18" charset="0"/>
                                </a:rPr>
                                <m:t>1</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10</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1</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12</m:t>
                              </m:r>
                            </m:sub>
                          </m:sSub>
                          <m:sSub>
                            <m:sSubPr>
                              <m:ctrlPr>
                                <a:rPr lang="th-TH" sz="1800" i="1">
                                  <a:latin typeface="Cambria Math" panose="02040503050406030204" pitchFamily="18" charset="0"/>
                                </a:rPr>
                              </m:ctrlPr>
                            </m:sSubPr>
                            <m:e>
                              <m:d>
                                <m:dPr>
                                  <m:endChr m:val=""/>
                                  <m:ctrlPr>
                                    <a:rPr lang="th-TH" sz="1800" i="1">
                                      <a:latin typeface="Cambria Math" panose="02040503050406030204" pitchFamily="18" charset="0"/>
                                    </a:rPr>
                                  </m:ctrlPr>
                                </m:dPr>
                                <m:e>
                                  <m:r>
                                    <a:rPr lang="th-TH" sz="1800" i="1">
                                      <a:latin typeface="Cambria Math" panose="02040503050406030204" pitchFamily="18" charset="0"/>
                                    </a:rPr>
                                    <m:t>𝑉</m:t>
                                  </m:r>
                                </m:e>
                              </m:d>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2</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13</m:t>
                              </m:r>
                            </m:sub>
                          </m:sSub>
                          <m:sSub>
                            <m:sSubPr>
                              <m:ctrlPr>
                                <a:rPr lang="th-TH" sz="1800" i="1">
                                  <a:latin typeface="Cambria Math" panose="02040503050406030204" pitchFamily="18" charset="0"/>
                                </a:rPr>
                              </m:ctrlPr>
                            </m:sSubPr>
                            <m:e>
                              <m:d>
                                <m:dPr>
                                  <m:endChr m:val=""/>
                                  <m:ctrlPr>
                                    <a:rPr lang="th-TH" sz="1800" i="1">
                                      <a:latin typeface="Cambria Math" panose="02040503050406030204" pitchFamily="18" charset="0"/>
                                    </a:rPr>
                                  </m:ctrlPr>
                                </m:dPr>
                                <m:e>
                                  <m:r>
                                    <a:rPr lang="th-TH" sz="1800" i="1">
                                      <a:latin typeface="Cambria Math" panose="02040503050406030204" pitchFamily="18" charset="0"/>
                                    </a:rPr>
                                    <m:t>𝑉</m:t>
                                  </m:r>
                                </m:e>
                              </m:d>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3</m:t>
                              </m:r>
                            </m:sub>
                          </m:sSub>
                        </m:e>
                      </m:d>
                    </m:oMath>
                  </m:oMathPara>
                </a14:m>
                <a:endParaRPr lang="th-TH" sz="1800" dirty="0"/>
              </a:p>
            </p:txBody>
          </p:sp>
        </mc:Choice>
        <mc:Fallback xmlns="">
          <p:sp>
            <p:nvSpPr>
              <p:cNvPr id="15" name="Rectangle 14">
                <a:extLst>
                  <a:ext uri="{FF2B5EF4-FFF2-40B4-BE49-F238E27FC236}">
                    <a16:creationId xmlns:a16="http://schemas.microsoft.com/office/drawing/2014/main" id="{CDCEC08D-7657-4658-B74D-717BEFC35C69}"/>
                  </a:ext>
                </a:extLst>
              </p:cNvPr>
              <p:cNvSpPr>
                <a:spLocks noRot="1" noChangeAspect="1" noMove="1" noResize="1" noEditPoints="1" noAdjustHandles="1" noChangeArrowheads="1" noChangeShapeType="1" noTextEdit="1"/>
              </p:cNvSpPr>
              <p:nvPr/>
            </p:nvSpPr>
            <p:spPr>
              <a:xfrm>
                <a:off x="0" y="3381841"/>
                <a:ext cx="6096000" cy="408573"/>
              </a:xfrm>
              <a:prstGeom prst="rect">
                <a:avLst/>
              </a:prstGeom>
              <a:blipFill>
                <a:blip r:embed="rId3"/>
                <a:stretch>
                  <a:fillRect t="-158209" r="-9200" b="-22388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F0F254D-DA5F-4DE7-A33E-CCE72B8F0A0B}"/>
                  </a:ext>
                </a:extLst>
              </p:cNvPr>
              <p:cNvSpPr/>
              <p:nvPr/>
            </p:nvSpPr>
            <p:spPr>
              <a:xfrm>
                <a:off x="68075" y="3780105"/>
                <a:ext cx="5931799" cy="4085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th-TH" sz="1800" i="1">
                              <a:latin typeface="Cambria Math" panose="02040503050406030204" pitchFamily="18" charset="0"/>
                            </a:rPr>
                          </m:ctrlPr>
                        </m:dPr>
                        <m:e>
                          <m:r>
                            <m:rPr>
                              <m:sty m:val="p"/>
                            </m:rPr>
                            <a:rPr lang="th-TH" sz="1800">
                              <a:latin typeface="Cambria Math" panose="02040503050406030204" pitchFamily="18" charset="0"/>
                            </a:rPr>
                            <m:t>B</m:t>
                          </m:r>
                          <m:r>
                            <m:rPr>
                              <m:sty m:val="p"/>
                            </m:rPr>
                            <a:rPr lang="th-TH" sz="1800" i="0">
                              <a:latin typeface="Cambria Math" panose="02040503050406030204" pitchFamily="18" charset="0"/>
                            </a:rPr>
                            <m:t>us</m:t>
                          </m:r>
                          <m:r>
                            <a:rPr lang="th-TH" sz="1800" i="0">
                              <a:latin typeface="Cambria Math" panose="02040503050406030204" pitchFamily="18" charset="0"/>
                            </a:rPr>
                            <m:t> </m:t>
                          </m:r>
                          <m:r>
                            <a:rPr lang="th-TH" sz="1800" i="0">
                              <a:latin typeface="Cambria Math" panose="02040503050406030204" pitchFamily="18" charset="0"/>
                            </a:rPr>
                            <m:t>2</m:t>
                          </m:r>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I</m:t>
                              </m:r>
                            </m:e>
                            <m:sub>
                              <m:r>
                                <a:rPr lang="th-TH" sz="1800" i="0">
                                  <a:latin typeface="Cambria Math" panose="02040503050406030204" pitchFamily="18" charset="0"/>
                                </a:rPr>
                                <m:t>2</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y</m:t>
                              </m:r>
                            </m:e>
                            <m:sub>
                              <m:r>
                                <a:rPr lang="th-TH" sz="1800" i="0">
                                  <a:latin typeface="Cambria Math" panose="02040503050406030204" pitchFamily="18" charset="0"/>
                                </a:rPr>
                                <m:t>20</m:t>
                              </m:r>
                            </m:sub>
                          </m:sSub>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2</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y</m:t>
                              </m:r>
                            </m:e>
                            <m:sub>
                              <m:r>
                                <a:rPr lang="th-TH" sz="1800" i="0">
                                  <a:latin typeface="Cambria Math" panose="02040503050406030204" pitchFamily="18" charset="0"/>
                                </a:rPr>
                                <m:t>12</m:t>
                              </m:r>
                            </m:sub>
                          </m:sSub>
                          <m:sSub>
                            <m:sSubPr>
                              <m:ctrlPr>
                                <a:rPr lang="th-TH" sz="1800" i="1">
                                  <a:latin typeface="Cambria Math" panose="02040503050406030204" pitchFamily="18" charset="0"/>
                                </a:rPr>
                              </m:ctrlPr>
                            </m:sSubPr>
                            <m:e>
                              <m:d>
                                <m:dPr>
                                  <m:endChr m:val=""/>
                                  <m:ctrlPr>
                                    <a:rPr lang="th-TH" sz="1800" i="1">
                                      <a:latin typeface="Cambria Math" panose="02040503050406030204" pitchFamily="18" charset="0"/>
                                    </a:rPr>
                                  </m:ctrlPr>
                                </m:dPr>
                                <m:e>
                                  <m:r>
                                    <m:rPr>
                                      <m:sty m:val="p"/>
                                    </m:rPr>
                                    <a:rPr lang="th-TH" sz="1800" i="0">
                                      <a:latin typeface="Cambria Math" panose="02040503050406030204" pitchFamily="18" charset="0"/>
                                    </a:rPr>
                                    <m:t>V</m:t>
                                  </m:r>
                                </m:e>
                              </m:d>
                            </m:e>
                            <m:sub>
                              <m:r>
                                <a:rPr lang="th-TH" sz="1800" i="0">
                                  <a:latin typeface="Cambria Math" panose="02040503050406030204" pitchFamily="18" charset="0"/>
                                </a:rPr>
                                <m:t>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1</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y</m:t>
                              </m:r>
                            </m:e>
                            <m:sub>
                              <m:r>
                                <a:rPr lang="th-TH" sz="1800" i="0">
                                  <a:latin typeface="Cambria Math" panose="02040503050406030204" pitchFamily="18" charset="0"/>
                                </a:rPr>
                                <m:t>23</m:t>
                              </m:r>
                            </m:sub>
                          </m:sSub>
                          <m:sSub>
                            <m:sSubPr>
                              <m:ctrlPr>
                                <a:rPr lang="th-TH" sz="1800" i="1">
                                  <a:latin typeface="Cambria Math" panose="02040503050406030204" pitchFamily="18" charset="0"/>
                                </a:rPr>
                              </m:ctrlPr>
                            </m:sSubPr>
                            <m:e>
                              <m:d>
                                <m:dPr>
                                  <m:endChr m:val=""/>
                                  <m:ctrlPr>
                                    <a:rPr lang="th-TH" sz="1800" i="1">
                                      <a:latin typeface="Cambria Math" panose="02040503050406030204" pitchFamily="18" charset="0"/>
                                    </a:rPr>
                                  </m:ctrlPr>
                                </m:dPr>
                                <m:e>
                                  <m:r>
                                    <m:rPr>
                                      <m:sty m:val="p"/>
                                    </m:rPr>
                                    <a:rPr lang="th-TH" sz="1800" i="0">
                                      <a:latin typeface="Cambria Math" panose="02040503050406030204" pitchFamily="18" charset="0"/>
                                    </a:rPr>
                                    <m:t>V</m:t>
                                  </m:r>
                                </m:e>
                              </m:d>
                            </m:e>
                            <m:sub>
                              <m:r>
                                <a:rPr lang="th-TH" sz="1800" i="0">
                                  <a:latin typeface="Cambria Math" panose="02040503050406030204" pitchFamily="18" charset="0"/>
                                </a:rPr>
                                <m:t>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3</m:t>
                              </m:r>
                            </m:sub>
                          </m:sSub>
                        </m:e>
                      </m:d>
                    </m:oMath>
                  </m:oMathPara>
                </a14:m>
                <a:endParaRPr lang="th-TH" sz="1800" dirty="0"/>
              </a:p>
            </p:txBody>
          </p:sp>
        </mc:Choice>
        <mc:Fallback xmlns="">
          <p:sp>
            <p:nvSpPr>
              <p:cNvPr id="16" name="Rectangle 15">
                <a:extLst>
                  <a:ext uri="{FF2B5EF4-FFF2-40B4-BE49-F238E27FC236}">
                    <a16:creationId xmlns:a16="http://schemas.microsoft.com/office/drawing/2014/main" id="{DF0F254D-DA5F-4DE7-A33E-CCE72B8F0A0B}"/>
                  </a:ext>
                </a:extLst>
              </p:cNvPr>
              <p:cNvSpPr>
                <a:spLocks noRot="1" noChangeAspect="1" noMove="1" noResize="1" noEditPoints="1" noAdjustHandles="1" noChangeArrowheads="1" noChangeShapeType="1" noTextEdit="1"/>
              </p:cNvSpPr>
              <p:nvPr/>
            </p:nvSpPr>
            <p:spPr>
              <a:xfrm>
                <a:off x="68075" y="3780105"/>
                <a:ext cx="5931799" cy="408573"/>
              </a:xfrm>
              <a:prstGeom prst="rect">
                <a:avLst/>
              </a:prstGeom>
              <a:blipFill>
                <a:blip r:embed="rId4"/>
                <a:stretch>
                  <a:fillRect t="-158209" r="-10689" b="-22388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D2690FB-29AC-4BF3-845D-F76B473A7F03}"/>
                  </a:ext>
                </a:extLst>
              </p:cNvPr>
              <p:cNvSpPr/>
              <p:nvPr/>
            </p:nvSpPr>
            <p:spPr>
              <a:xfrm>
                <a:off x="-459853" y="4188678"/>
                <a:ext cx="7516284" cy="4099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th-TH" sz="1800" i="1">
                              <a:latin typeface="Cambria Math" panose="02040503050406030204" pitchFamily="18" charset="0"/>
                            </a:rPr>
                          </m:ctrlPr>
                        </m:dPr>
                        <m:e>
                          <m:r>
                            <m:rPr>
                              <m:sty m:val="p"/>
                            </m:rPr>
                            <a:rPr lang="th-TH" sz="1800">
                              <a:latin typeface="Cambria Math" panose="02040503050406030204" pitchFamily="18" charset="0"/>
                            </a:rPr>
                            <m:t>B</m:t>
                          </m:r>
                          <m:r>
                            <m:rPr>
                              <m:sty m:val="p"/>
                            </m:rPr>
                            <a:rPr lang="th-TH" sz="1800" i="0">
                              <a:latin typeface="Cambria Math" panose="02040503050406030204" pitchFamily="18" charset="0"/>
                            </a:rPr>
                            <m:t>us</m:t>
                          </m:r>
                          <m:r>
                            <a:rPr lang="th-TH" sz="1800" i="0">
                              <a:latin typeface="Cambria Math" panose="02040503050406030204" pitchFamily="18" charset="0"/>
                            </a:rPr>
                            <m:t> </m:t>
                          </m:r>
                          <m:r>
                            <a:rPr lang="th-TH" sz="1800" i="0">
                              <a:latin typeface="Cambria Math" panose="02040503050406030204" pitchFamily="18" charset="0"/>
                            </a:rPr>
                            <m:t>3</m:t>
                          </m:r>
                          <m:r>
                            <a:rPr lang="th-TH" sz="1800" i="0">
                              <a:latin typeface="Cambria Math" panose="02040503050406030204" pitchFamily="18" charset="0"/>
                            </a:rPr>
                            <m:t>                  </m:t>
                          </m:r>
                          <m:r>
                            <a:rPr lang="th-TH" sz="1800" i="0">
                              <a:latin typeface="Cambria Math" panose="02040503050406030204" pitchFamily="18" charset="0"/>
                            </a:rPr>
                            <m:t>0</m:t>
                          </m:r>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y</m:t>
                              </m:r>
                            </m:e>
                            <m:sub>
                              <m:r>
                                <a:rPr lang="th-TH" sz="1800" i="0">
                                  <a:latin typeface="Cambria Math" panose="02040503050406030204" pitchFamily="18" charset="0"/>
                                </a:rPr>
                                <m:t>23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2</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y</m:t>
                              </m:r>
                            </m:e>
                            <m:sub>
                              <m:r>
                                <a:rPr lang="th-TH" sz="1800" i="0">
                                  <a:latin typeface="Cambria Math" panose="02040503050406030204" pitchFamily="18" charset="0"/>
                                </a:rPr>
                                <m:t>13</m:t>
                              </m:r>
                            </m:sub>
                          </m:sSub>
                          <m:sSub>
                            <m:sSubPr>
                              <m:ctrlPr>
                                <a:rPr lang="th-TH" sz="1800" i="1">
                                  <a:latin typeface="Cambria Math" panose="02040503050406030204" pitchFamily="18" charset="0"/>
                                </a:rPr>
                              </m:ctrlPr>
                            </m:sSubPr>
                            <m:e>
                              <m:d>
                                <m:dPr>
                                  <m:endChr m:val=""/>
                                  <m:ctrlPr>
                                    <a:rPr lang="th-TH" sz="1800" i="1">
                                      <a:latin typeface="Cambria Math" panose="02040503050406030204" pitchFamily="18" charset="0"/>
                                    </a:rPr>
                                  </m:ctrlPr>
                                </m:dPr>
                                <m:e>
                                  <m:r>
                                    <m:rPr>
                                      <m:sty m:val="p"/>
                                    </m:rPr>
                                    <a:rPr lang="th-TH" sz="1800" i="0">
                                      <a:latin typeface="Cambria Math" panose="02040503050406030204" pitchFamily="18" charset="0"/>
                                    </a:rPr>
                                    <m:t>V</m:t>
                                  </m:r>
                                </m:e>
                              </m:d>
                            </m:e>
                            <m:sub>
                              <m:r>
                                <a:rPr lang="th-TH" sz="1800" i="0">
                                  <a:latin typeface="Cambria Math" panose="02040503050406030204" pitchFamily="18" charset="0"/>
                                </a:rPr>
                                <m:t>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1</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y</m:t>
                              </m:r>
                            </m:e>
                            <m:sub>
                              <m:r>
                                <a:rPr lang="th-TH" sz="1800" i="0">
                                  <a:latin typeface="Cambria Math" panose="02040503050406030204" pitchFamily="18" charset="0"/>
                                </a:rPr>
                                <m:t>34</m:t>
                              </m:r>
                            </m:sub>
                          </m:sSub>
                          <m:sSub>
                            <m:sSubPr>
                              <m:ctrlPr>
                                <a:rPr lang="th-TH" sz="1800" i="1">
                                  <a:latin typeface="Cambria Math" panose="02040503050406030204" pitchFamily="18" charset="0"/>
                                </a:rPr>
                              </m:ctrlPr>
                            </m:sSubPr>
                            <m:e>
                              <m:d>
                                <m:dPr>
                                  <m:endChr m:val=""/>
                                  <m:ctrlPr>
                                    <a:rPr lang="th-TH" sz="1800" i="1">
                                      <a:latin typeface="Cambria Math" panose="02040503050406030204" pitchFamily="18" charset="0"/>
                                    </a:rPr>
                                  </m:ctrlPr>
                                </m:dPr>
                                <m:e>
                                  <m:r>
                                    <m:rPr>
                                      <m:sty m:val="p"/>
                                    </m:rPr>
                                    <a:rPr lang="th-TH" sz="1800" i="0">
                                      <a:latin typeface="Cambria Math" panose="02040503050406030204" pitchFamily="18" charset="0"/>
                                    </a:rPr>
                                    <m:t>V</m:t>
                                  </m:r>
                                </m:e>
                              </m:d>
                            </m:e>
                            <m:sub>
                              <m:r>
                                <a:rPr lang="th-TH" sz="1800" i="0">
                                  <a:latin typeface="Cambria Math" panose="02040503050406030204" pitchFamily="18" charset="0"/>
                                </a:rPr>
                                <m:t>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4</m:t>
                              </m:r>
                            </m:sub>
                          </m:sSub>
                        </m:e>
                      </m:d>
                    </m:oMath>
                  </m:oMathPara>
                </a14:m>
                <a:endParaRPr lang="th-TH" sz="1800" dirty="0"/>
              </a:p>
            </p:txBody>
          </p:sp>
        </mc:Choice>
        <mc:Fallback xmlns="">
          <p:sp>
            <p:nvSpPr>
              <p:cNvPr id="17" name="Rectangle 16">
                <a:extLst>
                  <a:ext uri="{FF2B5EF4-FFF2-40B4-BE49-F238E27FC236}">
                    <a16:creationId xmlns:a16="http://schemas.microsoft.com/office/drawing/2014/main" id="{8D2690FB-29AC-4BF3-845D-F76B473A7F03}"/>
                  </a:ext>
                </a:extLst>
              </p:cNvPr>
              <p:cNvSpPr>
                <a:spLocks noRot="1" noChangeAspect="1" noMove="1" noResize="1" noEditPoints="1" noAdjustHandles="1" noChangeArrowheads="1" noChangeShapeType="1" noTextEdit="1"/>
              </p:cNvSpPr>
              <p:nvPr/>
            </p:nvSpPr>
            <p:spPr>
              <a:xfrm>
                <a:off x="-459853" y="4188678"/>
                <a:ext cx="7516284" cy="409984"/>
              </a:xfrm>
              <a:prstGeom prst="rect">
                <a:avLst/>
              </a:prstGeom>
              <a:blipFill>
                <a:blip r:embed="rId5"/>
                <a:stretch>
                  <a:fillRect t="-156716" r="-2028" b="-225373"/>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0C8C252-3D02-416F-A12B-F69E14CEACBE}"/>
                  </a:ext>
                </a:extLst>
              </p:cNvPr>
              <p:cNvSpPr/>
              <p:nvPr/>
            </p:nvSpPr>
            <p:spPr>
              <a:xfrm>
                <a:off x="0" y="4580607"/>
                <a:ext cx="34217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th-TH" sz="1800" i="1">
                              <a:latin typeface="Cambria Math" panose="02040503050406030204" pitchFamily="18" charset="0"/>
                            </a:rPr>
                          </m:ctrlPr>
                        </m:dPr>
                        <m:e>
                          <m:r>
                            <m:rPr>
                              <m:sty m:val="p"/>
                            </m:rPr>
                            <a:rPr lang="th-TH" sz="1800">
                              <a:latin typeface="Cambria Math" panose="02040503050406030204" pitchFamily="18" charset="0"/>
                            </a:rPr>
                            <m:t>B</m:t>
                          </m:r>
                          <m:r>
                            <m:rPr>
                              <m:sty m:val="p"/>
                            </m:rPr>
                            <a:rPr lang="th-TH" sz="1800" i="0">
                              <a:latin typeface="Cambria Math" panose="02040503050406030204" pitchFamily="18" charset="0"/>
                            </a:rPr>
                            <m:t>us</m:t>
                          </m:r>
                          <m:r>
                            <a:rPr lang="th-TH" sz="1800" i="0">
                              <a:latin typeface="Cambria Math" panose="02040503050406030204" pitchFamily="18" charset="0"/>
                            </a:rPr>
                            <m:t> </m:t>
                          </m:r>
                          <m:r>
                            <a:rPr lang="th-TH" sz="1800" i="0">
                              <a:latin typeface="Cambria Math" panose="02040503050406030204" pitchFamily="18" charset="0"/>
                            </a:rPr>
                            <m:t>4</m:t>
                          </m:r>
                          <m:r>
                            <a:rPr lang="th-TH" sz="1800" i="0">
                              <a:latin typeface="Cambria Math" panose="02040503050406030204" pitchFamily="18" charset="0"/>
                            </a:rPr>
                            <m:t>                  </m:t>
                          </m:r>
                          <m:r>
                            <a:rPr lang="th-TH" sz="1800" i="0">
                              <a:latin typeface="Cambria Math" panose="02040503050406030204" pitchFamily="18" charset="0"/>
                            </a:rPr>
                            <m:t>0</m:t>
                          </m:r>
                          <m:r>
                            <a:rPr lang="th-TH" sz="1800" i="0">
                              <a:latin typeface="Cambria Math" panose="02040503050406030204" pitchFamily="18" charset="0"/>
                            </a:rPr>
                            <m:t>= </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y</m:t>
                              </m:r>
                            </m:e>
                            <m:sub>
                              <m:r>
                                <a:rPr lang="th-TH" sz="1800" i="0">
                                  <a:latin typeface="Cambria Math" panose="02040503050406030204" pitchFamily="18" charset="0"/>
                                </a:rPr>
                                <m:t>34</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4</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m:rPr>
                                  <m:sty m:val="p"/>
                                </m:rPr>
                                <a:rPr lang="th-TH" sz="1800" i="0">
                                  <a:latin typeface="Cambria Math" panose="02040503050406030204" pitchFamily="18" charset="0"/>
                                </a:rPr>
                                <m:t>V</m:t>
                              </m:r>
                            </m:e>
                            <m:sub>
                              <m:r>
                                <a:rPr lang="th-TH" sz="1800" i="0">
                                  <a:latin typeface="Cambria Math" panose="02040503050406030204" pitchFamily="18" charset="0"/>
                                </a:rPr>
                                <m:t>3</m:t>
                              </m:r>
                            </m:sub>
                          </m:sSub>
                        </m:e>
                      </m:d>
                    </m:oMath>
                  </m:oMathPara>
                </a14:m>
                <a:endParaRPr lang="th-TH" sz="1800" dirty="0"/>
              </a:p>
            </p:txBody>
          </p:sp>
        </mc:Choice>
        <mc:Fallback xmlns="">
          <p:sp>
            <p:nvSpPr>
              <p:cNvPr id="18" name="Rectangle 17">
                <a:extLst>
                  <a:ext uri="{FF2B5EF4-FFF2-40B4-BE49-F238E27FC236}">
                    <a16:creationId xmlns:a16="http://schemas.microsoft.com/office/drawing/2014/main" id="{A0C8C252-3D02-416F-A12B-F69E14CEACBE}"/>
                  </a:ext>
                </a:extLst>
              </p:cNvPr>
              <p:cNvSpPr>
                <a:spLocks noRot="1" noChangeAspect="1" noMove="1" noResize="1" noEditPoints="1" noAdjustHandles="1" noChangeArrowheads="1" noChangeShapeType="1" noTextEdit="1"/>
              </p:cNvSpPr>
              <p:nvPr/>
            </p:nvSpPr>
            <p:spPr>
              <a:xfrm>
                <a:off x="0" y="4580607"/>
                <a:ext cx="3421706" cy="369332"/>
              </a:xfrm>
              <a:prstGeom prst="rect">
                <a:avLst/>
              </a:prstGeom>
              <a:blipFill>
                <a:blip r:embed="rId6"/>
                <a:stretch>
                  <a:fillRect t="-126230" r="-14795" b="-177049"/>
                </a:stretch>
              </a:blipFill>
            </p:spPr>
            <p:txBody>
              <a:bodyPr/>
              <a:lstStyle/>
              <a:p>
                <a:r>
                  <a:rPr lang="th-TH">
                    <a:noFill/>
                  </a:rPr>
                  <a:t> </a:t>
                </a:r>
              </a:p>
            </p:txBody>
          </p:sp>
        </mc:Fallback>
      </mc:AlternateContent>
      <p:sp>
        <p:nvSpPr>
          <p:cNvPr id="19" name="TextBox 18">
            <a:extLst>
              <a:ext uri="{FF2B5EF4-FFF2-40B4-BE49-F238E27FC236}">
                <a16:creationId xmlns:a16="http://schemas.microsoft.com/office/drawing/2014/main" id="{D86050DE-7724-47EB-AA16-3E0A1DD333C3}"/>
              </a:ext>
            </a:extLst>
          </p:cNvPr>
          <p:cNvSpPr txBox="1"/>
          <p:nvPr/>
        </p:nvSpPr>
        <p:spPr>
          <a:xfrm>
            <a:off x="68075" y="2880109"/>
            <a:ext cx="3649515" cy="400110"/>
          </a:xfrm>
          <a:prstGeom prst="rect">
            <a:avLst/>
          </a:prstGeom>
          <a:noFill/>
        </p:spPr>
        <p:txBody>
          <a:bodyPr wrap="square" rtlCol="0">
            <a:spAutoFit/>
          </a:bodyPr>
          <a:lstStyle/>
          <a:p>
            <a:r>
              <a:rPr lang="en-US" sz="2000" b="1" dirty="0">
                <a:solidFill>
                  <a:schemeClr val="accent1"/>
                </a:solidFill>
              </a:rPr>
              <a:t>Applying at each bus:</a:t>
            </a:r>
            <a:endParaRPr lang="th-TH" sz="2000" b="1" dirty="0">
              <a:solidFill>
                <a:schemeClr val="accent1"/>
              </a:solidFill>
            </a:endParaRPr>
          </a:p>
        </p:txBody>
      </p:sp>
      <p:sp>
        <p:nvSpPr>
          <p:cNvPr id="22" name="Rectangle 21">
            <a:extLst>
              <a:ext uri="{FF2B5EF4-FFF2-40B4-BE49-F238E27FC236}">
                <a16:creationId xmlns:a16="http://schemas.microsoft.com/office/drawing/2014/main" id="{F0D334B1-A075-4B0F-B678-8B24C96311DE}"/>
              </a:ext>
            </a:extLst>
          </p:cNvPr>
          <p:cNvSpPr/>
          <p:nvPr/>
        </p:nvSpPr>
        <p:spPr>
          <a:xfrm>
            <a:off x="72685" y="4949939"/>
            <a:ext cx="1467261" cy="400110"/>
          </a:xfrm>
          <a:prstGeom prst="rect">
            <a:avLst/>
          </a:prstGeom>
        </p:spPr>
        <p:txBody>
          <a:bodyPr wrap="none">
            <a:spAutoFit/>
          </a:bodyPr>
          <a:lstStyle/>
          <a:p>
            <a:r>
              <a:rPr lang="en-US" sz="2000" b="1" dirty="0">
                <a:solidFill>
                  <a:schemeClr val="accent1"/>
                </a:solidFill>
              </a:rPr>
              <a:t>Rearranging</a:t>
            </a:r>
            <a:endParaRPr lang="th-TH" sz="2000" b="1" dirty="0">
              <a:solidFill>
                <a:schemeClr val="accent1"/>
              </a:solidFill>
            </a:endParaRP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B47478E-70D1-43B4-91D3-FFCD21F7CC83}"/>
                  </a:ext>
                </a:extLst>
              </p:cNvPr>
              <p:cNvSpPr/>
              <p:nvPr/>
            </p:nvSpPr>
            <p:spPr>
              <a:xfrm>
                <a:off x="68075" y="5299475"/>
                <a:ext cx="516039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𝐼</m:t>
                          </m:r>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10</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1</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12</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13</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3</m:t>
                          </m:r>
                        </m:sub>
                      </m:sSub>
                    </m:oMath>
                  </m:oMathPara>
                </a14:m>
                <a:endParaRPr lang="th-TH" sz="1800" dirty="0"/>
              </a:p>
            </p:txBody>
          </p:sp>
        </mc:Choice>
        <mc:Fallback xmlns="">
          <p:sp>
            <p:nvSpPr>
              <p:cNvPr id="24" name="Rectangle 23">
                <a:extLst>
                  <a:ext uri="{FF2B5EF4-FFF2-40B4-BE49-F238E27FC236}">
                    <a16:creationId xmlns:a16="http://schemas.microsoft.com/office/drawing/2014/main" id="{FB47478E-70D1-43B4-91D3-FFCD21F7CC83}"/>
                  </a:ext>
                </a:extLst>
              </p:cNvPr>
              <p:cNvSpPr>
                <a:spLocks noRot="1" noChangeAspect="1" noMove="1" noResize="1" noEditPoints="1" noAdjustHandles="1" noChangeArrowheads="1" noChangeShapeType="1" noTextEdit="1"/>
              </p:cNvSpPr>
              <p:nvPr/>
            </p:nvSpPr>
            <p:spPr>
              <a:xfrm>
                <a:off x="68075" y="5299475"/>
                <a:ext cx="5160397" cy="369332"/>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EA2C9ED-2E23-43D4-BD27-B94269F11B28}"/>
                  </a:ext>
                </a:extLst>
              </p:cNvPr>
              <p:cNvSpPr/>
              <p:nvPr/>
            </p:nvSpPr>
            <p:spPr>
              <a:xfrm>
                <a:off x="68075" y="5616100"/>
                <a:ext cx="535122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𝐼</m:t>
                          </m:r>
                        </m:e>
                        <m:sub>
                          <m:r>
                            <a:rPr lang="th-TH" sz="1800" i="0">
                              <a:latin typeface="Cambria Math" panose="02040503050406030204" pitchFamily="18" charset="0"/>
                            </a:rPr>
                            <m:t>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0">
                              <a:latin typeface="Cambria Math" panose="02040503050406030204" pitchFamily="18" charset="0"/>
                            </a:rPr>
                            <m:t>−</m:t>
                          </m:r>
                          <m:r>
                            <a:rPr lang="th-TH" sz="1800" i="1">
                              <a:latin typeface="Cambria Math" panose="02040503050406030204" pitchFamily="18" charset="0"/>
                            </a:rPr>
                            <m:t>𝑦</m:t>
                          </m:r>
                        </m:e>
                        <m:sub>
                          <m:r>
                            <a:rPr lang="th-TH" sz="1800" i="0">
                              <a:latin typeface="Cambria Math" panose="02040503050406030204" pitchFamily="18" charset="0"/>
                            </a:rPr>
                            <m:t>12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20</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2</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23</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23</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3</m:t>
                          </m:r>
                        </m:sub>
                      </m:sSub>
                    </m:oMath>
                  </m:oMathPara>
                </a14:m>
                <a:endParaRPr lang="th-TH" sz="1800" dirty="0"/>
              </a:p>
            </p:txBody>
          </p:sp>
        </mc:Choice>
        <mc:Fallback xmlns="">
          <p:sp>
            <p:nvSpPr>
              <p:cNvPr id="25" name="Rectangle 24">
                <a:extLst>
                  <a:ext uri="{FF2B5EF4-FFF2-40B4-BE49-F238E27FC236}">
                    <a16:creationId xmlns:a16="http://schemas.microsoft.com/office/drawing/2014/main" id="{3EA2C9ED-2E23-43D4-BD27-B94269F11B28}"/>
                  </a:ext>
                </a:extLst>
              </p:cNvPr>
              <p:cNvSpPr>
                <a:spLocks noRot="1" noChangeAspect="1" noMove="1" noResize="1" noEditPoints="1" noAdjustHandles="1" noChangeArrowheads="1" noChangeShapeType="1" noTextEdit="1"/>
              </p:cNvSpPr>
              <p:nvPr/>
            </p:nvSpPr>
            <p:spPr>
              <a:xfrm>
                <a:off x="68075" y="5616100"/>
                <a:ext cx="5351228" cy="369332"/>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6FDCE00-A86B-4FEC-A0AB-1EB6E31D29EE}"/>
                  </a:ext>
                </a:extLst>
              </p:cNvPr>
              <p:cNvSpPr/>
              <p:nvPr/>
            </p:nvSpPr>
            <p:spPr>
              <a:xfrm>
                <a:off x="-48533" y="5932725"/>
                <a:ext cx="630538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th-TH" sz="1800">
                          <a:latin typeface="Cambria Math" panose="02040503050406030204" pitchFamily="18" charset="0"/>
                        </a:rPr>
                        <m:t>0</m:t>
                      </m:r>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0">
                              <a:latin typeface="Cambria Math" panose="02040503050406030204" pitchFamily="18" charset="0"/>
                            </a:rPr>
                            <m:t>−</m:t>
                          </m:r>
                          <m:r>
                            <a:rPr lang="th-TH" sz="1800" i="1">
                              <a:latin typeface="Cambria Math" panose="02040503050406030204" pitchFamily="18" charset="0"/>
                            </a:rPr>
                            <m:t>𝑦</m:t>
                          </m:r>
                        </m:e>
                        <m:sub>
                          <m:r>
                            <a:rPr lang="th-TH" sz="1800" i="0">
                              <a:latin typeface="Cambria Math" panose="02040503050406030204" pitchFamily="18" charset="0"/>
                            </a:rPr>
                            <m:t>13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23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23</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34</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3</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34</m:t>
                          </m:r>
                        </m:sub>
                      </m:sSub>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4</m:t>
                          </m:r>
                        </m:sub>
                      </m:sSub>
                    </m:oMath>
                  </m:oMathPara>
                </a14:m>
                <a:endParaRPr lang="th-TH" sz="1800" dirty="0"/>
              </a:p>
            </p:txBody>
          </p:sp>
        </mc:Choice>
        <mc:Fallback xmlns="">
          <p:sp>
            <p:nvSpPr>
              <p:cNvPr id="26" name="Rectangle 25">
                <a:extLst>
                  <a:ext uri="{FF2B5EF4-FFF2-40B4-BE49-F238E27FC236}">
                    <a16:creationId xmlns:a16="http://schemas.microsoft.com/office/drawing/2014/main" id="{66FDCE00-A86B-4FEC-A0AB-1EB6E31D29EE}"/>
                  </a:ext>
                </a:extLst>
              </p:cNvPr>
              <p:cNvSpPr>
                <a:spLocks noRot="1" noChangeAspect="1" noMove="1" noResize="1" noEditPoints="1" noAdjustHandles="1" noChangeArrowheads="1" noChangeShapeType="1" noTextEdit="1"/>
              </p:cNvSpPr>
              <p:nvPr/>
            </p:nvSpPr>
            <p:spPr>
              <a:xfrm>
                <a:off x="-48533" y="5932725"/>
                <a:ext cx="6305384" cy="369332"/>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C43C6BD0-B2FC-43D6-A37A-0CBF005E8B9A}"/>
                  </a:ext>
                </a:extLst>
              </p:cNvPr>
              <p:cNvSpPr/>
              <p:nvPr/>
            </p:nvSpPr>
            <p:spPr>
              <a:xfrm>
                <a:off x="25888" y="6196643"/>
                <a:ext cx="2622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h-TH" sz="1800">
                          <a:latin typeface="Cambria Math" panose="02040503050406030204" pitchFamily="18" charset="0"/>
                        </a:rPr>
                        <m:t>0</m:t>
                      </m:r>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0">
                              <a:latin typeface="Cambria Math" panose="02040503050406030204" pitchFamily="18" charset="0"/>
                            </a:rPr>
                            <m:t>−</m:t>
                          </m:r>
                          <m:r>
                            <a:rPr lang="th-TH" sz="1800" i="1">
                              <a:latin typeface="Cambria Math" panose="02040503050406030204" pitchFamily="18" charset="0"/>
                            </a:rPr>
                            <m:t>𝑦</m:t>
                          </m:r>
                        </m:e>
                        <m:sub>
                          <m:r>
                            <a:rPr lang="th-TH" sz="1800" i="0">
                              <a:latin typeface="Cambria Math" panose="02040503050406030204" pitchFamily="18" charset="0"/>
                            </a:rPr>
                            <m:t>34</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3</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34</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4</m:t>
                          </m:r>
                        </m:sub>
                      </m:sSub>
                    </m:oMath>
                  </m:oMathPara>
                </a14:m>
                <a:endParaRPr lang="th-TH" sz="1800" dirty="0"/>
              </a:p>
            </p:txBody>
          </p:sp>
        </mc:Choice>
        <mc:Fallback xmlns="">
          <p:sp>
            <p:nvSpPr>
              <p:cNvPr id="27" name="Rectangle 26">
                <a:extLst>
                  <a:ext uri="{FF2B5EF4-FFF2-40B4-BE49-F238E27FC236}">
                    <a16:creationId xmlns:a16="http://schemas.microsoft.com/office/drawing/2014/main" id="{C43C6BD0-B2FC-43D6-A37A-0CBF005E8B9A}"/>
                  </a:ext>
                </a:extLst>
              </p:cNvPr>
              <p:cNvSpPr>
                <a:spLocks noRot="1" noChangeAspect="1" noMove="1" noResize="1" noEditPoints="1" noAdjustHandles="1" noChangeArrowheads="1" noChangeShapeType="1" noTextEdit="1"/>
              </p:cNvSpPr>
              <p:nvPr/>
            </p:nvSpPr>
            <p:spPr>
              <a:xfrm>
                <a:off x="25888" y="6196643"/>
                <a:ext cx="2622385" cy="369332"/>
              </a:xfrm>
              <a:prstGeom prst="rect">
                <a:avLst/>
              </a:prstGeom>
              <a:blipFill>
                <a:blip r:embed="rId10"/>
                <a:stretch>
                  <a:fillRect/>
                </a:stretch>
              </a:blipFill>
            </p:spPr>
            <p:txBody>
              <a:bodyPr/>
              <a:lstStyle/>
              <a:p>
                <a:r>
                  <a:rPr lang="th-TH">
                    <a:noFill/>
                  </a:rPr>
                  <a:t> </a:t>
                </a:r>
              </a:p>
            </p:txBody>
          </p:sp>
        </mc:Fallback>
      </mc:AlternateContent>
      <p:pic>
        <p:nvPicPr>
          <p:cNvPr id="28" name="Picture 27">
            <a:extLst>
              <a:ext uri="{FF2B5EF4-FFF2-40B4-BE49-F238E27FC236}">
                <a16:creationId xmlns:a16="http://schemas.microsoft.com/office/drawing/2014/main" id="{3404E52E-6980-4618-BCF3-C8E2040EB831}"/>
              </a:ext>
            </a:extLst>
          </p:cNvPr>
          <p:cNvPicPr>
            <a:picLocks noChangeAspect="1"/>
          </p:cNvPicPr>
          <p:nvPr/>
        </p:nvPicPr>
        <p:blipFill>
          <a:blip r:embed="rId11"/>
          <a:stretch>
            <a:fillRect/>
          </a:stretch>
        </p:blipFill>
        <p:spPr>
          <a:xfrm>
            <a:off x="6685622" y="3481467"/>
            <a:ext cx="5120640" cy="3084508"/>
          </a:xfrm>
          <a:prstGeom prst="rect">
            <a:avLst/>
          </a:prstGeom>
        </p:spPr>
      </p:pic>
      <p:pic>
        <p:nvPicPr>
          <p:cNvPr id="29" name="Picture 28">
            <a:extLst>
              <a:ext uri="{FF2B5EF4-FFF2-40B4-BE49-F238E27FC236}">
                <a16:creationId xmlns:a16="http://schemas.microsoft.com/office/drawing/2014/main" id="{9FD8B26E-B161-4598-B451-445ACD8F4B7D}"/>
              </a:ext>
            </a:extLst>
          </p:cNvPr>
          <p:cNvPicPr>
            <a:picLocks noChangeAspect="1"/>
          </p:cNvPicPr>
          <p:nvPr/>
        </p:nvPicPr>
        <p:blipFill>
          <a:blip r:embed="rId12"/>
          <a:stretch>
            <a:fillRect/>
          </a:stretch>
        </p:blipFill>
        <p:spPr>
          <a:xfrm>
            <a:off x="6725947" y="908641"/>
            <a:ext cx="5303520" cy="1888922"/>
          </a:xfrm>
          <a:prstGeom prst="rect">
            <a:avLst/>
          </a:prstGeom>
        </p:spPr>
      </p:pic>
      <p:sp>
        <p:nvSpPr>
          <p:cNvPr id="30" name="Rectangle 29">
            <a:extLst>
              <a:ext uri="{FF2B5EF4-FFF2-40B4-BE49-F238E27FC236}">
                <a16:creationId xmlns:a16="http://schemas.microsoft.com/office/drawing/2014/main" id="{2A82303D-563A-4A1F-A11B-F1C2F2116D95}"/>
              </a:ext>
            </a:extLst>
          </p:cNvPr>
          <p:cNvSpPr/>
          <p:nvPr/>
        </p:nvSpPr>
        <p:spPr>
          <a:xfrm>
            <a:off x="228679" y="44661"/>
            <a:ext cx="5816144" cy="523220"/>
          </a:xfrm>
          <a:prstGeom prst="rect">
            <a:avLst/>
          </a:prstGeom>
        </p:spPr>
        <p:txBody>
          <a:bodyPr wrap="none">
            <a:spAutoFit/>
          </a:bodyPr>
          <a:lstStyle/>
          <a:p>
            <a:r>
              <a:rPr lang="en-US" b="1" dirty="0">
                <a:solidFill>
                  <a:srgbClr val="7030A0"/>
                </a:solidFill>
              </a:rPr>
              <a:t>Find the bus admittance matrix, </a:t>
            </a:r>
            <a:r>
              <a:rPr lang="en-US" b="1" dirty="0" err="1">
                <a:solidFill>
                  <a:srgbClr val="7030A0"/>
                </a:solidFill>
              </a:rPr>
              <a:t>Y</a:t>
            </a:r>
            <a:r>
              <a:rPr lang="en-US" b="1" baseline="-25000" dirty="0" err="1">
                <a:solidFill>
                  <a:srgbClr val="7030A0"/>
                </a:solidFill>
              </a:rPr>
              <a:t>bus</a:t>
            </a:r>
            <a:r>
              <a:rPr lang="en-US" b="1" dirty="0">
                <a:solidFill>
                  <a:srgbClr val="7030A0"/>
                </a:solidFill>
              </a:rPr>
              <a:t> . </a:t>
            </a:r>
            <a:endParaRPr lang="th-TH" b="1" dirty="0">
              <a:solidFill>
                <a:srgbClr val="7030A0"/>
              </a:solidFill>
            </a:endParaRPr>
          </a:p>
        </p:txBody>
      </p:sp>
      <p:sp>
        <p:nvSpPr>
          <p:cNvPr id="2" name="TextBox 1">
            <a:extLst>
              <a:ext uri="{FF2B5EF4-FFF2-40B4-BE49-F238E27FC236}">
                <a16:creationId xmlns:a16="http://schemas.microsoft.com/office/drawing/2014/main" id="{5FEDBAF7-6801-442C-B881-0905EFE65ADA}"/>
              </a:ext>
            </a:extLst>
          </p:cNvPr>
          <p:cNvSpPr txBox="1"/>
          <p:nvPr/>
        </p:nvSpPr>
        <p:spPr>
          <a:xfrm>
            <a:off x="4766078" y="1979692"/>
            <a:ext cx="1806254" cy="523220"/>
          </a:xfrm>
          <a:prstGeom prst="rect">
            <a:avLst/>
          </a:prstGeom>
          <a:noFill/>
        </p:spPr>
        <p:txBody>
          <a:bodyPr wrap="square" rtlCol="0">
            <a:spAutoFit/>
          </a:bodyPr>
          <a:lstStyle/>
          <a:p>
            <a:r>
              <a:rPr lang="en-US" dirty="0"/>
              <a:t>I = V/Z = </a:t>
            </a:r>
            <a:r>
              <a:rPr lang="en-US" dirty="0" err="1"/>
              <a:t>yV</a:t>
            </a:r>
            <a:endParaRPr lang="th-TH" dirty="0"/>
          </a:p>
        </p:txBody>
      </p:sp>
    </p:spTree>
    <p:extLst>
      <p:ext uri="{BB962C8B-B14F-4D97-AF65-F5344CB8AC3E}">
        <p14:creationId xmlns:p14="http://schemas.microsoft.com/office/powerpoint/2010/main" val="35876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DBB5A3E-35ED-4916-9BA6-C1D853858652}"/>
              </a:ext>
            </a:extLst>
          </p:cNvPr>
          <p:cNvSpPr/>
          <p:nvPr/>
        </p:nvSpPr>
        <p:spPr>
          <a:xfrm>
            <a:off x="79513" y="4918874"/>
            <a:ext cx="6096000" cy="2511329"/>
          </a:xfrm>
          <a:prstGeom prst="rect">
            <a:avLst/>
          </a:prstGeom>
        </p:spPr>
        <p:txBody>
          <a:bodyPr>
            <a:spAutoFit/>
          </a:bodyPr>
          <a:lstStyle/>
          <a:p>
            <a:pPr>
              <a:lnSpc>
                <a:spcPct val="107000"/>
              </a:lnSpc>
              <a:spcAft>
                <a:spcPts val="800"/>
              </a:spcAft>
            </a:pPr>
            <a:r>
              <a:rPr lang="en-US" dirty="0">
                <a:latin typeface="Calibri" panose="020F0502020204030204" pitchFamily="34" charset="0"/>
                <a:ea typeface="Times New Roman" panose="02020603050405020304" pitchFamily="18" charset="0"/>
                <a:cs typeface="Cordia New" panose="020B0304020202020204" pitchFamily="34" charset="-34"/>
              </a:rPr>
              <a:t>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dirty="0">
                <a:latin typeface="Calibri" panose="020F0502020204030204" pitchFamily="34" charset="0"/>
                <a:ea typeface="Times New Roman" panose="02020603050405020304" pitchFamily="18" charset="0"/>
                <a:cs typeface="Cordia New" panose="020B0304020202020204" pitchFamily="34" charset="-34"/>
              </a:rPr>
              <a:t>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dirty="0">
                <a:latin typeface="Calibri" panose="020F0502020204030204" pitchFamily="34" charset="0"/>
                <a:ea typeface="Times New Roman" panose="02020603050405020304" pitchFamily="18" charset="0"/>
                <a:cs typeface="Cordia New" panose="020B0304020202020204" pitchFamily="34" charset="-34"/>
              </a:rPr>
              <a:t> </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7" name="TextBox 6">
            <a:extLst>
              <a:ext uri="{FF2B5EF4-FFF2-40B4-BE49-F238E27FC236}">
                <a16:creationId xmlns:a16="http://schemas.microsoft.com/office/drawing/2014/main" id="{9447A955-F7D2-499E-BDDE-F42D5AC80F39}"/>
              </a:ext>
            </a:extLst>
          </p:cNvPr>
          <p:cNvSpPr txBox="1"/>
          <p:nvPr/>
        </p:nvSpPr>
        <p:spPr>
          <a:xfrm>
            <a:off x="143123" y="4257183"/>
            <a:ext cx="10344647" cy="523220"/>
          </a:xfrm>
          <a:prstGeom prst="rect">
            <a:avLst/>
          </a:prstGeom>
          <a:noFill/>
        </p:spPr>
        <p:txBody>
          <a:bodyPr wrap="square" rtlCol="0">
            <a:spAutoFit/>
          </a:bodyPr>
          <a:lstStyle/>
          <a:p>
            <a:r>
              <a:rPr lang="en-US" dirty="0"/>
              <a:t>General Form of Network equation in terms of Admittance</a:t>
            </a:r>
            <a:endParaRPr lang="th-TH"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10CB856-17A2-424E-9AA0-795C0F534879}"/>
                  </a:ext>
                </a:extLst>
              </p:cNvPr>
              <p:cNvSpPr/>
              <p:nvPr/>
            </p:nvSpPr>
            <p:spPr>
              <a:xfrm>
                <a:off x="70528" y="4813232"/>
                <a:ext cx="56570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𝐼</m:t>
                          </m:r>
                        </m:e>
                        <m:sub>
                          <m:r>
                            <a:rPr lang="en-US" i="1">
                              <a:latin typeface="Cambria Math" panose="02040503050406030204" pitchFamily="18" charset="0"/>
                              <a:ea typeface="Times New Roman" panose="02020603050405020304" pitchFamily="18" charset="0"/>
                              <a:cs typeface="Cordia New" panose="020B0304020202020204" pitchFamily="34" charset="-34"/>
                            </a:rPr>
                            <m:t>1</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11</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1</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12</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2</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13</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3</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14</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4</m:t>
                          </m:r>
                        </m:sub>
                      </m:sSub>
                    </m:oMath>
                  </m:oMathPara>
                </a14:m>
                <a:endParaRPr lang="th-TH" dirty="0"/>
              </a:p>
            </p:txBody>
          </p:sp>
        </mc:Choice>
        <mc:Fallback xmlns="">
          <p:sp>
            <p:nvSpPr>
              <p:cNvPr id="8" name="Rectangle 7">
                <a:extLst>
                  <a:ext uri="{FF2B5EF4-FFF2-40B4-BE49-F238E27FC236}">
                    <a16:creationId xmlns:a16="http://schemas.microsoft.com/office/drawing/2014/main" id="{A10CB856-17A2-424E-9AA0-795C0F534879}"/>
                  </a:ext>
                </a:extLst>
              </p:cNvPr>
              <p:cNvSpPr>
                <a:spLocks noRot="1" noChangeAspect="1" noMove="1" noResize="1" noEditPoints="1" noAdjustHandles="1" noChangeArrowheads="1" noChangeShapeType="1" noTextEdit="1"/>
              </p:cNvSpPr>
              <p:nvPr/>
            </p:nvSpPr>
            <p:spPr>
              <a:xfrm>
                <a:off x="70528" y="4813232"/>
                <a:ext cx="5657061"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03549CB-739F-4F84-9F88-99D43FA644D4}"/>
                  </a:ext>
                </a:extLst>
              </p:cNvPr>
              <p:cNvSpPr/>
              <p:nvPr/>
            </p:nvSpPr>
            <p:spPr>
              <a:xfrm>
                <a:off x="79513" y="5270793"/>
                <a:ext cx="56984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𝐼</m:t>
                          </m:r>
                        </m:e>
                        <m:sub>
                          <m:r>
                            <a:rPr lang="en-US" i="1">
                              <a:latin typeface="Cambria Math" panose="02040503050406030204" pitchFamily="18" charset="0"/>
                              <a:ea typeface="Times New Roman" panose="02020603050405020304" pitchFamily="18" charset="0"/>
                              <a:cs typeface="Cordia New" panose="020B0304020202020204" pitchFamily="34" charset="-34"/>
                            </a:rPr>
                            <m:t>2</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21</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1</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22</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2</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23</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3</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24</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4</m:t>
                          </m:r>
                        </m:sub>
                      </m:sSub>
                    </m:oMath>
                  </m:oMathPara>
                </a14:m>
                <a:endParaRPr lang="th-TH" dirty="0"/>
              </a:p>
            </p:txBody>
          </p:sp>
        </mc:Choice>
        <mc:Fallback xmlns="">
          <p:sp>
            <p:nvSpPr>
              <p:cNvPr id="9" name="Rectangle 8">
                <a:extLst>
                  <a:ext uri="{FF2B5EF4-FFF2-40B4-BE49-F238E27FC236}">
                    <a16:creationId xmlns:a16="http://schemas.microsoft.com/office/drawing/2014/main" id="{103549CB-739F-4F84-9F88-99D43FA644D4}"/>
                  </a:ext>
                </a:extLst>
              </p:cNvPr>
              <p:cNvSpPr>
                <a:spLocks noRot="1" noChangeAspect="1" noMove="1" noResize="1" noEditPoints="1" noAdjustHandles="1" noChangeArrowheads="1" noChangeShapeType="1" noTextEdit="1"/>
              </p:cNvSpPr>
              <p:nvPr/>
            </p:nvSpPr>
            <p:spPr>
              <a:xfrm>
                <a:off x="79513" y="5270793"/>
                <a:ext cx="5698418"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0F5951F-F619-497E-BA73-81549C49E9AB}"/>
                  </a:ext>
                </a:extLst>
              </p:cNvPr>
              <p:cNvSpPr/>
              <p:nvPr/>
            </p:nvSpPr>
            <p:spPr>
              <a:xfrm>
                <a:off x="70528" y="5794013"/>
                <a:ext cx="56984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𝐼</m:t>
                          </m:r>
                        </m:e>
                        <m:sub>
                          <m:r>
                            <a:rPr lang="en-US" i="1">
                              <a:latin typeface="Cambria Math" panose="02040503050406030204" pitchFamily="18" charset="0"/>
                              <a:ea typeface="Times New Roman" panose="02020603050405020304" pitchFamily="18" charset="0"/>
                              <a:cs typeface="Cordia New" panose="020B0304020202020204" pitchFamily="34" charset="-34"/>
                            </a:rPr>
                            <m:t>3</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31</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1</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32</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2</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33</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3</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34</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4</m:t>
                          </m:r>
                        </m:sub>
                      </m:sSub>
                    </m:oMath>
                  </m:oMathPara>
                </a14:m>
                <a:endParaRPr lang="th-TH" dirty="0"/>
              </a:p>
            </p:txBody>
          </p:sp>
        </mc:Choice>
        <mc:Fallback xmlns="">
          <p:sp>
            <p:nvSpPr>
              <p:cNvPr id="10" name="Rectangle 9">
                <a:extLst>
                  <a:ext uri="{FF2B5EF4-FFF2-40B4-BE49-F238E27FC236}">
                    <a16:creationId xmlns:a16="http://schemas.microsoft.com/office/drawing/2014/main" id="{10F5951F-F619-497E-BA73-81549C49E9AB}"/>
                  </a:ext>
                </a:extLst>
              </p:cNvPr>
              <p:cNvSpPr>
                <a:spLocks noRot="1" noChangeAspect="1" noMove="1" noResize="1" noEditPoints="1" noAdjustHandles="1" noChangeArrowheads="1" noChangeShapeType="1" noTextEdit="1"/>
              </p:cNvSpPr>
              <p:nvPr/>
            </p:nvSpPr>
            <p:spPr>
              <a:xfrm>
                <a:off x="70528" y="5794013"/>
                <a:ext cx="5698418"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7C76709-87D0-471F-AEA0-2745139E6B22}"/>
                  </a:ext>
                </a:extLst>
              </p:cNvPr>
              <p:cNvSpPr/>
              <p:nvPr/>
            </p:nvSpPr>
            <p:spPr>
              <a:xfrm>
                <a:off x="79513" y="6251574"/>
                <a:ext cx="5714448" cy="655949"/>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𝐼</m:t>
                          </m:r>
                        </m:e>
                        <m:sub>
                          <m:r>
                            <a:rPr lang="en-US" i="1">
                              <a:latin typeface="Cambria Math" panose="02040503050406030204" pitchFamily="18" charset="0"/>
                              <a:ea typeface="Times New Roman" panose="02020603050405020304" pitchFamily="18" charset="0"/>
                              <a:cs typeface="Cordia New" panose="020B0304020202020204" pitchFamily="34" charset="-34"/>
                            </a:rPr>
                            <m:t>4</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41</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1</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42</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2</m:t>
                          </m:r>
                        </m:sub>
                      </m:sSub>
                      <m:r>
                        <a:rPr lang="en-US"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43</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3</m:t>
                          </m:r>
                        </m:sub>
                      </m:sSub>
                      <m:r>
                        <a:rPr lang="en-US"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44</m:t>
                          </m:r>
                        </m:sub>
                      </m:sSub>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𝑉</m:t>
                          </m:r>
                        </m:e>
                        <m:sub>
                          <m:r>
                            <a:rPr lang="en-US" i="1">
                              <a:latin typeface="Cambria Math" panose="02040503050406030204" pitchFamily="18" charset="0"/>
                              <a:ea typeface="Times New Roman" panose="02020603050405020304" pitchFamily="18" charset="0"/>
                              <a:cs typeface="Cordia New" panose="020B0304020202020204" pitchFamily="34" charset="-34"/>
                            </a:rPr>
                            <m:t>4</m:t>
                          </m:r>
                        </m:sub>
                      </m:sSub>
                    </m:oMath>
                  </m:oMathPara>
                </a14:m>
                <a:endParaRPr lang="en-US" sz="11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1" name="Rectangle 10">
                <a:extLst>
                  <a:ext uri="{FF2B5EF4-FFF2-40B4-BE49-F238E27FC236}">
                    <a16:creationId xmlns:a16="http://schemas.microsoft.com/office/drawing/2014/main" id="{87C76709-87D0-471F-AEA0-2745139E6B22}"/>
                  </a:ext>
                </a:extLst>
              </p:cNvPr>
              <p:cNvSpPr>
                <a:spLocks noRot="1" noChangeAspect="1" noMove="1" noResize="1" noEditPoints="1" noAdjustHandles="1" noChangeArrowheads="1" noChangeShapeType="1" noTextEdit="1"/>
              </p:cNvSpPr>
              <p:nvPr/>
            </p:nvSpPr>
            <p:spPr>
              <a:xfrm>
                <a:off x="79513" y="6251574"/>
                <a:ext cx="5714448" cy="655949"/>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A13D002-4D48-49A2-81E3-8AAF8D1CC0BD}"/>
                  </a:ext>
                </a:extLst>
              </p:cNvPr>
              <p:cNvSpPr/>
              <p:nvPr/>
            </p:nvSpPr>
            <p:spPr>
              <a:xfrm>
                <a:off x="279913" y="295176"/>
                <a:ext cx="516039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smtClean="0">
                              <a:latin typeface="Cambria Math" panose="02040503050406030204" pitchFamily="18" charset="0"/>
                            </a:rPr>
                          </m:ctrlPr>
                        </m:sSubPr>
                        <m:e>
                          <m:r>
                            <a:rPr lang="th-TH" sz="1800" i="1">
                              <a:latin typeface="Cambria Math" panose="02040503050406030204" pitchFamily="18" charset="0"/>
                            </a:rPr>
                            <m:t>𝐼</m:t>
                          </m:r>
                        </m:e>
                        <m:sub>
                          <m:r>
                            <a:rPr lang="th-TH" sz="1800" i="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𝑦</m:t>
                          </m:r>
                        </m:e>
                        <m:sub>
                          <m:r>
                            <a:rPr lang="th-TH" sz="1800" i="0">
                              <a:latin typeface="Cambria Math" panose="02040503050406030204" pitchFamily="18" charset="0"/>
                            </a:rPr>
                            <m:t>10</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12</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13</m:t>
                          </m:r>
                        </m:sub>
                      </m:sSub>
                      <m:r>
                        <a:rPr lang="en-US" sz="1800" b="0" i="0"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en-US" sz="1800" b="0" i="0" smtClean="0">
                              <a:latin typeface="Cambria Math" panose="02040503050406030204" pitchFamily="18" charset="0"/>
                            </a:rPr>
                            <m:t>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𝑦</m:t>
                          </m:r>
                        </m:e>
                        <m:sub>
                          <m:r>
                            <a:rPr lang="th-TH" sz="1800" i="0">
                              <a:latin typeface="Cambria Math" panose="02040503050406030204" pitchFamily="18" charset="0"/>
                            </a:rPr>
                            <m:t>12</m:t>
                          </m:r>
                        </m:sub>
                      </m:sSub>
                      <m:r>
                        <a:rPr lang="en-US" sz="1800" b="0" i="1"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i="0">
                              <a:latin typeface="Cambria Math" panose="02040503050406030204" pitchFamily="18" charset="0"/>
                            </a:rPr>
                            <m:t>2</m:t>
                          </m:r>
                        </m:sub>
                      </m:sSub>
                      <m:r>
                        <a:rPr lang="th-TH" sz="1800" i="0">
                          <a:latin typeface="Cambria Math" panose="02040503050406030204" pitchFamily="18" charset="0"/>
                        </a:rPr>
                        <m:t>−</m:t>
                      </m:r>
                      <m:r>
                        <a:rPr lang="en-US" sz="1800" b="0" i="1"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13</m:t>
                          </m:r>
                        </m:sub>
                      </m:sSub>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𝑉</m:t>
                          </m:r>
                        </m:e>
                        <m:sub>
                          <m:r>
                            <a:rPr lang="th-TH" sz="1800" i="0">
                              <a:latin typeface="Cambria Math" panose="02040503050406030204" pitchFamily="18" charset="0"/>
                            </a:rPr>
                            <m:t>3</m:t>
                          </m:r>
                        </m:sub>
                      </m:sSub>
                    </m:oMath>
                  </m:oMathPara>
                </a14:m>
                <a:endParaRPr lang="th-TH" sz="1800" dirty="0"/>
              </a:p>
            </p:txBody>
          </p:sp>
        </mc:Choice>
        <mc:Fallback xmlns="">
          <p:sp>
            <p:nvSpPr>
              <p:cNvPr id="12" name="Rectangle 11">
                <a:extLst>
                  <a:ext uri="{FF2B5EF4-FFF2-40B4-BE49-F238E27FC236}">
                    <a16:creationId xmlns:a16="http://schemas.microsoft.com/office/drawing/2014/main" id="{5A13D002-4D48-49A2-81E3-8AAF8D1CC0BD}"/>
                  </a:ext>
                </a:extLst>
              </p:cNvPr>
              <p:cNvSpPr>
                <a:spLocks noRot="1" noChangeAspect="1" noMove="1" noResize="1" noEditPoints="1" noAdjustHandles="1" noChangeArrowheads="1" noChangeShapeType="1" noTextEdit="1"/>
              </p:cNvSpPr>
              <p:nvPr/>
            </p:nvSpPr>
            <p:spPr>
              <a:xfrm>
                <a:off x="279913" y="295176"/>
                <a:ext cx="5160397" cy="369332"/>
              </a:xfrm>
              <a:prstGeom prst="rect">
                <a:avLst/>
              </a:prstGeom>
              <a:blipFill>
                <a:blip r:embed="rId6"/>
                <a:stretch>
                  <a:fillRect b="-655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626FE2E-AF0F-4602-B8B6-FF0D2DB30DFF}"/>
                  </a:ext>
                </a:extLst>
              </p:cNvPr>
              <p:cNvSpPr/>
              <p:nvPr/>
            </p:nvSpPr>
            <p:spPr>
              <a:xfrm>
                <a:off x="288898" y="1461074"/>
                <a:ext cx="543869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smtClean="0">
                              <a:latin typeface="Cambria Math" panose="02040503050406030204" pitchFamily="18" charset="0"/>
                            </a:rPr>
                          </m:ctrlPr>
                        </m:sSubPr>
                        <m:e>
                          <m:r>
                            <a:rPr lang="th-TH" sz="1800" i="1">
                              <a:latin typeface="Cambria Math" panose="02040503050406030204" pitchFamily="18" charset="0"/>
                            </a:rPr>
                            <m:t>𝐼</m:t>
                          </m:r>
                        </m:e>
                        <m:sub>
                          <m:r>
                            <a:rPr lang="th-TH" sz="1800">
                              <a:latin typeface="Cambria Math" panose="02040503050406030204" pitchFamily="18" charset="0"/>
                            </a:rPr>
                            <m:t>2</m:t>
                          </m:r>
                        </m:sub>
                      </m:sSub>
                      <m:r>
                        <a:rPr lang="th-TH" sz="1800">
                          <a:latin typeface="Cambria Math" panose="02040503050406030204" pitchFamily="18" charset="0"/>
                        </a:rPr>
                        <m:t>=</m:t>
                      </m:r>
                      <m:sSub>
                        <m:sSubPr>
                          <m:ctrlPr>
                            <a:rPr lang="th-TH" sz="1800" i="1">
                              <a:latin typeface="Cambria Math" panose="02040503050406030204" pitchFamily="18" charset="0"/>
                            </a:rPr>
                          </m:ctrlPr>
                        </m:sSubPr>
                        <m:e>
                          <m:r>
                            <a:rPr lang="en-US" sz="1800" b="0" i="0" smtClean="0">
                              <a:latin typeface="Cambria Math" panose="02040503050406030204" pitchFamily="18" charset="0"/>
                            </a:rPr>
                            <m:t>(</m:t>
                          </m:r>
                          <m:r>
                            <a:rPr lang="th-TH" sz="1800">
                              <a:latin typeface="Cambria Math" panose="02040503050406030204" pitchFamily="18" charset="0"/>
                            </a:rPr>
                            <m:t>−</m:t>
                          </m:r>
                          <m:r>
                            <a:rPr lang="th-TH" sz="1800" i="1">
                              <a:latin typeface="Cambria Math" panose="02040503050406030204" pitchFamily="18" charset="0"/>
                            </a:rPr>
                            <m:t>𝑦</m:t>
                          </m:r>
                        </m:e>
                        <m:sub>
                          <m:r>
                            <a:rPr lang="th-TH" sz="1800">
                              <a:latin typeface="Cambria Math" panose="02040503050406030204" pitchFamily="18" charset="0"/>
                            </a:rPr>
                            <m:t>12</m:t>
                          </m:r>
                        </m:sub>
                      </m:sSub>
                      <m:r>
                        <a:rPr lang="en-US" sz="1800" b="0" i="1"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a:latin typeface="Cambria Math" panose="02040503050406030204" pitchFamily="18" charset="0"/>
                            </a:rPr>
                            <m:t>1</m:t>
                          </m:r>
                        </m:sub>
                      </m:sSub>
                      <m:r>
                        <a:rPr lang="th-TH" sz="1800">
                          <a:latin typeface="Cambria Math" panose="02040503050406030204" pitchFamily="18" charset="0"/>
                        </a:rPr>
                        <m:t>+</m:t>
                      </m:r>
                      <m:r>
                        <a:rPr lang="en-US" sz="1800" b="0" i="0"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a:latin typeface="Cambria Math" panose="02040503050406030204" pitchFamily="18" charset="0"/>
                            </a:rPr>
                            <m:t>20</m:t>
                          </m:r>
                        </m:sub>
                      </m:sSub>
                      <m:r>
                        <a:rPr lang="th-TH" sz="180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a:latin typeface="Cambria Math" panose="02040503050406030204" pitchFamily="18" charset="0"/>
                            </a:rPr>
                            <m:t>12</m:t>
                          </m:r>
                        </m:sub>
                      </m:sSub>
                      <m:r>
                        <a:rPr lang="th-TH" sz="180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a:latin typeface="Cambria Math" panose="02040503050406030204" pitchFamily="18" charset="0"/>
                            </a:rPr>
                            <m:t>23</m:t>
                          </m:r>
                        </m:sub>
                      </m:sSub>
                      <m:r>
                        <a:rPr lang="en-US" sz="1800" b="0" i="1"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a:latin typeface="Cambria Math" panose="02040503050406030204" pitchFamily="18" charset="0"/>
                            </a:rPr>
                            <m:t>2</m:t>
                          </m:r>
                        </m:sub>
                      </m:sSub>
                      <m:r>
                        <a:rPr lang="th-TH" sz="1800">
                          <a:latin typeface="Cambria Math" panose="02040503050406030204" pitchFamily="18" charset="0"/>
                        </a:rPr>
                        <m:t>−</m:t>
                      </m:r>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𝑦</m:t>
                          </m:r>
                        </m:e>
                        <m:sub>
                          <m:r>
                            <a:rPr lang="th-TH" sz="1800">
                              <a:latin typeface="Cambria Math" panose="02040503050406030204" pitchFamily="18" charset="0"/>
                            </a:rPr>
                            <m:t>23</m:t>
                          </m:r>
                        </m:sub>
                      </m:sSub>
                      <m:r>
                        <a:rPr lang="en-US" sz="1800" b="0" i="1"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a:latin typeface="Cambria Math" panose="02040503050406030204" pitchFamily="18" charset="0"/>
                            </a:rPr>
                            <m:t>3</m:t>
                          </m:r>
                        </m:sub>
                      </m:sSub>
                    </m:oMath>
                  </m:oMathPara>
                </a14:m>
                <a:endParaRPr lang="th-TH" sz="1800" dirty="0"/>
              </a:p>
            </p:txBody>
          </p:sp>
        </mc:Choice>
        <mc:Fallback xmlns="">
          <p:sp>
            <p:nvSpPr>
              <p:cNvPr id="13" name="Rectangle 12">
                <a:extLst>
                  <a:ext uri="{FF2B5EF4-FFF2-40B4-BE49-F238E27FC236}">
                    <a16:creationId xmlns:a16="http://schemas.microsoft.com/office/drawing/2014/main" id="{F626FE2E-AF0F-4602-B8B6-FF0D2DB30DFF}"/>
                  </a:ext>
                </a:extLst>
              </p:cNvPr>
              <p:cNvSpPr>
                <a:spLocks noRot="1" noChangeAspect="1" noMove="1" noResize="1" noEditPoints="1" noAdjustHandles="1" noChangeArrowheads="1" noChangeShapeType="1" noTextEdit="1"/>
              </p:cNvSpPr>
              <p:nvPr/>
            </p:nvSpPr>
            <p:spPr>
              <a:xfrm>
                <a:off x="288898" y="1461074"/>
                <a:ext cx="5438691" cy="369332"/>
              </a:xfrm>
              <a:prstGeom prst="rect">
                <a:avLst/>
              </a:prstGeom>
              <a:blipFill>
                <a:blip r:embed="rId7"/>
                <a:stretch>
                  <a:fillRect b="-666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6EA2C61-4C82-4060-B32D-C69AD4788956}"/>
                  </a:ext>
                </a:extLst>
              </p:cNvPr>
              <p:cNvSpPr/>
              <p:nvPr/>
            </p:nvSpPr>
            <p:spPr>
              <a:xfrm>
                <a:off x="436021" y="2622051"/>
                <a:ext cx="6096000" cy="3693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th-TH" sz="1800" smtClean="0">
                          <a:latin typeface="Cambria Math" panose="02040503050406030204" pitchFamily="18" charset="0"/>
                        </a:rPr>
                        <m:t>0</m:t>
                      </m:r>
                      <m:r>
                        <a:rPr lang="th-TH" sz="1800">
                          <a:latin typeface="Cambria Math" panose="02040503050406030204" pitchFamily="18" charset="0"/>
                        </a:rPr>
                        <m:t>=</m:t>
                      </m:r>
                      <m:sSub>
                        <m:sSubPr>
                          <m:ctrlPr>
                            <a:rPr lang="th-TH" sz="1800" i="1">
                              <a:latin typeface="Cambria Math" panose="02040503050406030204" pitchFamily="18" charset="0"/>
                            </a:rPr>
                          </m:ctrlPr>
                        </m:sSubPr>
                        <m:e>
                          <m:r>
                            <a:rPr lang="en-US" sz="1800" b="0" i="0" smtClean="0">
                              <a:latin typeface="Cambria Math" panose="02040503050406030204" pitchFamily="18" charset="0"/>
                            </a:rPr>
                            <m:t>(</m:t>
                          </m:r>
                          <m:r>
                            <a:rPr lang="th-TH" sz="1800">
                              <a:latin typeface="Cambria Math" panose="02040503050406030204" pitchFamily="18" charset="0"/>
                            </a:rPr>
                            <m:t>−</m:t>
                          </m:r>
                          <m:r>
                            <a:rPr lang="th-TH" sz="1800" i="1">
                              <a:latin typeface="Cambria Math" panose="02040503050406030204" pitchFamily="18" charset="0"/>
                            </a:rPr>
                            <m:t>𝑦</m:t>
                          </m:r>
                        </m:e>
                        <m:sub>
                          <m:r>
                            <a:rPr lang="th-TH" sz="1800">
                              <a:latin typeface="Cambria Math" panose="02040503050406030204" pitchFamily="18" charset="0"/>
                            </a:rPr>
                            <m:t>13</m:t>
                          </m:r>
                        </m:sub>
                      </m:sSub>
                      <m:r>
                        <a:rPr lang="en-US" sz="1800" b="0" i="0"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a:latin typeface="Cambria Math" panose="02040503050406030204" pitchFamily="18" charset="0"/>
                            </a:rPr>
                            <m:t>1</m:t>
                          </m:r>
                        </m:sub>
                      </m:sSub>
                      <m:r>
                        <a:rPr lang="en-US" sz="1800" b="0" i="0" smtClean="0">
                          <a:latin typeface="Cambria Math" panose="02040503050406030204" pitchFamily="18" charset="0"/>
                        </a:rPr>
                        <m:t>+</m:t>
                      </m:r>
                      <m:d>
                        <m:dPr>
                          <m:ctrlPr>
                            <a:rPr lang="en-US" sz="1800" b="0" i="1" smtClean="0">
                              <a:latin typeface="Cambria Math" panose="02040503050406030204" pitchFamily="18" charset="0"/>
                            </a:rPr>
                          </m:ctrlPr>
                        </m:dPr>
                        <m:e>
                          <m:r>
                            <a:rPr lang="th-TH" sz="180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a:latin typeface="Cambria Math" panose="02040503050406030204" pitchFamily="18" charset="0"/>
                                </a:rPr>
                                <m:t>23</m:t>
                              </m:r>
                            </m:sub>
                          </m:sSub>
                        </m:e>
                      </m:d>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a:latin typeface="Cambria Math" panose="02040503050406030204" pitchFamily="18" charset="0"/>
                            </a:rPr>
                            <m:t>2</m:t>
                          </m:r>
                        </m:sub>
                      </m:sSub>
                      <m:r>
                        <a:rPr lang="th-TH" sz="1800">
                          <a:latin typeface="Cambria Math" panose="02040503050406030204" pitchFamily="18" charset="0"/>
                        </a:rPr>
                        <m:t>+</m:t>
                      </m:r>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𝑦</m:t>
                          </m:r>
                        </m:e>
                        <m:sub>
                          <m:r>
                            <a:rPr lang="th-TH" sz="1800">
                              <a:latin typeface="Cambria Math" panose="02040503050406030204" pitchFamily="18" charset="0"/>
                            </a:rPr>
                            <m:t>13</m:t>
                          </m:r>
                        </m:sub>
                      </m:sSub>
                      <m:r>
                        <a:rPr lang="th-TH" sz="180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a:latin typeface="Cambria Math" panose="02040503050406030204" pitchFamily="18" charset="0"/>
                            </a:rPr>
                            <m:t>23</m:t>
                          </m:r>
                        </m:sub>
                      </m:sSub>
                      <m:r>
                        <a:rPr lang="th-TH" sz="180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a:latin typeface="Cambria Math" panose="02040503050406030204" pitchFamily="18" charset="0"/>
                            </a:rPr>
                            <m:t>34</m:t>
                          </m:r>
                        </m:sub>
                      </m:sSub>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𝑉</m:t>
                          </m:r>
                        </m:e>
                        <m:sub>
                          <m:r>
                            <a:rPr lang="th-TH" sz="1800">
                              <a:latin typeface="Cambria Math" panose="02040503050406030204" pitchFamily="18" charset="0"/>
                            </a:rPr>
                            <m:t>3</m:t>
                          </m:r>
                        </m:sub>
                      </m:sSub>
                      <m:r>
                        <a:rPr lang="en-US" sz="1800" b="0" i="0" smtClean="0">
                          <a:latin typeface="Cambria Math" panose="02040503050406030204" pitchFamily="18" charset="0"/>
                        </a:rPr>
                        <m:t>+(</m:t>
                      </m:r>
                      <m:r>
                        <a:rPr lang="th-TH" sz="180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a:latin typeface="Cambria Math" panose="02040503050406030204" pitchFamily="18" charset="0"/>
                            </a:rPr>
                            <m:t>34</m:t>
                          </m:r>
                        </m:sub>
                      </m:sSub>
                      <m:r>
                        <a:rPr lang="en-US" sz="1800" b="0" i="1"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a:latin typeface="Cambria Math" panose="02040503050406030204" pitchFamily="18" charset="0"/>
                            </a:rPr>
                            <m:t>4</m:t>
                          </m:r>
                        </m:sub>
                      </m:sSub>
                    </m:oMath>
                  </m:oMathPara>
                </a14:m>
                <a:endParaRPr lang="th-TH" sz="1800" dirty="0"/>
              </a:p>
            </p:txBody>
          </p:sp>
        </mc:Choice>
        <mc:Fallback xmlns="">
          <p:sp>
            <p:nvSpPr>
              <p:cNvPr id="14" name="Rectangle 13">
                <a:extLst>
                  <a:ext uri="{FF2B5EF4-FFF2-40B4-BE49-F238E27FC236}">
                    <a16:creationId xmlns:a16="http://schemas.microsoft.com/office/drawing/2014/main" id="{56EA2C61-4C82-4060-B32D-C69AD4788956}"/>
                  </a:ext>
                </a:extLst>
              </p:cNvPr>
              <p:cNvSpPr>
                <a:spLocks noRot="1" noChangeAspect="1" noMove="1" noResize="1" noEditPoints="1" noAdjustHandles="1" noChangeArrowheads="1" noChangeShapeType="1" noTextEdit="1"/>
              </p:cNvSpPr>
              <p:nvPr/>
            </p:nvSpPr>
            <p:spPr>
              <a:xfrm>
                <a:off x="436021" y="2622051"/>
                <a:ext cx="6096000" cy="369332"/>
              </a:xfrm>
              <a:prstGeom prst="rect">
                <a:avLst/>
              </a:prstGeom>
              <a:blipFill>
                <a:blip r:embed="rId8"/>
                <a:stretch>
                  <a:fillRect b="-655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273606E-3F33-4A41-8301-1DE4C8505FEA}"/>
                  </a:ext>
                </a:extLst>
              </p:cNvPr>
              <p:cNvSpPr/>
              <p:nvPr/>
            </p:nvSpPr>
            <p:spPr>
              <a:xfrm>
                <a:off x="430743" y="3777550"/>
                <a:ext cx="25775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h-TH" sz="1800" smtClean="0">
                          <a:latin typeface="Cambria Math" panose="02040503050406030204" pitchFamily="18" charset="0"/>
                        </a:rPr>
                        <m:t>0</m:t>
                      </m:r>
                      <m:r>
                        <a:rPr lang="th-TH" sz="1800">
                          <a:latin typeface="Cambria Math" panose="02040503050406030204" pitchFamily="18" charset="0"/>
                        </a:rPr>
                        <m:t>=</m:t>
                      </m:r>
                      <m:sSub>
                        <m:sSubPr>
                          <m:ctrlPr>
                            <a:rPr lang="th-TH" sz="1800" i="1">
                              <a:latin typeface="Cambria Math" panose="02040503050406030204" pitchFamily="18" charset="0"/>
                            </a:rPr>
                          </m:ctrlPr>
                        </m:sSubPr>
                        <m:e>
                          <m:r>
                            <a:rPr lang="en-US" sz="1800" b="0" i="0" smtClean="0">
                              <a:latin typeface="Cambria Math" panose="02040503050406030204" pitchFamily="18" charset="0"/>
                            </a:rPr>
                            <m:t>(</m:t>
                          </m:r>
                          <m:r>
                            <a:rPr lang="th-TH" sz="1800">
                              <a:latin typeface="Cambria Math" panose="02040503050406030204" pitchFamily="18" charset="0"/>
                            </a:rPr>
                            <m:t>−</m:t>
                          </m:r>
                          <m:r>
                            <a:rPr lang="th-TH" sz="1800" i="1">
                              <a:latin typeface="Cambria Math" panose="02040503050406030204" pitchFamily="18" charset="0"/>
                            </a:rPr>
                            <m:t>𝑦</m:t>
                          </m:r>
                        </m:e>
                        <m:sub>
                          <m:r>
                            <a:rPr lang="th-TH" sz="1800">
                              <a:latin typeface="Cambria Math" panose="02040503050406030204" pitchFamily="18" charset="0"/>
                            </a:rPr>
                            <m:t>34</m:t>
                          </m:r>
                        </m:sub>
                      </m:sSub>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𝑉</m:t>
                          </m:r>
                        </m:e>
                        <m:sub>
                          <m:r>
                            <a:rPr lang="th-TH" sz="1800">
                              <a:latin typeface="Cambria Math" panose="02040503050406030204" pitchFamily="18" charset="0"/>
                            </a:rPr>
                            <m:t>3</m:t>
                          </m:r>
                        </m:sub>
                      </m:sSub>
                      <m:r>
                        <a:rPr lang="th-TH" sz="1800">
                          <a:latin typeface="Cambria Math" panose="02040503050406030204" pitchFamily="18" charset="0"/>
                        </a:rPr>
                        <m:t>+</m:t>
                      </m:r>
                      <m:sSub>
                        <m:sSubPr>
                          <m:ctrlPr>
                            <a:rPr lang="th-TH" sz="1800" i="1">
                              <a:latin typeface="Cambria Math" panose="02040503050406030204" pitchFamily="18" charset="0"/>
                            </a:rPr>
                          </m:ctrlPr>
                        </m:sSubPr>
                        <m:e>
                          <m:r>
                            <a:rPr lang="en-US" sz="1800" b="0" i="1" smtClean="0">
                              <a:latin typeface="Cambria Math" panose="02040503050406030204" pitchFamily="18" charset="0"/>
                            </a:rPr>
                            <m:t>(</m:t>
                          </m:r>
                          <m:r>
                            <a:rPr lang="th-TH" sz="1800" i="1">
                              <a:latin typeface="Cambria Math" panose="02040503050406030204" pitchFamily="18" charset="0"/>
                            </a:rPr>
                            <m:t>𝑦</m:t>
                          </m:r>
                        </m:e>
                        <m:sub>
                          <m:r>
                            <a:rPr lang="th-TH" sz="1800">
                              <a:latin typeface="Cambria Math" panose="02040503050406030204" pitchFamily="18" charset="0"/>
                            </a:rPr>
                            <m:t>34</m:t>
                          </m:r>
                        </m:sub>
                      </m:sSub>
                      <m:r>
                        <a:rPr lang="en-US" sz="1800" b="0" i="0" smtClean="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𝑉</m:t>
                          </m:r>
                        </m:e>
                        <m:sub>
                          <m:r>
                            <a:rPr lang="th-TH" sz="1800">
                              <a:latin typeface="Cambria Math" panose="02040503050406030204" pitchFamily="18" charset="0"/>
                            </a:rPr>
                            <m:t>4</m:t>
                          </m:r>
                        </m:sub>
                      </m:sSub>
                    </m:oMath>
                  </m:oMathPara>
                </a14:m>
                <a:endParaRPr lang="th-TH" sz="1800" dirty="0"/>
              </a:p>
            </p:txBody>
          </p:sp>
        </mc:Choice>
        <mc:Fallback xmlns="">
          <p:sp>
            <p:nvSpPr>
              <p:cNvPr id="15" name="Rectangle 14">
                <a:extLst>
                  <a:ext uri="{FF2B5EF4-FFF2-40B4-BE49-F238E27FC236}">
                    <a16:creationId xmlns:a16="http://schemas.microsoft.com/office/drawing/2014/main" id="{3273606E-3F33-4A41-8301-1DE4C8505FEA}"/>
                  </a:ext>
                </a:extLst>
              </p:cNvPr>
              <p:cNvSpPr>
                <a:spLocks noRot="1" noChangeAspect="1" noMove="1" noResize="1" noEditPoints="1" noAdjustHandles="1" noChangeArrowheads="1" noChangeShapeType="1" noTextEdit="1"/>
              </p:cNvSpPr>
              <p:nvPr/>
            </p:nvSpPr>
            <p:spPr>
              <a:xfrm>
                <a:off x="430743" y="3777550"/>
                <a:ext cx="2577500" cy="369332"/>
              </a:xfrm>
              <a:prstGeom prst="rect">
                <a:avLst/>
              </a:prstGeom>
              <a:blipFill>
                <a:blip r:embed="rId9"/>
                <a:stretch>
                  <a:fillRect b="-6667"/>
                </a:stretch>
              </a:blipFill>
            </p:spPr>
            <p:txBody>
              <a:bodyPr/>
              <a:lstStyle/>
              <a:p>
                <a:r>
                  <a:rPr lang="th-TH">
                    <a:noFill/>
                  </a:rPr>
                  <a:t> </a:t>
                </a:r>
              </a:p>
            </p:txBody>
          </p:sp>
        </mc:Fallback>
      </mc:AlternateContent>
      <p:cxnSp>
        <p:nvCxnSpPr>
          <p:cNvPr id="18" name="Straight Connector 17">
            <a:extLst>
              <a:ext uri="{FF2B5EF4-FFF2-40B4-BE49-F238E27FC236}">
                <a16:creationId xmlns:a16="http://schemas.microsoft.com/office/drawing/2014/main" id="{4B6BC87D-D845-46C3-8133-1AB9F0A30D25}"/>
              </a:ext>
            </a:extLst>
          </p:cNvPr>
          <p:cNvCxnSpPr/>
          <p:nvPr/>
        </p:nvCxnSpPr>
        <p:spPr>
          <a:xfrm>
            <a:off x="1216550" y="664508"/>
            <a:ext cx="14391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5FF38B-2D4C-4370-AE2B-D4E79C49D438}"/>
              </a:ext>
            </a:extLst>
          </p:cNvPr>
          <p:cNvCxnSpPr>
            <a:cxnSpLocks/>
          </p:cNvCxnSpPr>
          <p:nvPr/>
        </p:nvCxnSpPr>
        <p:spPr>
          <a:xfrm>
            <a:off x="1936143" y="664508"/>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BAB1A98E-BE8C-49FA-B0D1-229950A69A56}"/>
                  </a:ext>
                </a:extLst>
              </p:cNvPr>
              <p:cNvSpPr/>
              <p:nvPr/>
            </p:nvSpPr>
            <p:spPr>
              <a:xfrm>
                <a:off x="1576621" y="800632"/>
                <a:ext cx="7190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11</m:t>
                          </m:r>
                        </m:sub>
                      </m:sSub>
                    </m:oMath>
                  </m:oMathPara>
                </a14:m>
                <a:endParaRPr lang="th-TH" dirty="0"/>
              </a:p>
            </p:txBody>
          </p:sp>
        </mc:Choice>
        <mc:Fallback xmlns="">
          <p:sp>
            <p:nvSpPr>
              <p:cNvPr id="22" name="Rectangle 21">
                <a:extLst>
                  <a:ext uri="{FF2B5EF4-FFF2-40B4-BE49-F238E27FC236}">
                    <a16:creationId xmlns:a16="http://schemas.microsoft.com/office/drawing/2014/main" id="{BAB1A98E-BE8C-49FA-B0D1-229950A69A56}"/>
                  </a:ext>
                </a:extLst>
              </p:cNvPr>
              <p:cNvSpPr>
                <a:spLocks noRot="1" noChangeAspect="1" noMove="1" noResize="1" noEditPoints="1" noAdjustHandles="1" noChangeArrowheads="1" noChangeShapeType="1" noTextEdit="1"/>
              </p:cNvSpPr>
              <p:nvPr/>
            </p:nvSpPr>
            <p:spPr>
              <a:xfrm>
                <a:off x="1576621" y="800632"/>
                <a:ext cx="719043" cy="523220"/>
              </a:xfrm>
              <a:prstGeom prst="rect">
                <a:avLst/>
              </a:prstGeom>
              <a:blipFill>
                <a:blip r:embed="rId10"/>
                <a:stretch>
                  <a:fillRect/>
                </a:stretch>
              </a:blipFill>
            </p:spPr>
            <p:txBody>
              <a:bodyPr/>
              <a:lstStyle/>
              <a:p>
                <a:r>
                  <a:rPr lang="th-TH">
                    <a:noFill/>
                  </a:rPr>
                  <a:t> </a:t>
                </a:r>
              </a:p>
            </p:txBody>
          </p:sp>
        </mc:Fallback>
      </mc:AlternateContent>
      <p:cxnSp>
        <p:nvCxnSpPr>
          <p:cNvPr id="23" name="Straight Connector 22">
            <a:extLst>
              <a:ext uri="{FF2B5EF4-FFF2-40B4-BE49-F238E27FC236}">
                <a16:creationId xmlns:a16="http://schemas.microsoft.com/office/drawing/2014/main" id="{A77F86BE-CC27-4E31-A5E7-9F8783D8C8C0}"/>
              </a:ext>
            </a:extLst>
          </p:cNvPr>
          <p:cNvCxnSpPr>
            <a:cxnSpLocks/>
          </p:cNvCxnSpPr>
          <p:nvPr/>
        </p:nvCxnSpPr>
        <p:spPr>
          <a:xfrm>
            <a:off x="3314346" y="664508"/>
            <a:ext cx="424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935354-8517-4928-AB11-7566791F5F1B}"/>
              </a:ext>
            </a:extLst>
          </p:cNvPr>
          <p:cNvCxnSpPr>
            <a:cxnSpLocks/>
          </p:cNvCxnSpPr>
          <p:nvPr/>
        </p:nvCxnSpPr>
        <p:spPr>
          <a:xfrm>
            <a:off x="3526380" y="683637"/>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688062B-1811-4343-ACA1-EDE2C0BA2DFC}"/>
                  </a:ext>
                </a:extLst>
              </p:cNvPr>
              <p:cNvSpPr/>
              <p:nvPr/>
            </p:nvSpPr>
            <p:spPr>
              <a:xfrm>
                <a:off x="3314346" y="853653"/>
                <a:ext cx="7190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a:latin typeface="Cambria Math" panose="02040503050406030204" pitchFamily="18" charset="0"/>
                              <a:ea typeface="Times New Roman" panose="02020603050405020304" pitchFamily="18" charset="0"/>
                              <a:cs typeface="Cordia New" panose="020B0304020202020204" pitchFamily="34" charset="-34"/>
                            </a:rPr>
                            <m:t>12</m:t>
                          </m:r>
                        </m:sub>
                      </m:sSub>
                    </m:oMath>
                  </m:oMathPara>
                </a14:m>
                <a:endParaRPr lang="th-TH" dirty="0"/>
              </a:p>
            </p:txBody>
          </p:sp>
        </mc:Choice>
        <mc:Fallback xmlns="">
          <p:sp>
            <p:nvSpPr>
              <p:cNvPr id="27" name="Rectangle 26">
                <a:extLst>
                  <a:ext uri="{FF2B5EF4-FFF2-40B4-BE49-F238E27FC236}">
                    <a16:creationId xmlns:a16="http://schemas.microsoft.com/office/drawing/2014/main" id="{0688062B-1811-4343-ACA1-EDE2C0BA2DFC}"/>
                  </a:ext>
                </a:extLst>
              </p:cNvPr>
              <p:cNvSpPr>
                <a:spLocks noRot="1" noChangeAspect="1" noMove="1" noResize="1" noEditPoints="1" noAdjustHandles="1" noChangeArrowheads="1" noChangeShapeType="1" noTextEdit="1"/>
              </p:cNvSpPr>
              <p:nvPr/>
            </p:nvSpPr>
            <p:spPr>
              <a:xfrm>
                <a:off x="3314346" y="853653"/>
                <a:ext cx="719043" cy="523220"/>
              </a:xfrm>
              <a:prstGeom prst="rect">
                <a:avLst/>
              </a:prstGeom>
              <a:blipFill>
                <a:blip r:embed="rId11"/>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C30094E-A618-46A9-8CE2-EB6DC01C3267}"/>
                  </a:ext>
                </a:extLst>
              </p:cNvPr>
              <p:cNvSpPr/>
              <p:nvPr/>
            </p:nvSpPr>
            <p:spPr>
              <a:xfrm>
                <a:off x="4309585" y="879378"/>
                <a:ext cx="7190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i="1" smtClean="0">
                              <a:latin typeface="Cambria Math" panose="02040503050406030204" pitchFamily="18" charset="0"/>
                              <a:ea typeface="Times New Roman" panose="02020603050405020304" pitchFamily="18" charset="0"/>
                              <a:cs typeface="Cordia New" panose="020B0304020202020204" pitchFamily="34" charset="-34"/>
                            </a:rPr>
                            <m:t>1</m:t>
                          </m:r>
                          <m:r>
                            <a:rPr lang="en-US" b="0" i="1" smtClean="0">
                              <a:latin typeface="Cambria Math" panose="02040503050406030204" pitchFamily="18" charset="0"/>
                              <a:ea typeface="Times New Roman" panose="02020603050405020304" pitchFamily="18" charset="0"/>
                              <a:cs typeface="Cordia New" panose="020B0304020202020204" pitchFamily="34" charset="-34"/>
                            </a:rPr>
                            <m:t>3</m:t>
                          </m:r>
                        </m:sub>
                      </m:sSub>
                    </m:oMath>
                  </m:oMathPara>
                </a14:m>
                <a:endParaRPr lang="th-TH" dirty="0"/>
              </a:p>
            </p:txBody>
          </p:sp>
        </mc:Choice>
        <mc:Fallback xmlns="">
          <p:sp>
            <p:nvSpPr>
              <p:cNvPr id="28" name="Rectangle 27">
                <a:extLst>
                  <a:ext uri="{FF2B5EF4-FFF2-40B4-BE49-F238E27FC236}">
                    <a16:creationId xmlns:a16="http://schemas.microsoft.com/office/drawing/2014/main" id="{FC30094E-A618-46A9-8CE2-EB6DC01C3267}"/>
                  </a:ext>
                </a:extLst>
              </p:cNvPr>
              <p:cNvSpPr>
                <a:spLocks noRot="1" noChangeAspect="1" noMove="1" noResize="1" noEditPoints="1" noAdjustHandles="1" noChangeArrowheads="1" noChangeShapeType="1" noTextEdit="1"/>
              </p:cNvSpPr>
              <p:nvPr/>
            </p:nvSpPr>
            <p:spPr>
              <a:xfrm>
                <a:off x="4309585" y="879378"/>
                <a:ext cx="719043" cy="523220"/>
              </a:xfrm>
              <a:prstGeom prst="rect">
                <a:avLst/>
              </a:prstGeom>
              <a:blipFill>
                <a:blip r:embed="rId12"/>
                <a:stretch>
                  <a:fillRect/>
                </a:stretch>
              </a:blipFill>
            </p:spPr>
            <p:txBody>
              <a:bodyPr/>
              <a:lstStyle/>
              <a:p>
                <a:r>
                  <a:rPr lang="th-TH">
                    <a:noFill/>
                  </a:rPr>
                  <a:t> </a:t>
                </a:r>
              </a:p>
            </p:txBody>
          </p:sp>
        </mc:Fallback>
      </mc:AlternateContent>
      <p:cxnSp>
        <p:nvCxnSpPr>
          <p:cNvPr id="29" name="Straight Connector 28">
            <a:extLst>
              <a:ext uri="{FF2B5EF4-FFF2-40B4-BE49-F238E27FC236}">
                <a16:creationId xmlns:a16="http://schemas.microsoft.com/office/drawing/2014/main" id="{77AE37B7-4DB5-4F98-8B01-1EE85BF12898}"/>
              </a:ext>
            </a:extLst>
          </p:cNvPr>
          <p:cNvCxnSpPr>
            <a:cxnSpLocks/>
          </p:cNvCxnSpPr>
          <p:nvPr/>
        </p:nvCxnSpPr>
        <p:spPr>
          <a:xfrm>
            <a:off x="4309585" y="664508"/>
            <a:ext cx="4240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D4B3A3E-2318-4DB7-A84F-4B7441431DCD}"/>
              </a:ext>
            </a:extLst>
          </p:cNvPr>
          <p:cNvCxnSpPr>
            <a:cxnSpLocks/>
          </p:cNvCxnSpPr>
          <p:nvPr/>
        </p:nvCxnSpPr>
        <p:spPr>
          <a:xfrm>
            <a:off x="4521619" y="683637"/>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BB16ED-09DB-4AD1-BCC4-FD88051CB191}"/>
              </a:ext>
            </a:extLst>
          </p:cNvPr>
          <p:cNvCxnSpPr>
            <a:cxnSpLocks/>
          </p:cNvCxnSpPr>
          <p:nvPr/>
        </p:nvCxnSpPr>
        <p:spPr>
          <a:xfrm>
            <a:off x="1156914" y="1830406"/>
            <a:ext cx="4452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84AE16-C038-4288-BBAF-2E490E878FB0}"/>
              </a:ext>
            </a:extLst>
          </p:cNvPr>
          <p:cNvCxnSpPr>
            <a:cxnSpLocks/>
          </p:cNvCxnSpPr>
          <p:nvPr/>
        </p:nvCxnSpPr>
        <p:spPr>
          <a:xfrm>
            <a:off x="1379551" y="1830406"/>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B38F9D-BC93-4F09-A5CB-0D14436F94F8}"/>
              </a:ext>
            </a:extLst>
          </p:cNvPr>
          <p:cNvCxnSpPr>
            <a:cxnSpLocks/>
          </p:cNvCxnSpPr>
          <p:nvPr/>
        </p:nvCxnSpPr>
        <p:spPr>
          <a:xfrm flipV="1">
            <a:off x="2407920" y="1830406"/>
            <a:ext cx="1625469" cy="58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2200A99-FB59-426F-95AD-1296D1A5B630}"/>
              </a:ext>
            </a:extLst>
          </p:cNvPr>
          <p:cNvCxnSpPr>
            <a:cxnSpLocks/>
          </p:cNvCxnSpPr>
          <p:nvPr/>
        </p:nvCxnSpPr>
        <p:spPr>
          <a:xfrm>
            <a:off x="3127513" y="1836281"/>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281803B-299C-4E0C-9CE9-B3222776CB2C}"/>
              </a:ext>
            </a:extLst>
          </p:cNvPr>
          <p:cNvCxnSpPr>
            <a:cxnSpLocks/>
          </p:cNvCxnSpPr>
          <p:nvPr/>
        </p:nvCxnSpPr>
        <p:spPr>
          <a:xfrm>
            <a:off x="4656814" y="1830406"/>
            <a:ext cx="3718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9FA96E1-34BB-4E22-9E8C-F048093D7B5B}"/>
              </a:ext>
            </a:extLst>
          </p:cNvPr>
          <p:cNvCxnSpPr>
            <a:cxnSpLocks/>
          </p:cNvCxnSpPr>
          <p:nvPr/>
        </p:nvCxnSpPr>
        <p:spPr>
          <a:xfrm>
            <a:off x="4827767" y="1830406"/>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DACAD239-49D0-4815-892B-0B5D4DA65D5A}"/>
                  </a:ext>
                </a:extLst>
              </p:cNvPr>
              <p:cNvSpPr/>
              <p:nvPr/>
            </p:nvSpPr>
            <p:spPr>
              <a:xfrm>
                <a:off x="2215921" y="3144213"/>
                <a:ext cx="7273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b="0" i="1" smtClean="0">
                              <a:latin typeface="Cambria Math" panose="02040503050406030204" pitchFamily="18" charset="0"/>
                              <a:ea typeface="Times New Roman" panose="02020603050405020304" pitchFamily="18" charset="0"/>
                              <a:cs typeface="Cordia New" panose="020B0304020202020204" pitchFamily="34" charset="-34"/>
                            </a:rPr>
                            <m:t>32</m:t>
                          </m:r>
                        </m:sub>
                      </m:sSub>
                    </m:oMath>
                  </m:oMathPara>
                </a14:m>
                <a:endParaRPr lang="th-TH" dirty="0"/>
              </a:p>
            </p:txBody>
          </p:sp>
        </mc:Choice>
        <mc:Fallback xmlns="">
          <p:sp>
            <p:nvSpPr>
              <p:cNvPr id="42" name="Rectangle 41">
                <a:extLst>
                  <a:ext uri="{FF2B5EF4-FFF2-40B4-BE49-F238E27FC236}">
                    <a16:creationId xmlns:a16="http://schemas.microsoft.com/office/drawing/2014/main" id="{DACAD239-49D0-4815-892B-0B5D4DA65D5A}"/>
                  </a:ext>
                </a:extLst>
              </p:cNvPr>
              <p:cNvSpPr>
                <a:spLocks noRot="1" noChangeAspect="1" noMove="1" noResize="1" noEditPoints="1" noAdjustHandles="1" noChangeArrowheads="1" noChangeShapeType="1" noTextEdit="1"/>
              </p:cNvSpPr>
              <p:nvPr/>
            </p:nvSpPr>
            <p:spPr>
              <a:xfrm>
                <a:off x="2215921" y="3144213"/>
                <a:ext cx="727315" cy="523220"/>
              </a:xfrm>
              <a:prstGeom prst="rect">
                <a:avLst/>
              </a:prstGeom>
              <a:blipFill>
                <a:blip r:embed="rId1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49ED9D6-FF7C-4D33-9662-BBE1A336D04F}"/>
                  </a:ext>
                </a:extLst>
              </p:cNvPr>
              <p:cNvSpPr/>
              <p:nvPr/>
            </p:nvSpPr>
            <p:spPr>
              <a:xfrm>
                <a:off x="2861132" y="2070000"/>
                <a:ext cx="7273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b="0" i="1" smtClean="0">
                              <a:latin typeface="Cambria Math" panose="02040503050406030204" pitchFamily="18" charset="0"/>
                              <a:ea typeface="Times New Roman" panose="02020603050405020304" pitchFamily="18" charset="0"/>
                              <a:cs typeface="Cordia New" panose="020B0304020202020204" pitchFamily="34" charset="-34"/>
                            </a:rPr>
                            <m:t>22</m:t>
                          </m:r>
                        </m:sub>
                      </m:sSub>
                    </m:oMath>
                  </m:oMathPara>
                </a14:m>
                <a:endParaRPr lang="th-TH" dirty="0"/>
              </a:p>
            </p:txBody>
          </p:sp>
        </mc:Choice>
        <mc:Fallback xmlns="">
          <p:sp>
            <p:nvSpPr>
              <p:cNvPr id="43" name="Rectangle 42">
                <a:extLst>
                  <a:ext uri="{FF2B5EF4-FFF2-40B4-BE49-F238E27FC236}">
                    <a16:creationId xmlns:a16="http://schemas.microsoft.com/office/drawing/2014/main" id="{749ED9D6-FF7C-4D33-9662-BBE1A336D04F}"/>
                  </a:ext>
                </a:extLst>
              </p:cNvPr>
              <p:cNvSpPr>
                <a:spLocks noRot="1" noChangeAspect="1" noMove="1" noResize="1" noEditPoints="1" noAdjustHandles="1" noChangeArrowheads="1" noChangeShapeType="1" noTextEdit="1"/>
              </p:cNvSpPr>
              <p:nvPr/>
            </p:nvSpPr>
            <p:spPr>
              <a:xfrm>
                <a:off x="2861132" y="2070000"/>
                <a:ext cx="727315" cy="523220"/>
              </a:xfrm>
              <a:prstGeom prst="rect">
                <a:avLst/>
              </a:prstGeom>
              <a:blipFill>
                <a:blip r:embed="rId1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AC5C4E7C-5939-4666-AF25-D0D3D9D28765}"/>
                  </a:ext>
                </a:extLst>
              </p:cNvPr>
              <p:cNvSpPr/>
              <p:nvPr/>
            </p:nvSpPr>
            <p:spPr>
              <a:xfrm>
                <a:off x="4596403" y="2064125"/>
                <a:ext cx="7273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b="0" i="1" smtClean="0">
                              <a:latin typeface="Cambria Math" panose="02040503050406030204" pitchFamily="18" charset="0"/>
                              <a:ea typeface="Times New Roman" panose="02020603050405020304" pitchFamily="18" charset="0"/>
                              <a:cs typeface="Cordia New" panose="020B0304020202020204" pitchFamily="34" charset="-34"/>
                            </a:rPr>
                            <m:t>23</m:t>
                          </m:r>
                        </m:sub>
                      </m:sSub>
                    </m:oMath>
                  </m:oMathPara>
                </a14:m>
                <a:endParaRPr lang="th-TH" dirty="0"/>
              </a:p>
            </p:txBody>
          </p:sp>
        </mc:Choice>
        <mc:Fallback xmlns="">
          <p:sp>
            <p:nvSpPr>
              <p:cNvPr id="44" name="Rectangle 43">
                <a:extLst>
                  <a:ext uri="{FF2B5EF4-FFF2-40B4-BE49-F238E27FC236}">
                    <a16:creationId xmlns:a16="http://schemas.microsoft.com/office/drawing/2014/main" id="{AC5C4E7C-5939-4666-AF25-D0D3D9D28765}"/>
                  </a:ext>
                </a:extLst>
              </p:cNvPr>
              <p:cNvSpPr>
                <a:spLocks noRot="1" noChangeAspect="1" noMove="1" noResize="1" noEditPoints="1" noAdjustHandles="1" noChangeArrowheads="1" noChangeShapeType="1" noTextEdit="1"/>
              </p:cNvSpPr>
              <p:nvPr/>
            </p:nvSpPr>
            <p:spPr>
              <a:xfrm>
                <a:off x="4596403" y="2064125"/>
                <a:ext cx="727315" cy="523220"/>
              </a:xfrm>
              <a:prstGeom prst="rect">
                <a:avLst/>
              </a:prstGeom>
              <a:blipFill>
                <a:blip r:embed="rId15"/>
                <a:stretch>
                  <a:fillRect/>
                </a:stretch>
              </a:blipFill>
            </p:spPr>
            <p:txBody>
              <a:bodyPr/>
              <a:lstStyle/>
              <a:p>
                <a:r>
                  <a:rPr lang="th-TH">
                    <a:noFill/>
                  </a:rPr>
                  <a:t> </a:t>
                </a:r>
              </a:p>
            </p:txBody>
          </p:sp>
        </mc:Fallback>
      </mc:AlternateContent>
      <p:cxnSp>
        <p:nvCxnSpPr>
          <p:cNvPr id="45" name="Straight Connector 44">
            <a:extLst>
              <a:ext uri="{FF2B5EF4-FFF2-40B4-BE49-F238E27FC236}">
                <a16:creationId xmlns:a16="http://schemas.microsoft.com/office/drawing/2014/main" id="{79123819-8B3F-48BD-8C0F-BCE0C9E70580}"/>
              </a:ext>
            </a:extLst>
          </p:cNvPr>
          <p:cNvCxnSpPr>
            <a:cxnSpLocks/>
          </p:cNvCxnSpPr>
          <p:nvPr/>
        </p:nvCxnSpPr>
        <p:spPr>
          <a:xfrm>
            <a:off x="1057132" y="2994314"/>
            <a:ext cx="4452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ECF55BB-DECD-4DFD-AC37-9E153032E233}"/>
              </a:ext>
            </a:extLst>
          </p:cNvPr>
          <p:cNvCxnSpPr>
            <a:cxnSpLocks/>
          </p:cNvCxnSpPr>
          <p:nvPr/>
        </p:nvCxnSpPr>
        <p:spPr>
          <a:xfrm>
            <a:off x="1279769" y="2994314"/>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E8484B-5D48-44B1-B370-FD5170288F1B}"/>
              </a:ext>
            </a:extLst>
          </p:cNvPr>
          <p:cNvCxnSpPr>
            <a:cxnSpLocks/>
          </p:cNvCxnSpPr>
          <p:nvPr/>
        </p:nvCxnSpPr>
        <p:spPr>
          <a:xfrm>
            <a:off x="2210463" y="2991383"/>
            <a:ext cx="5724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45968C-374A-4F52-9E0E-859F18513627}"/>
              </a:ext>
            </a:extLst>
          </p:cNvPr>
          <p:cNvCxnSpPr>
            <a:cxnSpLocks/>
          </p:cNvCxnSpPr>
          <p:nvPr/>
        </p:nvCxnSpPr>
        <p:spPr>
          <a:xfrm>
            <a:off x="2433100" y="2991383"/>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28F8642-9EAE-4BA3-B187-8C843DD7B2C8}"/>
              </a:ext>
            </a:extLst>
          </p:cNvPr>
          <p:cNvCxnSpPr>
            <a:cxnSpLocks/>
          </p:cNvCxnSpPr>
          <p:nvPr/>
        </p:nvCxnSpPr>
        <p:spPr>
          <a:xfrm flipV="1">
            <a:off x="3451230" y="2991383"/>
            <a:ext cx="1391491" cy="108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9162B90-08BF-41F8-B811-2BF60BC0AF8B}"/>
              </a:ext>
            </a:extLst>
          </p:cNvPr>
          <p:cNvCxnSpPr>
            <a:cxnSpLocks/>
          </p:cNvCxnSpPr>
          <p:nvPr/>
        </p:nvCxnSpPr>
        <p:spPr>
          <a:xfrm>
            <a:off x="4147339" y="2991383"/>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B3F29F7-F7A7-4CA5-8408-F815049C2937}"/>
              </a:ext>
            </a:extLst>
          </p:cNvPr>
          <p:cNvCxnSpPr>
            <a:cxnSpLocks/>
          </p:cNvCxnSpPr>
          <p:nvPr/>
        </p:nvCxnSpPr>
        <p:spPr>
          <a:xfrm>
            <a:off x="5504952" y="2991383"/>
            <a:ext cx="6705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0275A7D-226B-4311-9DE8-A5D72B2576C5}"/>
              </a:ext>
            </a:extLst>
          </p:cNvPr>
          <p:cNvCxnSpPr>
            <a:cxnSpLocks/>
          </p:cNvCxnSpPr>
          <p:nvPr/>
        </p:nvCxnSpPr>
        <p:spPr>
          <a:xfrm>
            <a:off x="5796611" y="2991382"/>
            <a:ext cx="0" cy="2339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5CDED5CA-7B65-4BC9-ABD1-40BB542AD81D}"/>
                  </a:ext>
                </a:extLst>
              </p:cNvPr>
              <p:cNvSpPr/>
              <p:nvPr/>
            </p:nvSpPr>
            <p:spPr>
              <a:xfrm>
                <a:off x="1057132" y="3121390"/>
                <a:ext cx="7273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b="0" i="1" smtClean="0">
                              <a:latin typeface="Cambria Math" panose="02040503050406030204" pitchFamily="18" charset="0"/>
                              <a:ea typeface="Times New Roman" panose="02020603050405020304" pitchFamily="18" charset="0"/>
                              <a:cs typeface="Cordia New" panose="020B0304020202020204" pitchFamily="34" charset="-34"/>
                            </a:rPr>
                            <m:t>3</m:t>
                          </m:r>
                          <m:r>
                            <a:rPr lang="en-US" i="1">
                              <a:latin typeface="Cambria Math" panose="02040503050406030204" pitchFamily="18" charset="0"/>
                              <a:ea typeface="Times New Roman" panose="02020603050405020304" pitchFamily="18" charset="0"/>
                              <a:cs typeface="Cordia New" panose="020B0304020202020204" pitchFamily="34" charset="-34"/>
                            </a:rPr>
                            <m:t>1</m:t>
                          </m:r>
                        </m:sub>
                      </m:sSub>
                    </m:oMath>
                  </m:oMathPara>
                </a14:m>
                <a:endParaRPr lang="th-TH" dirty="0"/>
              </a:p>
            </p:txBody>
          </p:sp>
        </mc:Choice>
        <mc:Fallback xmlns="">
          <p:sp>
            <p:nvSpPr>
              <p:cNvPr id="59" name="Rectangle 58">
                <a:extLst>
                  <a:ext uri="{FF2B5EF4-FFF2-40B4-BE49-F238E27FC236}">
                    <a16:creationId xmlns:a16="http://schemas.microsoft.com/office/drawing/2014/main" id="{5CDED5CA-7B65-4BC9-ABD1-40BB542AD81D}"/>
                  </a:ext>
                </a:extLst>
              </p:cNvPr>
              <p:cNvSpPr>
                <a:spLocks noRot="1" noChangeAspect="1" noMove="1" noResize="1" noEditPoints="1" noAdjustHandles="1" noChangeArrowheads="1" noChangeShapeType="1" noTextEdit="1"/>
              </p:cNvSpPr>
              <p:nvPr/>
            </p:nvSpPr>
            <p:spPr>
              <a:xfrm>
                <a:off x="1057132" y="3121390"/>
                <a:ext cx="727315" cy="523220"/>
              </a:xfrm>
              <a:prstGeom prst="rect">
                <a:avLst/>
              </a:prstGeom>
              <a:blipFill>
                <a:blip r:embed="rId1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A513FB31-656A-4590-9394-BB4087E2A0DA}"/>
                  </a:ext>
                </a:extLst>
              </p:cNvPr>
              <p:cNvSpPr/>
              <p:nvPr/>
            </p:nvSpPr>
            <p:spPr>
              <a:xfrm>
                <a:off x="1291148" y="2216525"/>
                <a:ext cx="7273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b="0" i="1" smtClean="0">
                              <a:latin typeface="Cambria Math" panose="02040503050406030204" pitchFamily="18" charset="0"/>
                              <a:ea typeface="Times New Roman" panose="02020603050405020304" pitchFamily="18" charset="0"/>
                              <a:cs typeface="Cordia New" panose="020B0304020202020204" pitchFamily="34" charset="-34"/>
                            </a:rPr>
                            <m:t>2</m:t>
                          </m:r>
                          <m:r>
                            <a:rPr lang="en-US" i="1">
                              <a:latin typeface="Cambria Math" panose="02040503050406030204" pitchFamily="18" charset="0"/>
                              <a:ea typeface="Times New Roman" panose="02020603050405020304" pitchFamily="18" charset="0"/>
                              <a:cs typeface="Cordia New" panose="020B0304020202020204" pitchFamily="34" charset="-34"/>
                            </a:rPr>
                            <m:t>1</m:t>
                          </m:r>
                        </m:sub>
                      </m:sSub>
                    </m:oMath>
                  </m:oMathPara>
                </a14:m>
                <a:endParaRPr lang="th-TH" dirty="0"/>
              </a:p>
            </p:txBody>
          </p:sp>
        </mc:Choice>
        <mc:Fallback xmlns="">
          <p:sp>
            <p:nvSpPr>
              <p:cNvPr id="60" name="Rectangle 59">
                <a:extLst>
                  <a:ext uri="{FF2B5EF4-FFF2-40B4-BE49-F238E27FC236}">
                    <a16:creationId xmlns:a16="http://schemas.microsoft.com/office/drawing/2014/main" id="{A513FB31-656A-4590-9394-BB4087E2A0DA}"/>
                  </a:ext>
                </a:extLst>
              </p:cNvPr>
              <p:cNvSpPr>
                <a:spLocks noRot="1" noChangeAspect="1" noMove="1" noResize="1" noEditPoints="1" noAdjustHandles="1" noChangeArrowheads="1" noChangeShapeType="1" noTextEdit="1"/>
              </p:cNvSpPr>
              <p:nvPr/>
            </p:nvSpPr>
            <p:spPr>
              <a:xfrm>
                <a:off x="1291148" y="2216525"/>
                <a:ext cx="727315" cy="523220"/>
              </a:xfrm>
              <a:prstGeom prst="rect">
                <a:avLst/>
              </a:prstGeom>
              <a:blipFill>
                <a:blip r:embed="rId1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4EA1891F-2337-474A-9EAA-CF80D02548F9}"/>
                  </a:ext>
                </a:extLst>
              </p:cNvPr>
              <p:cNvSpPr/>
              <p:nvPr/>
            </p:nvSpPr>
            <p:spPr>
              <a:xfrm>
                <a:off x="3883266" y="3187334"/>
                <a:ext cx="7273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b="0" i="1" smtClean="0">
                              <a:latin typeface="Cambria Math" panose="02040503050406030204" pitchFamily="18" charset="0"/>
                              <a:ea typeface="Times New Roman" panose="02020603050405020304" pitchFamily="18" charset="0"/>
                              <a:cs typeface="Cordia New" panose="020B0304020202020204" pitchFamily="34" charset="-34"/>
                            </a:rPr>
                            <m:t>33</m:t>
                          </m:r>
                        </m:sub>
                      </m:sSub>
                    </m:oMath>
                  </m:oMathPara>
                </a14:m>
                <a:endParaRPr lang="th-TH" dirty="0"/>
              </a:p>
            </p:txBody>
          </p:sp>
        </mc:Choice>
        <mc:Fallback xmlns="">
          <p:sp>
            <p:nvSpPr>
              <p:cNvPr id="61" name="Rectangle 60">
                <a:extLst>
                  <a:ext uri="{FF2B5EF4-FFF2-40B4-BE49-F238E27FC236}">
                    <a16:creationId xmlns:a16="http://schemas.microsoft.com/office/drawing/2014/main" id="{4EA1891F-2337-474A-9EAA-CF80D02548F9}"/>
                  </a:ext>
                </a:extLst>
              </p:cNvPr>
              <p:cNvSpPr>
                <a:spLocks noRot="1" noChangeAspect="1" noMove="1" noResize="1" noEditPoints="1" noAdjustHandles="1" noChangeArrowheads="1" noChangeShapeType="1" noTextEdit="1"/>
              </p:cNvSpPr>
              <p:nvPr/>
            </p:nvSpPr>
            <p:spPr>
              <a:xfrm>
                <a:off x="3883266" y="3187334"/>
                <a:ext cx="727315" cy="523220"/>
              </a:xfrm>
              <a:prstGeom prst="rect">
                <a:avLst/>
              </a:prstGeom>
              <a:blipFill>
                <a:blip r:embed="rId1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713BE5C5-97F5-45DA-B1DF-18DC460ABCA0}"/>
                  </a:ext>
                </a:extLst>
              </p:cNvPr>
              <p:cNvSpPr/>
              <p:nvPr/>
            </p:nvSpPr>
            <p:spPr>
              <a:xfrm>
                <a:off x="5584355" y="3200022"/>
                <a:ext cx="7273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Times New Roman" panose="02020603050405020304" pitchFamily="18" charset="0"/>
                              <a:cs typeface="Cordia New" panose="020B0304020202020204" pitchFamily="34" charset="-34"/>
                            </a:rPr>
                          </m:ctrlPr>
                        </m:sSubPr>
                        <m:e>
                          <m:r>
                            <a:rPr lang="en-US" i="1">
                              <a:latin typeface="Cambria Math" panose="02040503050406030204" pitchFamily="18" charset="0"/>
                              <a:ea typeface="Times New Roman" panose="02020603050405020304" pitchFamily="18" charset="0"/>
                              <a:cs typeface="Cordia New" panose="020B0304020202020204" pitchFamily="34" charset="-34"/>
                            </a:rPr>
                            <m:t>𝑌</m:t>
                          </m:r>
                        </m:e>
                        <m:sub>
                          <m:r>
                            <a:rPr lang="en-US" b="0" i="1" smtClean="0">
                              <a:latin typeface="Cambria Math" panose="02040503050406030204" pitchFamily="18" charset="0"/>
                              <a:ea typeface="Times New Roman" panose="02020603050405020304" pitchFamily="18" charset="0"/>
                              <a:cs typeface="Cordia New" panose="020B0304020202020204" pitchFamily="34" charset="-34"/>
                            </a:rPr>
                            <m:t>34</m:t>
                          </m:r>
                        </m:sub>
                      </m:sSub>
                    </m:oMath>
                  </m:oMathPara>
                </a14:m>
                <a:endParaRPr lang="th-TH" dirty="0"/>
              </a:p>
            </p:txBody>
          </p:sp>
        </mc:Choice>
        <mc:Fallback xmlns="">
          <p:sp>
            <p:nvSpPr>
              <p:cNvPr id="62" name="Rectangle 61">
                <a:extLst>
                  <a:ext uri="{FF2B5EF4-FFF2-40B4-BE49-F238E27FC236}">
                    <a16:creationId xmlns:a16="http://schemas.microsoft.com/office/drawing/2014/main" id="{713BE5C5-97F5-45DA-B1DF-18DC460ABCA0}"/>
                  </a:ext>
                </a:extLst>
              </p:cNvPr>
              <p:cNvSpPr>
                <a:spLocks noRot="1" noChangeAspect="1" noMove="1" noResize="1" noEditPoints="1" noAdjustHandles="1" noChangeArrowheads="1" noChangeShapeType="1" noTextEdit="1"/>
              </p:cNvSpPr>
              <p:nvPr/>
            </p:nvSpPr>
            <p:spPr>
              <a:xfrm>
                <a:off x="5584355" y="3200022"/>
                <a:ext cx="727315" cy="523220"/>
              </a:xfrm>
              <a:prstGeom prst="rect">
                <a:avLst/>
              </a:prstGeom>
              <a:blipFill>
                <a:blip r:embed="rId19"/>
                <a:stretch>
                  <a:fillRect/>
                </a:stretch>
              </a:blipFill>
            </p:spPr>
            <p:txBody>
              <a:bodyPr/>
              <a:lstStyle/>
              <a:p>
                <a:r>
                  <a:rPr lang="th-TH">
                    <a:noFill/>
                  </a:rPr>
                  <a:t> </a:t>
                </a:r>
              </a:p>
            </p:txBody>
          </p:sp>
        </mc:Fallback>
      </mc:AlternateContent>
      <p:pic>
        <p:nvPicPr>
          <p:cNvPr id="63" name="Picture 62">
            <a:extLst>
              <a:ext uri="{FF2B5EF4-FFF2-40B4-BE49-F238E27FC236}">
                <a16:creationId xmlns:a16="http://schemas.microsoft.com/office/drawing/2014/main" id="{730AED27-B006-4916-8E4B-03786776F2ED}"/>
              </a:ext>
            </a:extLst>
          </p:cNvPr>
          <p:cNvPicPr>
            <a:picLocks noChangeAspect="1"/>
          </p:cNvPicPr>
          <p:nvPr/>
        </p:nvPicPr>
        <p:blipFill>
          <a:blip r:embed="rId20"/>
          <a:stretch>
            <a:fillRect/>
          </a:stretch>
        </p:blipFill>
        <p:spPr>
          <a:xfrm>
            <a:off x="7634329" y="6445893"/>
            <a:ext cx="4286250" cy="361950"/>
          </a:xfrm>
          <a:prstGeom prst="rect">
            <a:avLst/>
          </a:prstGeom>
        </p:spPr>
      </p:pic>
      <p:pic>
        <p:nvPicPr>
          <p:cNvPr id="65" name="Picture 64">
            <a:extLst>
              <a:ext uri="{FF2B5EF4-FFF2-40B4-BE49-F238E27FC236}">
                <a16:creationId xmlns:a16="http://schemas.microsoft.com/office/drawing/2014/main" id="{61A75463-39CC-40B8-9479-42830472577B}"/>
              </a:ext>
            </a:extLst>
          </p:cNvPr>
          <p:cNvPicPr>
            <a:picLocks noChangeAspect="1"/>
          </p:cNvPicPr>
          <p:nvPr/>
        </p:nvPicPr>
        <p:blipFill>
          <a:blip r:embed="rId21"/>
          <a:stretch>
            <a:fillRect/>
          </a:stretch>
        </p:blipFill>
        <p:spPr>
          <a:xfrm>
            <a:off x="7251614" y="197940"/>
            <a:ext cx="4676775" cy="2895600"/>
          </a:xfrm>
          <a:prstGeom prst="rect">
            <a:avLst/>
          </a:prstGeom>
        </p:spPr>
      </p:pic>
      <p:pic>
        <p:nvPicPr>
          <p:cNvPr id="67" name="Picture 66">
            <a:extLst>
              <a:ext uri="{FF2B5EF4-FFF2-40B4-BE49-F238E27FC236}">
                <a16:creationId xmlns:a16="http://schemas.microsoft.com/office/drawing/2014/main" id="{27E5259F-9BFD-4952-B752-500E6CF51808}"/>
              </a:ext>
            </a:extLst>
          </p:cNvPr>
          <p:cNvPicPr>
            <a:picLocks noChangeAspect="1"/>
          </p:cNvPicPr>
          <p:nvPr/>
        </p:nvPicPr>
        <p:blipFill>
          <a:blip r:embed="rId22"/>
          <a:stretch>
            <a:fillRect/>
          </a:stretch>
        </p:blipFill>
        <p:spPr>
          <a:xfrm>
            <a:off x="7815327" y="4699221"/>
            <a:ext cx="3549347" cy="1739812"/>
          </a:xfrm>
          <a:prstGeom prst="rect">
            <a:avLst/>
          </a:prstGeom>
        </p:spPr>
      </p:pic>
    </p:spTree>
    <p:extLst>
      <p:ext uri="{BB962C8B-B14F-4D97-AF65-F5344CB8AC3E}">
        <p14:creationId xmlns:p14="http://schemas.microsoft.com/office/powerpoint/2010/main" val="172738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2E02C7C-5EC0-48D4-B591-07BF04AA54C6}"/>
                  </a:ext>
                </a:extLst>
              </p:cNvPr>
              <p:cNvSpPr/>
              <p:nvPr/>
            </p:nvSpPr>
            <p:spPr>
              <a:xfrm>
                <a:off x="225287" y="230374"/>
                <a:ext cx="532472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11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10</m:t>
                          </m:r>
                          <m:r>
                            <a:rPr lang="th-TH" sz="1800" i="0">
                              <a:latin typeface="Cambria Math" panose="02040503050406030204" pitchFamily="18" charset="0"/>
                            </a:rPr>
                            <m:t> </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𝑦</m:t>
                          </m:r>
                        </m:e>
                        <m:sub>
                          <m:r>
                            <a:rPr lang="th-TH" sz="1800" i="0">
                              <a:latin typeface="Cambria Math" panose="02040503050406030204" pitchFamily="18" charset="0"/>
                            </a:rPr>
                            <m:t>13</m:t>
                          </m:r>
                        </m:sub>
                      </m:sSub>
                      <m:r>
                        <a:rPr lang="th-TH" sz="1800" i="0">
                          <a:latin typeface="Cambria Math" panose="02040503050406030204" pitchFamily="18" charset="0"/>
                        </a:rPr>
                        <m:t>= −</m:t>
                      </m:r>
                      <m:r>
                        <a:rPr lang="th-TH" sz="1800" i="1">
                          <a:latin typeface="Cambria Math" panose="02040503050406030204" pitchFamily="18" charset="0"/>
                        </a:rPr>
                        <m:t>𝑗</m:t>
                      </m:r>
                      <m:r>
                        <a:rPr lang="th-TH" sz="1800" i="0">
                          <a:latin typeface="Cambria Math" panose="02040503050406030204" pitchFamily="18" charset="0"/>
                        </a:rPr>
                        <m:t>1</m:t>
                      </m:r>
                      <m:r>
                        <a:rPr lang="th-TH" sz="1800" i="0">
                          <a:latin typeface="Cambria Math" panose="02040503050406030204" pitchFamily="18" charset="0"/>
                        </a:rPr>
                        <m:t>−</m:t>
                      </m:r>
                      <m:r>
                        <a:rPr lang="th-TH" sz="1800" i="1">
                          <a:latin typeface="Cambria Math" panose="02040503050406030204" pitchFamily="18" charset="0"/>
                        </a:rPr>
                        <m:t>𝑗</m:t>
                      </m:r>
                      <m:r>
                        <a:rPr lang="th-TH" sz="1800" i="0">
                          <a:latin typeface="Cambria Math" panose="02040503050406030204" pitchFamily="18" charset="0"/>
                        </a:rPr>
                        <m:t>2</m:t>
                      </m:r>
                      <m:r>
                        <a:rPr lang="th-TH" sz="1800" i="0">
                          <a:latin typeface="Cambria Math" panose="02040503050406030204" pitchFamily="18" charset="0"/>
                        </a:rPr>
                        <m:t>.</m:t>
                      </m:r>
                      <m:r>
                        <a:rPr lang="th-TH" sz="1800" i="0">
                          <a:latin typeface="Cambria Math" panose="02040503050406030204" pitchFamily="18" charset="0"/>
                        </a:rPr>
                        <m:t>5</m:t>
                      </m:r>
                      <m:r>
                        <a:rPr lang="th-TH" sz="1800" i="0">
                          <a:latin typeface="Cambria Math" panose="02040503050406030204" pitchFamily="18" charset="0"/>
                        </a:rPr>
                        <m:t>−</m:t>
                      </m:r>
                      <m:r>
                        <a:rPr lang="th-TH" sz="1800" i="1">
                          <a:latin typeface="Cambria Math" panose="02040503050406030204" pitchFamily="18" charset="0"/>
                        </a:rPr>
                        <m:t>𝑗</m:t>
                      </m:r>
                      <m:r>
                        <a:rPr lang="th-TH" sz="1800" i="0">
                          <a:latin typeface="Cambria Math" panose="02040503050406030204" pitchFamily="18" charset="0"/>
                        </a:rPr>
                        <m:t>5</m:t>
                      </m:r>
                      <m:r>
                        <a:rPr lang="th-TH" sz="1800" i="0">
                          <a:latin typeface="Cambria Math" panose="02040503050406030204" pitchFamily="18" charset="0"/>
                        </a:rPr>
                        <m:t>= −</m:t>
                      </m:r>
                      <m:r>
                        <a:rPr lang="th-TH" sz="1800" i="1">
                          <a:latin typeface="Cambria Math" panose="02040503050406030204" pitchFamily="18" charset="0"/>
                        </a:rPr>
                        <m:t>𝑗</m:t>
                      </m:r>
                      <m:r>
                        <a:rPr lang="th-TH" sz="1800" i="0">
                          <a:latin typeface="Cambria Math" panose="02040503050406030204" pitchFamily="18" charset="0"/>
                        </a:rPr>
                        <m:t>8</m:t>
                      </m:r>
                      <m:r>
                        <a:rPr lang="th-TH" sz="1800" i="0">
                          <a:latin typeface="Cambria Math" panose="02040503050406030204" pitchFamily="18" charset="0"/>
                        </a:rPr>
                        <m:t>.</m:t>
                      </m:r>
                      <m:r>
                        <a:rPr lang="th-TH" sz="1800" i="0">
                          <a:latin typeface="Cambria Math" panose="02040503050406030204" pitchFamily="18" charset="0"/>
                        </a:rPr>
                        <m:t>5</m:t>
                      </m:r>
                    </m:oMath>
                  </m:oMathPara>
                </a14:m>
                <a:endParaRPr lang="th-TH" sz="1800" dirty="0"/>
              </a:p>
            </p:txBody>
          </p:sp>
        </mc:Choice>
        <mc:Fallback xmlns="">
          <p:sp>
            <p:nvSpPr>
              <p:cNvPr id="6" name="Rectangle 5">
                <a:extLst>
                  <a:ext uri="{FF2B5EF4-FFF2-40B4-BE49-F238E27FC236}">
                    <a16:creationId xmlns:a16="http://schemas.microsoft.com/office/drawing/2014/main" id="{22E02C7C-5EC0-48D4-B591-07BF04AA54C6}"/>
                  </a:ext>
                </a:extLst>
              </p:cNvPr>
              <p:cNvSpPr>
                <a:spLocks noRot="1" noChangeAspect="1" noMove="1" noResize="1" noEditPoints="1" noAdjustHandles="1" noChangeArrowheads="1" noChangeShapeType="1" noTextEdit="1"/>
              </p:cNvSpPr>
              <p:nvPr/>
            </p:nvSpPr>
            <p:spPr>
              <a:xfrm>
                <a:off x="225287" y="230374"/>
                <a:ext cx="5324724" cy="369332"/>
              </a:xfrm>
              <a:prstGeom prst="rect">
                <a:avLst/>
              </a:prstGeom>
              <a:blipFill>
                <a:blip r:embed="rId2"/>
                <a:stretch>
                  <a:fillRect b="-666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F4E5695-A5E2-4643-8762-ADD6E9B8F277}"/>
                  </a:ext>
                </a:extLst>
              </p:cNvPr>
              <p:cNvSpPr/>
              <p:nvPr/>
            </p:nvSpPr>
            <p:spPr>
              <a:xfrm>
                <a:off x="284576" y="505425"/>
                <a:ext cx="20494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12</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21</m:t>
                          </m:r>
                        </m:sub>
                      </m:sSub>
                      <m:r>
                        <a:rPr lang="th-TH" sz="1800" i="0">
                          <a:latin typeface="Cambria Math" panose="02040503050406030204" pitchFamily="18" charset="0"/>
                        </a:rPr>
                        <m:t>= −</m:t>
                      </m:r>
                      <m:r>
                        <a:rPr lang="th-TH" sz="1800" i="1">
                          <a:latin typeface="Cambria Math" panose="02040503050406030204" pitchFamily="18" charset="0"/>
                        </a:rPr>
                        <m:t>𝑗</m:t>
                      </m:r>
                      <m:r>
                        <a:rPr lang="th-TH" sz="1800" i="0">
                          <a:latin typeface="Cambria Math" panose="02040503050406030204" pitchFamily="18" charset="0"/>
                        </a:rPr>
                        <m:t>2</m:t>
                      </m:r>
                      <m:r>
                        <a:rPr lang="th-TH" sz="1800" i="0">
                          <a:latin typeface="Cambria Math" panose="02040503050406030204" pitchFamily="18" charset="0"/>
                        </a:rPr>
                        <m:t>.</m:t>
                      </m:r>
                      <m:r>
                        <a:rPr lang="th-TH" sz="1800" i="0">
                          <a:latin typeface="Cambria Math" panose="02040503050406030204" pitchFamily="18" charset="0"/>
                        </a:rPr>
                        <m:t>5</m:t>
                      </m:r>
                    </m:oMath>
                  </m:oMathPara>
                </a14:m>
                <a:endParaRPr lang="th-TH" sz="1800" dirty="0"/>
              </a:p>
            </p:txBody>
          </p:sp>
        </mc:Choice>
        <mc:Fallback xmlns="">
          <p:sp>
            <p:nvSpPr>
              <p:cNvPr id="7" name="Rectangle 6">
                <a:extLst>
                  <a:ext uri="{FF2B5EF4-FFF2-40B4-BE49-F238E27FC236}">
                    <a16:creationId xmlns:a16="http://schemas.microsoft.com/office/drawing/2014/main" id="{DF4E5695-A5E2-4643-8762-ADD6E9B8F277}"/>
                  </a:ext>
                </a:extLst>
              </p:cNvPr>
              <p:cNvSpPr>
                <a:spLocks noRot="1" noChangeAspect="1" noMove="1" noResize="1" noEditPoints="1" noAdjustHandles="1" noChangeArrowheads="1" noChangeShapeType="1" noTextEdit="1"/>
              </p:cNvSpPr>
              <p:nvPr/>
            </p:nvSpPr>
            <p:spPr>
              <a:xfrm>
                <a:off x="284576" y="505425"/>
                <a:ext cx="2049472" cy="369332"/>
              </a:xfrm>
              <a:prstGeom prst="rect">
                <a:avLst/>
              </a:prstGeom>
              <a:blipFill>
                <a:blip r:embed="rId3"/>
                <a:stretch>
                  <a:fillRect b="-666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D34AC53-F0E9-4E03-9E55-A9D4F0735A9B}"/>
                  </a:ext>
                </a:extLst>
              </p:cNvPr>
              <p:cNvSpPr/>
              <p:nvPr/>
            </p:nvSpPr>
            <p:spPr>
              <a:xfrm>
                <a:off x="283303" y="871117"/>
                <a:ext cx="168174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13</m:t>
                          </m:r>
                        </m:sub>
                      </m:sSub>
                      <m:r>
                        <a:rPr lang="th-TH" sz="1600" i="0">
                          <a:latin typeface="Cambria Math" panose="02040503050406030204" pitchFamily="18" charset="0"/>
                        </a:rPr>
                        <m:t>=</m:t>
                      </m:r>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31</m:t>
                          </m:r>
                        </m:sub>
                      </m:sSub>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5</m:t>
                      </m:r>
                    </m:oMath>
                  </m:oMathPara>
                </a14:m>
                <a:endParaRPr lang="th-TH" sz="1600" dirty="0"/>
              </a:p>
            </p:txBody>
          </p:sp>
        </mc:Choice>
        <mc:Fallback xmlns="">
          <p:sp>
            <p:nvSpPr>
              <p:cNvPr id="8" name="Rectangle 7">
                <a:extLst>
                  <a:ext uri="{FF2B5EF4-FFF2-40B4-BE49-F238E27FC236}">
                    <a16:creationId xmlns:a16="http://schemas.microsoft.com/office/drawing/2014/main" id="{2D34AC53-F0E9-4E03-9E55-A9D4F0735A9B}"/>
                  </a:ext>
                </a:extLst>
              </p:cNvPr>
              <p:cNvSpPr>
                <a:spLocks noRot="1" noChangeAspect="1" noMove="1" noResize="1" noEditPoints="1" noAdjustHandles="1" noChangeArrowheads="1" noChangeShapeType="1" noTextEdit="1"/>
              </p:cNvSpPr>
              <p:nvPr/>
            </p:nvSpPr>
            <p:spPr>
              <a:xfrm>
                <a:off x="283303" y="871117"/>
                <a:ext cx="1681742" cy="338554"/>
              </a:xfrm>
              <a:prstGeom prst="rect">
                <a:avLst/>
              </a:prstGeom>
              <a:blipFill>
                <a:blip r:embed="rId4"/>
                <a:stretch>
                  <a:fillRect b="-363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2461EDF-BEBD-4241-8CC5-FC401D28324B}"/>
                  </a:ext>
                </a:extLst>
              </p:cNvPr>
              <p:cNvSpPr/>
              <p:nvPr/>
            </p:nvSpPr>
            <p:spPr>
              <a:xfrm>
                <a:off x="326806" y="1208579"/>
                <a:ext cx="140923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14</m:t>
                          </m:r>
                        </m:sub>
                      </m:sSub>
                      <m:r>
                        <a:rPr lang="th-TH" sz="1600" i="0">
                          <a:latin typeface="Cambria Math" panose="02040503050406030204" pitchFamily="18" charset="0"/>
                        </a:rPr>
                        <m:t>=</m:t>
                      </m:r>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41</m:t>
                          </m:r>
                        </m:sub>
                      </m:sSub>
                      <m:r>
                        <a:rPr lang="th-TH" sz="1600" i="0">
                          <a:latin typeface="Cambria Math" panose="02040503050406030204" pitchFamily="18" charset="0"/>
                        </a:rPr>
                        <m:t>=</m:t>
                      </m:r>
                      <m:r>
                        <a:rPr lang="th-TH" sz="1600" i="0">
                          <a:latin typeface="Cambria Math" panose="02040503050406030204" pitchFamily="18" charset="0"/>
                        </a:rPr>
                        <m:t>0</m:t>
                      </m:r>
                    </m:oMath>
                  </m:oMathPara>
                </a14:m>
                <a:endParaRPr lang="th-TH" sz="1600" dirty="0"/>
              </a:p>
            </p:txBody>
          </p:sp>
        </mc:Choice>
        <mc:Fallback xmlns="">
          <p:sp>
            <p:nvSpPr>
              <p:cNvPr id="9" name="Rectangle 8">
                <a:extLst>
                  <a:ext uri="{FF2B5EF4-FFF2-40B4-BE49-F238E27FC236}">
                    <a16:creationId xmlns:a16="http://schemas.microsoft.com/office/drawing/2014/main" id="{32461EDF-BEBD-4241-8CC5-FC401D28324B}"/>
                  </a:ext>
                </a:extLst>
              </p:cNvPr>
              <p:cNvSpPr>
                <a:spLocks noRot="1" noChangeAspect="1" noMove="1" noResize="1" noEditPoints="1" noAdjustHandles="1" noChangeArrowheads="1" noChangeShapeType="1" noTextEdit="1"/>
              </p:cNvSpPr>
              <p:nvPr/>
            </p:nvSpPr>
            <p:spPr>
              <a:xfrm>
                <a:off x="326806" y="1208579"/>
                <a:ext cx="1409232" cy="338554"/>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C6B63B8-E227-44AE-80B1-E75D8B5FA018}"/>
                  </a:ext>
                </a:extLst>
              </p:cNvPr>
              <p:cNvSpPr/>
              <p:nvPr/>
            </p:nvSpPr>
            <p:spPr>
              <a:xfrm>
                <a:off x="326806" y="1495341"/>
                <a:ext cx="20494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21</m:t>
                          </m:r>
                        </m:sub>
                      </m:sSub>
                      <m:r>
                        <a:rPr lang="th-TH" sz="1800" i="0">
                          <a:latin typeface="Cambria Math" panose="02040503050406030204" pitchFamily="18" charset="0"/>
                        </a:rPr>
                        <m:t>=</m:t>
                      </m:r>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12</m:t>
                          </m:r>
                        </m:sub>
                      </m:sSub>
                      <m:r>
                        <a:rPr lang="th-TH" sz="1800" i="0">
                          <a:latin typeface="Cambria Math" panose="02040503050406030204" pitchFamily="18" charset="0"/>
                        </a:rPr>
                        <m:t>= −</m:t>
                      </m:r>
                      <m:r>
                        <a:rPr lang="th-TH" sz="1800" i="1">
                          <a:latin typeface="Cambria Math" panose="02040503050406030204" pitchFamily="18" charset="0"/>
                        </a:rPr>
                        <m:t>𝑗</m:t>
                      </m:r>
                      <m:r>
                        <a:rPr lang="th-TH" sz="1800" i="0">
                          <a:latin typeface="Cambria Math" panose="02040503050406030204" pitchFamily="18" charset="0"/>
                        </a:rPr>
                        <m:t>2</m:t>
                      </m:r>
                      <m:r>
                        <a:rPr lang="th-TH" sz="1800" i="0">
                          <a:latin typeface="Cambria Math" panose="02040503050406030204" pitchFamily="18" charset="0"/>
                        </a:rPr>
                        <m:t>.</m:t>
                      </m:r>
                      <m:r>
                        <a:rPr lang="th-TH" sz="1800" i="0">
                          <a:latin typeface="Cambria Math" panose="02040503050406030204" pitchFamily="18" charset="0"/>
                        </a:rPr>
                        <m:t>5</m:t>
                      </m:r>
                    </m:oMath>
                  </m:oMathPara>
                </a14:m>
                <a:endParaRPr lang="th-TH" sz="1800" dirty="0"/>
              </a:p>
            </p:txBody>
          </p:sp>
        </mc:Choice>
        <mc:Fallback xmlns="">
          <p:sp>
            <p:nvSpPr>
              <p:cNvPr id="10" name="Rectangle 9">
                <a:extLst>
                  <a:ext uri="{FF2B5EF4-FFF2-40B4-BE49-F238E27FC236}">
                    <a16:creationId xmlns:a16="http://schemas.microsoft.com/office/drawing/2014/main" id="{5C6B63B8-E227-44AE-80B1-E75D8B5FA018}"/>
                  </a:ext>
                </a:extLst>
              </p:cNvPr>
              <p:cNvSpPr>
                <a:spLocks noRot="1" noChangeAspect="1" noMove="1" noResize="1" noEditPoints="1" noAdjustHandles="1" noChangeArrowheads="1" noChangeShapeType="1" noTextEdit="1"/>
              </p:cNvSpPr>
              <p:nvPr/>
            </p:nvSpPr>
            <p:spPr>
              <a:xfrm>
                <a:off x="326806" y="1495341"/>
                <a:ext cx="2049472" cy="369332"/>
              </a:xfrm>
              <a:prstGeom prst="rect">
                <a:avLst/>
              </a:prstGeom>
              <a:blipFill>
                <a:blip r:embed="rId6"/>
                <a:stretch>
                  <a:fillRect b="-655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8AFF013-BCF8-4EB3-B66B-36F2D8FBFFA2}"/>
                  </a:ext>
                </a:extLst>
              </p:cNvPr>
              <p:cNvSpPr/>
              <p:nvPr/>
            </p:nvSpPr>
            <p:spPr>
              <a:xfrm>
                <a:off x="283303" y="1803251"/>
                <a:ext cx="5075876"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22</m:t>
                          </m:r>
                        </m:sub>
                      </m:sSub>
                      <m:r>
                        <a:rPr lang="th-TH" sz="1600" i="0">
                          <a:latin typeface="Cambria Math" panose="02040503050406030204" pitchFamily="18" charset="0"/>
                        </a:rPr>
                        <m:t>= </m:t>
                      </m:r>
                      <m:sSub>
                        <m:sSubPr>
                          <m:ctrlPr>
                            <a:rPr lang="th-TH" sz="1600" i="1">
                              <a:latin typeface="Cambria Math" panose="02040503050406030204" pitchFamily="18" charset="0"/>
                            </a:rPr>
                          </m:ctrlPr>
                        </m:sSubPr>
                        <m:e>
                          <m:r>
                            <a:rPr lang="th-TH" sz="1600" i="1">
                              <a:latin typeface="Cambria Math" panose="02040503050406030204" pitchFamily="18" charset="0"/>
                            </a:rPr>
                            <m:t>𝑦</m:t>
                          </m:r>
                        </m:e>
                        <m:sub>
                          <m:r>
                            <a:rPr lang="th-TH" sz="1600" i="0">
                              <a:latin typeface="Cambria Math" panose="02040503050406030204" pitchFamily="18" charset="0"/>
                            </a:rPr>
                            <m:t>20</m:t>
                          </m:r>
                        </m:sub>
                      </m:sSub>
                      <m:r>
                        <a:rPr lang="th-TH" sz="1600" i="0">
                          <a:latin typeface="Cambria Math" panose="02040503050406030204" pitchFamily="18" charset="0"/>
                        </a:rPr>
                        <m:t>+</m:t>
                      </m:r>
                      <m:sSub>
                        <m:sSubPr>
                          <m:ctrlPr>
                            <a:rPr lang="th-TH" sz="1600" i="1">
                              <a:latin typeface="Cambria Math" panose="02040503050406030204" pitchFamily="18" charset="0"/>
                            </a:rPr>
                          </m:ctrlPr>
                        </m:sSubPr>
                        <m:e>
                          <m:r>
                            <a:rPr lang="th-TH" sz="1600" i="1">
                              <a:latin typeface="Cambria Math" panose="02040503050406030204" pitchFamily="18" charset="0"/>
                            </a:rPr>
                            <m:t>𝑦</m:t>
                          </m:r>
                        </m:e>
                        <m:sub>
                          <m:r>
                            <a:rPr lang="th-TH" sz="1600" i="0">
                              <a:latin typeface="Cambria Math" panose="02040503050406030204" pitchFamily="18" charset="0"/>
                            </a:rPr>
                            <m:t>12</m:t>
                          </m:r>
                        </m:sub>
                      </m:sSub>
                      <m:r>
                        <a:rPr lang="th-TH" sz="1600" i="0">
                          <a:latin typeface="Cambria Math" panose="02040503050406030204" pitchFamily="18" charset="0"/>
                        </a:rPr>
                        <m:t>+</m:t>
                      </m:r>
                      <m:sSub>
                        <m:sSubPr>
                          <m:ctrlPr>
                            <a:rPr lang="th-TH" sz="1600" i="1">
                              <a:latin typeface="Cambria Math" panose="02040503050406030204" pitchFamily="18" charset="0"/>
                            </a:rPr>
                          </m:ctrlPr>
                        </m:sSubPr>
                        <m:e>
                          <m:r>
                            <a:rPr lang="th-TH" sz="1600" i="1">
                              <a:latin typeface="Cambria Math" panose="02040503050406030204" pitchFamily="18" charset="0"/>
                            </a:rPr>
                            <m:t>𝑦</m:t>
                          </m:r>
                        </m:e>
                        <m:sub>
                          <m:r>
                            <a:rPr lang="th-TH" sz="1600" i="0">
                              <a:latin typeface="Cambria Math" panose="02040503050406030204" pitchFamily="18" charset="0"/>
                            </a:rPr>
                            <m:t>23</m:t>
                          </m:r>
                        </m:sub>
                      </m:sSub>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1</m:t>
                      </m:r>
                      <m:r>
                        <a:rPr lang="th-TH" sz="1600" i="0">
                          <a:latin typeface="Cambria Math" panose="02040503050406030204" pitchFamily="18" charset="0"/>
                        </a:rPr>
                        <m:t>.</m:t>
                      </m:r>
                      <m:r>
                        <a:rPr lang="th-TH" sz="1600" i="0">
                          <a:latin typeface="Cambria Math" panose="02040503050406030204" pitchFamily="18" charset="0"/>
                        </a:rPr>
                        <m:t>25</m:t>
                      </m:r>
                      <m:r>
                        <a:rPr lang="th-TH" sz="1600" i="0">
                          <a:latin typeface="Cambria Math" panose="02040503050406030204" pitchFamily="18" charset="0"/>
                        </a:rPr>
                        <m:t>−</m:t>
                      </m:r>
                      <m:r>
                        <a:rPr lang="th-TH" sz="1600" i="1">
                          <a:latin typeface="Cambria Math" panose="02040503050406030204" pitchFamily="18" charset="0"/>
                        </a:rPr>
                        <m:t>𝑗</m:t>
                      </m:r>
                      <m:r>
                        <a:rPr lang="th-TH" sz="1600" i="0">
                          <a:latin typeface="Cambria Math" panose="02040503050406030204" pitchFamily="18" charset="0"/>
                        </a:rPr>
                        <m:t>2</m:t>
                      </m:r>
                      <m:r>
                        <a:rPr lang="th-TH" sz="1600" i="0">
                          <a:latin typeface="Cambria Math" panose="02040503050406030204" pitchFamily="18" charset="0"/>
                        </a:rPr>
                        <m:t>.</m:t>
                      </m:r>
                      <m:r>
                        <a:rPr lang="th-TH" sz="1600" i="0">
                          <a:latin typeface="Cambria Math" panose="02040503050406030204" pitchFamily="18" charset="0"/>
                        </a:rPr>
                        <m:t>5</m:t>
                      </m:r>
                      <m:r>
                        <a:rPr lang="th-TH" sz="1600" i="0">
                          <a:latin typeface="Cambria Math" panose="02040503050406030204" pitchFamily="18" charset="0"/>
                        </a:rPr>
                        <m:t>−</m:t>
                      </m:r>
                      <m:r>
                        <a:rPr lang="th-TH" sz="1600" i="1">
                          <a:latin typeface="Cambria Math" panose="02040503050406030204" pitchFamily="18" charset="0"/>
                        </a:rPr>
                        <m:t>𝑗</m:t>
                      </m:r>
                      <m:r>
                        <a:rPr lang="th-TH" sz="1600" i="0">
                          <a:latin typeface="Cambria Math" panose="02040503050406030204" pitchFamily="18" charset="0"/>
                        </a:rPr>
                        <m:t>5</m:t>
                      </m:r>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8</m:t>
                      </m:r>
                      <m:r>
                        <a:rPr lang="th-TH" sz="1600" i="0">
                          <a:latin typeface="Cambria Math" panose="02040503050406030204" pitchFamily="18" charset="0"/>
                        </a:rPr>
                        <m:t>.</m:t>
                      </m:r>
                      <m:r>
                        <a:rPr lang="th-TH" sz="1600" i="0">
                          <a:latin typeface="Cambria Math" panose="02040503050406030204" pitchFamily="18" charset="0"/>
                        </a:rPr>
                        <m:t>75</m:t>
                      </m:r>
                    </m:oMath>
                  </m:oMathPara>
                </a14:m>
                <a:endParaRPr lang="th-TH" sz="1600" dirty="0"/>
              </a:p>
            </p:txBody>
          </p:sp>
        </mc:Choice>
        <mc:Fallback xmlns="">
          <p:sp>
            <p:nvSpPr>
              <p:cNvPr id="11" name="Rectangle 10">
                <a:extLst>
                  <a:ext uri="{FF2B5EF4-FFF2-40B4-BE49-F238E27FC236}">
                    <a16:creationId xmlns:a16="http://schemas.microsoft.com/office/drawing/2014/main" id="{68AFF013-BCF8-4EB3-B66B-36F2D8FBFFA2}"/>
                  </a:ext>
                </a:extLst>
              </p:cNvPr>
              <p:cNvSpPr>
                <a:spLocks noRot="1" noChangeAspect="1" noMove="1" noResize="1" noEditPoints="1" noAdjustHandles="1" noChangeArrowheads="1" noChangeShapeType="1" noTextEdit="1"/>
              </p:cNvSpPr>
              <p:nvPr/>
            </p:nvSpPr>
            <p:spPr>
              <a:xfrm>
                <a:off x="283303" y="1803251"/>
                <a:ext cx="5075876" cy="338554"/>
              </a:xfrm>
              <a:prstGeom prst="rect">
                <a:avLst/>
              </a:prstGeom>
              <a:blipFill>
                <a:blip r:embed="rId7"/>
                <a:stretch>
                  <a:fillRect b="-363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59E1178-A5C2-4866-AA14-F8C114F7D69E}"/>
                  </a:ext>
                </a:extLst>
              </p:cNvPr>
              <p:cNvSpPr/>
              <p:nvPr/>
            </p:nvSpPr>
            <p:spPr>
              <a:xfrm>
                <a:off x="360484" y="2146914"/>
                <a:ext cx="173137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23</m:t>
                          </m:r>
                        </m:sub>
                      </m:sSub>
                      <m:r>
                        <a:rPr lang="th-TH" sz="1600" i="0">
                          <a:latin typeface="Cambria Math" panose="02040503050406030204" pitchFamily="18" charset="0"/>
                        </a:rPr>
                        <m:t>= </m:t>
                      </m:r>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32</m:t>
                          </m:r>
                        </m:sub>
                      </m:sSub>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5</m:t>
                      </m:r>
                    </m:oMath>
                  </m:oMathPara>
                </a14:m>
                <a:endParaRPr lang="th-TH" sz="1600" dirty="0"/>
              </a:p>
            </p:txBody>
          </p:sp>
        </mc:Choice>
        <mc:Fallback xmlns="">
          <p:sp>
            <p:nvSpPr>
              <p:cNvPr id="12" name="Rectangle 11">
                <a:extLst>
                  <a:ext uri="{FF2B5EF4-FFF2-40B4-BE49-F238E27FC236}">
                    <a16:creationId xmlns:a16="http://schemas.microsoft.com/office/drawing/2014/main" id="{F59E1178-A5C2-4866-AA14-F8C114F7D69E}"/>
                  </a:ext>
                </a:extLst>
              </p:cNvPr>
              <p:cNvSpPr>
                <a:spLocks noRot="1" noChangeAspect="1" noMove="1" noResize="1" noEditPoints="1" noAdjustHandles="1" noChangeArrowheads="1" noChangeShapeType="1" noTextEdit="1"/>
              </p:cNvSpPr>
              <p:nvPr/>
            </p:nvSpPr>
            <p:spPr>
              <a:xfrm>
                <a:off x="360484" y="2146914"/>
                <a:ext cx="1731371" cy="338554"/>
              </a:xfrm>
              <a:prstGeom prst="rect">
                <a:avLst/>
              </a:prstGeom>
              <a:blipFill>
                <a:blip r:embed="rId8"/>
                <a:stretch>
                  <a:fillRect b="-357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7A1ADC9-0D6A-412D-8EBD-841015658223}"/>
                  </a:ext>
                </a:extLst>
              </p:cNvPr>
              <p:cNvSpPr/>
              <p:nvPr/>
            </p:nvSpPr>
            <p:spPr>
              <a:xfrm>
                <a:off x="360484" y="2469169"/>
                <a:ext cx="91954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24</m:t>
                          </m:r>
                        </m:sub>
                      </m:sSub>
                      <m:r>
                        <a:rPr lang="th-TH" sz="1600" i="0">
                          <a:latin typeface="Cambria Math" panose="02040503050406030204" pitchFamily="18" charset="0"/>
                        </a:rPr>
                        <m:t>= </m:t>
                      </m:r>
                      <m:r>
                        <a:rPr lang="th-TH" sz="1600" i="0">
                          <a:latin typeface="Cambria Math" panose="02040503050406030204" pitchFamily="18" charset="0"/>
                        </a:rPr>
                        <m:t>0</m:t>
                      </m:r>
                    </m:oMath>
                  </m:oMathPara>
                </a14:m>
                <a:endParaRPr lang="th-TH" sz="1600" dirty="0"/>
              </a:p>
            </p:txBody>
          </p:sp>
        </mc:Choice>
        <mc:Fallback xmlns="">
          <p:sp>
            <p:nvSpPr>
              <p:cNvPr id="13" name="Rectangle 12">
                <a:extLst>
                  <a:ext uri="{FF2B5EF4-FFF2-40B4-BE49-F238E27FC236}">
                    <a16:creationId xmlns:a16="http://schemas.microsoft.com/office/drawing/2014/main" id="{57A1ADC9-0D6A-412D-8EBD-841015658223}"/>
                  </a:ext>
                </a:extLst>
              </p:cNvPr>
              <p:cNvSpPr>
                <a:spLocks noRot="1" noChangeAspect="1" noMove="1" noResize="1" noEditPoints="1" noAdjustHandles="1" noChangeArrowheads="1" noChangeShapeType="1" noTextEdit="1"/>
              </p:cNvSpPr>
              <p:nvPr/>
            </p:nvSpPr>
            <p:spPr>
              <a:xfrm>
                <a:off x="360484" y="2469169"/>
                <a:ext cx="919547" cy="338554"/>
              </a:xfrm>
              <a:prstGeom prst="rect">
                <a:avLst/>
              </a:prstGeom>
              <a:blipFill>
                <a:blip r:embed="rId9"/>
                <a:stretch>
                  <a:fillRect/>
                </a:stretch>
              </a:blipFill>
            </p:spPr>
            <p:txBody>
              <a:bodyPr/>
              <a:lstStyle/>
              <a:p>
                <a:r>
                  <a:rPr lang="th-TH">
                    <a:noFill/>
                  </a:rPr>
                  <a:t> </a:t>
                </a:r>
              </a:p>
            </p:txBody>
          </p:sp>
        </mc:Fallback>
      </mc:AlternateContent>
      <p:sp>
        <p:nvSpPr>
          <p:cNvPr id="14" name="Rectangle 13">
            <a:extLst>
              <a:ext uri="{FF2B5EF4-FFF2-40B4-BE49-F238E27FC236}">
                <a16:creationId xmlns:a16="http://schemas.microsoft.com/office/drawing/2014/main" id="{719328A4-58BC-4FD4-894C-E086D1FA4790}"/>
              </a:ext>
            </a:extLst>
          </p:cNvPr>
          <p:cNvSpPr/>
          <p:nvPr/>
        </p:nvSpPr>
        <p:spPr>
          <a:xfrm>
            <a:off x="4638261" y="2485468"/>
            <a:ext cx="6096000" cy="1040349"/>
          </a:xfrm>
          <a:prstGeom prst="rect">
            <a:avLst/>
          </a:prstGeom>
        </p:spPr>
        <p:txBody>
          <a:bodyPr>
            <a:spAutoFit/>
          </a:bodyPr>
          <a:lstStyle/>
          <a:p>
            <a:pPr>
              <a:lnSpc>
                <a:spcPct val="107000"/>
              </a:lnSpc>
              <a:spcAft>
                <a:spcPts val="800"/>
              </a:spcAft>
            </a:pP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600" dirty="0">
                <a:latin typeface="Calibri" panose="020F0502020204030204" pitchFamily="34" charset="0"/>
                <a:ea typeface="Times New Roman" panose="02020603050405020304" pitchFamily="18" charset="0"/>
                <a:cs typeface="Cordia New" panose="020B0304020202020204" pitchFamily="34" charset="-34"/>
              </a:rPr>
              <a:t> </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2000" dirty="0">
                <a:effectLst/>
                <a:latin typeface="Calibri" panose="020F0502020204030204" pitchFamily="34" charset="0"/>
                <a:ea typeface="Times New Roman" panose="02020603050405020304" pitchFamily="18" charset="0"/>
                <a:cs typeface="Cordia New" panose="020B0304020202020204" pitchFamily="34" charset="-34"/>
              </a:rPr>
              <a:t> </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38AB3C4-B6B1-4A00-A806-11581053492E}"/>
                  </a:ext>
                </a:extLst>
              </p:cNvPr>
              <p:cNvSpPr/>
              <p:nvPr/>
            </p:nvSpPr>
            <p:spPr>
              <a:xfrm>
                <a:off x="360484" y="2782548"/>
                <a:ext cx="1736245" cy="458395"/>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600" i="1">
                                  <a:latin typeface="Cambria Math" panose="02040503050406030204" pitchFamily="18" charset="0"/>
                                  <a:ea typeface="Times New Roman" panose="02020603050405020304" pitchFamily="18" charset="0"/>
                                  <a:cs typeface="Cordia New" panose="020B0304020202020204" pitchFamily="34" charset="-34"/>
                                </a:rPr>
                                <m:t>31</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600" i="1">
                              <a:latin typeface="Cambria Math" panose="02040503050406030204" pitchFamily="18" charset="0"/>
                              <a:ea typeface="Times New Roman" panose="02020603050405020304" pitchFamily="18" charset="0"/>
                              <a:cs typeface="Cordia New" panose="020B0304020202020204" pitchFamily="34" charset="-34"/>
                            </a:rPr>
                            <m:t>13</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𝑗</m:t>
                      </m:r>
                      <m:r>
                        <a:rPr lang="en-US" sz="1600" i="1">
                          <a:latin typeface="Cambria Math" panose="02040503050406030204" pitchFamily="18" charset="0"/>
                          <a:ea typeface="Times New Roman" panose="02020603050405020304" pitchFamily="18" charset="0"/>
                          <a:cs typeface="Cordia New" panose="020B0304020202020204" pitchFamily="34" charset="-34"/>
                        </a:rPr>
                        <m:t>5</m:t>
                      </m:r>
                    </m:oMath>
                  </m:oMathPara>
                </a14:m>
                <a:endParaRPr lang="en-US" sz="105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5" name="Rectangle 14">
                <a:extLst>
                  <a:ext uri="{FF2B5EF4-FFF2-40B4-BE49-F238E27FC236}">
                    <a16:creationId xmlns:a16="http://schemas.microsoft.com/office/drawing/2014/main" id="{A38AB3C4-B6B1-4A00-A806-11581053492E}"/>
                  </a:ext>
                </a:extLst>
              </p:cNvPr>
              <p:cNvSpPr>
                <a:spLocks noRot="1" noChangeAspect="1" noMove="1" noResize="1" noEditPoints="1" noAdjustHandles="1" noChangeArrowheads="1" noChangeShapeType="1" noTextEdit="1"/>
              </p:cNvSpPr>
              <p:nvPr/>
            </p:nvSpPr>
            <p:spPr>
              <a:xfrm>
                <a:off x="360484" y="2782548"/>
                <a:ext cx="1736245" cy="458395"/>
              </a:xfrm>
              <a:prstGeom prst="rect">
                <a:avLst/>
              </a:prstGeom>
              <a:blipFill>
                <a:blip r:embed="rId10"/>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17B2D35-D7CE-4326-8AD3-96B52845C9F0}"/>
                  </a:ext>
                </a:extLst>
              </p:cNvPr>
              <p:cNvSpPr/>
              <p:nvPr/>
            </p:nvSpPr>
            <p:spPr>
              <a:xfrm>
                <a:off x="396641" y="3109290"/>
                <a:ext cx="1740989" cy="458395"/>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600" i="1">
                                  <a:latin typeface="Cambria Math" panose="02040503050406030204" pitchFamily="18" charset="0"/>
                                  <a:ea typeface="Times New Roman" panose="02020603050405020304" pitchFamily="18" charset="0"/>
                                  <a:cs typeface="Cordia New" panose="020B0304020202020204" pitchFamily="34" charset="-34"/>
                                </a:rPr>
                                <m:t>32</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600" i="1">
                              <a:latin typeface="Cambria Math" panose="02040503050406030204" pitchFamily="18" charset="0"/>
                              <a:ea typeface="Times New Roman" panose="02020603050405020304" pitchFamily="18" charset="0"/>
                              <a:cs typeface="Cordia New" panose="020B0304020202020204" pitchFamily="34" charset="-34"/>
                            </a:rPr>
                            <m:t>23</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𝑗</m:t>
                      </m:r>
                      <m:r>
                        <a:rPr lang="en-US" sz="1600" i="1">
                          <a:latin typeface="Cambria Math" panose="02040503050406030204" pitchFamily="18" charset="0"/>
                          <a:ea typeface="Times New Roman" panose="02020603050405020304" pitchFamily="18" charset="0"/>
                          <a:cs typeface="Cordia New" panose="020B0304020202020204" pitchFamily="34" charset="-34"/>
                        </a:rPr>
                        <m:t>5</m:t>
                      </m:r>
                    </m:oMath>
                  </m:oMathPara>
                </a14:m>
                <a:endParaRPr lang="en-US" sz="10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6" name="Rectangle 15">
                <a:extLst>
                  <a:ext uri="{FF2B5EF4-FFF2-40B4-BE49-F238E27FC236}">
                    <a16:creationId xmlns:a16="http://schemas.microsoft.com/office/drawing/2014/main" id="{D17B2D35-D7CE-4326-8AD3-96B52845C9F0}"/>
                  </a:ext>
                </a:extLst>
              </p:cNvPr>
              <p:cNvSpPr>
                <a:spLocks noRot="1" noChangeAspect="1" noMove="1" noResize="1" noEditPoints="1" noAdjustHandles="1" noChangeArrowheads="1" noChangeShapeType="1" noTextEdit="1"/>
              </p:cNvSpPr>
              <p:nvPr/>
            </p:nvSpPr>
            <p:spPr>
              <a:xfrm>
                <a:off x="396641" y="3109290"/>
                <a:ext cx="1740989" cy="458395"/>
              </a:xfrm>
              <a:prstGeom prst="rect">
                <a:avLst/>
              </a:prstGeom>
              <a:blipFill>
                <a:blip r:embed="rId11"/>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6039137-97D5-4874-AF1C-C7C313393EE0}"/>
                  </a:ext>
                </a:extLst>
              </p:cNvPr>
              <p:cNvSpPr/>
              <p:nvPr/>
            </p:nvSpPr>
            <p:spPr>
              <a:xfrm>
                <a:off x="360484" y="3480943"/>
                <a:ext cx="552674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8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800" i="1">
                              <a:latin typeface="Cambria Math" panose="02040503050406030204" pitchFamily="18" charset="0"/>
                              <a:ea typeface="Times New Roman" panose="02020603050405020304" pitchFamily="18" charset="0"/>
                              <a:cs typeface="Cordia New" panose="020B0304020202020204" pitchFamily="34" charset="-34"/>
                            </a:rPr>
                            <m:t>33</m:t>
                          </m:r>
                        </m:sub>
                      </m:sSub>
                      <m:r>
                        <a:rPr lang="en-US" sz="1800"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800" i="1">
                              <a:latin typeface="Cambria Math" panose="02040503050406030204" pitchFamily="18" charset="0"/>
                              <a:ea typeface="Times New Roman" panose="02020603050405020304" pitchFamily="18" charset="0"/>
                              <a:cs typeface="Cordia New" panose="020B0304020202020204" pitchFamily="34" charset="-34"/>
                            </a:rPr>
                            <m:t>𝑦</m:t>
                          </m:r>
                        </m:e>
                        <m:sub>
                          <m:r>
                            <a:rPr lang="en-US" sz="1800" i="1">
                              <a:latin typeface="Cambria Math" panose="02040503050406030204" pitchFamily="18" charset="0"/>
                              <a:ea typeface="Times New Roman" panose="02020603050405020304" pitchFamily="18" charset="0"/>
                              <a:cs typeface="Cordia New" panose="020B0304020202020204" pitchFamily="34" charset="-34"/>
                            </a:rPr>
                            <m:t>13</m:t>
                          </m:r>
                        </m:sub>
                      </m:sSub>
                      <m:r>
                        <a:rPr lang="en-US" sz="1800"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800" i="1">
                              <a:latin typeface="Cambria Math" panose="02040503050406030204" pitchFamily="18" charset="0"/>
                              <a:ea typeface="Times New Roman" panose="02020603050405020304" pitchFamily="18" charset="0"/>
                              <a:cs typeface="Cordia New" panose="020B0304020202020204" pitchFamily="34" charset="-34"/>
                            </a:rPr>
                            <m:t>𝑦</m:t>
                          </m:r>
                        </m:e>
                        <m:sub>
                          <m:r>
                            <a:rPr lang="en-US" sz="1800" i="1">
                              <a:latin typeface="Cambria Math" panose="02040503050406030204" pitchFamily="18" charset="0"/>
                              <a:ea typeface="Times New Roman" panose="02020603050405020304" pitchFamily="18" charset="0"/>
                              <a:cs typeface="Cordia New" panose="020B0304020202020204" pitchFamily="34" charset="-34"/>
                            </a:rPr>
                            <m:t>23</m:t>
                          </m:r>
                        </m:sub>
                      </m:sSub>
                      <m:r>
                        <a:rPr lang="en-US" sz="1800"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800" i="1">
                              <a:latin typeface="Cambria Math" panose="02040503050406030204" pitchFamily="18" charset="0"/>
                              <a:ea typeface="Times New Roman" panose="02020603050405020304" pitchFamily="18" charset="0"/>
                              <a:cs typeface="Cordia New" panose="020B0304020202020204" pitchFamily="34" charset="-34"/>
                            </a:rPr>
                            <m:t>𝑦</m:t>
                          </m:r>
                        </m:e>
                        <m:sub>
                          <m:r>
                            <a:rPr lang="en-US" sz="1800" i="1">
                              <a:latin typeface="Cambria Math" panose="02040503050406030204" pitchFamily="18" charset="0"/>
                              <a:ea typeface="Times New Roman" panose="02020603050405020304" pitchFamily="18" charset="0"/>
                              <a:cs typeface="Cordia New" panose="020B0304020202020204" pitchFamily="34" charset="-34"/>
                            </a:rPr>
                            <m:t>34</m:t>
                          </m:r>
                        </m:sub>
                      </m:sSub>
                      <m:r>
                        <a:rPr lang="en-US" sz="1800" i="1">
                          <a:latin typeface="Cambria Math" panose="02040503050406030204" pitchFamily="18" charset="0"/>
                          <a:ea typeface="Times New Roman" panose="02020603050405020304" pitchFamily="18" charset="0"/>
                          <a:cs typeface="Cordia New" panose="020B0304020202020204" pitchFamily="34" charset="-34"/>
                        </a:rPr>
                        <m:t>= −</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5</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5</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12</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5</m:t>
                      </m:r>
                      <m:r>
                        <a:rPr lang="en-US" sz="1800" i="1">
                          <a:latin typeface="Cambria Math" panose="02040503050406030204" pitchFamily="18" charset="0"/>
                          <a:ea typeface="Times New Roman" panose="02020603050405020304" pitchFamily="18" charset="0"/>
                          <a:cs typeface="Cordia New" panose="020B0304020202020204" pitchFamily="34" charset="-34"/>
                        </a:rPr>
                        <m:t>= −</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22</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5</m:t>
                      </m:r>
                    </m:oMath>
                  </m:oMathPara>
                </a14:m>
                <a:endParaRPr lang="th-TH" sz="1800" dirty="0"/>
              </a:p>
            </p:txBody>
          </p:sp>
        </mc:Choice>
        <mc:Fallback xmlns="">
          <p:sp>
            <p:nvSpPr>
              <p:cNvPr id="17" name="Rectangle 16">
                <a:extLst>
                  <a:ext uri="{FF2B5EF4-FFF2-40B4-BE49-F238E27FC236}">
                    <a16:creationId xmlns:a16="http://schemas.microsoft.com/office/drawing/2014/main" id="{F6039137-97D5-4874-AF1C-C7C313393EE0}"/>
                  </a:ext>
                </a:extLst>
              </p:cNvPr>
              <p:cNvSpPr>
                <a:spLocks noRot="1" noChangeAspect="1" noMove="1" noResize="1" noEditPoints="1" noAdjustHandles="1" noChangeArrowheads="1" noChangeShapeType="1" noTextEdit="1"/>
              </p:cNvSpPr>
              <p:nvPr/>
            </p:nvSpPr>
            <p:spPr>
              <a:xfrm>
                <a:off x="360484" y="3480943"/>
                <a:ext cx="5526747" cy="369332"/>
              </a:xfrm>
              <a:prstGeom prst="rect">
                <a:avLst/>
              </a:prstGeom>
              <a:blipFill>
                <a:blip r:embed="rId12"/>
                <a:stretch>
                  <a:fillRect b="-655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EE2016C-E8B1-458B-8773-1C347F8FD0E7}"/>
                  </a:ext>
                </a:extLst>
              </p:cNvPr>
              <p:cNvSpPr/>
              <p:nvPr/>
            </p:nvSpPr>
            <p:spPr>
              <a:xfrm>
                <a:off x="441403" y="3797145"/>
                <a:ext cx="1965410" cy="458395"/>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600" i="1">
                              <a:latin typeface="Cambria Math" panose="02040503050406030204" pitchFamily="18" charset="0"/>
                              <a:ea typeface="Times New Roman" panose="02020603050405020304" pitchFamily="18" charset="0"/>
                              <a:cs typeface="Cordia New" panose="020B0304020202020204" pitchFamily="34" charset="-34"/>
                            </a:rPr>
                            <m:t>34</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600" i="1">
                              <a:latin typeface="Cambria Math" panose="02040503050406030204" pitchFamily="18" charset="0"/>
                              <a:ea typeface="Times New Roman" panose="02020603050405020304" pitchFamily="18" charset="0"/>
                              <a:cs typeface="Cordia New" panose="020B0304020202020204" pitchFamily="34" charset="-34"/>
                            </a:rPr>
                            <m:t>43</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𝑗</m:t>
                      </m:r>
                      <m:r>
                        <a:rPr lang="en-US" sz="1600" i="1">
                          <a:latin typeface="Cambria Math" panose="02040503050406030204" pitchFamily="18" charset="0"/>
                          <a:ea typeface="Times New Roman" panose="02020603050405020304" pitchFamily="18" charset="0"/>
                          <a:cs typeface="Cordia New" panose="020B0304020202020204" pitchFamily="34" charset="-34"/>
                        </a:rPr>
                        <m:t>12</m:t>
                      </m:r>
                      <m:r>
                        <a:rPr lang="en-US" sz="1600" i="1">
                          <a:latin typeface="Cambria Math" panose="02040503050406030204" pitchFamily="18" charset="0"/>
                          <a:ea typeface="Times New Roman" panose="02020603050405020304" pitchFamily="18" charset="0"/>
                          <a:cs typeface="Cordia New" panose="020B0304020202020204" pitchFamily="34" charset="-34"/>
                        </a:rPr>
                        <m:t>.</m:t>
                      </m:r>
                      <m:r>
                        <a:rPr lang="en-US" sz="1600" i="1">
                          <a:latin typeface="Cambria Math" panose="02040503050406030204" pitchFamily="18" charset="0"/>
                          <a:ea typeface="Times New Roman" panose="02020603050405020304" pitchFamily="18" charset="0"/>
                          <a:cs typeface="Cordia New" panose="020B0304020202020204" pitchFamily="34" charset="-34"/>
                        </a:rPr>
                        <m:t>5</m:t>
                      </m:r>
                    </m:oMath>
                  </m:oMathPara>
                </a14:m>
                <a:endParaRPr lang="en-US" sz="10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8" name="Rectangle 17">
                <a:extLst>
                  <a:ext uri="{FF2B5EF4-FFF2-40B4-BE49-F238E27FC236}">
                    <a16:creationId xmlns:a16="http://schemas.microsoft.com/office/drawing/2014/main" id="{BEE2016C-E8B1-458B-8773-1C347F8FD0E7}"/>
                  </a:ext>
                </a:extLst>
              </p:cNvPr>
              <p:cNvSpPr>
                <a:spLocks noRot="1" noChangeAspect="1" noMove="1" noResize="1" noEditPoints="1" noAdjustHandles="1" noChangeArrowheads="1" noChangeShapeType="1" noTextEdit="1"/>
              </p:cNvSpPr>
              <p:nvPr/>
            </p:nvSpPr>
            <p:spPr>
              <a:xfrm>
                <a:off x="441403" y="3797145"/>
                <a:ext cx="1965410" cy="458395"/>
              </a:xfrm>
              <a:prstGeom prst="rect">
                <a:avLst/>
              </a:prstGeom>
              <a:blipFill>
                <a:blip r:embed="rId1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1004E62-11C7-489C-BE42-B054FA595506}"/>
                  </a:ext>
                </a:extLst>
              </p:cNvPr>
              <p:cNvSpPr/>
              <p:nvPr/>
            </p:nvSpPr>
            <p:spPr>
              <a:xfrm>
                <a:off x="441403" y="4090275"/>
                <a:ext cx="1341136" cy="425437"/>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4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400" i="1">
                              <a:latin typeface="Cambria Math" panose="02040503050406030204" pitchFamily="18" charset="0"/>
                              <a:ea typeface="Times New Roman" panose="02020603050405020304" pitchFamily="18" charset="0"/>
                              <a:cs typeface="Cordia New" panose="020B0304020202020204" pitchFamily="34" charset="-34"/>
                            </a:rPr>
                            <m:t>41</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sz="14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4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400" i="1">
                              <a:latin typeface="Cambria Math" panose="02040503050406030204" pitchFamily="18" charset="0"/>
                              <a:ea typeface="Times New Roman" panose="02020603050405020304" pitchFamily="18" charset="0"/>
                              <a:cs typeface="Cordia New" panose="020B0304020202020204" pitchFamily="34" charset="-34"/>
                            </a:rPr>
                            <m:t>14</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m:t>
                      </m:r>
                      <m:r>
                        <a:rPr lang="en-US" sz="1400" i="1">
                          <a:latin typeface="Cambria Math" panose="02040503050406030204" pitchFamily="18" charset="0"/>
                          <a:ea typeface="Times New Roman" panose="02020603050405020304" pitchFamily="18" charset="0"/>
                          <a:cs typeface="Cordia New" panose="020B0304020202020204" pitchFamily="34" charset="-34"/>
                        </a:rPr>
                        <m:t>0</m:t>
                      </m:r>
                      <m:r>
                        <a:rPr lang="en-US" sz="1400" i="1">
                          <a:latin typeface="Cambria Math" panose="02040503050406030204" pitchFamily="18" charset="0"/>
                          <a:ea typeface="Times New Roman" panose="02020603050405020304" pitchFamily="18" charset="0"/>
                          <a:cs typeface="Cordia New" panose="020B0304020202020204" pitchFamily="34" charset="-34"/>
                        </a:rPr>
                        <m:t> </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9" name="Rectangle 18">
                <a:extLst>
                  <a:ext uri="{FF2B5EF4-FFF2-40B4-BE49-F238E27FC236}">
                    <a16:creationId xmlns:a16="http://schemas.microsoft.com/office/drawing/2014/main" id="{B1004E62-11C7-489C-BE42-B054FA595506}"/>
                  </a:ext>
                </a:extLst>
              </p:cNvPr>
              <p:cNvSpPr>
                <a:spLocks noRot="1" noChangeAspect="1" noMove="1" noResize="1" noEditPoints="1" noAdjustHandles="1" noChangeArrowheads="1" noChangeShapeType="1" noTextEdit="1"/>
              </p:cNvSpPr>
              <p:nvPr/>
            </p:nvSpPr>
            <p:spPr>
              <a:xfrm>
                <a:off x="441403" y="4090275"/>
                <a:ext cx="1341136" cy="425437"/>
              </a:xfrm>
              <a:prstGeom prst="rect">
                <a:avLst/>
              </a:prstGeom>
              <a:blipFill>
                <a:blip r:embed="rId1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E2BAD0F-0284-4EBB-A2E9-92BD62D2370B}"/>
                  </a:ext>
                </a:extLst>
              </p:cNvPr>
              <p:cNvSpPr/>
              <p:nvPr/>
            </p:nvSpPr>
            <p:spPr>
              <a:xfrm>
                <a:off x="441403" y="4427737"/>
                <a:ext cx="1345305" cy="425437"/>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4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400" i="1">
                              <a:latin typeface="Cambria Math" panose="02040503050406030204" pitchFamily="18" charset="0"/>
                              <a:ea typeface="Times New Roman" panose="02020603050405020304" pitchFamily="18" charset="0"/>
                              <a:cs typeface="Cordia New" panose="020B0304020202020204" pitchFamily="34" charset="-34"/>
                            </a:rPr>
                            <m:t>42</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sz="14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4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400" i="1">
                              <a:latin typeface="Cambria Math" panose="02040503050406030204" pitchFamily="18" charset="0"/>
                              <a:ea typeface="Times New Roman" panose="02020603050405020304" pitchFamily="18" charset="0"/>
                              <a:cs typeface="Cordia New" panose="020B0304020202020204" pitchFamily="34" charset="-34"/>
                            </a:rPr>
                            <m:t>24</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m:t>
                      </m:r>
                      <m:r>
                        <a:rPr lang="en-US" sz="1400" i="1">
                          <a:latin typeface="Cambria Math" panose="02040503050406030204" pitchFamily="18" charset="0"/>
                          <a:ea typeface="Times New Roman" panose="02020603050405020304" pitchFamily="18" charset="0"/>
                          <a:cs typeface="Cordia New" panose="020B0304020202020204" pitchFamily="34" charset="-34"/>
                        </a:rPr>
                        <m:t>0</m:t>
                      </m:r>
                      <m:r>
                        <a:rPr lang="en-US" sz="1400" i="1">
                          <a:latin typeface="Cambria Math" panose="02040503050406030204" pitchFamily="18" charset="0"/>
                          <a:ea typeface="Times New Roman" panose="02020603050405020304" pitchFamily="18" charset="0"/>
                          <a:cs typeface="Cordia New" panose="020B0304020202020204" pitchFamily="34" charset="-34"/>
                        </a:rPr>
                        <m:t> </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20" name="Rectangle 19">
                <a:extLst>
                  <a:ext uri="{FF2B5EF4-FFF2-40B4-BE49-F238E27FC236}">
                    <a16:creationId xmlns:a16="http://schemas.microsoft.com/office/drawing/2014/main" id="{9E2BAD0F-0284-4EBB-A2E9-92BD62D2370B}"/>
                  </a:ext>
                </a:extLst>
              </p:cNvPr>
              <p:cNvSpPr>
                <a:spLocks noRot="1" noChangeAspect="1" noMove="1" noResize="1" noEditPoints="1" noAdjustHandles="1" noChangeArrowheads="1" noChangeShapeType="1" noTextEdit="1"/>
              </p:cNvSpPr>
              <p:nvPr/>
            </p:nvSpPr>
            <p:spPr>
              <a:xfrm>
                <a:off x="441403" y="4427737"/>
                <a:ext cx="1345305" cy="425437"/>
              </a:xfrm>
              <a:prstGeom prst="rect">
                <a:avLst/>
              </a:prstGeom>
              <a:blipFill>
                <a:blip r:embed="rId1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7BF246-8D94-4639-9263-1B67B2865295}"/>
                  </a:ext>
                </a:extLst>
              </p:cNvPr>
              <p:cNvSpPr/>
              <p:nvPr/>
            </p:nvSpPr>
            <p:spPr>
              <a:xfrm>
                <a:off x="396641" y="4763993"/>
                <a:ext cx="1739643" cy="425437"/>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ea typeface="Times New Roman" panose="02020603050405020304" pitchFamily="18" charset="0"/>
                              <a:cs typeface="Cordia New" panose="020B0304020202020204" pitchFamily="34" charset="-34"/>
                            </a:rPr>
                          </m:ctrlPr>
                        </m:sSubPr>
                        <m:e>
                          <m:sSub>
                            <m:sSubPr>
                              <m:ctrlPr>
                                <a:rPr lang="en-US" sz="14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4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400" i="1">
                                  <a:latin typeface="Cambria Math" panose="02040503050406030204" pitchFamily="18" charset="0"/>
                                  <a:ea typeface="Times New Roman" panose="02020603050405020304" pitchFamily="18" charset="0"/>
                                  <a:cs typeface="Cordia New" panose="020B0304020202020204" pitchFamily="34" charset="-34"/>
                                </a:rPr>
                                <m:t>43</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 </m:t>
                          </m:r>
                          <m:r>
                            <a:rPr lang="en-US" sz="14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400" i="1">
                              <a:latin typeface="Cambria Math" panose="02040503050406030204" pitchFamily="18" charset="0"/>
                              <a:ea typeface="Times New Roman" panose="02020603050405020304" pitchFamily="18" charset="0"/>
                              <a:cs typeface="Cordia New" panose="020B0304020202020204" pitchFamily="34" charset="-34"/>
                            </a:rPr>
                            <m:t>34</m:t>
                          </m:r>
                        </m:sub>
                      </m:sSub>
                      <m:r>
                        <a:rPr lang="en-US" sz="1400" i="1">
                          <a:latin typeface="Cambria Math" panose="02040503050406030204" pitchFamily="18" charset="0"/>
                          <a:ea typeface="Times New Roman" panose="02020603050405020304" pitchFamily="18" charset="0"/>
                          <a:cs typeface="Cordia New" panose="020B0304020202020204" pitchFamily="34" charset="-34"/>
                        </a:rPr>
                        <m:t>=−</m:t>
                      </m:r>
                      <m:r>
                        <a:rPr lang="en-US" sz="1400" i="1">
                          <a:latin typeface="Cambria Math" panose="02040503050406030204" pitchFamily="18" charset="0"/>
                          <a:ea typeface="Times New Roman" panose="02020603050405020304" pitchFamily="18" charset="0"/>
                          <a:cs typeface="Cordia New" panose="020B0304020202020204" pitchFamily="34" charset="-34"/>
                        </a:rPr>
                        <m:t>𝑗</m:t>
                      </m:r>
                      <m:r>
                        <a:rPr lang="en-US" sz="1400" i="1">
                          <a:latin typeface="Cambria Math" panose="02040503050406030204" pitchFamily="18" charset="0"/>
                          <a:ea typeface="Times New Roman" panose="02020603050405020304" pitchFamily="18" charset="0"/>
                          <a:cs typeface="Cordia New" panose="020B0304020202020204" pitchFamily="34" charset="-34"/>
                        </a:rPr>
                        <m:t>12</m:t>
                      </m:r>
                      <m:r>
                        <a:rPr lang="en-US" sz="1400" i="1">
                          <a:latin typeface="Cambria Math" panose="02040503050406030204" pitchFamily="18" charset="0"/>
                          <a:ea typeface="Times New Roman" panose="02020603050405020304" pitchFamily="18" charset="0"/>
                          <a:cs typeface="Cordia New" panose="020B0304020202020204" pitchFamily="34" charset="-34"/>
                        </a:rPr>
                        <m:t>.</m:t>
                      </m:r>
                      <m:r>
                        <a:rPr lang="en-US" sz="1400" i="1">
                          <a:latin typeface="Cambria Math" panose="02040503050406030204" pitchFamily="18" charset="0"/>
                          <a:ea typeface="Times New Roman" panose="02020603050405020304" pitchFamily="18" charset="0"/>
                          <a:cs typeface="Cordia New" panose="020B0304020202020204" pitchFamily="34" charset="-34"/>
                        </a:rPr>
                        <m:t>5</m:t>
                      </m:r>
                    </m:oMath>
                  </m:oMathPara>
                </a14:m>
                <a:endParaRPr lang="en-US" sz="9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21" name="Rectangle 20">
                <a:extLst>
                  <a:ext uri="{FF2B5EF4-FFF2-40B4-BE49-F238E27FC236}">
                    <a16:creationId xmlns:a16="http://schemas.microsoft.com/office/drawing/2014/main" id="{687BF246-8D94-4639-9263-1B67B2865295}"/>
                  </a:ext>
                </a:extLst>
              </p:cNvPr>
              <p:cNvSpPr>
                <a:spLocks noRot="1" noChangeAspect="1" noMove="1" noResize="1" noEditPoints="1" noAdjustHandles="1" noChangeArrowheads="1" noChangeShapeType="1" noTextEdit="1"/>
              </p:cNvSpPr>
              <p:nvPr/>
            </p:nvSpPr>
            <p:spPr>
              <a:xfrm>
                <a:off x="396641" y="4763993"/>
                <a:ext cx="1739643" cy="425437"/>
              </a:xfrm>
              <a:prstGeom prst="rect">
                <a:avLst/>
              </a:prstGeom>
              <a:blipFill>
                <a:blip r:embed="rId1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121B8DD-A353-4F69-BC6A-E801B0CE855D}"/>
                  </a:ext>
                </a:extLst>
              </p:cNvPr>
              <p:cNvSpPr/>
              <p:nvPr/>
            </p:nvSpPr>
            <p:spPr>
              <a:xfrm>
                <a:off x="390588" y="4938677"/>
                <a:ext cx="2031004" cy="524246"/>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200" b="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200" b="0" i="1">
                              <a:latin typeface="Cambria Math" panose="02040503050406030204" pitchFamily="18" charset="0"/>
                              <a:ea typeface="Times New Roman" panose="02020603050405020304" pitchFamily="18" charset="0"/>
                              <a:cs typeface="Cordia New" panose="020B0304020202020204" pitchFamily="34" charset="-34"/>
                            </a:rPr>
                            <m:t>44</m:t>
                          </m:r>
                        </m:sub>
                      </m:sSub>
                      <m:r>
                        <a:rPr lang="en-US" sz="1200" b="0"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sz="12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200" b="0" i="1">
                              <a:latin typeface="Cambria Math" panose="02040503050406030204" pitchFamily="18" charset="0"/>
                              <a:ea typeface="Times New Roman" panose="02020603050405020304" pitchFamily="18" charset="0"/>
                              <a:cs typeface="Cordia New" panose="020B0304020202020204" pitchFamily="34" charset="-34"/>
                            </a:rPr>
                            <m:t>𝑦</m:t>
                          </m:r>
                        </m:e>
                        <m:sub>
                          <m:r>
                            <a:rPr lang="en-US" sz="1200" b="0" i="1">
                              <a:latin typeface="Cambria Math" panose="02040503050406030204" pitchFamily="18" charset="0"/>
                              <a:ea typeface="Times New Roman" panose="02020603050405020304" pitchFamily="18" charset="0"/>
                              <a:cs typeface="Cordia New" panose="020B0304020202020204" pitchFamily="34" charset="-34"/>
                            </a:rPr>
                            <m:t>34</m:t>
                          </m:r>
                        </m:sub>
                      </m:sSub>
                      <m:r>
                        <a:rPr lang="en-US" sz="2000" b="0" i="1">
                          <a:latin typeface="Cambria Math" panose="02040503050406030204" pitchFamily="18" charset="0"/>
                          <a:ea typeface="Times New Roman" panose="02020603050405020304" pitchFamily="18" charset="0"/>
                          <a:cs typeface="Cordia New" panose="020B0304020202020204" pitchFamily="34" charset="-34"/>
                        </a:rPr>
                        <m:t>= −</m:t>
                      </m:r>
                      <m:r>
                        <a:rPr lang="en-US" sz="2000" b="0" i="1">
                          <a:latin typeface="Cambria Math" panose="02040503050406030204" pitchFamily="18" charset="0"/>
                          <a:ea typeface="Times New Roman" panose="02020603050405020304" pitchFamily="18" charset="0"/>
                          <a:cs typeface="Cordia New" panose="020B0304020202020204" pitchFamily="34" charset="-34"/>
                        </a:rPr>
                        <m:t>𝑗</m:t>
                      </m:r>
                      <m:r>
                        <a:rPr lang="en-US" sz="2000" b="0" i="1">
                          <a:latin typeface="Cambria Math" panose="02040503050406030204" pitchFamily="18" charset="0"/>
                          <a:ea typeface="Times New Roman" panose="02020603050405020304" pitchFamily="18" charset="0"/>
                          <a:cs typeface="Cordia New" panose="020B0304020202020204" pitchFamily="34" charset="-34"/>
                        </a:rPr>
                        <m:t>12</m:t>
                      </m:r>
                      <m:r>
                        <a:rPr lang="en-US" sz="2000" b="0" i="1">
                          <a:latin typeface="Cambria Math" panose="02040503050406030204" pitchFamily="18" charset="0"/>
                          <a:ea typeface="Times New Roman" panose="02020603050405020304" pitchFamily="18" charset="0"/>
                          <a:cs typeface="Cordia New" panose="020B0304020202020204" pitchFamily="34" charset="-34"/>
                        </a:rPr>
                        <m:t>.</m:t>
                      </m:r>
                      <m:r>
                        <a:rPr lang="en-US" sz="2000" b="0" i="1">
                          <a:latin typeface="Cambria Math" panose="02040503050406030204" pitchFamily="18" charset="0"/>
                          <a:ea typeface="Times New Roman" panose="02020603050405020304" pitchFamily="18" charset="0"/>
                          <a:cs typeface="Cordia New" panose="020B0304020202020204" pitchFamily="34" charset="-34"/>
                        </a:rPr>
                        <m:t>5</m:t>
                      </m:r>
                    </m:oMath>
                  </m:oMathPara>
                </a14:m>
                <a:endParaRPr lang="en-US" sz="10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22" name="Rectangle 21">
                <a:extLst>
                  <a:ext uri="{FF2B5EF4-FFF2-40B4-BE49-F238E27FC236}">
                    <a16:creationId xmlns:a16="http://schemas.microsoft.com/office/drawing/2014/main" id="{3121B8DD-A353-4F69-BC6A-E801B0CE855D}"/>
                  </a:ext>
                </a:extLst>
              </p:cNvPr>
              <p:cNvSpPr>
                <a:spLocks noRot="1" noChangeAspect="1" noMove="1" noResize="1" noEditPoints="1" noAdjustHandles="1" noChangeArrowheads="1" noChangeShapeType="1" noTextEdit="1"/>
              </p:cNvSpPr>
              <p:nvPr/>
            </p:nvSpPr>
            <p:spPr>
              <a:xfrm>
                <a:off x="390588" y="4938677"/>
                <a:ext cx="2031004" cy="524246"/>
              </a:xfrm>
              <a:prstGeom prst="rect">
                <a:avLst/>
              </a:prstGeom>
              <a:blipFill>
                <a:blip r:embed="rId17"/>
                <a:stretch>
                  <a:fillRect/>
                </a:stretch>
              </a:blipFill>
            </p:spPr>
            <p:txBody>
              <a:bodyPr/>
              <a:lstStyle/>
              <a:p>
                <a:r>
                  <a:rPr lang="th-TH">
                    <a:noFill/>
                  </a:rPr>
                  <a:t> </a:t>
                </a:r>
              </a:p>
            </p:txBody>
          </p:sp>
        </mc:Fallback>
      </mc:AlternateContent>
      <p:pic>
        <p:nvPicPr>
          <p:cNvPr id="23" name="Picture 22">
            <a:extLst>
              <a:ext uri="{FF2B5EF4-FFF2-40B4-BE49-F238E27FC236}">
                <a16:creationId xmlns:a16="http://schemas.microsoft.com/office/drawing/2014/main" id="{19FDD8C4-42A4-4304-A1E6-6C1DA68FB86C}"/>
              </a:ext>
            </a:extLst>
          </p:cNvPr>
          <p:cNvPicPr>
            <a:picLocks noChangeAspect="1"/>
          </p:cNvPicPr>
          <p:nvPr/>
        </p:nvPicPr>
        <p:blipFill>
          <a:blip r:embed="rId18"/>
          <a:stretch>
            <a:fillRect/>
          </a:stretch>
        </p:blipFill>
        <p:spPr>
          <a:xfrm>
            <a:off x="7515225" y="3480943"/>
            <a:ext cx="4676775" cy="2895600"/>
          </a:xfrm>
          <a:prstGeom prst="rect">
            <a:avLst/>
          </a:prstGeom>
        </p:spPr>
      </p:pic>
      <p:pic>
        <p:nvPicPr>
          <p:cNvPr id="24" name="Picture 23">
            <a:extLst>
              <a:ext uri="{FF2B5EF4-FFF2-40B4-BE49-F238E27FC236}">
                <a16:creationId xmlns:a16="http://schemas.microsoft.com/office/drawing/2014/main" id="{BBAACC35-20FA-47CD-815B-006C0B37DA1C}"/>
              </a:ext>
            </a:extLst>
          </p:cNvPr>
          <p:cNvPicPr>
            <a:picLocks noChangeAspect="1"/>
          </p:cNvPicPr>
          <p:nvPr/>
        </p:nvPicPr>
        <p:blipFill>
          <a:blip r:embed="rId19"/>
          <a:stretch>
            <a:fillRect/>
          </a:stretch>
        </p:blipFill>
        <p:spPr>
          <a:xfrm>
            <a:off x="6730299" y="137160"/>
            <a:ext cx="5236414" cy="3291840"/>
          </a:xfrm>
          <a:prstGeom prst="rect">
            <a:avLst/>
          </a:prstGeom>
        </p:spPr>
      </p:pic>
      <p:pic>
        <p:nvPicPr>
          <p:cNvPr id="26" name="Picture 25">
            <a:extLst>
              <a:ext uri="{FF2B5EF4-FFF2-40B4-BE49-F238E27FC236}">
                <a16:creationId xmlns:a16="http://schemas.microsoft.com/office/drawing/2014/main" id="{7B58D633-DC9E-4C71-835D-5FB967F2B541}"/>
              </a:ext>
            </a:extLst>
          </p:cNvPr>
          <p:cNvPicPr>
            <a:picLocks noChangeAspect="1"/>
          </p:cNvPicPr>
          <p:nvPr/>
        </p:nvPicPr>
        <p:blipFill>
          <a:blip r:embed="rId20"/>
          <a:stretch>
            <a:fillRect/>
          </a:stretch>
        </p:blipFill>
        <p:spPr>
          <a:xfrm>
            <a:off x="103368" y="5462479"/>
            <a:ext cx="8658969" cy="1250320"/>
          </a:xfrm>
          <a:prstGeom prst="rect">
            <a:avLst/>
          </a:prstGeom>
        </p:spPr>
      </p:pic>
    </p:spTree>
    <p:extLst>
      <p:ext uri="{BB962C8B-B14F-4D97-AF65-F5344CB8AC3E}">
        <p14:creationId xmlns:p14="http://schemas.microsoft.com/office/powerpoint/2010/main" val="380896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A746A3-3877-42D9-916D-B556B68B92DF}"/>
              </a:ext>
            </a:extLst>
          </p:cNvPr>
          <p:cNvPicPr>
            <a:picLocks noChangeAspect="1"/>
          </p:cNvPicPr>
          <p:nvPr/>
        </p:nvPicPr>
        <p:blipFill>
          <a:blip r:embed="rId2"/>
          <a:stretch>
            <a:fillRect/>
          </a:stretch>
        </p:blipFill>
        <p:spPr>
          <a:xfrm>
            <a:off x="284228" y="292551"/>
            <a:ext cx="4417099" cy="4207887"/>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49FAC33-2517-4340-B460-CA68505D9C94}"/>
                  </a:ext>
                </a:extLst>
              </p:cNvPr>
              <p:cNvSpPr/>
              <p:nvPr/>
            </p:nvSpPr>
            <p:spPr>
              <a:xfrm>
                <a:off x="3925738" y="429453"/>
                <a:ext cx="744691" cy="5533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h-TH" sz="1600" i="1">
                          <a:latin typeface="Cambria Math" panose="02040503050406030204" pitchFamily="18" charset="0"/>
                        </a:rPr>
                        <m:t>𝑌</m:t>
                      </m:r>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r>
                            <a:rPr lang="th-TH" sz="1600" i="1">
                              <a:latin typeface="Cambria Math" panose="02040503050406030204" pitchFamily="18" charset="0"/>
                            </a:rPr>
                            <m:t>𝑍</m:t>
                          </m:r>
                        </m:den>
                      </m:f>
                    </m:oMath>
                  </m:oMathPara>
                </a14:m>
                <a:endParaRPr lang="th-TH" sz="1600" dirty="0"/>
              </a:p>
            </p:txBody>
          </p:sp>
        </mc:Choice>
        <mc:Fallback xmlns="">
          <p:sp>
            <p:nvSpPr>
              <p:cNvPr id="9" name="Rectangle 8">
                <a:extLst>
                  <a:ext uri="{FF2B5EF4-FFF2-40B4-BE49-F238E27FC236}">
                    <a16:creationId xmlns:a16="http://schemas.microsoft.com/office/drawing/2014/main" id="{049FAC33-2517-4340-B460-CA68505D9C94}"/>
                  </a:ext>
                </a:extLst>
              </p:cNvPr>
              <p:cNvSpPr>
                <a:spLocks noRot="1" noChangeAspect="1" noMove="1" noResize="1" noEditPoints="1" noAdjustHandles="1" noChangeArrowheads="1" noChangeShapeType="1" noTextEdit="1"/>
              </p:cNvSpPr>
              <p:nvPr/>
            </p:nvSpPr>
            <p:spPr>
              <a:xfrm>
                <a:off x="3925738" y="429453"/>
                <a:ext cx="744691" cy="55335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35E5735-F8A8-4660-B31F-DECF254FA4AD}"/>
                  </a:ext>
                </a:extLst>
              </p:cNvPr>
              <p:cNvSpPr/>
              <p:nvPr/>
            </p:nvSpPr>
            <p:spPr>
              <a:xfrm>
                <a:off x="3767519" y="1026706"/>
                <a:ext cx="2387705" cy="598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12</m:t>
                          </m:r>
                        </m:sub>
                      </m:sSub>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0">
                                  <a:latin typeface="Cambria Math" panose="02040503050406030204" pitchFamily="18" charset="0"/>
                                </a:rPr>
                                <m:t>12</m:t>
                              </m:r>
                            </m:sub>
                          </m:sSub>
                        </m:den>
                      </m:f>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r>
                            <a:rPr lang="th-TH" sz="1600" i="1">
                              <a:latin typeface="Cambria Math" panose="02040503050406030204" pitchFamily="18" charset="0"/>
                            </a:rPr>
                            <m:t>𝑗</m:t>
                          </m:r>
                          <m:r>
                            <a:rPr lang="th-TH" sz="1600" i="0">
                              <a:latin typeface="Cambria Math" panose="02040503050406030204" pitchFamily="18" charset="0"/>
                            </a:rPr>
                            <m:t>0</m:t>
                          </m:r>
                          <m:r>
                            <a:rPr lang="th-TH" sz="1600" i="0">
                              <a:latin typeface="Cambria Math" panose="02040503050406030204" pitchFamily="18" charset="0"/>
                            </a:rPr>
                            <m:t>.</m:t>
                          </m:r>
                          <m:r>
                            <a:rPr lang="th-TH" sz="1600" i="0">
                              <a:latin typeface="Cambria Math" panose="02040503050406030204" pitchFamily="18" charset="0"/>
                            </a:rPr>
                            <m:t>125</m:t>
                          </m:r>
                        </m:den>
                      </m:f>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8</m:t>
                      </m:r>
                    </m:oMath>
                  </m:oMathPara>
                </a14:m>
                <a:endParaRPr lang="th-TH" sz="1600" dirty="0"/>
              </a:p>
            </p:txBody>
          </p:sp>
        </mc:Choice>
        <mc:Fallback xmlns="">
          <p:sp>
            <p:nvSpPr>
              <p:cNvPr id="10" name="Rectangle 9">
                <a:extLst>
                  <a:ext uri="{FF2B5EF4-FFF2-40B4-BE49-F238E27FC236}">
                    <a16:creationId xmlns:a16="http://schemas.microsoft.com/office/drawing/2014/main" id="{035E5735-F8A8-4660-B31F-DECF254FA4AD}"/>
                  </a:ext>
                </a:extLst>
              </p:cNvPr>
              <p:cNvSpPr>
                <a:spLocks noRot="1" noChangeAspect="1" noMove="1" noResize="1" noEditPoints="1" noAdjustHandles="1" noChangeArrowheads="1" noChangeShapeType="1" noTextEdit="1"/>
              </p:cNvSpPr>
              <p:nvPr/>
            </p:nvSpPr>
            <p:spPr>
              <a:xfrm>
                <a:off x="3767519" y="1026706"/>
                <a:ext cx="2387705" cy="598177"/>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6B21F3C-192A-4BBC-86BB-425A119E309C}"/>
                  </a:ext>
                </a:extLst>
              </p:cNvPr>
              <p:cNvSpPr/>
              <p:nvPr/>
            </p:nvSpPr>
            <p:spPr>
              <a:xfrm>
                <a:off x="3928843" y="1773761"/>
                <a:ext cx="2009140" cy="534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13</m:t>
                          </m:r>
                        </m:sub>
                      </m:sSub>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0">
                                  <a:latin typeface="Cambria Math" panose="02040503050406030204" pitchFamily="18" charset="0"/>
                                </a:rPr>
                                <m:t>13</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r>
                            <a:rPr lang="th-TH" sz="1400" i="1">
                              <a:latin typeface="Cambria Math" panose="02040503050406030204" pitchFamily="18" charset="0"/>
                            </a:rPr>
                            <m:t>𝑗</m:t>
                          </m:r>
                          <m:r>
                            <a:rPr lang="th-TH" sz="1400" i="0">
                              <a:latin typeface="Cambria Math" panose="02040503050406030204" pitchFamily="18" charset="0"/>
                            </a:rPr>
                            <m:t>0</m:t>
                          </m:r>
                          <m:r>
                            <a:rPr lang="th-TH" sz="1400" i="0">
                              <a:latin typeface="Cambria Math" panose="02040503050406030204" pitchFamily="18" charset="0"/>
                            </a:rPr>
                            <m:t>.</m:t>
                          </m:r>
                          <m:r>
                            <a:rPr lang="th-TH" sz="1400" i="0">
                              <a:latin typeface="Cambria Math" panose="02040503050406030204" pitchFamily="18" charset="0"/>
                            </a:rPr>
                            <m:t>25</m:t>
                          </m:r>
                        </m:den>
                      </m:f>
                      <m:r>
                        <a:rPr lang="th-TH" sz="1400" i="0">
                          <a:latin typeface="Cambria Math" panose="02040503050406030204" pitchFamily="18" charset="0"/>
                        </a:rPr>
                        <m:t>= </m:t>
                      </m:r>
                      <m:r>
                        <a:rPr lang="th-TH" sz="1400" i="1">
                          <a:latin typeface="Cambria Math" panose="02040503050406030204" pitchFamily="18" charset="0"/>
                        </a:rPr>
                        <m:t>𝑗</m:t>
                      </m:r>
                      <m:r>
                        <a:rPr lang="th-TH" sz="1400" i="0">
                          <a:latin typeface="Cambria Math" panose="02040503050406030204" pitchFamily="18" charset="0"/>
                        </a:rPr>
                        <m:t>4</m:t>
                      </m:r>
                    </m:oMath>
                  </m:oMathPara>
                </a14:m>
                <a:endParaRPr lang="th-TH" sz="1400" dirty="0"/>
              </a:p>
            </p:txBody>
          </p:sp>
        </mc:Choice>
        <mc:Fallback xmlns="">
          <p:sp>
            <p:nvSpPr>
              <p:cNvPr id="11" name="Rectangle 10">
                <a:extLst>
                  <a:ext uri="{FF2B5EF4-FFF2-40B4-BE49-F238E27FC236}">
                    <a16:creationId xmlns:a16="http://schemas.microsoft.com/office/drawing/2014/main" id="{D6B21F3C-192A-4BBC-86BB-425A119E309C}"/>
                  </a:ext>
                </a:extLst>
              </p:cNvPr>
              <p:cNvSpPr>
                <a:spLocks noRot="1" noChangeAspect="1" noMove="1" noResize="1" noEditPoints="1" noAdjustHandles="1" noChangeArrowheads="1" noChangeShapeType="1" noTextEdit="1"/>
              </p:cNvSpPr>
              <p:nvPr/>
            </p:nvSpPr>
            <p:spPr>
              <a:xfrm>
                <a:off x="3928843" y="1773761"/>
                <a:ext cx="2009140" cy="534826"/>
              </a:xfrm>
              <a:prstGeom prst="rect">
                <a:avLst/>
              </a:prstGeom>
              <a:blipFill>
                <a:blip r:embed="rId5"/>
                <a:stretch>
                  <a:fillRect b="-454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78C99F6-A47D-4BBD-A56F-A54555DD97F7}"/>
                  </a:ext>
                </a:extLst>
              </p:cNvPr>
              <p:cNvSpPr/>
              <p:nvPr/>
            </p:nvSpPr>
            <p:spPr>
              <a:xfrm>
                <a:off x="3925738" y="2447215"/>
                <a:ext cx="2315570" cy="598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14</m:t>
                          </m:r>
                        </m:sub>
                      </m:sSub>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0">
                                  <a:latin typeface="Cambria Math" panose="02040503050406030204" pitchFamily="18" charset="0"/>
                                </a:rPr>
                                <m:t>14</m:t>
                              </m:r>
                            </m:sub>
                          </m:sSub>
                        </m:den>
                      </m:f>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r>
                            <a:rPr lang="th-TH" sz="1600" i="1">
                              <a:latin typeface="Cambria Math" panose="02040503050406030204" pitchFamily="18" charset="0"/>
                            </a:rPr>
                            <m:t>𝑗</m:t>
                          </m:r>
                          <m:r>
                            <a:rPr lang="th-TH" sz="1600" i="0">
                              <a:latin typeface="Cambria Math" panose="02040503050406030204" pitchFamily="18" charset="0"/>
                            </a:rPr>
                            <m:t>0</m:t>
                          </m:r>
                          <m:r>
                            <a:rPr lang="th-TH" sz="1600" i="0">
                              <a:latin typeface="Cambria Math" panose="02040503050406030204" pitchFamily="18" charset="0"/>
                            </a:rPr>
                            <m:t>.</m:t>
                          </m:r>
                          <m:r>
                            <a:rPr lang="th-TH" sz="1600" i="0">
                              <a:latin typeface="Cambria Math" panose="02040503050406030204" pitchFamily="18" charset="0"/>
                            </a:rPr>
                            <m:t>4</m:t>
                          </m:r>
                        </m:den>
                      </m:f>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2</m:t>
                      </m:r>
                      <m:r>
                        <a:rPr lang="th-TH" sz="1600" i="0">
                          <a:latin typeface="Cambria Math" panose="02040503050406030204" pitchFamily="18" charset="0"/>
                        </a:rPr>
                        <m:t>.</m:t>
                      </m:r>
                      <m:r>
                        <a:rPr lang="th-TH" sz="1600" i="0">
                          <a:latin typeface="Cambria Math" panose="02040503050406030204" pitchFamily="18" charset="0"/>
                        </a:rPr>
                        <m:t>5</m:t>
                      </m:r>
                    </m:oMath>
                  </m:oMathPara>
                </a14:m>
                <a:endParaRPr lang="th-TH" sz="1600" dirty="0"/>
              </a:p>
            </p:txBody>
          </p:sp>
        </mc:Choice>
        <mc:Fallback xmlns="">
          <p:sp>
            <p:nvSpPr>
              <p:cNvPr id="12" name="Rectangle 11">
                <a:extLst>
                  <a:ext uri="{FF2B5EF4-FFF2-40B4-BE49-F238E27FC236}">
                    <a16:creationId xmlns:a16="http://schemas.microsoft.com/office/drawing/2014/main" id="{878C99F6-A47D-4BBD-A56F-A54555DD97F7}"/>
                  </a:ext>
                </a:extLst>
              </p:cNvPr>
              <p:cNvSpPr>
                <a:spLocks noRot="1" noChangeAspect="1" noMove="1" noResize="1" noEditPoints="1" noAdjustHandles="1" noChangeArrowheads="1" noChangeShapeType="1" noTextEdit="1"/>
              </p:cNvSpPr>
              <p:nvPr/>
            </p:nvSpPr>
            <p:spPr>
              <a:xfrm>
                <a:off x="3925738" y="2447215"/>
                <a:ext cx="2315570" cy="598177"/>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D97396E-0A8C-4FE4-88BA-52D8AF4E918F}"/>
                  </a:ext>
                </a:extLst>
              </p:cNvPr>
              <p:cNvSpPr/>
              <p:nvPr/>
            </p:nvSpPr>
            <p:spPr>
              <a:xfrm>
                <a:off x="3485321" y="2999354"/>
                <a:ext cx="6096000" cy="36933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11</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12</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13</m:t>
                          </m:r>
                        </m:sub>
                      </m:sSub>
                      <m:r>
                        <a:rPr lang="th-TH" sz="1800" i="0">
                          <a:latin typeface="Cambria Math" panose="02040503050406030204" pitchFamily="18" charset="0"/>
                        </a:rPr>
                        <m:t>+ </m:t>
                      </m:r>
                      <m:sSub>
                        <m:sSubPr>
                          <m:ctrlPr>
                            <a:rPr lang="th-TH" sz="1800" i="1">
                              <a:latin typeface="Cambria Math" panose="02040503050406030204" pitchFamily="18" charset="0"/>
                            </a:rPr>
                          </m:ctrlPr>
                        </m:sSubPr>
                        <m:e>
                          <m:r>
                            <a:rPr lang="th-TH" sz="1800" i="1">
                              <a:latin typeface="Cambria Math" panose="02040503050406030204" pitchFamily="18" charset="0"/>
                            </a:rPr>
                            <m:t>𝑌</m:t>
                          </m:r>
                        </m:e>
                        <m:sub>
                          <m:r>
                            <a:rPr lang="th-TH" sz="1800" i="0">
                              <a:latin typeface="Cambria Math" panose="02040503050406030204" pitchFamily="18" charset="0"/>
                            </a:rPr>
                            <m:t>14</m:t>
                          </m:r>
                        </m:sub>
                      </m:sSub>
                      <m:r>
                        <a:rPr lang="th-TH" sz="1800" i="0">
                          <a:latin typeface="Cambria Math" panose="02040503050406030204" pitchFamily="18" charset="0"/>
                        </a:rPr>
                        <m:t>=</m:t>
                      </m:r>
                      <m:r>
                        <a:rPr lang="th-TH" sz="1800" i="1">
                          <a:latin typeface="Cambria Math" panose="02040503050406030204" pitchFamily="18" charset="0"/>
                        </a:rPr>
                        <m:t>𝑗</m:t>
                      </m:r>
                      <m:r>
                        <a:rPr lang="th-TH" sz="1800" i="0">
                          <a:latin typeface="Cambria Math" panose="02040503050406030204" pitchFamily="18" charset="0"/>
                        </a:rPr>
                        <m:t>8</m:t>
                      </m:r>
                      <m:r>
                        <a:rPr lang="th-TH" sz="1800" i="0">
                          <a:latin typeface="Cambria Math" panose="02040503050406030204" pitchFamily="18" charset="0"/>
                        </a:rPr>
                        <m:t>+</m:t>
                      </m:r>
                      <m:r>
                        <a:rPr lang="th-TH" sz="1800" i="1">
                          <a:latin typeface="Cambria Math" panose="02040503050406030204" pitchFamily="18" charset="0"/>
                        </a:rPr>
                        <m:t>𝑗</m:t>
                      </m:r>
                      <m:r>
                        <a:rPr lang="th-TH" sz="1800" i="0">
                          <a:latin typeface="Cambria Math" panose="02040503050406030204" pitchFamily="18" charset="0"/>
                        </a:rPr>
                        <m:t>4</m:t>
                      </m:r>
                      <m:r>
                        <a:rPr lang="th-TH" sz="1800" i="0">
                          <a:latin typeface="Cambria Math" panose="02040503050406030204" pitchFamily="18" charset="0"/>
                        </a:rPr>
                        <m:t>+</m:t>
                      </m:r>
                      <m:r>
                        <a:rPr lang="th-TH" sz="1800" i="1">
                          <a:latin typeface="Cambria Math" panose="02040503050406030204" pitchFamily="18" charset="0"/>
                        </a:rPr>
                        <m:t>𝑗</m:t>
                      </m:r>
                      <m:r>
                        <a:rPr lang="th-TH" sz="1800" i="0">
                          <a:latin typeface="Cambria Math" panose="02040503050406030204" pitchFamily="18" charset="0"/>
                        </a:rPr>
                        <m:t>2</m:t>
                      </m:r>
                      <m:r>
                        <a:rPr lang="th-TH" sz="1800" i="0">
                          <a:latin typeface="Cambria Math" panose="02040503050406030204" pitchFamily="18" charset="0"/>
                        </a:rPr>
                        <m:t>.</m:t>
                      </m:r>
                      <m:r>
                        <a:rPr lang="th-TH" sz="1800" i="0">
                          <a:latin typeface="Cambria Math" panose="02040503050406030204" pitchFamily="18" charset="0"/>
                        </a:rPr>
                        <m:t>5</m:t>
                      </m:r>
                      <m:r>
                        <a:rPr lang="th-TH" sz="1800" i="0">
                          <a:latin typeface="Cambria Math" panose="02040503050406030204" pitchFamily="18" charset="0"/>
                        </a:rPr>
                        <m:t>= −</m:t>
                      </m:r>
                      <m:r>
                        <a:rPr lang="th-TH" sz="1800" i="1">
                          <a:latin typeface="Cambria Math" panose="02040503050406030204" pitchFamily="18" charset="0"/>
                        </a:rPr>
                        <m:t>𝑗</m:t>
                      </m:r>
                      <m:r>
                        <a:rPr lang="th-TH" sz="1800" i="0">
                          <a:latin typeface="Cambria Math" panose="02040503050406030204" pitchFamily="18" charset="0"/>
                        </a:rPr>
                        <m:t>14</m:t>
                      </m:r>
                      <m:r>
                        <a:rPr lang="th-TH" sz="1800" i="0">
                          <a:latin typeface="Cambria Math" panose="02040503050406030204" pitchFamily="18" charset="0"/>
                        </a:rPr>
                        <m:t>.</m:t>
                      </m:r>
                      <m:r>
                        <a:rPr lang="th-TH" sz="1800" i="0">
                          <a:latin typeface="Cambria Math" panose="02040503050406030204" pitchFamily="18" charset="0"/>
                        </a:rPr>
                        <m:t>5</m:t>
                      </m:r>
                    </m:oMath>
                  </m:oMathPara>
                </a14:m>
                <a:endParaRPr lang="th-TH" sz="1800" dirty="0"/>
              </a:p>
            </p:txBody>
          </p:sp>
        </mc:Choice>
        <mc:Fallback xmlns="">
          <p:sp>
            <p:nvSpPr>
              <p:cNvPr id="13" name="Rectangle 12">
                <a:extLst>
                  <a:ext uri="{FF2B5EF4-FFF2-40B4-BE49-F238E27FC236}">
                    <a16:creationId xmlns:a16="http://schemas.microsoft.com/office/drawing/2014/main" id="{ED97396E-0A8C-4FE4-88BA-52D8AF4E918F}"/>
                  </a:ext>
                </a:extLst>
              </p:cNvPr>
              <p:cNvSpPr>
                <a:spLocks noRot="1" noChangeAspect="1" noMove="1" noResize="1" noEditPoints="1" noAdjustHandles="1" noChangeArrowheads="1" noChangeShapeType="1" noTextEdit="1"/>
              </p:cNvSpPr>
              <p:nvPr/>
            </p:nvSpPr>
            <p:spPr>
              <a:xfrm>
                <a:off x="3485321" y="2999354"/>
                <a:ext cx="6096000" cy="369332"/>
              </a:xfrm>
              <a:prstGeom prst="rect">
                <a:avLst/>
              </a:prstGeom>
              <a:blipFill>
                <a:blip r:embed="rId7"/>
                <a:stretch>
                  <a:fillRect b="-655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2A90EF7-DCA8-492D-A707-D0ACFC22C0D0}"/>
                  </a:ext>
                </a:extLst>
              </p:cNvPr>
              <p:cNvSpPr/>
              <p:nvPr/>
            </p:nvSpPr>
            <p:spPr>
              <a:xfrm>
                <a:off x="4487299" y="3325868"/>
                <a:ext cx="2116862" cy="534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21</m:t>
                          </m:r>
                        </m:sub>
                      </m:sSub>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0">
                                  <a:latin typeface="Cambria Math" panose="02040503050406030204" pitchFamily="18" charset="0"/>
                                </a:rPr>
                                <m:t>21</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r>
                            <a:rPr lang="th-TH" sz="1400" i="1">
                              <a:latin typeface="Cambria Math" panose="02040503050406030204" pitchFamily="18" charset="0"/>
                            </a:rPr>
                            <m:t>𝑗</m:t>
                          </m:r>
                          <m:r>
                            <a:rPr lang="th-TH" sz="1400" i="0">
                              <a:latin typeface="Cambria Math" panose="02040503050406030204" pitchFamily="18" charset="0"/>
                            </a:rPr>
                            <m:t>0</m:t>
                          </m:r>
                          <m:r>
                            <a:rPr lang="th-TH" sz="1400" i="0">
                              <a:latin typeface="Cambria Math" panose="02040503050406030204" pitchFamily="18" charset="0"/>
                            </a:rPr>
                            <m:t>.</m:t>
                          </m:r>
                          <m:r>
                            <a:rPr lang="th-TH" sz="1400" i="0">
                              <a:latin typeface="Cambria Math" panose="02040503050406030204" pitchFamily="18" charset="0"/>
                            </a:rPr>
                            <m:t>125</m:t>
                          </m:r>
                        </m:den>
                      </m:f>
                      <m:r>
                        <a:rPr lang="th-TH" sz="1400" i="0">
                          <a:latin typeface="Cambria Math" panose="02040503050406030204" pitchFamily="18" charset="0"/>
                        </a:rPr>
                        <m:t>= </m:t>
                      </m:r>
                      <m:r>
                        <a:rPr lang="th-TH" sz="1400" i="1">
                          <a:latin typeface="Cambria Math" panose="02040503050406030204" pitchFamily="18" charset="0"/>
                        </a:rPr>
                        <m:t>𝑗</m:t>
                      </m:r>
                      <m:r>
                        <a:rPr lang="th-TH" sz="1400" i="0">
                          <a:latin typeface="Cambria Math" panose="02040503050406030204" pitchFamily="18" charset="0"/>
                        </a:rPr>
                        <m:t>8</m:t>
                      </m:r>
                    </m:oMath>
                  </m:oMathPara>
                </a14:m>
                <a:endParaRPr lang="th-TH" sz="1400" dirty="0"/>
              </a:p>
            </p:txBody>
          </p:sp>
        </mc:Choice>
        <mc:Fallback xmlns="">
          <p:sp>
            <p:nvSpPr>
              <p:cNvPr id="14" name="Rectangle 13">
                <a:extLst>
                  <a:ext uri="{FF2B5EF4-FFF2-40B4-BE49-F238E27FC236}">
                    <a16:creationId xmlns:a16="http://schemas.microsoft.com/office/drawing/2014/main" id="{A2A90EF7-DCA8-492D-A707-D0ACFC22C0D0}"/>
                  </a:ext>
                </a:extLst>
              </p:cNvPr>
              <p:cNvSpPr>
                <a:spLocks noRot="1" noChangeAspect="1" noMove="1" noResize="1" noEditPoints="1" noAdjustHandles="1" noChangeArrowheads="1" noChangeShapeType="1" noTextEdit="1"/>
              </p:cNvSpPr>
              <p:nvPr/>
            </p:nvSpPr>
            <p:spPr>
              <a:xfrm>
                <a:off x="4487299" y="3325868"/>
                <a:ext cx="2116862" cy="534826"/>
              </a:xfrm>
              <a:prstGeom prst="rect">
                <a:avLst/>
              </a:prstGeom>
              <a:blipFill>
                <a:blip r:embed="rId8"/>
                <a:stretch>
                  <a:fillRect b="-574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5ED9BA2-F68B-4ECB-B0BA-32D766CF514A}"/>
                  </a:ext>
                </a:extLst>
              </p:cNvPr>
              <p:cNvSpPr/>
              <p:nvPr/>
            </p:nvSpPr>
            <p:spPr>
              <a:xfrm>
                <a:off x="4545499" y="3821686"/>
                <a:ext cx="2283381" cy="598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23</m:t>
                          </m:r>
                        </m:sub>
                      </m:sSub>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0">
                                  <a:latin typeface="Cambria Math" panose="02040503050406030204" pitchFamily="18" charset="0"/>
                                </a:rPr>
                                <m:t>23</m:t>
                              </m:r>
                            </m:sub>
                          </m:sSub>
                        </m:den>
                      </m:f>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r>
                            <a:rPr lang="th-TH" sz="1600" i="1">
                              <a:latin typeface="Cambria Math" panose="02040503050406030204" pitchFamily="18" charset="0"/>
                            </a:rPr>
                            <m:t>𝑗</m:t>
                          </m:r>
                          <m:r>
                            <a:rPr lang="th-TH" sz="1600" i="0">
                              <a:latin typeface="Cambria Math" panose="02040503050406030204" pitchFamily="18" charset="0"/>
                            </a:rPr>
                            <m:t>0</m:t>
                          </m:r>
                          <m:r>
                            <a:rPr lang="th-TH" sz="1600" i="0">
                              <a:latin typeface="Cambria Math" panose="02040503050406030204" pitchFamily="18" charset="0"/>
                            </a:rPr>
                            <m:t>.</m:t>
                          </m:r>
                          <m:r>
                            <a:rPr lang="th-TH" sz="1600" i="0">
                              <a:latin typeface="Cambria Math" panose="02040503050406030204" pitchFamily="18" charset="0"/>
                            </a:rPr>
                            <m:t>25</m:t>
                          </m:r>
                        </m:den>
                      </m:f>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4</m:t>
                      </m:r>
                    </m:oMath>
                  </m:oMathPara>
                </a14:m>
                <a:endParaRPr lang="th-TH" sz="1600" dirty="0"/>
              </a:p>
            </p:txBody>
          </p:sp>
        </mc:Choice>
        <mc:Fallback xmlns="">
          <p:sp>
            <p:nvSpPr>
              <p:cNvPr id="15" name="Rectangle 14">
                <a:extLst>
                  <a:ext uri="{FF2B5EF4-FFF2-40B4-BE49-F238E27FC236}">
                    <a16:creationId xmlns:a16="http://schemas.microsoft.com/office/drawing/2014/main" id="{45ED9BA2-F68B-4ECB-B0BA-32D766CF514A}"/>
                  </a:ext>
                </a:extLst>
              </p:cNvPr>
              <p:cNvSpPr>
                <a:spLocks noRot="1" noChangeAspect="1" noMove="1" noResize="1" noEditPoints="1" noAdjustHandles="1" noChangeArrowheads="1" noChangeShapeType="1" noTextEdit="1"/>
              </p:cNvSpPr>
              <p:nvPr/>
            </p:nvSpPr>
            <p:spPr>
              <a:xfrm>
                <a:off x="4545499" y="3821686"/>
                <a:ext cx="2283381" cy="598177"/>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D4EEFDD-6CED-4CE1-A72F-55B4F6303BC9}"/>
                  </a:ext>
                </a:extLst>
              </p:cNvPr>
              <p:cNvSpPr/>
              <p:nvPr/>
            </p:nvSpPr>
            <p:spPr>
              <a:xfrm>
                <a:off x="284228" y="4260258"/>
                <a:ext cx="2169568" cy="598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24</m:t>
                          </m:r>
                        </m:sub>
                      </m:sSub>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sSub>
                            <m:sSubPr>
                              <m:ctrlPr>
                                <a:rPr lang="th-TH" sz="1600" i="1">
                                  <a:latin typeface="Cambria Math" panose="02040503050406030204" pitchFamily="18" charset="0"/>
                                </a:rPr>
                              </m:ctrlPr>
                            </m:sSubPr>
                            <m:e>
                              <m:r>
                                <a:rPr lang="th-TH" sz="1600" i="1">
                                  <a:latin typeface="Cambria Math" panose="02040503050406030204" pitchFamily="18" charset="0"/>
                                </a:rPr>
                                <m:t>𝑍</m:t>
                              </m:r>
                            </m:e>
                            <m:sub>
                              <m:r>
                                <a:rPr lang="th-TH" sz="1600" i="0">
                                  <a:latin typeface="Cambria Math" panose="02040503050406030204" pitchFamily="18" charset="0"/>
                                </a:rPr>
                                <m:t>24</m:t>
                              </m:r>
                            </m:sub>
                          </m:sSub>
                        </m:den>
                      </m:f>
                      <m:r>
                        <a:rPr lang="th-TH" sz="1600" i="0">
                          <a:latin typeface="Cambria Math" panose="02040503050406030204" pitchFamily="18" charset="0"/>
                        </a:rPr>
                        <m:t>=</m:t>
                      </m:r>
                      <m:f>
                        <m:fPr>
                          <m:ctrlPr>
                            <a:rPr lang="th-TH" sz="1600" i="1">
                              <a:latin typeface="Cambria Math" panose="02040503050406030204" pitchFamily="18" charset="0"/>
                            </a:rPr>
                          </m:ctrlPr>
                        </m:fPr>
                        <m:num>
                          <m:r>
                            <a:rPr lang="th-TH" sz="1600" i="0">
                              <a:latin typeface="Cambria Math" panose="02040503050406030204" pitchFamily="18" charset="0"/>
                            </a:rPr>
                            <m:t>1</m:t>
                          </m:r>
                        </m:num>
                        <m:den>
                          <m:r>
                            <a:rPr lang="th-TH" sz="1600" i="1">
                              <a:latin typeface="Cambria Math" panose="02040503050406030204" pitchFamily="18" charset="0"/>
                            </a:rPr>
                            <m:t>𝑗</m:t>
                          </m:r>
                          <m:r>
                            <a:rPr lang="th-TH" sz="1600" i="0">
                              <a:latin typeface="Cambria Math" panose="02040503050406030204" pitchFamily="18" charset="0"/>
                            </a:rPr>
                            <m:t>0</m:t>
                          </m:r>
                          <m:r>
                            <a:rPr lang="th-TH" sz="1600" i="0">
                              <a:latin typeface="Cambria Math" panose="02040503050406030204" pitchFamily="18" charset="0"/>
                            </a:rPr>
                            <m:t>.</m:t>
                          </m:r>
                          <m:r>
                            <a:rPr lang="th-TH" sz="1600" i="0">
                              <a:latin typeface="Cambria Math" panose="02040503050406030204" pitchFamily="18" charset="0"/>
                            </a:rPr>
                            <m:t>2</m:t>
                          </m:r>
                        </m:den>
                      </m:f>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5</m:t>
                      </m:r>
                    </m:oMath>
                  </m:oMathPara>
                </a14:m>
                <a:endParaRPr lang="th-TH" sz="1600" dirty="0"/>
              </a:p>
            </p:txBody>
          </p:sp>
        </mc:Choice>
        <mc:Fallback xmlns="">
          <p:sp>
            <p:nvSpPr>
              <p:cNvPr id="16" name="Rectangle 15">
                <a:extLst>
                  <a:ext uri="{FF2B5EF4-FFF2-40B4-BE49-F238E27FC236}">
                    <a16:creationId xmlns:a16="http://schemas.microsoft.com/office/drawing/2014/main" id="{FD4EEFDD-6CED-4CE1-A72F-55B4F6303BC9}"/>
                  </a:ext>
                </a:extLst>
              </p:cNvPr>
              <p:cNvSpPr>
                <a:spLocks noRot="1" noChangeAspect="1" noMove="1" noResize="1" noEditPoints="1" noAdjustHandles="1" noChangeArrowheads="1" noChangeShapeType="1" noTextEdit="1"/>
              </p:cNvSpPr>
              <p:nvPr/>
            </p:nvSpPr>
            <p:spPr>
              <a:xfrm>
                <a:off x="284228" y="4260258"/>
                <a:ext cx="2169568" cy="598177"/>
              </a:xfrm>
              <a:prstGeom prst="rect">
                <a:avLst/>
              </a:prstGeom>
              <a:blipFill>
                <a:blip r:embed="rId10"/>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5F98452-8B10-4F05-9B18-D75C7EB7434E}"/>
                  </a:ext>
                </a:extLst>
              </p:cNvPr>
              <p:cNvSpPr/>
              <p:nvPr/>
            </p:nvSpPr>
            <p:spPr>
              <a:xfrm>
                <a:off x="281493" y="4826952"/>
                <a:ext cx="4264006"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22</m:t>
                          </m:r>
                        </m:sub>
                      </m:sSub>
                      <m:r>
                        <a:rPr lang="th-TH" sz="1600" i="0">
                          <a:latin typeface="Cambria Math" panose="02040503050406030204" pitchFamily="18" charset="0"/>
                        </a:rPr>
                        <m:t>= </m:t>
                      </m:r>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21</m:t>
                          </m:r>
                        </m:sub>
                      </m:sSub>
                      <m:r>
                        <a:rPr lang="th-TH" sz="1600" i="0">
                          <a:latin typeface="Cambria Math" panose="02040503050406030204" pitchFamily="18" charset="0"/>
                        </a:rPr>
                        <m:t>+ </m:t>
                      </m:r>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23</m:t>
                          </m:r>
                        </m:sub>
                      </m:sSub>
                      <m:r>
                        <a:rPr lang="th-TH" sz="1600" i="0">
                          <a:latin typeface="Cambria Math" panose="02040503050406030204" pitchFamily="18" charset="0"/>
                        </a:rPr>
                        <m:t>+ </m:t>
                      </m:r>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24</m:t>
                          </m:r>
                        </m:sub>
                      </m:sSub>
                      <m:r>
                        <a:rPr lang="th-TH" sz="1600" i="0">
                          <a:latin typeface="Cambria Math" panose="02040503050406030204" pitchFamily="18" charset="0"/>
                        </a:rPr>
                        <m:t>=</m:t>
                      </m:r>
                      <m:r>
                        <a:rPr lang="th-TH" sz="1600" i="1">
                          <a:latin typeface="Cambria Math" panose="02040503050406030204" pitchFamily="18" charset="0"/>
                        </a:rPr>
                        <m:t>𝑗</m:t>
                      </m:r>
                      <m:r>
                        <a:rPr lang="th-TH" sz="1600" i="0">
                          <a:latin typeface="Cambria Math" panose="02040503050406030204" pitchFamily="18" charset="0"/>
                        </a:rPr>
                        <m:t>8</m:t>
                      </m:r>
                      <m:r>
                        <a:rPr lang="th-TH" sz="1600" i="0">
                          <a:latin typeface="Cambria Math" panose="02040503050406030204" pitchFamily="18" charset="0"/>
                        </a:rPr>
                        <m:t>+</m:t>
                      </m:r>
                      <m:r>
                        <a:rPr lang="th-TH" sz="1600" i="1">
                          <a:latin typeface="Cambria Math" panose="02040503050406030204" pitchFamily="18" charset="0"/>
                        </a:rPr>
                        <m:t>𝑗</m:t>
                      </m:r>
                      <m:r>
                        <a:rPr lang="th-TH" sz="1600" i="0">
                          <a:latin typeface="Cambria Math" panose="02040503050406030204" pitchFamily="18" charset="0"/>
                        </a:rPr>
                        <m:t>4</m:t>
                      </m:r>
                      <m:r>
                        <a:rPr lang="th-TH" sz="1600" i="0">
                          <a:latin typeface="Cambria Math" panose="02040503050406030204" pitchFamily="18" charset="0"/>
                        </a:rPr>
                        <m:t>+</m:t>
                      </m:r>
                      <m:r>
                        <a:rPr lang="th-TH" sz="1600" i="1">
                          <a:latin typeface="Cambria Math" panose="02040503050406030204" pitchFamily="18" charset="0"/>
                        </a:rPr>
                        <m:t>𝑗</m:t>
                      </m:r>
                      <m:r>
                        <a:rPr lang="th-TH" sz="1600" i="0">
                          <a:latin typeface="Cambria Math" panose="02040503050406030204" pitchFamily="18" charset="0"/>
                        </a:rPr>
                        <m:t>5</m:t>
                      </m:r>
                      <m:r>
                        <a:rPr lang="th-TH" sz="1600" i="0">
                          <a:latin typeface="Cambria Math" panose="02040503050406030204" pitchFamily="18" charset="0"/>
                        </a:rPr>
                        <m:t>= −</m:t>
                      </m:r>
                      <m:r>
                        <a:rPr lang="th-TH" sz="1600" i="1">
                          <a:latin typeface="Cambria Math" panose="02040503050406030204" pitchFamily="18" charset="0"/>
                        </a:rPr>
                        <m:t>𝑗</m:t>
                      </m:r>
                      <m:r>
                        <a:rPr lang="th-TH" sz="1600" i="0">
                          <a:latin typeface="Cambria Math" panose="02040503050406030204" pitchFamily="18" charset="0"/>
                        </a:rPr>
                        <m:t>17</m:t>
                      </m:r>
                    </m:oMath>
                  </m:oMathPara>
                </a14:m>
                <a:endParaRPr lang="th-TH" sz="1600" dirty="0"/>
              </a:p>
            </p:txBody>
          </p:sp>
        </mc:Choice>
        <mc:Fallback xmlns="">
          <p:sp>
            <p:nvSpPr>
              <p:cNvPr id="17" name="Rectangle 16">
                <a:extLst>
                  <a:ext uri="{FF2B5EF4-FFF2-40B4-BE49-F238E27FC236}">
                    <a16:creationId xmlns:a16="http://schemas.microsoft.com/office/drawing/2014/main" id="{65F98452-8B10-4F05-9B18-D75C7EB7434E}"/>
                  </a:ext>
                </a:extLst>
              </p:cNvPr>
              <p:cNvSpPr>
                <a:spLocks noRot="1" noChangeAspect="1" noMove="1" noResize="1" noEditPoints="1" noAdjustHandles="1" noChangeArrowheads="1" noChangeShapeType="1" noTextEdit="1"/>
              </p:cNvSpPr>
              <p:nvPr/>
            </p:nvSpPr>
            <p:spPr>
              <a:xfrm>
                <a:off x="281493" y="4826952"/>
                <a:ext cx="4264006" cy="338554"/>
              </a:xfrm>
              <a:prstGeom prst="rect">
                <a:avLst/>
              </a:prstGeom>
              <a:blipFill>
                <a:blip r:embed="rId11"/>
                <a:stretch>
                  <a:fillRect b="-363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68C4891-58F7-4A14-8B27-904822498C75}"/>
                  </a:ext>
                </a:extLst>
              </p:cNvPr>
              <p:cNvSpPr/>
              <p:nvPr/>
            </p:nvSpPr>
            <p:spPr>
              <a:xfrm>
                <a:off x="281493" y="5067132"/>
                <a:ext cx="2017475" cy="534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31</m:t>
                          </m:r>
                        </m:sub>
                      </m:sSub>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0">
                                  <a:latin typeface="Cambria Math" panose="02040503050406030204" pitchFamily="18" charset="0"/>
                                </a:rPr>
                                <m:t>31</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r>
                            <a:rPr lang="th-TH" sz="1400" i="1">
                              <a:latin typeface="Cambria Math" panose="02040503050406030204" pitchFamily="18" charset="0"/>
                            </a:rPr>
                            <m:t>𝑗</m:t>
                          </m:r>
                          <m:r>
                            <a:rPr lang="th-TH" sz="1400" i="0">
                              <a:latin typeface="Cambria Math" panose="02040503050406030204" pitchFamily="18" charset="0"/>
                            </a:rPr>
                            <m:t>0</m:t>
                          </m:r>
                          <m:r>
                            <a:rPr lang="th-TH" sz="1400" i="0">
                              <a:latin typeface="Cambria Math" panose="02040503050406030204" pitchFamily="18" charset="0"/>
                            </a:rPr>
                            <m:t>.</m:t>
                          </m:r>
                          <m:r>
                            <a:rPr lang="th-TH" sz="1400" i="0">
                              <a:latin typeface="Cambria Math" panose="02040503050406030204" pitchFamily="18" charset="0"/>
                            </a:rPr>
                            <m:t>25</m:t>
                          </m:r>
                        </m:den>
                      </m:f>
                      <m:r>
                        <a:rPr lang="th-TH" sz="1400" i="0">
                          <a:latin typeface="Cambria Math" panose="02040503050406030204" pitchFamily="18" charset="0"/>
                        </a:rPr>
                        <m:t>= </m:t>
                      </m:r>
                      <m:r>
                        <a:rPr lang="th-TH" sz="1400" i="1">
                          <a:latin typeface="Cambria Math" panose="02040503050406030204" pitchFamily="18" charset="0"/>
                        </a:rPr>
                        <m:t>𝑗</m:t>
                      </m:r>
                      <m:r>
                        <a:rPr lang="th-TH" sz="1400" i="0">
                          <a:latin typeface="Cambria Math" panose="02040503050406030204" pitchFamily="18" charset="0"/>
                        </a:rPr>
                        <m:t>4</m:t>
                      </m:r>
                    </m:oMath>
                  </m:oMathPara>
                </a14:m>
                <a:endParaRPr lang="th-TH" sz="1400" dirty="0"/>
              </a:p>
            </p:txBody>
          </p:sp>
        </mc:Choice>
        <mc:Fallback xmlns="">
          <p:sp>
            <p:nvSpPr>
              <p:cNvPr id="18" name="Rectangle 17">
                <a:extLst>
                  <a:ext uri="{FF2B5EF4-FFF2-40B4-BE49-F238E27FC236}">
                    <a16:creationId xmlns:a16="http://schemas.microsoft.com/office/drawing/2014/main" id="{368C4891-58F7-4A14-8B27-904822498C75}"/>
                  </a:ext>
                </a:extLst>
              </p:cNvPr>
              <p:cNvSpPr>
                <a:spLocks noRot="1" noChangeAspect="1" noMove="1" noResize="1" noEditPoints="1" noAdjustHandles="1" noChangeArrowheads="1" noChangeShapeType="1" noTextEdit="1"/>
              </p:cNvSpPr>
              <p:nvPr/>
            </p:nvSpPr>
            <p:spPr>
              <a:xfrm>
                <a:off x="281493" y="5067132"/>
                <a:ext cx="2017475" cy="534826"/>
              </a:xfrm>
              <a:prstGeom prst="rect">
                <a:avLst/>
              </a:prstGeom>
              <a:blipFill>
                <a:blip r:embed="rId12"/>
                <a:stretch>
                  <a:fillRect b="-454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313BDBE-18A8-4431-8952-CB892B19BED6}"/>
                  </a:ext>
                </a:extLst>
              </p:cNvPr>
              <p:cNvSpPr/>
              <p:nvPr/>
            </p:nvSpPr>
            <p:spPr>
              <a:xfrm>
                <a:off x="281492" y="5599601"/>
                <a:ext cx="2017475" cy="534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32</m:t>
                          </m:r>
                        </m:sub>
                      </m:sSub>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0">
                                  <a:latin typeface="Cambria Math" panose="02040503050406030204" pitchFamily="18" charset="0"/>
                                </a:rPr>
                                <m:t>32</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r>
                            <a:rPr lang="th-TH" sz="1400" i="1">
                              <a:latin typeface="Cambria Math" panose="02040503050406030204" pitchFamily="18" charset="0"/>
                            </a:rPr>
                            <m:t>𝑗</m:t>
                          </m:r>
                          <m:r>
                            <a:rPr lang="th-TH" sz="1400" i="0">
                              <a:latin typeface="Cambria Math" panose="02040503050406030204" pitchFamily="18" charset="0"/>
                            </a:rPr>
                            <m:t>0</m:t>
                          </m:r>
                          <m:r>
                            <a:rPr lang="th-TH" sz="1400" i="0">
                              <a:latin typeface="Cambria Math" panose="02040503050406030204" pitchFamily="18" charset="0"/>
                            </a:rPr>
                            <m:t>.</m:t>
                          </m:r>
                          <m:r>
                            <a:rPr lang="th-TH" sz="1400" i="0">
                              <a:latin typeface="Cambria Math" panose="02040503050406030204" pitchFamily="18" charset="0"/>
                            </a:rPr>
                            <m:t>25</m:t>
                          </m:r>
                        </m:den>
                      </m:f>
                      <m:r>
                        <a:rPr lang="th-TH" sz="1400" i="0">
                          <a:latin typeface="Cambria Math" panose="02040503050406030204" pitchFamily="18" charset="0"/>
                        </a:rPr>
                        <m:t>= </m:t>
                      </m:r>
                      <m:r>
                        <a:rPr lang="th-TH" sz="1400" i="1">
                          <a:latin typeface="Cambria Math" panose="02040503050406030204" pitchFamily="18" charset="0"/>
                        </a:rPr>
                        <m:t>𝑗</m:t>
                      </m:r>
                      <m:r>
                        <a:rPr lang="th-TH" sz="1400" i="0">
                          <a:latin typeface="Cambria Math" panose="02040503050406030204" pitchFamily="18" charset="0"/>
                        </a:rPr>
                        <m:t>4</m:t>
                      </m:r>
                    </m:oMath>
                  </m:oMathPara>
                </a14:m>
                <a:endParaRPr lang="th-TH" sz="1400" dirty="0"/>
              </a:p>
            </p:txBody>
          </p:sp>
        </mc:Choice>
        <mc:Fallback xmlns="">
          <p:sp>
            <p:nvSpPr>
              <p:cNvPr id="19" name="Rectangle 18">
                <a:extLst>
                  <a:ext uri="{FF2B5EF4-FFF2-40B4-BE49-F238E27FC236}">
                    <a16:creationId xmlns:a16="http://schemas.microsoft.com/office/drawing/2014/main" id="{C313BDBE-18A8-4431-8952-CB892B19BED6}"/>
                  </a:ext>
                </a:extLst>
              </p:cNvPr>
              <p:cNvSpPr>
                <a:spLocks noRot="1" noChangeAspect="1" noMove="1" noResize="1" noEditPoints="1" noAdjustHandles="1" noChangeArrowheads="1" noChangeShapeType="1" noTextEdit="1"/>
              </p:cNvSpPr>
              <p:nvPr/>
            </p:nvSpPr>
            <p:spPr>
              <a:xfrm>
                <a:off x="281492" y="5599601"/>
                <a:ext cx="2017475" cy="534826"/>
              </a:xfrm>
              <a:prstGeom prst="rect">
                <a:avLst/>
              </a:prstGeom>
              <a:blipFill>
                <a:blip r:embed="rId13"/>
                <a:stretch>
                  <a:fillRect b="-574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CFA6103-9B7A-43CA-A666-A6191D255661}"/>
                  </a:ext>
                </a:extLst>
              </p:cNvPr>
              <p:cNvSpPr/>
              <p:nvPr/>
            </p:nvSpPr>
            <p:spPr>
              <a:xfrm>
                <a:off x="321646" y="6173847"/>
                <a:ext cx="94840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34</m:t>
                          </m:r>
                        </m:sub>
                      </m:sSub>
                      <m:r>
                        <a:rPr lang="th-TH" sz="1600" i="0">
                          <a:latin typeface="Cambria Math" panose="02040503050406030204" pitchFamily="18" charset="0"/>
                        </a:rPr>
                        <m:t>=</m:t>
                      </m:r>
                      <m:r>
                        <a:rPr lang="th-TH" sz="1600" i="1">
                          <a:latin typeface="Cambria Math" panose="02040503050406030204" pitchFamily="18" charset="0"/>
                        </a:rPr>
                        <m:t>𝑗</m:t>
                      </m:r>
                      <m:r>
                        <a:rPr lang="th-TH" sz="1600" i="0">
                          <a:latin typeface="Cambria Math" panose="02040503050406030204" pitchFamily="18" charset="0"/>
                        </a:rPr>
                        <m:t>0</m:t>
                      </m:r>
                    </m:oMath>
                  </m:oMathPara>
                </a14:m>
                <a:endParaRPr lang="th-TH" sz="1600" dirty="0"/>
              </a:p>
            </p:txBody>
          </p:sp>
        </mc:Choice>
        <mc:Fallback xmlns="">
          <p:sp>
            <p:nvSpPr>
              <p:cNvPr id="20" name="Rectangle 19">
                <a:extLst>
                  <a:ext uri="{FF2B5EF4-FFF2-40B4-BE49-F238E27FC236}">
                    <a16:creationId xmlns:a16="http://schemas.microsoft.com/office/drawing/2014/main" id="{CCFA6103-9B7A-43CA-A666-A6191D255661}"/>
                  </a:ext>
                </a:extLst>
              </p:cNvPr>
              <p:cNvSpPr>
                <a:spLocks noRot="1" noChangeAspect="1" noMove="1" noResize="1" noEditPoints="1" noAdjustHandles="1" noChangeArrowheads="1" noChangeShapeType="1" noTextEdit="1"/>
              </p:cNvSpPr>
              <p:nvPr/>
            </p:nvSpPr>
            <p:spPr>
              <a:xfrm>
                <a:off x="321646" y="6173847"/>
                <a:ext cx="948400" cy="338554"/>
              </a:xfrm>
              <a:prstGeom prst="rect">
                <a:avLst/>
              </a:prstGeom>
              <a:blipFill>
                <a:blip r:embed="rId14"/>
                <a:stretch>
                  <a:fillRect b="-363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0B16E3D-209E-45A9-94F8-0882BEF6E9A4}"/>
                  </a:ext>
                </a:extLst>
              </p:cNvPr>
              <p:cNvSpPr/>
              <p:nvPr/>
            </p:nvSpPr>
            <p:spPr>
              <a:xfrm>
                <a:off x="2706094" y="5296468"/>
                <a:ext cx="6096000" cy="534826"/>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33</m:t>
                          </m:r>
                        </m:sub>
                      </m:sSub>
                      <m:r>
                        <a:rPr lang="th-TH" sz="1400" i="0">
                          <a:latin typeface="Cambria Math" panose="02040503050406030204" pitchFamily="18" charset="0"/>
                        </a:rPr>
                        <m:t>= </m:t>
                      </m:r>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31</m:t>
                          </m:r>
                        </m:sub>
                      </m:sSub>
                      <m:r>
                        <a:rPr lang="th-TH" sz="1400" i="0">
                          <a:latin typeface="Cambria Math" panose="02040503050406030204" pitchFamily="18" charset="0"/>
                        </a:rPr>
                        <m:t>+ </m:t>
                      </m:r>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32</m:t>
                          </m:r>
                        </m:sub>
                      </m:sSub>
                      <m:r>
                        <a:rPr lang="th-TH" sz="1400" i="0">
                          <a:latin typeface="Cambria Math" panose="02040503050406030204" pitchFamily="18" charset="0"/>
                        </a:rPr>
                        <m:t>+ </m:t>
                      </m:r>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30</m:t>
                          </m:r>
                        </m:sub>
                      </m:sSub>
                      <m:r>
                        <a:rPr lang="th-TH" sz="1400" i="0">
                          <a:latin typeface="Cambria Math" panose="02040503050406030204" pitchFamily="18" charset="0"/>
                        </a:rPr>
                        <m:t>=</m:t>
                      </m:r>
                      <m:r>
                        <a:rPr lang="th-TH" sz="1400" i="1">
                          <a:latin typeface="Cambria Math" panose="02040503050406030204" pitchFamily="18" charset="0"/>
                        </a:rPr>
                        <m:t>𝑗</m:t>
                      </m:r>
                      <m:r>
                        <a:rPr lang="th-TH" sz="1400" i="0">
                          <a:latin typeface="Cambria Math" panose="02040503050406030204" pitchFamily="18" charset="0"/>
                        </a:rPr>
                        <m:t>4</m:t>
                      </m:r>
                      <m:r>
                        <a:rPr lang="th-TH" sz="1400" i="0">
                          <a:latin typeface="Cambria Math" panose="02040503050406030204" pitchFamily="18" charset="0"/>
                        </a:rPr>
                        <m:t>+</m:t>
                      </m:r>
                      <m:r>
                        <a:rPr lang="th-TH" sz="1400" i="1">
                          <a:latin typeface="Cambria Math" panose="02040503050406030204" pitchFamily="18" charset="0"/>
                        </a:rPr>
                        <m:t>𝑗</m:t>
                      </m:r>
                      <m:r>
                        <a:rPr lang="th-TH" sz="1400" i="0">
                          <a:latin typeface="Cambria Math" panose="02040503050406030204" pitchFamily="18" charset="0"/>
                        </a:rPr>
                        <m:t>4</m:t>
                      </m:r>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0">
                                  <a:latin typeface="Cambria Math" panose="02040503050406030204" pitchFamily="18" charset="0"/>
                                </a:rPr>
                                <m:t>30</m:t>
                              </m:r>
                              <m:r>
                                <a:rPr lang="th-TH" sz="1400" i="0">
                                  <a:latin typeface="Cambria Math" panose="02040503050406030204" pitchFamily="18" charset="0"/>
                                </a:rPr>
                                <m:t> </m:t>
                              </m:r>
                            </m:sub>
                          </m:sSub>
                        </m:den>
                      </m:f>
                      <m:r>
                        <a:rPr lang="th-TH" sz="1400" i="0">
                          <a:latin typeface="Cambria Math" panose="02040503050406030204" pitchFamily="18" charset="0"/>
                        </a:rPr>
                        <m:t>= </m:t>
                      </m:r>
                      <m:r>
                        <a:rPr lang="th-TH" sz="1400" i="1">
                          <a:latin typeface="Cambria Math" panose="02040503050406030204" pitchFamily="18" charset="0"/>
                        </a:rPr>
                        <m:t>𝑗</m:t>
                      </m:r>
                      <m:r>
                        <a:rPr lang="th-TH" sz="1400" i="0">
                          <a:latin typeface="Cambria Math" panose="02040503050406030204" pitchFamily="18" charset="0"/>
                        </a:rPr>
                        <m:t>4</m:t>
                      </m:r>
                      <m:r>
                        <a:rPr lang="th-TH" sz="1400" i="0">
                          <a:latin typeface="Cambria Math" panose="02040503050406030204" pitchFamily="18" charset="0"/>
                        </a:rPr>
                        <m:t>+</m:t>
                      </m:r>
                      <m:r>
                        <a:rPr lang="th-TH" sz="1400" i="1">
                          <a:latin typeface="Cambria Math" panose="02040503050406030204" pitchFamily="18" charset="0"/>
                        </a:rPr>
                        <m:t>𝑗</m:t>
                      </m:r>
                      <m:r>
                        <a:rPr lang="th-TH" sz="1400" i="0">
                          <a:latin typeface="Cambria Math" panose="02040503050406030204" pitchFamily="18" charset="0"/>
                        </a:rPr>
                        <m:t>4</m:t>
                      </m:r>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r>
                            <a:rPr lang="th-TH" sz="1400" i="1">
                              <a:latin typeface="Cambria Math" panose="02040503050406030204" pitchFamily="18" charset="0"/>
                            </a:rPr>
                            <m:t>𝑗</m:t>
                          </m:r>
                          <m:r>
                            <a:rPr lang="th-TH" sz="1400" i="0">
                              <a:latin typeface="Cambria Math" panose="02040503050406030204" pitchFamily="18" charset="0"/>
                            </a:rPr>
                            <m:t>0</m:t>
                          </m:r>
                          <m:r>
                            <a:rPr lang="th-TH" sz="1400" i="0">
                              <a:latin typeface="Cambria Math" panose="02040503050406030204" pitchFamily="18" charset="0"/>
                            </a:rPr>
                            <m:t>.</m:t>
                          </m:r>
                          <m:r>
                            <a:rPr lang="th-TH" sz="1400" i="0">
                              <a:latin typeface="Cambria Math" panose="02040503050406030204" pitchFamily="18" charset="0"/>
                            </a:rPr>
                            <m:t>1</m:t>
                          </m:r>
                          <m:r>
                            <a:rPr lang="th-TH" sz="1400" i="0">
                              <a:latin typeface="Cambria Math" panose="02040503050406030204" pitchFamily="18" charset="0"/>
                            </a:rPr>
                            <m:t>+</m:t>
                          </m:r>
                          <m:r>
                            <a:rPr lang="th-TH" sz="1400" i="1">
                              <a:latin typeface="Cambria Math" panose="02040503050406030204" pitchFamily="18" charset="0"/>
                            </a:rPr>
                            <m:t>𝑗</m:t>
                          </m:r>
                          <m:r>
                            <a:rPr lang="th-TH" sz="1400" i="0">
                              <a:latin typeface="Cambria Math" panose="02040503050406030204" pitchFamily="18" charset="0"/>
                            </a:rPr>
                            <m:t>1</m:t>
                          </m:r>
                          <m:r>
                            <a:rPr lang="th-TH" sz="1400" i="0">
                              <a:latin typeface="Cambria Math" panose="02040503050406030204" pitchFamily="18" charset="0"/>
                            </a:rPr>
                            <m:t>.</m:t>
                          </m:r>
                          <m:r>
                            <a:rPr lang="th-TH" sz="1400" i="0">
                              <a:latin typeface="Cambria Math" panose="02040503050406030204" pitchFamily="18" charset="0"/>
                            </a:rPr>
                            <m:t>15</m:t>
                          </m:r>
                        </m:den>
                      </m:f>
                      <m:r>
                        <a:rPr lang="th-TH" sz="1400" i="0">
                          <a:latin typeface="Cambria Math" panose="02040503050406030204" pitchFamily="18" charset="0"/>
                        </a:rPr>
                        <m:t>=−</m:t>
                      </m:r>
                      <m:r>
                        <a:rPr lang="th-TH" sz="1400" i="1">
                          <a:latin typeface="Cambria Math" panose="02040503050406030204" pitchFamily="18" charset="0"/>
                        </a:rPr>
                        <m:t>𝑗</m:t>
                      </m:r>
                      <m:r>
                        <a:rPr lang="th-TH" sz="1400" i="0">
                          <a:latin typeface="Cambria Math" panose="02040503050406030204" pitchFamily="18" charset="0"/>
                        </a:rPr>
                        <m:t>8</m:t>
                      </m:r>
                      <m:r>
                        <a:rPr lang="th-TH" sz="1400" i="0">
                          <a:latin typeface="Cambria Math" panose="02040503050406030204" pitchFamily="18" charset="0"/>
                        </a:rPr>
                        <m:t>.</m:t>
                      </m:r>
                      <m:r>
                        <a:rPr lang="th-TH" sz="1400" i="0">
                          <a:latin typeface="Cambria Math" panose="02040503050406030204" pitchFamily="18" charset="0"/>
                        </a:rPr>
                        <m:t>8</m:t>
                      </m:r>
                    </m:oMath>
                  </m:oMathPara>
                </a14:m>
                <a:endParaRPr lang="th-TH" sz="1400" dirty="0"/>
              </a:p>
            </p:txBody>
          </p:sp>
        </mc:Choice>
        <mc:Fallback xmlns="">
          <p:sp>
            <p:nvSpPr>
              <p:cNvPr id="21" name="Rectangle 20">
                <a:extLst>
                  <a:ext uri="{FF2B5EF4-FFF2-40B4-BE49-F238E27FC236}">
                    <a16:creationId xmlns:a16="http://schemas.microsoft.com/office/drawing/2014/main" id="{F0B16E3D-209E-45A9-94F8-0882BEF6E9A4}"/>
                  </a:ext>
                </a:extLst>
              </p:cNvPr>
              <p:cNvSpPr>
                <a:spLocks noRot="1" noChangeAspect="1" noMove="1" noResize="1" noEditPoints="1" noAdjustHandles="1" noChangeArrowheads="1" noChangeShapeType="1" noTextEdit="1"/>
              </p:cNvSpPr>
              <p:nvPr/>
            </p:nvSpPr>
            <p:spPr>
              <a:xfrm>
                <a:off x="2706094" y="5296468"/>
                <a:ext cx="6096000" cy="534826"/>
              </a:xfrm>
              <a:prstGeom prst="rect">
                <a:avLst/>
              </a:prstGeom>
              <a:blipFill>
                <a:blip r:embed="rId15"/>
                <a:stretch>
                  <a:fillRect b="-454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0AF39CB-4DB6-4402-A12F-76E0ADD2402F}"/>
                  </a:ext>
                </a:extLst>
              </p:cNvPr>
              <p:cNvSpPr/>
              <p:nvPr/>
            </p:nvSpPr>
            <p:spPr>
              <a:xfrm>
                <a:off x="2875450" y="5735698"/>
                <a:ext cx="95192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34</m:t>
                          </m:r>
                        </m:sub>
                      </m:sSub>
                      <m:r>
                        <a:rPr lang="th-TH" sz="1600" i="0">
                          <a:latin typeface="Cambria Math" panose="02040503050406030204" pitchFamily="18" charset="0"/>
                        </a:rPr>
                        <m:t>=</m:t>
                      </m:r>
                      <m:r>
                        <a:rPr lang="th-TH" sz="1600" i="0">
                          <a:latin typeface="Cambria Math" panose="02040503050406030204" pitchFamily="18" charset="0"/>
                        </a:rPr>
                        <m:t>0</m:t>
                      </m:r>
                      <m:r>
                        <a:rPr lang="th-TH" sz="1600" i="1">
                          <a:latin typeface="Cambria Math" panose="02040503050406030204" pitchFamily="18" charset="0"/>
                        </a:rPr>
                        <m:t>𝑗</m:t>
                      </m:r>
                    </m:oMath>
                  </m:oMathPara>
                </a14:m>
                <a:endParaRPr lang="th-TH" sz="1600" dirty="0"/>
              </a:p>
            </p:txBody>
          </p:sp>
        </mc:Choice>
        <mc:Fallback xmlns="">
          <p:sp>
            <p:nvSpPr>
              <p:cNvPr id="22" name="Rectangle 21">
                <a:extLst>
                  <a:ext uri="{FF2B5EF4-FFF2-40B4-BE49-F238E27FC236}">
                    <a16:creationId xmlns:a16="http://schemas.microsoft.com/office/drawing/2014/main" id="{30AF39CB-4DB6-4402-A12F-76E0ADD2402F}"/>
                  </a:ext>
                </a:extLst>
              </p:cNvPr>
              <p:cNvSpPr>
                <a:spLocks noRot="1" noChangeAspect="1" noMove="1" noResize="1" noEditPoints="1" noAdjustHandles="1" noChangeArrowheads="1" noChangeShapeType="1" noTextEdit="1"/>
              </p:cNvSpPr>
              <p:nvPr/>
            </p:nvSpPr>
            <p:spPr>
              <a:xfrm>
                <a:off x="2875450" y="5735698"/>
                <a:ext cx="951927" cy="338554"/>
              </a:xfrm>
              <a:prstGeom prst="rect">
                <a:avLst/>
              </a:prstGeom>
              <a:blipFill>
                <a:blip r:embed="rId16"/>
                <a:stretch>
                  <a:fillRect b="-363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FD9BA61-097A-4D4E-9EE0-A56B1BC9EA7F}"/>
                  </a:ext>
                </a:extLst>
              </p:cNvPr>
              <p:cNvSpPr/>
              <p:nvPr/>
            </p:nvSpPr>
            <p:spPr>
              <a:xfrm>
                <a:off x="2901710" y="6040797"/>
                <a:ext cx="2054345" cy="534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41</m:t>
                          </m:r>
                        </m:sub>
                      </m:sSub>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0">
                                  <a:latin typeface="Cambria Math" panose="02040503050406030204" pitchFamily="18" charset="0"/>
                                </a:rPr>
                                <m:t>41</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r>
                            <a:rPr lang="th-TH" sz="1400" i="1">
                              <a:latin typeface="Cambria Math" panose="02040503050406030204" pitchFamily="18" charset="0"/>
                            </a:rPr>
                            <m:t>𝑗</m:t>
                          </m:r>
                          <m:r>
                            <a:rPr lang="th-TH" sz="1400" i="0">
                              <a:latin typeface="Cambria Math" panose="02040503050406030204" pitchFamily="18" charset="0"/>
                            </a:rPr>
                            <m:t>0</m:t>
                          </m:r>
                          <m:r>
                            <a:rPr lang="th-TH" sz="1400" i="0">
                              <a:latin typeface="Cambria Math" panose="02040503050406030204" pitchFamily="18" charset="0"/>
                            </a:rPr>
                            <m:t>.</m:t>
                          </m:r>
                          <m:r>
                            <a:rPr lang="th-TH" sz="1400" i="0">
                              <a:latin typeface="Cambria Math" panose="02040503050406030204" pitchFamily="18" charset="0"/>
                            </a:rPr>
                            <m:t>4</m:t>
                          </m:r>
                        </m:den>
                      </m:f>
                      <m:r>
                        <a:rPr lang="th-TH" sz="1400" i="0">
                          <a:latin typeface="Cambria Math" panose="02040503050406030204" pitchFamily="18" charset="0"/>
                        </a:rPr>
                        <m:t>= </m:t>
                      </m:r>
                      <m:r>
                        <a:rPr lang="th-TH" sz="1400" i="1">
                          <a:latin typeface="Cambria Math" panose="02040503050406030204" pitchFamily="18" charset="0"/>
                        </a:rPr>
                        <m:t>𝑗</m:t>
                      </m:r>
                      <m:r>
                        <a:rPr lang="th-TH" sz="1400" i="0">
                          <a:latin typeface="Cambria Math" panose="02040503050406030204" pitchFamily="18" charset="0"/>
                        </a:rPr>
                        <m:t>2</m:t>
                      </m:r>
                      <m:r>
                        <a:rPr lang="th-TH" sz="1400" i="0">
                          <a:latin typeface="Cambria Math" panose="02040503050406030204" pitchFamily="18" charset="0"/>
                        </a:rPr>
                        <m:t>.</m:t>
                      </m:r>
                      <m:r>
                        <a:rPr lang="th-TH" sz="1400" i="0">
                          <a:latin typeface="Cambria Math" panose="02040503050406030204" pitchFamily="18" charset="0"/>
                        </a:rPr>
                        <m:t>5</m:t>
                      </m:r>
                    </m:oMath>
                  </m:oMathPara>
                </a14:m>
                <a:endParaRPr lang="th-TH" sz="1400" dirty="0"/>
              </a:p>
            </p:txBody>
          </p:sp>
        </mc:Choice>
        <mc:Fallback xmlns="">
          <p:sp>
            <p:nvSpPr>
              <p:cNvPr id="23" name="Rectangle 22">
                <a:extLst>
                  <a:ext uri="{FF2B5EF4-FFF2-40B4-BE49-F238E27FC236}">
                    <a16:creationId xmlns:a16="http://schemas.microsoft.com/office/drawing/2014/main" id="{FFD9BA61-097A-4D4E-9EE0-A56B1BC9EA7F}"/>
                  </a:ext>
                </a:extLst>
              </p:cNvPr>
              <p:cNvSpPr>
                <a:spLocks noRot="1" noChangeAspect="1" noMove="1" noResize="1" noEditPoints="1" noAdjustHandles="1" noChangeArrowheads="1" noChangeShapeType="1" noTextEdit="1"/>
              </p:cNvSpPr>
              <p:nvPr/>
            </p:nvSpPr>
            <p:spPr>
              <a:xfrm>
                <a:off x="2901710" y="6040797"/>
                <a:ext cx="2054345" cy="534826"/>
              </a:xfrm>
              <a:prstGeom prst="rect">
                <a:avLst/>
              </a:prstGeom>
              <a:blipFill>
                <a:blip r:embed="rId17"/>
                <a:stretch>
                  <a:fillRect b="-454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68E92D4-EBAE-4536-BD2E-CEE4E156A9D3}"/>
                  </a:ext>
                </a:extLst>
              </p:cNvPr>
              <p:cNvSpPr/>
              <p:nvPr/>
            </p:nvSpPr>
            <p:spPr>
              <a:xfrm>
                <a:off x="4599753" y="6343124"/>
                <a:ext cx="1918089" cy="534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0">
                              <a:latin typeface="Cambria Math" panose="02040503050406030204" pitchFamily="18" charset="0"/>
                            </a:rPr>
                            <m:t>42</m:t>
                          </m:r>
                        </m:sub>
                      </m:sSub>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0">
                                  <a:latin typeface="Cambria Math" panose="02040503050406030204" pitchFamily="18" charset="0"/>
                                </a:rPr>
                                <m:t>42</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r>
                            <a:rPr lang="th-TH" sz="1400" i="1">
                              <a:latin typeface="Cambria Math" panose="02040503050406030204" pitchFamily="18" charset="0"/>
                            </a:rPr>
                            <m:t>𝑗</m:t>
                          </m:r>
                          <m:r>
                            <a:rPr lang="th-TH" sz="1400" i="0">
                              <a:latin typeface="Cambria Math" panose="02040503050406030204" pitchFamily="18" charset="0"/>
                            </a:rPr>
                            <m:t>0</m:t>
                          </m:r>
                          <m:r>
                            <a:rPr lang="th-TH" sz="1400" i="0">
                              <a:latin typeface="Cambria Math" panose="02040503050406030204" pitchFamily="18" charset="0"/>
                            </a:rPr>
                            <m:t>.</m:t>
                          </m:r>
                          <m:r>
                            <a:rPr lang="th-TH" sz="1400" i="0">
                              <a:latin typeface="Cambria Math" panose="02040503050406030204" pitchFamily="18" charset="0"/>
                            </a:rPr>
                            <m:t>2</m:t>
                          </m:r>
                        </m:den>
                      </m:f>
                      <m:r>
                        <a:rPr lang="th-TH" sz="1400" i="0">
                          <a:latin typeface="Cambria Math" panose="02040503050406030204" pitchFamily="18" charset="0"/>
                        </a:rPr>
                        <m:t>= </m:t>
                      </m:r>
                      <m:r>
                        <a:rPr lang="th-TH" sz="1400" i="1">
                          <a:latin typeface="Cambria Math" panose="02040503050406030204" pitchFamily="18" charset="0"/>
                        </a:rPr>
                        <m:t>𝑗</m:t>
                      </m:r>
                      <m:r>
                        <a:rPr lang="th-TH" sz="1400" i="0">
                          <a:latin typeface="Cambria Math" panose="02040503050406030204" pitchFamily="18" charset="0"/>
                        </a:rPr>
                        <m:t>5</m:t>
                      </m:r>
                    </m:oMath>
                  </m:oMathPara>
                </a14:m>
                <a:endParaRPr lang="th-TH" sz="1400" dirty="0"/>
              </a:p>
            </p:txBody>
          </p:sp>
        </mc:Choice>
        <mc:Fallback xmlns="">
          <p:sp>
            <p:nvSpPr>
              <p:cNvPr id="24" name="Rectangle 23">
                <a:extLst>
                  <a:ext uri="{FF2B5EF4-FFF2-40B4-BE49-F238E27FC236}">
                    <a16:creationId xmlns:a16="http://schemas.microsoft.com/office/drawing/2014/main" id="{968E92D4-EBAE-4536-BD2E-CEE4E156A9D3}"/>
                  </a:ext>
                </a:extLst>
              </p:cNvPr>
              <p:cNvSpPr>
                <a:spLocks noRot="1" noChangeAspect="1" noMove="1" noResize="1" noEditPoints="1" noAdjustHandles="1" noChangeArrowheads="1" noChangeShapeType="1" noTextEdit="1"/>
              </p:cNvSpPr>
              <p:nvPr/>
            </p:nvSpPr>
            <p:spPr>
              <a:xfrm>
                <a:off x="4599753" y="6343124"/>
                <a:ext cx="1918089" cy="534826"/>
              </a:xfrm>
              <a:prstGeom prst="rect">
                <a:avLst/>
              </a:prstGeom>
              <a:blipFill>
                <a:blip r:embed="rId18"/>
                <a:stretch>
                  <a:fillRect b="-574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30ADAA1-E31B-4870-8EEE-D832454F6F24}"/>
                  </a:ext>
                </a:extLst>
              </p:cNvPr>
              <p:cNvSpPr/>
              <p:nvPr/>
            </p:nvSpPr>
            <p:spPr>
              <a:xfrm>
                <a:off x="6491923" y="6575623"/>
                <a:ext cx="95192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h-TH" sz="1600" i="1">
                              <a:latin typeface="Cambria Math" panose="02040503050406030204" pitchFamily="18" charset="0"/>
                            </a:rPr>
                          </m:ctrlPr>
                        </m:sSubPr>
                        <m:e>
                          <m:r>
                            <a:rPr lang="th-TH" sz="1600" i="1">
                              <a:latin typeface="Cambria Math" panose="02040503050406030204" pitchFamily="18" charset="0"/>
                            </a:rPr>
                            <m:t>𝑌</m:t>
                          </m:r>
                        </m:e>
                        <m:sub>
                          <m:r>
                            <a:rPr lang="th-TH" sz="1600" i="0">
                              <a:latin typeface="Cambria Math" panose="02040503050406030204" pitchFamily="18" charset="0"/>
                            </a:rPr>
                            <m:t>43</m:t>
                          </m:r>
                        </m:sub>
                      </m:sSub>
                      <m:r>
                        <a:rPr lang="th-TH" sz="1600" i="0">
                          <a:latin typeface="Cambria Math" panose="02040503050406030204" pitchFamily="18" charset="0"/>
                        </a:rPr>
                        <m:t>=</m:t>
                      </m:r>
                      <m:r>
                        <a:rPr lang="th-TH" sz="1600" i="0">
                          <a:latin typeface="Cambria Math" panose="02040503050406030204" pitchFamily="18" charset="0"/>
                        </a:rPr>
                        <m:t>0</m:t>
                      </m:r>
                      <m:r>
                        <a:rPr lang="th-TH" sz="1600" i="1">
                          <a:latin typeface="Cambria Math" panose="02040503050406030204" pitchFamily="18" charset="0"/>
                        </a:rPr>
                        <m:t>𝑗</m:t>
                      </m:r>
                    </m:oMath>
                  </m:oMathPara>
                </a14:m>
                <a:endParaRPr lang="th-TH" sz="1600" dirty="0"/>
              </a:p>
            </p:txBody>
          </p:sp>
        </mc:Choice>
        <mc:Fallback xmlns="">
          <p:sp>
            <p:nvSpPr>
              <p:cNvPr id="25" name="Rectangle 24">
                <a:extLst>
                  <a:ext uri="{FF2B5EF4-FFF2-40B4-BE49-F238E27FC236}">
                    <a16:creationId xmlns:a16="http://schemas.microsoft.com/office/drawing/2014/main" id="{A30ADAA1-E31B-4870-8EEE-D832454F6F24}"/>
                  </a:ext>
                </a:extLst>
              </p:cNvPr>
              <p:cNvSpPr>
                <a:spLocks noRot="1" noChangeAspect="1" noMove="1" noResize="1" noEditPoints="1" noAdjustHandles="1" noChangeArrowheads="1" noChangeShapeType="1" noTextEdit="1"/>
              </p:cNvSpPr>
              <p:nvPr/>
            </p:nvSpPr>
            <p:spPr>
              <a:xfrm>
                <a:off x="6491923" y="6575623"/>
                <a:ext cx="951927" cy="338554"/>
              </a:xfrm>
              <a:prstGeom prst="rect">
                <a:avLst/>
              </a:prstGeom>
              <a:blipFill>
                <a:blip r:embed="rId19"/>
                <a:stretch>
                  <a:fillRect b="-363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B5CA4C45-86C6-42C6-A915-420BAAFB0C67}"/>
                  </a:ext>
                </a:extLst>
              </p:cNvPr>
              <p:cNvSpPr/>
              <p:nvPr/>
            </p:nvSpPr>
            <p:spPr>
              <a:xfrm>
                <a:off x="6175008" y="4523581"/>
                <a:ext cx="6096000" cy="47160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th-TH" sz="1200" i="1" smtClean="0">
                              <a:latin typeface="Cambria Math" panose="02040503050406030204" pitchFamily="18" charset="0"/>
                            </a:rPr>
                          </m:ctrlPr>
                        </m:sSubPr>
                        <m:e>
                          <m:r>
                            <a:rPr lang="th-TH" sz="1200" i="1">
                              <a:latin typeface="Cambria Math" panose="02040503050406030204" pitchFamily="18" charset="0"/>
                            </a:rPr>
                            <m:t>𝑌</m:t>
                          </m:r>
                        </m:e>
                        <m:sub>
                          <m:r>
                            <a:rPr lang="th-TH" sz="1200" i="0">
                              <a:latin typeface="Cambria Math" panose="02040503050406030204" pitchFamily="18" charset="0"/>
                            </a:rPr>
                            <m:t>44</m:t>
                          </m:r>
                        </m:sub>
                      </m:sSub>
                      <m:r>
                        <a:rPr lang="th-TH" sz="1200" i="0">
                          <a:latin typeface="Cambria Math" panose="02040503050406030204" pitchFamily="18" charset="0"/>
                        </a:rPr>
                        <m:t>= </m:t>
                      </m:r>
                      <m:sSub>
                        <m:sSubPr>
                          <m:ctrlPr>
                            <a:rPr lang="th-TH" sz="1200" i="1">
                              <a:latin typeface="Cambria Math" panose="02040503050406030204" pitchFamily="18" charset="0"/>
                            </a:rPr>
                          </m:ctrlPr>
                        </m:sSubPr>
                        <m:e>
                          <m:r>
                            <a:rPr lang="th-TH" sz="1200" i="1">
                              <a:latin typeface="Cambria Math" panose="02040503050406030204" pitchFamily="18" charset="0"/>
                            </a:rPr>
                            <m:t>𝑌</m:t>
                          </m:r>
                        </m:e>
                        <m:sub>
                          <m:r>
                            <a:rPr lang="th-TH" sz="1200" i="0">
                              <a:latin typeface="Cambria Math" panose="02040503050406030204" pitchFamily="18" charset="0"/>
                            </a:rPr>
                            <m:t>41</m:t>
                          </m:r>
                        </m:sub>
                      </m:sSub>
                      <m:r>
                        <a:rPr lang="th-TH" sz="1200" i="0">
                          <a:latin typeface="Cambria Math" panose="02040503050406030204" pitchFamily="18" charset="0"/>
                        </a:rPr>
                        <m:t>+ </m:t>
                      </m:r>
                      <m:sSub>
                        <m:sSubPr>
                          <m:ctrlPr>
                            <a:rPr lang="th-TH" sz="1200" i="1">
                              <a:latin typeface="Cambria Math" panose="02040503050406030204" pitchFamily="18" charset="0"/>
                            </a:rPr>
                          </m:ctrlPr>
                        </m:sSubPr>
                        <m:e>
                          <m:r>
                            <a:rPr lang="th-TH" sz="1200" i="1">
                              <a:latin typeface="Cambria Math" panose="02040503050406030204" pitchFamily="18" charset="0"/>
                            </a:rPr>
                            <m:t>𝑌</m:t>
                          </m:r>
                        </m:e>
                        <m:sub>
                          <m:r>
                            <a:rPr lang="th-TH" sz="1200" i="0">
                              <a:latin typeface="Cambria Math" panose="02040503050406030204" pitchFamily="18" charset="0"/>
                            </a:rPr>
                            <m:t>42</m:t>
                          </m:r>
                        </m:sub>
                      </m:sSub>
                      <m:r>
                        <a:rPr lang="th-TH" sz="1200" i="0">
                          <a:latin typeface="Cambria Math" panose="02040503050406030204" pitchFamily="18" charset="0"/>
                        </a:rPr>
                        <m:t>+ </m:t>
                      </m:r>
                      <m:sSub>
                        <m:sSubPr>
                          <m:ctrlPr>
                            <a:rPr lang="th-TH" sz="1200" i="1">
                              <a:latin typeface="Cambria Math" panose="02040503050406030204" pitchFamily="18" charset="0"/>
                            </a:rPr>
                          </m:ctrlPr>
                        </m:sSubPr>
                        <m:e>
                          <m:r>
                            <a:rPr lang="th-TH" sz="1200" i="1">
                              <a:latin typeface="Cambria Math" panose="02040503050406030204" pitchFamily="18" charset="0"/>
                            </a:rPr>
                            <m:t>𝑌</m:t>
                          </m:r>
                        </m:e>
                        <m:sub>
                          <m:r>
                            <a:rPr lang="th-TH" sz="1200" i="0">
                              <a:latin typeface="Cambria Math" panose="02040503050406030204" pitchFamily="18" charset="0"/>
                            </a:rPr>
                            <m:t>40</m:t>
                          </m:r>
                        </m:sub>
                      </m:sSub>
                      <m:r>
                        <a:rPr lang="th-TH" sz="1200" i="0">
                          <a:latin typeface="Cambria Math" panose="02040503050406030204" pitchFamily="18" charset="0"/>
                        </a:rPr>
                        <m:t>=</m:t>
                      </m:r>
                      <m:r>
                        <a:rPr lang="th-TH" sz="1200" i="1">
                          <a:latin typeface="Cambria Math" panose="02040503050406030204" pitchFamily="18" charset="0"/>
                        </a:rPr>
                        <m:t>𝑗</m:t>
                      </m:r>
                      <m:r>
                        <a:rPr lang="th-TH" sz="1200" i="0">
                          <a:latin typeface="Cambria Math" panose="02040503050406030204" pitchFamily="18" charset="0"/>
                        </a:rPr>
                        <m:t>2</m:t>
                      </m:r>
                      <m:r>
                        <a:rPr lang="th-TH" sz="1200" i="0">
                          <a:latin typeface="Cambria Math" panose="02040503050406030204" pitchFamily="18" charset="0"/>
                        </a:rPr>
                        <m:t>.</m:t>
                      </m:r>
                      <m:r>
                        <a:rPr lang="th-TH" sz="1200" i="0">
                          <a:latin typeface="Cambria Math" panose="02040503050406030204" pitchFamily="18" charset="0"/>
                        </a:rPr>
                        <m:t>5</m:t>
                      </m:r>
                      <m:r>
                        <a:rPr lang="th-TH" sz="1200" i="0">
                          <a:latin typeface="Cambria Math" panose="02040503050406030204" pitchFamily="18" charset="0"/>
                        </a:rPr>
                        <m:t>+</m:t>
                      </m:r>
                      <m:r>
                        <a:rPr lang="th-TH" sz="1200" i="1">
                          <a:latin typeface="Cambria Math" panose="02040503050406030204" pitchFamily="18" charset="0"/>
                        </a:rPr>
                        <m:t>𝑗</m:t>
                      </m:r>
                      <m:r>
                        <a:rPr lang="th-TH" sz="1200" i="0">
                          <a:latin typeface="Cambria Math" panose="02040503050406030204" pitchFamily="18" charset="0"/>
                        </a:rPr>
                        <m:t>5</m:t>
                      </m:r>
                      <m:r>
                        <a:rPr lang="th-TH" sz="1200" i="0">
                          <a:latin typeface="Cambria Math" panose="02040503050406030204" pitchFamily="18" charset="0"/>
                        </a:rPr>
                        <m:t>+</m:t>
                      </m:r>
                      <m:f>
                        <m:fPr>
                          <m:ctrlPr>
                            <a:rPr lang="th-TH" sz="1200" i="1">
                              <a:latin typeface="Cambria Math" panose="02040503050406030204" pitchFamily="18" charset="0"/>
                            </a:rPr>
                          </m:ctrlPr>
                        </m:fPr>
                        <m:num>
                          <m:r>
                            <a:rPr lang="th-TH" sz="1200" i="0">
                              <a:latin typeface="Cambria Math" panose="02040503050406030204" pitchFamily="18" charset="0"/>
                            </a:rPr>
                            <m:t>1</m:t>
                          </m:r>
                        </m:num>
                        <m:den>
                          <m:sSub>
                            <m:sSubPr>
                              <m:ctrlPr>
                                <a:rPr lang="th-TH" sz="1200" i="1">
                                  <a:latin typeface="Cambria Math" panose="02040503050406030204" pitchFamily="18" charset="0"/>
                                </a:rPr>
                              </m:ctrlPr>
                            </m:sSubPr>
                            <m:e>
                              <m:r>
                                <a:rPr lang="th-TH" sz="1200" i="1">
                                  <a:latin typeface="Cambria Math" panose="02040503050406030204" pitchFamily="18" charset="0"/>
                                </a:rPr>
                                <m:t>𝑍</m:t>
                              </m:r>
                            </m:e>
                            <m:sub>
                              <m:r>
                                <a:rPr lang="th-TH" sz="1200" i="0">
                                  <a:latin typeface="Cambria Math" panose="02040503050406030204" pitchFamily="18" charset="0"/>
                                </a:rPr>
                                <m:t>40</m:t>
                              </m:r>
                              <m:r>
                                <a:rPr lang="th-TH" sz="1200" i="0">
                                  <a:latin typeface="Cambria Math" panose="02040503050406030204" pitchFamily="18" charset="0"/>
                                </a:rPr>
                                <m:t> </m:t>
                              </m:r>
                            </m:sub>
                          </m:sSub>
                        </m:den>
                      </m:f>
                      <m:r>
                        <a:rPr lang="th-TH" sz="1200" i="0">
                          <a:latin typeface="Cambria Math" panose="02040503050406030204" pitchFamily="18" charset="0"/>
                        </a:rPr>
                        <m:t>= </m:t>
                      </m:r>
                      <m:r>
                        <a:rPr lang="th-TH" sz="1200" i="1">
                          <a:latin typeface="Cambria Math" panose="02040503050406030204" pitchFamily="18" charset="0"/>
                        </a:rPr>
                        <m:t>𝑗</m:t>
                      </m:r>
                      <m:r>
                        <a:rPr lang="th-TH" sz="1200" i="0">
                          <a:latin typeface="Cambria Math" panose="02040503050406030204" pitchFamily="18" charset="0"/>
                        </a:rPr>
                        <m:t>2</m:t>
                      </m:r>
                      <m:r>
                        <a:rPr lang="th-TH" sz="1200" i="0">
                          <a:latin typeface="Cambria Math" panose="02040503050406030204" pitchFamily="18" charset="0"/>
                        </a:rPr>
                        <m:t>.</m:t>
                      </m:r>
                      <m:r>
                        <a:rPr lang="th-TH" sz="1200" i="0">
                          <a:latin typeface="Cambria Math" panose="02040503050406030204" pitchFamily="18" charset="0"/>
                        </a:rPr>
                        <m:t>5</m:t>
                      </m:r>
                      <m:r>
                        <a:rPr lang="th-TH" sz="1200" i="0">
                          <a:latin typeface="Cambria Math" panose="02040503050406030204" pitchFamily="18" charset="0"/>
                        </a:rPr>
                        <m:t>+</m:t>
                      </m:r>
                      <m:r>
                        <a:rPr lang="th-TH" sz="1200" i="1">
                          <a:latin typeface="Cambria Math" panose="02040503050406030204" pitchFamily="18" charset="0"/>
                        </a:rPr>
                        <m:t>𝑗</m:t>
                      </m:r>
                      <m:r>
                        <a:rPr lang="th-TH" sz="1200" i="0">
                          <a:latin typeface="Cambria Math" panose="02040503050406030204" pitchFamily="18" charset="0"/>
                        </a:rPr>
                        <m:t>5</m:t>
                      </m:r>
                      <m:r>
                        <a:rPr lang="th-TH" sz="1200" i="0">
                          <a:latin typeface="Cambria Math" panose="02040503050406030204" pitchFamily="18" charset="0"/>
                        </a:rPr>
                        <m:t>+</m:t>
                      </m:r>
                      <m:f>
                        <m:fPr>
                          <m:ctrlPr>
                            <a:rPr lang="th-TH" sz="1200" i="1">
                              <a:latin typeface="Cambria Math" panose="02040503050406030204" pitchFamily="18" charset="0"/>
                            </a:rPr>
                          </m:ctrlPr>
                        </m:fPr>
                        <m:num>
                          <m:r>
                            <a:rPr lang="th-TH" sz="1200" i="0">
                              <a:latin typeface="Cambria Math" panose="02040503050406030204" pitchFamily="18" charset="0"/>
                            </a:rPr>
                            <m:t>1</m:t>
                          </m:r>
                        </m:num>
                        <m:den>
                          <m:r>
                            <a:rPr lang="th-TH" sz="1200" i="1">
                              <a:latin typeface="Cambria Math" panose="02040503050406030204" pitchFamily="18" charset="0"/>
                            </a:rPr>
                            <m:t>𝑗</m:t>
                          </m:r>
                          <m:r>
                            <a:rPr lang="th-TH" sz="1200" i="0">
                              <a:latin typeface="Cambria Math" panose="02040503050406030204" pitchFamily="18" charset="0"/>
                            </a:rPr>
                            <m:t>0</m:t>
                          </m:r>
                          <m:r>
                            <a:rPr lang="th-TH" sz="1200" i="0">
                              <a:latin typeface="Cambria Math" panose="02040503050406030204" pitchFamily="18" charset="0"/>
                            </a:rPr>
                            <m:t>.</m:t>
                          </m:r>
                          <m:r>
                            <a:rPr lang="th-TH" sz="1200" i="0">
                              <a:latin typeface="Cambria Math" panose="02040503050406030204" pitchFamily="18" charset="0"/>
                            </a:rPr>
                            <m:t>1</m:t>
                          </m:r>
                          <m:r>
                            <a:rPr lang="th-TH" sz="1200" i="0">
                              <a:latin typeface="Cambria Math" panose="02040503050406030204" pitchFamily="18" charset="0"/>
                            </a:rPr>
                            <m:t>+</m:t>
                          </m:r>
                          <m:r>
                            <a:rPr lang="th-TH" sz="1200" i="1">
                              <a:latin typeface="Cambria Math" panose="02040503050406030204" pitchFamily="18" charset="0"/>
                            </a:rPr>
                            <m:t>𝑗</m:t>
                          </m:r>
                          <m:r>
                            <a:rPr lang="th-TH" sz="1200" i="0">
                              <a:latin typeface="Cambria Math" panose="02040503050406030204" pitchFamily="18" charset="0"/>
                            </a:rPr>
                            <m:t>1</m:t>
                          </m:r>
                          <m:r>
                            <a:rPr lang="th-TH" sz="1200" i="0">
                              <a:latin typeface="Cambria Math" panose="02040503050406030204" pitchFamily="18" charset="0"/>
                            </a:rPr>
                            <m:t>.</m:t>
                          </m:r>
                          <m:r>
                            <a:rPr lang="th-TH" sz="1200" i="0">
                              <a:latin typeface="Cambria Math" panose="02040503050406030204" pitchFamily="18" charset="0"/>
                            </a:rPr>
                            <m:t>15</m:t>
                          </m:r>
                        </m:den>
                      </m:f>
                      <m:r>
                        <a:rPr lang="th-TH" sz="1200" i="0">
                          <a:latin typeface="Cambria Math" panose="02040503050406030204" pitchFamily="18" charset="0"/>
                        </a:rPr>
                        <m:t>=</m:t>
                      </m:r>
                      <m:r>
                        <a:rPr lang="en-US" sz="1200" b="0" i="1" smtClean="0">
                          <a:latin typeface="Cambria Math" panose="02040503050406030204" pitchFamily="18" charset="0"/>
                        </a:rPr>
                        <m:t>−</m:t>
                      </m:r>
                      <m:r>
                        <a:rPr lang="th-TH" sz="1200" i="1">
                          <a:latin typeface="Cambria Math" panose="02040503050406030204" pitchFamily="18" charset="0"/>
                        </a:rPr>
                        <m:t>𝑗</m:t>
                      </m:r>
                      <m:r>
                        <a:rPr lang="th-TH" sz="1200" i="0">
                          <a:latin typeface="Cambria Math" panose="02040503050406030204" pitchFamily="18" charset="0"/>
                        </a:rPr>
                        <m:t>8</m:t>
                      </m:r>
                      <m:r>
                        <a:rPr lang="th-TH" sz="1200" i="0">
                          <a:latin typeface="Cambria Math" panose="02040503050406030204" pitchFamily="18" charset="0"/>
                        </a:rPr>
                        <m:t>.</m:t>
                      </m:r>
                      <m:r>
                        <a:rPr lang="th-TH" sz="1200" i="0">
                          <a:latin typeface="Cambria Math" panose="02040503050406030204" pitchFamily="18" charset="0"/>
                        </a:rPr>
                        <m:t>3</m:t>
                      </m:r>
                    </m:oMath>
                  </m:oMathPara>
                </a14:m>
                <a:endParaRPr lang="th-TH" sz="1200" dirty="0"/>
              </a:p>
            </p:txBody>
          </p:sp>
        </mc:Choice>
        <mc:Fallback xmlns="">
          <p:sp>
            <p:nvSpPr>
              <p:cNvPr id="26" name="Rectangle 25">
                <a:extLst>
                  <a:ext uri="{FF2B5EF4-FFF2-40B4-BE49-F238E27FC236}">
                    <a16:creationId xmlns:a16="http://schemas.microsoft.com/office/drawing/2014/main" id="{B5CA4C45-86C6-42C6-A915-420BAAFB0C67}"/>
                  </a:ext>
                </a:extLst>
              </p:cNvPr>
              <p:cNvSpPr>
                <a:spLocks noRot="1" noChangeAspect="1" noMove="1" noResize="1" noEditPoints="1" noAdjustHandles="1" noChangeArrowheads="1" noChangeShapeType="1" noTextEdit="1"/>
              </p:cNvSpPr>
              <p:nvPr/>
            </p:nvSpPr>
            <p:spPr>
              <a:xfrm>
                <a:off x="6175008" y="4523581"/>
                <a:ext cx="6096000" cy="471604"/>
              </a:xfrm>
              <a:prstGeom prst="rect">
                <a:avLst/>
              </a:prstGeom>
              <a:blipFill>
                <a:blip r:embed="rId20"/>
                <a:stretch>
                  <a:fillRect b="-389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C31C2C4A-0C18-4684-985D-506D9177B0BD}"/>
                  </a:ext>
                </a:extLst>
              </p:cNvPr>
              <p:cNvSpPr/>
              <p:nvPr/>
            </p:nvSpPr>
            <p:spPr>
              <a:xfrm>
                <a:off x="6096000" y="1005129"/>
                <a:ext cx="5844292" cy="1066574"/>
              </a:xfrm>
              <a:prstGeom prst="rect">
                <a:avLst/>
              </a:prstGeom>
            </p:spPr>
            <p:txBody>
              <a:bodyPr wrap="none">
                <a:spAutoFit/>
              </a:bodyPr>
              <a:lstStyle/>
              <a:p>
                <a14:m>
                  <m:oMath xmlns:m="http://schemas.openxmlformats.org/officeDocument/2006/math">
                    <m:sSub>
                      <m:sSubPr>
                        <m:ctrlPr>
                          <a:rPr lang="th-TH" sz="1600" i="1" smtClean="0">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1">
                            <a:solidFill>
                              <a:srgbClr val="7030A0"/>
                            </a:solidFill>
                            <a:latin typeface="Cambria Math" panose="02040503050406030204" pitchFamily="18" charset="0"/>
                          </a:rPr>
                          <m:t>𝑏𝑢𝑠</m:t>
                        </m:r>
                      </m:sub>
                    </m:sSub>
                    <m:r>
                      <a:rPr lang="th-TH" sz="1600" i="0">
                        <a:solidFill>
                          <a:srgbClr val="7030A0"/>
                        </a:solidFill>
                        <a:latin typeface="Cambria Math" panose="02040503050406030204" pitchFamily="18" charset="0"/>
                      </a:rPr>
                      <m:t>= </m:t>
                    </m:r>
                    <m:d>
                      <m:dPr>
                        <m:begChr m:val="["/>
                        <m:endChr m:val="]"/>
                        <m:ctrlPr>
                          <a:rPr lang="th-TH" sz="1600" i="1">
                            <a:solidFill>
                              <a:srgbClr val="7030A0"/>
                            </a:solidFill>
                            <a:latin typeface="Cambria Math" panose="02040503050406030204" pitchFamily="18" charset="0"/>
                          </a:rPr>
                        </m:ctrlPr>
                      </m:dPr>
                      <m:e>
                        <m:m>
                          <m:mPr>
                            <m:plcHide m:val="on"/>
                            <m:mcs>
                              <m:mc>
                                <m:mcPr>
                                  <m:count m:val="4"/>
                                  <m:mcJc m:val="center"/>
                                </m:mcPr>
                              </m:mc>
                            </m:mcs>
                            <m:ctrlPr>
                              <a:rPr lang="th-TH" sz="1600" i="1">
                                <a:solidFill>
                                  <a:srgbClr val="7030A0"/>
                                </a:solidFill>
                                <a:latin typeface="Cambria Math" panose="02040503050406030204" pitchFamily="18" charset="0"/>
                              </a:rPr>
                            </m:ctrlPr>
                          </m:mPr>
                          <m:mr>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11</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12</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13</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14</m:t>
                                  </m:r>
                                </m:sub>
                              </m:sSub>
                            </m:e>
                          </m:mr>
                          <m:mr>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21</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22</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23</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24</m:t>
                                  </m:r>
                                </m:sub>
                              </m:sSub>
                            </m:e>
                          </m:mr>
                          <m:mr>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31</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32</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33</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34</m:t>
                                  </m:r>
                                </m:sub>
                              </m:sSub>
                            </m:e>
                          </m:mr>
                          <m:mr>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41</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42</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43</m:t>
                                  </m:r>
                                </m:sub>
                              </m:sSub>
                            </m:e>
                            <m:e>
                              <m:sSub>
                                <m:sSubPr>
                                  <m:ctrlPr>
                                    <a:rPr lang="th-TH" sz="1600" i="1">
                                      <a:solidFill>
                                        <a:srgbClr val="7030A0"/>
                                      </a:solidFill>
                                      <a:latin typeface="Cambria Math" panose="02040503050406030204" pitchFamily="18" charset="0"/>
                                    </a:rPr>
                                  </m:ctrlPr>
                                </m:sSubPr>
                                <m:e>
                                  <m:r>
                                    <a:rPr lang="th-TH" sz="1600" i="1">
                                      <a:solidFill>
                                        <a:srgbClr val="7030A0"/>
                                      </a:solidFill>
                                      <a:latin typeface="Cambria Math" panose="02040503050406030204" pitchFamily="18" charset="0"/>
                                    </a:rPr>
                                    <m:t>𝑌</m:t>
                                  </m:r>
                                </m:e>
                                <m:sub>
                                  <m:r>
                                    <a:rPr lang="th-TH" sz="1600" i="0">
                                      <a:solidFill>
                                        <a:srgbClr val="7030A0"/>
                                      </a:solidFill>
                                      <a:latin typeface="Cambria Math" panose="02040503050406030204" pitchFamily="18" charset="0"/>
                                    </a:rPr>
                                    <m:t>44</m:t>
                                  </m:r>
                                </m:sub>
                              </m:sSub>
                            </m:e>
                          </m:mr>
                        </m:m>
                      </m:e>
                    </m:d>
                  </m:oMath>
                </a14:m>
                <a:r>
                  <a:rPr lang="th-TH" sz="1600" dirty="0">
                    <a:solidFill>
                      <a:srgbClr val="7030A0"/>
                    </a:solidFill>
                  </a:rPr>
                  <a:t> </a:t>
                </a:r>
                <a14:m>
                  <m:oMath xmlns:m="http://schemas.openxmlformats.org/officeDocument/2006/math">
                    <m:r>
                      <a:rPr lang="th-TH" sz="1600">
                        <a:solidFill>
                          <a:srgbClr val="7030A0"/>
                        </a:solidFill>
                        <a:latin typeface="Cambria Math" panose="02040503050406030204" pitchFamily="18" charset="0"/>
                      </a:rPr>
                      <m:t>= </m:t>
                    </m:r>
                    <m:d>
                      <m:dPr>
                        <m:begChr m:val="["/>
                        <m:endChr m:val="]"/>
                        <m:ctrlPr>
                          <a:rPr lang="th-TH" sz="1600" i="1">
                            <a:solidFill>
                              <a:srgbClr val="7030A0"/>
                            </a:solidFill>
                            <a:latin typeface="Cambria Math" panose="02040503050406030204" pitchFamily="18" charset="0"/>
                          </a:rPr>
                        </m:ctrlPr>
                      </m:dPr>
                      <m:e>
                        <m:m>
                          <m:mPr>
                            <m:plcHide m:val="on"/>
                            <m:mcs>
                              <m:mc>
                                <m:mcPr>
                                  <m:count m:val="4"/>
                                  <m:mcJc m:val="center"/>
                                </m:mcPr>
                              </m:mc>
                            </m:mcs>
                            <m:ctrlPr>
                              <a:rPr lang="th-TH" sz="1600" i="1">
                                <a:solidFill>
                                  <a:srgbClr val="7030A0"/>
                                </a:solidFill>
                                <a:latin typeface="Cambria Math" panose="02040503050406030204" pitchFamily="18" charset="0"/>
                              </a:rPr>
                            </m:ctrlPr>
                          </m:mPr>
                          <m:mr>
                            <m:e>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14</m:t>
                              </m:r>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5</m:t>
                              </m:r>
                            </m:e>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8</m:t>
                              </m:r>
                            </m:e>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4</m:t>
                              </m:r>
                            </m:e>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2</m:t>
                              </m:r>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5</m:t>
                              </m:r>
                            </m:e>
                          </m:mr>
                          <m:mr>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8</m:t>
                              </m:r>
                            </m:e>
                            <m:e>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17</m:t>
                              </m:r>
                            </m:e>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4</m:t>
                              </m:r>
                            </m:e>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5</m:t>
                              </m:r>
                            </m:e>
                          </m:mr>
                          <m:mr>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4</m:t>
                              </m:r>
                            </m:e>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4</m:t>
                              </m:r>
                            </m:e>
                            <m:e>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8</m:t>
                              </m:r>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8</m:t>
                              </m:r>
                            </m:e>
                            <m:e>
                              <m:r>
                                <a:rPr lang="en-US" sz="1600" b="0" i="1" smtClean="0">
                                  <a:solidFill>
                                    <a:srgbClr val="7030A0"/>
                                  </a:solidFill>
                                  <a:latin typeface="Cambria Math" panose="02040503050406030204" pitchFamily="18" charset="0"/>
                                </a:rPr>
                                <m:t>0</m:t>
                              </m:r>
                              <m:r>
                                <a:rPr lang="en-US" sz="1600" b="0" i="1" smtClean="0">
                                  <a:solidFill>
                                    <a:srgbClr val="7030A0"/>
                                  </a:solidFill>
                                  <a:latin typeface="Cambria Math" panose="02040503050406030204" pitchFamily="18" charset="0"/>
                                </a:rPr>
                                <m:t>𝑗</m:t>
                              </m:r>
                            </m:e>
                          </m:mr>
                          <m:mr>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2</m:t>
                              </m:r>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5</m:t>
                              </m:r>
                            </m:e>
                            <m:e>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5</m:t>
                              </m:r>
                            </m:e>
                            <m:e>
                              <m:r>
                                <a:rPr lang="en-US" sz="1600" b="0" i="1" smtClean="0">
                                  <a:solidFill>
                                    <a:srgbClr val="7030A0"/>
                                  </a:solidFill>
                                  <a:latin typeface="Cambria Math" panose="02040503050406030204" pitchFamily="18" charset="0"/>
                                </a:rPr>
                                <m:t>0</m:t>
                              </m:r>
                              <m:r>
                                <a:rPr lang="en-US" sz="1600" b="0" i="1" smtClean="0">
                                  <a:solidFill>
                                    <a:srgbClr val="7030A0"/>
                                  </a:solidFill>
                                  <a:latin typeface="Cambria Math" panose="02040503050406030204" pitchFamily="18" charset="0"/>
                                </a:rPr>
                                <m:t>𝑗</m:t>
                              </m:r>
                            </m:e>
                            <m:e>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𝑗</m:t>
                              </m:r>
                              <m:r>
                                <a:rPr lang="en-US" sz="1600" b="0" i="1" smtClean="0">
                                  <a:solidFill>
                                    <a:srgbClr val="7030A0"/>
                                  </a:solidFill>
                                  <a:latin typeface="Cambria Math" panose="02040503050406030204" pitchFamily="18" charset="0"/>
                                </a:rPr>
                                <m:t>8</m:t>
                              </m:r>
                              <m:r>
                                <a:rPr lang="en-US" sz="1600" b="0" i="1" smtClean="0">
                                  <a:solidFill>
                                    <a:srgbClr val="7030A0"/>
                                  </a:solidFill>
                                  <a:latin typeface="Cambria Math" panose="02040503050406030204" pitchFamily="18" charset="0"/>
                                </a:rPr>
                                <m:t>.</m:t>
                              </m:r>
                              <m:r>
                                <a:rPr lang="en-US" sz="1600" b="0" i="1" smtClean="0">
                                  <a:solidFill>
                                    <a:srgbClr val="7030A0"/>
                                  </a:solidFill>
                                  <a:latin typeface="Cambria Math" panose="02040503050406030204" pitchFamily="18" charset="0"/>
                                </a:rPr>
                                <m:t>3</m:t>
                              </m:r>
                            </m:e>
                          </m:mr>
                        </m:m>
                      </m:e>
                    </m:d>
                  </m:oMath>
                </a14:m>
                <a:endParaRPr lang="th-TH" sz="1600" dirty="0">
                  <a:solidFill>
                    <a:srgbClr val="7030A0"/>
                  </a:solidFill>
                </a:endParaRPr>
              </a:p>
            </p:txBody>
          </p:sp>
        </mc:Choice>
        <mc:Fallback xmlns="">
          <p:sp>
            <p:nvSpPr>
              <p:cNvPr id="27" name="Rectangle 26">
                <a:extLst>
                  <a:ext uri="{FF2B5EF4-FFF2-40B4-BE49-F238E27FC236}">
                    <a16:creationId xmlns:a16="http://schemas.microsoft.com/office/drawing/2014/main" id="{C31C2C4A-0C18-4684-985D-506D9177B0BD}"/>
                  </a:ext>
                </a:extLst>
              </p:cNvPr>
              <p:cNvSpPr>
                <a:spLocks noRot="1" noChangeAspect="1" noMove="1" noResize="1" noEditPoints="1" noAdjustHandles="1" noChangeArrowheads="1" noChangeShapeType="1" noTextEdit="1"/>
              </p:cNvSpPr>
              <p:nvPr/>
            </p:nvSpPr>
            <p:spPr>
              <a:xfrm>
                <a:off x="6096000" y="1005129"/>
                <a:ext cx="5844292" cy="1066574"/>
              </a:xfrm>
              <a:prstGeom prst="rect">
                <a:avLst/>
              </a:prstGeom>
              <a:blipFill>
                <a:blip r:embed="rId21"/>
                <a:stretch>
                  <a:fillRect/>
                </a:stretch>
              </a:blipFill>
            </p:spPr>
            <p:txBody>
              <a:bodyPr/>
              <a:lstStyle/>
              <a:p>
                <a:r>
                  <a:rPr lang="th-TH">
                    <a:noFill/>
                  </a:rPr>
                  <a:t> </a:t>
                </a:r>
              </a:p>
            </p:txBody>
          </p:sp>
        </mc:Fallback>
      </mc:AlternateContent>
      <p:sp>
        <p:nvSpPr>
          <p:cNvPr id="29" name="Rectangle 28">
            <a:extLst>
              <a:ext uri="{FF2B5EF4-FFF2-40B4-BE49-F238E27FC236}">
                <a16:creationId xmlns:a16="http://schemas.microsoft.com/office/drawing/2014/main" id="{07037865-6E5E-4D6F-9D49-BE61F4E070EC}"/>
              </a:ext>
            </a:extLst>
          </p:cNvPr>
          <p:cNvSpPr/>
          <p:nvPr/>
        </p:nvSpPr>
        <p:spPr>
          <a:xfrm>
            <a:off x="158018" y="0"/>
            <a:ext cx="12033981" cy="707886"/>
          </a:xfrm>
          <a:prstGeom prst="rect">
            <a:avLst/>
          </a:prstGeom>
        </p:spPr>
        <p:txBody>
          <a:bodyPr wrap="square">
            <a:spAutoFit/>
          </a:bodyPr>
          <a:lstStyle/>
          <a:p>
            <a:r>
              <a:rPr lang="en-US" sz="2000" b="1" dirty="0">
                <a:solidFill>
                  <a:srgbClr val="C00000"/>
                </a:solidFill>
              </a:rPr>
              <a:t>Calculate the Bus Admittance matrix from the give power system diagram having impedances values are present in the Figure below</a:t>
            </a:r>
            <a:endParaRPr lang="th-TH" sz="2000" b="1" dirty="0">
              <a:solidFill>
                <a:srgbClr val="C00000"/>
              </a:solidFill>
            </a:endParaRPr>
          </a:p>
        </p:txBody>
      </p:sp>
    </p:spTree>
    <p:extLst>
      <p:ext uri="{BB962C8B-B14F-4D97-AF65-F5344CB8AC3E}">
        <p14:creationId xmlns:p14="http://schemas.microsoft.com/office/powerpoint/2010/main" val="287943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9636EA6-EC2E-46A4-A712-4D7BE9CD94D5}"/>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69A6CA4D-977F-4E4E-BF6C-F46FD3A452C9}"/>
              </a:ext>
            </a:extLst>
          </p:cNvPr>
          <p:cNvSpPr>
            <a:spLocks noGrp="1"/>
          </p:cNvSpPr>
          <p:nvPr>
            <p:ph type="sldNum" sz="quarter" idx="12"/>
          </p:nvPr>
        </p:nvSpPr>
        <p:spPr/>
        <p:txBody>
          <a:bodyPr/>
          <a:lstStyle/>
          <a:p>
            <a:fld id="{33BCD95E-A428-4E8F-A603-A71E22D42A60}" type="slidenum">
              <a:rPr lang="th-TH" smtClean="0"/>
              <a:t>19</a:t>
            </a:fld>
            <a:endParaRPr lang="th-TH"/>
          </a:p>
        </p:txBody>
      </p:sp>
      <p:pic>
        <p:nvPicPr>
          <p:cNvPr id="7" name="Picture 6">
            <a:extLst>
              <a:ext uri="{FF2B5EF4-FFF2-40B4-BE49-F238E27FC236}">
                <a16:creationId xmlns:a16="http://schemas.microsoft.com/office/drawing/2014/main" id="{16A860BD-9836-4C01-9775-7D6129C11C7C}"/>
              </a:ext>
            </a:extLst>
          </p:cNvPr>
          <p:cNvPicPr>
            <a:picLocks noChangeAspect="1"/>
          </p:cNvPicPr>
          <p:nvPr/>
        </p:nvPicPr>
        <p:blipFill>
          <a:blip r:embed="rId2"/>
          <a:stretch>
            <a:fillRect/>
          </a:stretch>
        </p:blipFill>
        <p:spPr>
          <a:xfrm>
            <a:off x="326003" y="2066196"/>
            <a:ext cx="5000625" cy="3086100"/>
          </a:xfrm>
          <a:prstGeom prst="rect">
            <a:avLst/>
          </a:prstGeom>
        </p:spPr>
      </p:pic>
      <p:pic>
        <p:nvPicPr>
          <p:cNvPr id="8" name="Picture 7">
            <a:extLst>
              <a:ext uri="{FF2B5EF4-FFF2-40B4-BE49-F238E27FC236}">
                <a16:creationId xmlns:a16="http://schemas.microsoft.com/office/drawing/2014/main" id="{2584C249-22F4-44FC-95C3-9E8E5F663420}"/>
              </a:ext>
            </a:extLst>
          </p:cNvPr>
          <p:cNvPicPr>
            <a:picLocks noChangeAspect="1"/>
          </p:cNvPicPr>
          <p:nvPr/>
        </p:nvPicPr>
        <p:blipFill>
          <a:blip r:embed="rId3"/>
          <a:stretch>
            <a:fillRect/>
          </a:stretch>
        </p:blipFill>
        <p:spPr>
          <a:xfrm>
            <a:off x="1099517" y="365125"/>
            <a:ext cx="9777868" cy="809625"/>
          </a:xfrm>
          <a:prstGeom prst="rect">
            <a:avLst/>
          </a:prstGeom>
        </p:spPr>
      </p:pic>
      <p:sp>
        <p:nvSpPr>
          <p:cNvPr id="9" name="TextBox 8">
            <a:extLst>
              <a:ext uri="{FF2B5EF4-FFF2-40B4-BE49-F238E27FC236}">
                <a16:creationId xmlns:a16="http://schemas.microsoft.com/office/drawing/2014/main" id="{9B296ADB-A893-4B33-A64B-C65D57BEBB0F}"/>
              </a:ext>
            </a:extLst>
          </p:cNvPr>
          <p:cNvSpPr txBox="1"/>
          <p:nvPr/>
        </p:nvSpPr>
        <p:spPr>
          <a:xfrm>
            <a:off x="326003" y="1112089"/>
            <a:ext cx="11720223" cy="954107"/>
          </a:xfrm>
          <a:prstGeom prst="rect">
            <a:avLst/>
          </a:prstGeom>
          <a:noFill/>
        </p:spPr>
        <p:txBody>
          <a:bodyPr wrap="square" rtlCol="0">
            <a:spAutoFit/>
          </a:bodyPr>
          <a:lstStyle/>
          <a:p>
            <a:r>
              <a:rPr lang="en-US" b="1" dirty="0">
                <a:solidFill>
                  <a:srgbClr val="C00000"/>
                </a:solidFill>
              </a:rPr>
              <a:t>Q:Apply the Singular Transformation Method on given reactance diagram as shown in Figure, to calculate the Y</a:t>
            </a:r>
            <a:r>
              <a:rPr lang="en-US" b="1" baseline="-25000" dirty="0">
                <a:solidFill>
                  <a:srgbClr val="C00000"/>
                </a:solidFill>
              </a:rPr>
              <a:t>BUS </a:t>
            </a:r>
            <a:r>
              <a:rPr lang="en-US" b="1" baseline="30000" dirty="0">
                <a:solidFill>
                  <a:srgbClr val="C00000"/>
                </a:solidFill>
              </a:rPr>
              <a:t> </a:t>
            </a:r>
            <a:r>
              <a:rPr lang="en-US" b="1" dirty="0">
                <a:solidFill>
                  <a:srgbClr val="C00000"/>
                </a:solidFill>
              </a:rPr>
              <a:t>matrix</a:t>
            </a:r>
            <a:endParaRPr lang="th-TH" b="1" dirty="0">
              <a:solidFill>
                <a:srgbClr val="C00000"/>
              </a:solidFill>
            </a:endParaRPr>
          </a:p>
        </p:txBody>
      </p:sp>
    </p:spTree>
    <p:extLst>
      <p:ext uri="{BB962C8B-B14F-4D97-AF65-F5344CB8AC3E}">
        <p14:creationId xmlns:p14="http://schemas.microsoft.com/office/powerpoint/2010/main" val="235427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8B04-CA6F-4253-9533-E49643616F20}"/>
              </a:ext>
            </a:extLst>
          </p:cNvPr>
          <p:cNvSpPr>
            <a:spLocks noGrp="1"/>
          </p:cNvSpPr>
          <p:nvPr>
            <p:ph type="title"/>
          </p:nvPr>
        </p:nvSpPr>
        <p:spPr>
          <a:xfrm>
            <a:off x="241852" y="136525"/>
            <a:ext cx="10515600" cy="461811"/>
          </a:xfrm>
        </p:spPr>
        <p:txBody>
          <a:bodyPr>
            <a:normAutofit fontScale="90000"/>
          </a:bodyPr>
          <a:lstStyle/>
          <a:p>
            <a:r>
              <a:rPr lang="en-US" b="1" dirty="0">
                <a:solidFill>
                  <a:srgbClr val="7030A0"/>
                </a:solidFill>
              </a:rPr>
              <a:t>Introduction</a:t>
            </a:r>
            <a:endParaRPr lang="th-TH" b="1" dirty="0">
              <a:solidFill>
                <a:srgbClr val="7030A0"/>
              </a:solidFill>
            </a:endParaRPr>
          </a:p>
        </p:txBody>
      </p:sp>
      <p:sp>
        <p:nvSpPr>
          <p:cNvPr id="3" name="Content Placeholder 2">
            <a:extLst>
              <a:ext uri="{FF2B5EF4-FFF2-40B4-BE49-F238E27FC236}">
                <a16:creationId xmlns:a16="http://schemas.microsoft.com/office/drawing/2014/main" id="{0D634630-F1E4-44A2-81A6-E0A24E456C7C}"/>
              </a:ext>
            </a:extLst>
          </p:cNvPr>
          <p:cNvSpPr>
            <a:spLocks noGrp="1"/>
          </p:cNvSpPr>
          <p:nvPr>
            <p:ph idx="1"/>
          </p:nvPr>
        </p:nvSpPr>
        <p:spPr>
          <a:xfrm>
            <a:off x="305462" y="664734"/>
            <a:ext cx="11788471" cy="5691615"/>
          </a:xfrm>
        </p:spPr>
        <p:txBody>
          <a:bodyPr>
            <a:normAutofit fontScale="92500" lnSpcReduction="20000"/>
          </a:bodyPr>
          <a:lstStyle/>
          <a:p>
            <a:pPr algn="just">
              <a:buFont typeface="Wingdings" panose="05000000000000000000" pitchFamily="2" charset="2"/>
              <a:buChar char="Ø"/>
            </a:pPr>
            <a:r>
              <a:rPr lang="en-US" dirty="0"/>
              <a:t>In </a:t>
            </a:r>
            <a:r>
              <a:rPr lang="en-US" b="1" dirty="0"/>
              <a:t>RLC circuit</a:t>
            </a:r>
            <a:r>
              <a:rPr lang="en-US" dirty="0"/>
              <a:t>, the most fundamental elements of a </a:t>
            </a:r>
            <a:r>
              <a:rPr lang="en-US" dirty="0">
                <a:hlinkClick r:id="rId2" tooltip="Types of resistor"/>
              </a:rPr>
              <a:t>resistor</a:t>
            </a:r>
            <a:r>
              <a:rPr lang="en-US" dirty="0"/>
              <a:t>, </a:t>
            </a:r>
            <a:r>
              <a:rPr lang="en-US" dirty="0">
                <a:hlinkClick r:id="rId3" tooltip="What is Inductor and Inductance?"/>
              </a:rPr>
              <a:t>inductor</a:t>
            </a:r>
            <a:r>
              <a:rPr lang="en-US" dirty="0"/>
              <a:t> and </a:t>
            </a:r>
            <a:r>
              <a:rPr lang="en-US" dirty="0">
                <a:hlinkClick r:id="rId4" tooltip="What is Capacitor and Capacitance? "/>
              </a:rPr>
              <a:t>capacitor</a:t>
            </a:r>
            <a:r>
              <a:rPr lang="en-US" dirty="0"/>
              <a:t> are connected across a </a:t>
            </a:r>
            <a:r>
              <a:rPr lang="en-US" dirty="0">
                <a:hlinkClick r:id="rId5" tooltip="Voltage or Electric Potential&#10;Difference"/>
              </a:rPr>
              <a:t>voltage</a:t>
            </a:r>
            <a:r>
              <a:rPr lang="en-US" dirty="0"/>
              <a:t> supply.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All of these elements are linear and passive in nature.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hlinkClick r:id="rId6"/>
              </a:rPr>
              <a:t>Passive components</a:t>
            </a:r>
            <a:r>
              <a:rPr lang="en-US" dirty="0"/>
              <a:t> are ones that consume energy rather than producing it; linear elements are those which have a linear relationship between voltage and </a:t>
            </a:r>
            <a:r>
              <a:rPr lang="en-US" dirty="0">
                <a:hlinkClick r:id="rId7" tooltip="Electric Current"/>
              </a:rPr>
              <a:t>current</a:t>
            </a:r>
            <a:r>
              <a:rPr lang="en-US" dirty="0"/>
              <a: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There are number of ways of connecting these elements across voltage supply, but the most common method is to connect these elements either in series or in parallel.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a:t>
            </a:r>
            <a:r>
              <a:rPr lang="en-US" b="1" dirty="0"/>
              <a:t>RLC circuit</a:t>
            </a:r>
            <a:r>
              <a:rPr lang="en-US" dirty="0"/>
              <a:t> exhibits the property of resonance in same way as LC circuit exhibits, but in this circuit the oscillation dies out quickly as compared to LC circuit due to the presence of resistor in the circuit.</a:t>
            </a:r>
            <a:endParaRPr lang="th-TH" dirty="0"/>
          </a:p>
        </p:txBody>
      </p:sp>
      <p:sp>
        <p:nvSpPr>
          <p:cNvPr id="4" name="Date Placeholder 3">
            <a:extLst>
              <a:ext uri="{FF2B5EF4-FFF2-40B4-BE49-F238E27FC236}">
                <a16:creationId xmlns:a16="http://schemas.microsoft.com/office/drawing/2014/main" id="{43C8F7AE-FA6B-4D34-A472-C442234D8ECD}"/>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9F79D0FD-296B-413D-95E8-7CB92FB808C5}"/>
              </a:ext>
            </a:extLst>
          </p:cNvPr>
          <p:cNvSpPr>
            <a:spLocks noGrp="1"/>
          </p:cNvSpPr>
          <p:nvPr>
            <p:ph type="sldNum" sz="quarter" idx="12"/>
          </p:nvPr>
        </p:nvSpPr>
        <p:spPr/>
        <p:txBody>
          <a:bodyPr/>
          <a:lstStyle/>
          <a:p>
            <a:fld id="{33BCD95E-A428-4E8F-A603-A71E22D42A60}" type="slidenum">
              <a:rPr lang="th-TH" smtClean="0"/>
              <a:t>2</a:t>
            </a:fld>
            <a:endParaRPr lang="th-TH"/>
          </a:p>
        </p:txBody>
      </p:sp>
    </p:spTree>
    <p:extLst>
      <p:ext uri="{BB962C8B-B14F-4D97-AF65-F5344CB8AC3E}">
        <p14:creationId xmlns:p14="http://schemas.microsoft.com/office/powerpoint/2010/main" val="141182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A2BC2D7-C97F-45C4-BCCB-C8906E9C0EC5}"/>
                  </a:ext>
                </a:extLst>
              </p:cNvPr>
              <p:cNvSpPr/>
              <p:nvPr/>
            </p:nvSpPr>
            <p:spPr>
              <a:xfrm>
                <a:off x="94362" y="1664360"/>
                <a:ext cx="4871975"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th-TH" i="1">
                              <a:latin typeface="Cambria Math" panose="02040503050406030204" pitchFamily="18" charset="0"/>
                            </a:rPr>
                          </m:ctrlPr>
                        </m:dPr>
                        <m:e>
                          <m:r>
                            <a:rPr lang="th-TH" i="1">
                              <a:latin typeface="Cambria Math" panose="02040503050406030204" pitchFamily="18" charset="0"/>
                            </a:rPr>
                            <m:t>𝑦</m:t>
                          </m:r>
                        </m:e>
                      </m:d>
                      <m:r>
                        <a:rPr lang="th-TH" i="0">
                          <a:latin typeface="Cambria Math" panose="02040503050406030204" pitchFamily="18" charset="0"/>
                        </a:rPr>
                        <m:t>= </m:t>
                      </m:r>
                      <m:d>
                        <m:dPr>
                          <m:begChr m:val="["/>
                          <m:endChr m:val="]"/>
                          <m:ctrlPr>
                            <a:rPr lang="th-TH" i="1">
                              <a:latin typeface="Cambria Math" panose="02040503050406030204" pitchFamily="18" charset="0"/>
                            </a:rPr>
                          </m:ctrlPr>
                        </m:dPr>
                        <m:e>
                          <m:m>
                            <m:mPr>
                              <m:plcHide m:val="on"/>
                              <m:mcs>
                                <m:mc>
                                  <m:mcPr>
                                    <m:count m:val="3"/>
                                    <m:mcJc m:val="center"/>
                                  </m:mcPr>
                                </m:mc>
                              </m:mcs>
                              <m:ctrlPr>
                                <a:rPr lang="th-TH" i="1">
                                  <a:latin typeface="Cambria Math" panose="02040503050406030204" pitchFamily="18" charset="0"/>
                                </a:rPr>
                              </m:ctrlPr>
                            </m:mPr>
                            <m:mr>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4</m:t>
                                </m:r>
                              </m:e>
                              <m:e>
                                <m:r>
                                  <a:rPr lang="th-TH" i="0" smtClean="0">
                                    <a:solidFill>
                                      <a:srgbClr val="FF0000"/>
                                    </a:solidFill>
                                    <a:latin typeface="Cambria Math" panose="02040503050406030204" pitchFamily="18" charset="0"/>
                                  </a:rPr>
                                  <m:t>0</m:t>
                                </m:r>
                              </m:e>
                              <m:e>
                                <m:r>
                                  <a:rPr lang="th-TH" i="0" smtClean="0">
                                    <a:solidFill>
                                      <a:srgbClr val="FF0000"/>
                                    </a:solidFill>
                                    <a:latin typeface="Cambria Math" panose="02040503050406030204" pitchFamily="18" charset="0"/>
                                  </a:rPr>
                                  <m:t>0</m:t>
                                </m:r>
                              </m:e>
                            </m:mr>
                            <m:mr>
                              <m:e>
                                <m:r>
                                  <a:rPr lang="th-TH" i="0" smtClean="0">
                                    <a:solidFill>
                                      <a:srgbClr val="FF0000"/>
                                    </a:solidFill>
                                    <a:latin typeface="Cambria Math" panose="02040503050406030204" pitchFamily="18" charset="0"/>
                                  </a:rPr>
                                  <m:t>0</m:t>
                                </m:r>
                              </m:e>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e>
                                <m:r>
                                  <a:rPr lang="th-TH" i="0" smtClean="0">
                                    <a:solidFill>
                                      <a:srgbClr val="FF0000"/>
                                    </a:solidFill>
                                    <a:latin typeface="Cambria Math" panose="02040503050406030204" pitchFamily="18" charset="0"/>
                                  </a:rPr>
                                  <m:t>0</m:t>
                                </m:r>
                              </m:e>
                            </m:mr>
                            <m:mr>
                              <m:e>
                                <m:r>
                                  <a:rPr lang="th-TH" i="0" smtClean="0">
                                    <a:solidFill>
                                      <a:srgbClr val="FF0000"/>
                                    </a:solidFill>
                                    <a:latin typeface="Cambria Math" panose="02040503050406030204" pitchFamily="18" charset="0"/>
                                  </a:rPr>
                                  <m:t>0</m:t>
                                </m:r>
                              </m:e>
                              <m:e>
                                <m:r>
                                  <a:rPr lang="th-TH" i="0" smtClean="0">
                                    <a:solidFill>
                                      <a:srgbClr val="FF0000"/>
                                    </a:solidFill>
                                    <a:latin typeface="Cambria Math" panose="02040503050406030204" pitchFamily="18" charset="0"/>
                                  </a:rPr>
                                  <m:t>0</m:t>
                                </m:r>
                              </m:e>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mr>
                          </m:m>
                        </m:e>
                      </m:d>
                    </m:oMath>
                  </m:oMathPara>
                </a14:m>
                <a:endParaRPr lang="th-TH" dirty="0"/>
              </a:p>
            </p:txBody>
          </p:sp>
        </mc:Choice>
        <mc:Fallback xmlns="">
          <p:sp>
            <p:nvSpPr>
              <p:cNvPr id="6" name="Rectangle 5">
                <a:extLst>
                  <a:ext uri="{FF2B5EF4-FFF2-40B4-BE49-F238E27FC236}">
                    <a16:creationId xmlns:a16="http://schemas.microsoft.com/office/drawing/2014/main" id="{7A2BC2D7-C97F-45C4-BCCB-C8906E9C0EC5}"/>
                  </a:ext>
                </a:extLst>
              </p:cNvPr>
              <p:cNvSpPr>
                <a:spLocks noRot="1" noChangeAspect="1" noMove="1" noResize="1" noEditPoints="1" noAdjustHandles="1" noChangeArrowheads="1" noChangeShapeType="1" noTextEdit="1"/>
              </p:cNvSpPr>
              <p:nvPr/>
            </p:nvSpPr>
            <p:spPr>
              <a:xfrm>
                <a:off x="94362" y="1664360"/>
                <a:ext cx="4871975" cy="1461810"/>
              </a:xfrm>
              <a:prstGeom prst="rect">
                <a:avLst/>
              </a:prstGeom>
              <a:blipFill>
                <a:blip r:embed="rId2"/>
                <a:stretch>
                  <a:fillRect/>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9212ED3D-44AE-494E-80A2-E5B3002D96EF}"/>
              </a:ext>
            </a:extLst>
          </p:cNvPr>
          <p:cNvPicPr>
            <a:picLocks noChangeAspect="1"/>
          </p:cNvPicPr>
          <p:nvPr/>
        </p:nvPicPr>
        <p:blipFill>
          <a:blip r:embed="rId3"/>
          <a:stretch>
            <a:fillRect/>
          </a:stretch>
        </p:blipFill>
        <p:spPr>
          <a:xfrm>
            <a:off x="6981825" y="826935"/>
            <a:ext cx="5210175" cy="2461179"/>
          </a:xfrm>
          <a:prstGeom prst="rect">
            <a:avLst/>
          </a:prstGeom>
        </p:spPr>
      </p:pic>
      <p:sp>
        <p:nvSpPr>
          <p:cNvPr id="25" name="TextBox 24">
            <a:extLst>
              <a:ext uri="{FF2B5EF4-FFF2-40B4-BE49-F238E27FC236}">
                <a16:creationId xmlns:a16="http://schemas.microsoft.com/office/drawing/2014/main" id="{4A76AF11-E55B-483F-88D6-90FE27D7903E}"/>
              </a:ext>
            </a:extLst>
          </p:cNvPr>
          <p:cNvSpPr txBox="1"/>
          <p:nvPr/>
        </p:nvSpPr>
        <p:spPr>
          <a:xfrm>
            <a:off x="0" y="374747"/>
            <a:ext cx="10803105" cy="526218"/>
          </a:xfrm>
          <a:prstGeom prst="rect">
            <a:avLst/>
          </a:prstGeom>
          <a:noFill/>
        </p:spPr>
        <p:txBody>
          <a:bodyPr wrap="square" rtlCol="0">
            <a:spAutoFit/>
          </a:bodyPr>
          <a:lstStyle/>
          <a:p>
            <a:r>
              <a:rPr lang="en-US" dirty="0"/>
              <a:t>Put Self Admittance (Y</a:t>
            </a:r>
            <a:r>
              <a:rPr lang="en-US" baseline="-25000" dirty="0"/>
              <a:t>11</a:t>
            </a:r>
            <a:r>
              <a:rPr lang="en-US" dirty="0"/>
              <a:t> , Y</a:t>
            </a:r>
            <a:r>
              <a:rPr lang="en-US" baseline="-25000" dirty="0"/>
              <a:t>22</a:t>
            </a:r>
            <a:r>
              <a:rPr lang="en-US" dirty="0"/>
              <a:t>  etc. )values and other values put as a zero</a:t>
            </a:r>
            <a:endParaRPr lang="th-TH" dirty="0"/>
          </a:p>
        </p:txBody>
      </p:sp>
    </p:spTree>
    <p:extLst>
      <p:ext uri="{BB962C8B-B14F-4D97-AF65-F5344CB8AC3E}">
        <p14:creationId xmlns:p14="http://schemas.microsoft.com/office/powerpoint/2010/main" val="266750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61E30894-F190-4888-B432-3A3CD009A493}"/>
              </a:ext>
            </a:extLst>
          </p:cNvPr>
          <p:cNvSpPr/>
          <p:nvPr/>
        </p:nvSpPr>
        <p:spPr>
          <a:xfrm rot="10800000">
            <a:off x="699714" y="1360456"/>
            <a:ext cx="2433099" cy="1296063"/>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0" name="Straight Arrow Connector 9">
            <a:extLst>
              <a:ext uri="{FF2B5EF4-FFF2-40B4-BE49-F238E27FC236}">
                <a16:creationId xmlns:a16="http://schemas.microsoft.com/office/drawing/2014/main" id="{153C2322-F80E-4B81-B3C5-A23337105EAA}"/>
              </a:ext>
            </a:extLst>
          </p:cNvPr>
          <p:cNvCxnSpPr/>
          <p:nvPr/>
        </p:nvCxnSpPr>
        <p:spPr>
          <a:xfrm flipH="1">
            <a:off x="1653871" y="1360456"/>
            <a:ext cx="485030"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6F5BB3-EEE4-4872-9AC9-24F588CC726F}"/>
              </a:ext>
            </a:extLst>
          </p:cNvPr>
          <p:cNvCxnSpPr>
            <a:cxnSpLocks/>
          </p:cNvCxnSpPr>
          <p:nvPr/>
        </p:nvCxnSpPr>
        <p:spPr>
          <a:xfrm flipV="1">
            <a:off x="2339010" y="1820969"/>
            <a:ext cx="356481" cy="37503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87AEA96-0C0D-47F5-8F3D-2B8C14854E6F}"/>
              </a:ext>
            </a:extLst>
          </p:cNvPr>
          <p:cNvCxnSpPr>
            <a:cxnSpLocks/>
          </p:cNvCxnSpPr>
          <p:nvPr/>
        </p:nvCxnSpPr>
        <p:spPr>
          <a:xfrm>
            <a:off x="1208598" y="1899820"/>
            <a:ext cx="182880" cy="21733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04FAF2-1B85-4AFB-BA34-29C6CB70A44A}"/>
              </a:ext>
            </a:extLst>
          </p:cNvPr>
          <p:cNvSpPr txBox="1"/>
          <p:nvPr/>
        </p:nvSpPr>
        <p:spPr>
          <a:xfrm>
            <a:off x="306124" y="1098846"/>
            <a:ext cx="278295" cy="523220"/>
          </a:xfrm>
          <a:prstGeom prst="rect">
            <a:avLst/>
          </a:prstGeom>
          <a:noFill/>
        </p:spPr>
        <p:txBody>
          <a:bodyPr wrap="square" rtlCol="0">
            <a:spAutoFit/>
          </a:bodyPr>
          <a:lstStyle/>
          <a:p>
            <a:r>
              <a:rPr lang="en-US" dirty="0"/>
              <a:t>1</a:t>
            </a:r>
            <a:endParaRPr lang="th-TH" dirty="0"/>
          </a:p>
        </p:txBody>
      </p:sp>
      <p:sp>
        <p:nvSpPr>
          <p:cNvPr id="14" name="TextBox 13">
            <a:extLst>
              <a:ext uri="{FF2B5EF4-FFF2-40B4-BE49-F238E27FC236}">
                <a16:creationId xmlns:a16="http://schemas.microsoft.com/office/drawing/2014/main" id="{3AA62B81-1B07-4D0A-86E8-1BC44E8F2C7B}"/>
              </a:ext>
            </a:extLst>
          </p:cNvPr>
          <p:cNvSpPr txBox="1"/>
          <p:nvPr/>
        </p:nvSpPr>
        <p:spPr>
          <a:xfrm>
            <a:off x="3132813" y="1106796"/>
            <a:ext cx="421419" cy="523220"/>
          </a:xfrm>
          <a:prstGeom prst="rect">
            <a:avLst/>
          </a:prstGeom>
          <a:noFill/>
        </p:spPr>
        <p:txBody>
          <a:bodyPr wrap="square" rtlCol="0">
            <a:spAutoFit/>
          </a:bodyPr>
          <a:lstStyle/>
          <a:p>
            <a:r>
              <a:rPr lang="en-US" dirty="0"/>
              <a:t>2</a:t>
            </a:r>
            <a:endParaRPr lang="th-TH" dirty="0"/>
          </a:p>
        </p:txBody>
      </p:sp>
      <p:sp>
        <p:nvSpPr>
          <p:cNvPr id="15" name="TextBox 14">
            <a:extLst>
              <a:ext uri="{FF2B5EF4-FFF2-40B4-BE49-F238E27FC236}">
                <a16:creationId xmlns:a16="http://schemas.microsoft.com/office/drawing/2014/main" id="{07D53AA0-7EB5-476B-A2DF-9FF0B4F99FC2}"/>
              </a:ext>
            </a:extLst>
          </p:cNvPr>
          <p:cNvSpPr txBox="1"/>
          <p:nvPr/>
        </p:nvSpPr>
        <p:spPr>
          <a:xfrm>
            <a:off x="1696277" y="2671555"/>
            <a:ext cx="349858" cy="523220"/>
          </a:xfrm>
          <a:prstGeom prst="rect">
            <a:avLst/>
          </a:prstGeom>
          <a:noFill/>
        </p:spPr>
        <p:txBody>
          <a:bodyPr wrap="square" rtlCol="0">
            <a:spAutoFit/>
          </a:bodyPr>
          <a:lstStyle/>
          <a:p>
            <a:r>
              <a:rPr lang="en-US" dirty="0"/>
              <a:t>3</a:t>
            </a:r>
            <a:endParaRPr lang="th-TH" dirty="0"/>
          </a:p>
        </p:txBody>
      </p:sp>
      <p:sp>
        <p:nvSpPr>
          <p:cNvPr id="16" name="Oval 15">
            <a:extLst>
              <a:ext uri="{FF2B5EF4-FFF2-40B4-BE49-F238E27FC236}">
                <a16:creationId xmlns:a16="http://schemas.microsoft.com/office/drawing/2014/main" id="{26AF1DD5-639A-49CA-B639-F13B11BF8DBA}"/>
              </a:ext>
            </a:extLst>
          </p:cNvPr>
          <p:cNvSpPr/>
          <p:nvPr/>
        </p:nvSpPr>
        <p:spPr>
          <a:xfrm>
            <a:off x="306124" y="1098846"/>
            <a:ext cx="353835" cy="451648"/>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7" name="Oval 16">
            <a:extLst>
              <a:ext uri="{FF2B5EF4-FFF2-40B4-BE49-F238E27FC236}">
                <a16:creationId xmlns:a16="http://schemas.microsoft.com/office/drawing/2014/main" id="{245C23E3-4637-47E0-8C5F-89050FD6D239}"/>
              </a:ext>
            </a:extLst>
          </p:cNvPr>
          <p:cNvSpPr/>
          <p:nvPr/>
        </p:nvSpPr>
        <p:spPr>
          <a:xfrm>
            <a:off x="3162631" y="1106796"/>
            <a:ext cx="353835" cy="451648"/>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Oval 17">
            <a:extLst>
              <a:ext uri="{FF2B5EF4-FFF2-40B4-BE49-F238E27FC236}">
                <a16:creationId xmlns:a16="http://schemas.microsoft.com/office/drawing/2014/main" id="{BAD4A93B-D7C6-43D9-845C-814B1F2B014E}"/>
              </a:ext>
            </a:extLst>
          </p:cNvPr>
          <p:cNvSpPr/>
          <p:nvPr/>
        </p:nvSpPr>
        <p:spPr>
          <a:xfrm>
            <a:off x="1719468" y="2663747"/>
            <a:ext cx="353835" cy="451648"/>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TextBox 18">
            <a:extLst>
              <a:ext uri="{FF2B5EF4-FFF2-40B4-BE49-F238E27FC236}">
                <a16:creationId xmlns:a16="http://schemas.microsoft.com/office/drawing/2014/main" id="{E5F42550-2B21-419F-B746-A26878DCB375}"/>
              </a:ext>
            </a:extLst>
          </p:cNvPr>
          <p:cNvSpPr txBox="1"/>
          <p:nvPr/>
        </p:nvSpPr>
        <p:spPr>
          <a:xfrm>
            <a:off x="1578331" y="911162"/>
            <a:ext cx="349858" cy="523220"/>
          </a:xfrm>
          <a:prstGeom prst="rect">
            <a:avLst/>
          </a:prstGeom>
          <a:noFill/>
        </p:spPr>
        <p:txBody>
          <a:bodyPr wrap="square" rtlCol="0">
            <a:spAutoFit/>
          </a:bodyPr>
          <a:lstStyle/>
          <a:p>
            <a:r>
              <a:rPr lang="en-US" dirty="0"/>
              <a:t>1</a:t>
            </a:r>
            <a:endParaRPr lang="th-TH" dirty="0"/>
          </a:p>
        </p:txBody>
      </p:sp>
      <p:sp>
        <p:nvSpPr>
          <p:cNvPr id="20" name="TextBox 19">
            <a:extLst>
              <a:ext uri="{FF2B5EF4-FFF2-40B4-BE49-F238E27FC236}">
                <a16:creationId xmlns:a16="http://schemas.microsoft.com/office/drawing/2014/main" id="{AF5637E6-952B-4AE9-A1CE-EEC4EF19FD98}"/>
              </a:ext>
            </a:extLst>
          </p:cNvPr>
          <p:cNvSpPr txBox="1"/>
          <p:nvPr/>
        </p:nvSpPr>
        <p:spPr>
          <a:xfrm>
            <a:off x="978009" y="1892593"/>
            <a:ext cx="240527" cy="523220"/>
          </a:xfrm>
          <a:prstGeom prst="rect">
            <a:avLst/>
          </a:prstGeom>
          <a:noFill/>
        </p:spPr>
        <p:txBody>
          <a:bodyPr wrap="square" rtlCol="0">
            <a:spAutoFit/>
          </a:bodyPr>
          <a:lstStyle/>
          <a:p>
            <a:r>
              <a:rPr lang="en-US" dirty="0"/>
              <a:t>2</a:t>
            </a:r>
            <a:endParaRPr lang="th-TH" dirty="0"/>
          </a:p>
        </p:txBody>
      </p:sp>
      <p:sp>
        <p:nvSpPr>
          <p:cNvPr id="21" name="TextBox 20">
            <a:extLst>
              <a:ext uri="{FF2B5EF4-FFF2-40B4-BE49-F238E27FC236}">
                <a16:creationId xmlns:a16="http://schemas.microsoft.com/office/drawing/2014/main" id="{565388F8-2F61-4FBF-AFEF-8E3ED94FA65E}"/>
              </a:ext>
            </a:extLst>
          </p:cNvPr>
          <p:cNvSpPr txBox="1"/>
          <p:nvPr/>
        </p:nvSpPr>
        <p:spPr>
          <a:xfrm>
            <a:off x="2673956" y="1754950"/>
            <a:ext cx="247819" cy="523220"/>
          </a:xfrm>
          <a:prstGeom prst="rect">
            <a:avLst/>
          </a:prstGeom>
          <a:noFill/>
        </p:spPr>
        <p:txBody>
          <a:bodyPr wrap="square" rtlCol="0">
            <a:spAutoFit/>
          </a:bodyPr>
          <a:lstStyle/>
          <a:p>
            <a:r>
              <a:rPr lang="en-US" dirty="0"/>
              <a:t>3</a:t>
            </a:r>
            <a:endParaRPr lang="th-TH" dirty="0"/>
          </a:p>
        </p:txBody>
      </p:sp>
      <p:sp>
        <p:nvSpPr>
          <p:cNvPr id="22" name="TextBox 21">
            <a:extLst>
              <a:ext uri="{FF2B5EF4-FFF2-40B4-BE49-F238E27FC236}">
                <a16:creationId xmlns:a16="http://schemas.microsoft.com/office/drawing/2014/main" id="{BCB49989-40AF-40ED-8DFD-7D008A2B22D0}"/>
              </a:ext>
            </a:extLst>
          </p:cNvPr>
          <p:cNvSpPr txBox="1"/>
          <p:nvPr/>
        </p:nvSpPr>
        <p:spPr>
          <a:xfrm>
            <a:off x="236974" y="318053"/>
            <a:ext cx="11578664" cy="523220"/>
          </a:xfrm>
          <a:prstGeom prst="rect">
            <a:avLst/>
          </a:prstGeom>
          <a:noFill/>
        </p:spPr>
        <p:txBody>
          <a:bodyPr wrap="square" rtlCol="0">
            <a:spAutoFit/>
          </a:bodyPr>
          <a:lstStyle/>
          <a:p>
            <a:r>
              <a:rPr lang="en-US" dirty="0"/>
              <a:t>To find the Bus Incidence Matrix, we draw oriented graph with any direction</a:t>
            </a:r>
            <a:endParaRPr lang="th-TH" dirty="0"/>
          </a:p>
        </p:txBody>
      </p:sp>
      <p:pic>
        <p:nvPicPr>
          <p:cNvPr id="23" name="Picture 22">
            <a:extLst>
              <a:ext uri="{FF2B5EF4-FFF2-40B4-BE49-F238E27FC236}">
                <a16:creationId xmlns:a16="http://schemas.microsoft.com/office/drawing/2014/main" id="{8C4652CD-A3AB-4375-9530-1B9B113D0157}"/>
              </a:ext>
            </a:extLst>
          </p:cNvPr>
          <p:cNvPicPr>
            <a:picLocks noChangeAspect="1"/>
          </p:cNvPicPr>
          <p:nvPr/>
        </p:nvPicPr>
        <p:blipFill>
          <a:blip r:embed="rId2"/>
          <a:stretch>
            <a:fillRect/>
          </a:stretch>
        </p:blipFill>
        <p:spPr>
          <a:xfrm>
            <a:off x="8726557" y="3993663"/>
            <a:ext cx="3392474" cy="2651760"/>
          </a:xfrm>
          <a:prstGeom prst="rect">
            <a:avLst/>
          </a:prstGeom>
        </p:spPr>
      </p:pic>
      <p:pic>
        <p:nvPicPr>
          <p:cNvPr id="24" name="Picture 23">
            <a:extLst>
              <a:ext uri="{FF2B5EF4-FFF2-40B4-BE49-F238E27FC236}">
                <a16:creationId xmlns:a16="http://schemas.microsoft.com/office/drawing/2014/main" id="{FA553085-3326-406F-A84C-C46E3A8F9E15}"/>
              </a:ext>
            </a:extLst>
          </p:cNvPr>
          <p:cNvPicPr>
            <a:picLocks noChangeAspect="1"/>
          </p:cNvPicPr>
          <p:nvPr/>
        </p:nvPicPr>
        <p:blipFill>
          <a:blip r:embed="rId3"/>
          <a:stretch>
            <a:fillRect/>
          </a:stretch>
        </p:blipFill>
        <p:spPr>
          <a:xfrm>
            <a:off x="6121469" y="777897"/>
            <a:ext cx="5210175" cy="2461179"/>
          </a:xfrm>
          <a:prstGeom prst="rect">
            <a:avLst/>
          </a:prstGeom>
        </p:spPr>
      </p:pic>
      <p:sp>
        <p:nvSpPr>
          <p:cNvPr id="2" name="TextBox 1">
            <a:extLst>
              <a:ext uri="{FF2B5EF4-FFF2-40B4-BE49-F238E27FC236}">
                <a16:creationId xmlns:a16="http://schemas.microsoft.com/office/drawing/2014/main" id="{C53D4D12-055F-47CC-A463-A004DFC3FCD1}"/>
              </a:ext>
            </a:extLst>
          </p:cNvPr>
          <p:cNvSpPr txBox="1"/>
          <p:nvPr/>
        </p:nvSpPr>
        <p:spPr>
          <a:xfrm>
            <a:off x="201855" y="3130430"/>
            <a:ext cx="9740351" cy="2554545"/>
          </a:xfrm>
          <a:prstGeom prst="rect">
            <a:avLst/>
          </a:prstGeom>
          <a:noFill/>
        </p:spPr>
        <p:txBody>
          <a:bodyPr wrap="square" rtlCol="0">
            <a:spAutoFit/>
          </a:bodyPr>
          <a:lstStyle/>
          <a:p>
            <a:r>
              <a:rPr lang="en-US" sz="2000" dirty="0"/>
              <a:t>Bus1: </a:t>
            </a:r>
          </a:p>
          <a:p>
            <a:r>
              <a:rPr lang="en-US" sz="2000" dirty="0"/>
              <a:t>branch 2 outcoming = +</a:t>
            </a:r>
            <a:r>
              <a:rPr lang="en-US" sz="2000" dirty="0" err="1"/>
              <a:t>ve</a:t>
            </a:r>
            <a:r>
              <a:rPr lang="en-US" sz="2000" dirty="0"/>
              <a:t> = 1 and branch1 incoming = -</a:t>
            </a:r>
            <a:r>
              <a:rPr lang="en-US" sz="2000" dirty="0" err="1"/>
              <a:t>ve</a:t>
            </a:r>
            <a:r>
              <a:rPr lang="en-US" sz="2000" dirty="0"/>
              <a:t> = -1 </a:t>
            </a:r>
          </a:p>
          <a:p>
            <a:r>
              <a:rPr lang="en-US" sz="2000" dirty="0"/>
              <a:t>Bus2: </a:t>
            </a:r>
          </a:p>
          <a:p>
            <a:r>
              <a:rPr lang="en-US" sz="2000" dirty="0"/>
              <a:t>branch 1 outcoming  = +</a:t>
            </a:r>
            <a:r>
              <a:rPr lang="en-US" sz="2000" dirty="0" err="1"/>
              <a:t>ve</a:t>
            </a:r>
            <a:r>
              <a:rPr lang="en-US" sz="2000" dirty="0"/>
              <a:t> = 1 and branch 3 incoming = -</a:t>
            </a:r>
            <a:r>
              <a:rPr lang="en-US" sz="2000" dirty="0" err="1"/>
              <a:t>ve</a:t>
            </a:r>
            <a:r>
              <a:rPr lang="en-US" sz="2000" dirty="0"/>
              <a:t> = -1</a:t>
            </a:r>
          </a:p>
          <a:p>
            <a:r>
              <a:rPr lang="en-US" sz="2000" dirty="0"/>
              <a:t>Bus3: </a:t>
            </a:r>
          </a:p>
          <a:p>
            <a:r>
              <a:rPr lang="en-US" sz="2000" dirty="0"/>
              <a:t>branch 3 outcoming  = +</a:t>
            </a:r>
            <a:r>
              <a:rPr lang="en-US" sz="2000" dirty="0" err="1"/>
              <a:t>ve</a:t>
            </a:r>
            <a:r>
              <a:rPr lang="en-US" sz="2000" dirty="0"/>
              <a:t> = 1 and branch 2 incoming = -</a:t>
            </a:r>
            <a:r>
              <a:rPr lang="en-US" sz="2000" dirty="0" err="1"/>
              <a:t>ve</a:t>
            </a:r>
            <a:r>
              <a:rPr lang="en-US" sz="2000" dirty="0"/>
              <a:t> = -1 </a:t>
            </a:r>
            <a:endParaRPr lang="th-TH" sz="2000" dirty="0"/>
          </a:p>
          <a:p>
            <a:r>
              <a:rPr lang="en-US" sz="2000" dirty="0"/>
              <a:t> </a:t>
            </a:r>
            <a:endParaRPr lang="th-TH" sz="2000" dirty="0"/>
          </a:p>
          <a:p>
            <a:r>
              <a:rPr lang="en-US" sz="2000" dirty="0"/>
              <a:t> </a:t>
            </a:r>
            <a:endParaRPr lang="th-TH" sz="2000" dirty="0"/>
          </a:p>
        </p:txBody>
      </p:sp>
    </p:spTree>
    <p:extLst>
      <p:ext uri="{BB962C8B-B14F-4D97-AF65-F5344CB8AC3E}">
        <p14:creationId xmlns:p14="http://schemas.microsoft.com/office/powerpoint/2010/main" val="200470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F62FBD-4B11-401C-9FC4-DEF400301C80}"/>
              </a:ext>
            </a:extLst>
          </p:cNvPr>
          <p:cNvSpPr/>
          <p:nvPr/>
        </p:nvSpPr>
        <p:spPr>
          <a:xfrm>
            <a:off x="5556281" y="1659518"/>
            <a:ext cx="6096000" cy="1083886"/>
          </a:xfrm>
          <a:prstGeom prst="rect">
            <a:avLst/>
          </a:prstGeom>
        </p:spPr>
        <p:txBody>
          <a:bodyPr>
            <a:spAutoFit/>
          </a:bodyPr>
          <a:lstStyle/>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E91EE23-2BB0-406B-B03A-EA0E8276427A}"/>
                  </a:ext>
                </a:extLst>
              </p:cNvPr>
              <p:cNvSpPr/>
              <p:nvPr/>
            </p:nvSpPr>
            <p:spPr>
              <a:xfrm>
                <a:off x="380843" y="1847923"/>
                <a:ext cx="6096000" cy="107054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p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20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𝑦</m:t>
                          </m:r>
                        </m:e>
                      </m:d>
                      <m:r>
                        <a:rPr lang="en-US" sz="20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
                        </m:e>
                      </m:d>
                    </m:oMath>
                  </m:oMathPara>
                </a14:m>
                <a:endParaRPr lang="th-TH" sz="2000" dirty="0"/>
              </a:p>
            </p:txBody>
          </p:sp>
        </mc:Choice>
        <mc:Fallback xmlns="">
          <p:sp>
            <p:nvSpPr>
              <p:cNvPr id="7" name="Rectangle 6">
                <a:extLst>
                  <a:ext uri="{FF2B5EF4-FFF2-40B4-BE49-F238E27FC236}">
                    <a16:creationId xmlns:a16="http://schemas.microsoft.com/office/drawing/2014/main" id="{5E91EE23-2BB0-406B-B03A-EA0E8276427A}"/>
                  </a:ext>
                </a:extLst>
              </p:cNvPr>
              <p:cNvSpPr>
                <a:spLocks noRot="1" noChangeAspect="1" noMove="1" noResize="1" noEditPoints="1" noAdjustHandles="1" noChangeArrowheads="1" noChangeShapeType="1" noTextEdit="1"/>
              </p:cNvSpPr>
              <p:nvPr/>
            </p:nvSpPr>
            <p:spPr>
              <a:xfrm>
                <a:off x="380843" y="1847923"/>
                <a:ext cx="6096000"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96B2F59-F225-4121-8612-F5246FE81AA0}"/>
                  </a:ext>
                </a:extLst>
              </p:cNvPr>
              <p:cNvSpPr/>
              <p:nvPr/>
            </p:nvSpPr>
            <p:spPr>
              <a:xfrm>
                <a:off x="586611" y="3093540"/>
                <a:ext cx="4013984" cy="10705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p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20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𝑦</m:t>
                          </m:r>
                        </m:e>
                      </m:d>
                      <m:r>
                        <a:rPr lang="en-US" sz="20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
                        </m:e>
                      </m:d>
                    </m:oMath>
                  </m:oMathPara>
                </a14:m>
                <a:endParaRPr lang="th-TH" sz="2000" dirty="0"/>
              </a:p>
            </p:txBody>
          </p:sp>
        </mc:Choice>
        <mc:Fallback xmlns="">
          <p:sp>
            <p:nvSpPr>
              <p:cNvPr id="8" name="Rectangle 7">
                <a:extLst>
                  <a:ext uri="{FF2B5EF4-FFF2-40B4-BE49-F238E27FC236}">
                    <a16:creationId xmlns:a16="http://schemas.microsoft.com/office/drawing/2014/main" id="{F96B2F59-F225-4121-8612-F5246FE81AA0}"/>
                  </a:ext>
                </a:extLst>
              </p:cNvPr>
              <p:cNvSpPr>
                <a:spLocks noRot="1" noChangeAspect="1" noMove="1" noResize="1" noEditPoints="1" noAdjustHandles="1" noChangeArrowheads="1" noChangeShapeType="1" noTextEdit="1"/>
              </p:cNvSpPr>
              <p:nvPr/>
            </p:nvSpPr>
            <p:spPr>
              <a:xfrm>
                <a:off x="586611" y="3093540"/>
                <a:ext cx="4013984" cy="107054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5BE58E9-DE4F-459B-9B39-308C4904B779}"/>
                  </a:ext>
                </a:extLst>
              </p:cNvPr>
              <p:cNvSpPr/>
              <p:nvPr/>
            </p:nvSpPr>
            <p:spPr>
              <a:xfrm>
                <a:off x="74549" y="4467296"/>
                <a:ext cx="6096000" cy="97270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pPr>
                            <m:e>
                              <m:r>
                                <a:rPr lang="en-US" sz="18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18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1800" i="1">
                              <a:latin typeface="Cambria Math" panose="02040503050406030204" pitchFamily="18" charset="0"/>
                              <a:ea typeface="Times New Roman" panose="02020603050405020304" pitchFamily="18" charset="0"/>
                              <a:cs typeface="Cordia New" panose="020B0304020202020204" pitchFamily="34" charset="-34"/>
                            </a:rPr>
                          </m:ctrlPr>
                        </m:dPr>
                        <m:e>
                          <m:r>
                            <a:rPr lang="en-US" sz="1800" i="1">
                              <a:latin typeface="Cambria Math" panose="02040503050406030204" pitchFamily="18" charset="0"/>
                              <a:ea typeface="Times New Roman" panose="02020603050405020304" pitchFamily="18" charset="0"/>
                              <a:cs typeface="Cordia New" panose="020B0304020202020204" pitchFamily="34" charset="-34"/>
                            </a:rPr>
                            <m:t>𝑦</m:t>
                          </m:r>
                        </m:e>
                      </m:d>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𝐴</m:t>
                      </m:r>
                      <m:r>
                        <a:rPr lang="en-US" sz="18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18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18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4</m:t>
                                </m:r>
                              </m:e>
                              <m:e>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e>
                                <m:r>
                                  <a:rPr lang="en-US" sz="18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4</m:t>
                                </m:r>
                              </m:e>
                              <m:e>
                                <m:r>
                                  <a:rPr lang="en-US" sz="1800" i="1">
                                    <a:latin typeface="Cambria Math" panose="02040503050406030204" pitchFamily="18" charset="0"/>
                                    <a:ea typeface="Times New Roman" panose="02020603050405020304" pitchFamily="18" charset="0"/>
                                    <a:cs typeface="Cordia New" panose="020B0304020202020204" pitchFamily="34" charset="-34"/>
                                  </a:rPr>
                                  <m:t>0</m:t>
                                </m:r>
                              </m:e>
                              <m:e>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1800" i="1">
                                    <a:latin typeface="Cambria Math" panose="02040503050406030204" pitchFamily="18" charset="0"/>
                                    <a:ea typeface="Times New Roman" panose="02020603050405020304" pitchFamily="18" charset="0"/>
                                    <a:cs typeface="Cordia New" panose="020B0304020202020204" pitchFamily="34" charset="-34"/>
                                  </a:rPr>
                                  <m:t>0</m:t>
                                </m:r>
                              </m:e>
                              <m:e>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e>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mr>
                          </m:m>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
                        </m:e>
                      </m:d>
                    </m:oMath>
                  </m:oMathPara>
                </a14:m>
                <a:endParaRPr lang="th-TH" sz="1800" dirty="0"/>
              </a:p>
            </p:txBody>
          </p:sp>
        </mc:Choice>
        <mc:Fallback xmlns="">
          <p:sp>
            <p:nvSpPr>
              <p:cNvPr id="9" name="Rectangle 8">
                <a:extLst>
                  <a:ext uri="{FF2B5EF4-FFF2-40B4-BE49-F238E27FC236}">
                    <a16:creationId xmlns:a16="http://schemas.microsoft.com/office/drawing/2014/main" id="{25BE58E9-DE4F-459B-9B39-308C4904B779}"/>
                  </a:ext>
                </a:extLst>
              </p:cNvPr>
              <p:cNvSpPr>
                <a:spLocks noRot="1" noChangeAspect="1" noMove="1" noResize="1" noEditPoints="1" noAdjustHandles="1" noChangeArrowheads="1" noChangeShapeType="1" noTextEdit="1"/>
              </p:cNvSpPr>
              <p:nvPr/>
            </p:nvSpPr>
            <p:spPr>
              <a:xfrm>
                <a:off x="74549" y="4467296"/>
                <a:ext cx="6096000" cy="972702"/>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D9C42CB-F537-48D2-BA1D-519A90C7926D}"/>
                  </a:ext>
                </a:extLst>
              </p:cNvPr>
              <p:cNvSpPr/>
              <p:nvPr/>
            </p:nvSpPr>
            <p:spPr>
              <a:xfrm>
                <a:off x="106017" y="5537845"/>
                <a:ext cx="5278519"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p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20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𝑦</m:t>
                          </m:r>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d>
                      <m:r>
                        <a:rPr lang="en-US" sz="2000"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bPr>
                        <m:e>
                          <m:r>
                            <a:rPr lang="en-US" sz="20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2000" i="1">
                              <a:latin typeface="Cambria Math" panose="02040503050406030204" pitchFamily="18" charset="0"/>
                              <a:ea typeface="Times New Roman" panose="02020603050405020304" pitchFamily="18" charset="0"/>
                              <a:cs typeface="Cordia New" panose="020B0304020202020204" pitchFamily="34" charset="-34"/>
                            </a:rPr>
                            <m:t>𝐵𝑈𝑆</m:t>
                          </m:r>
                        </m:sub>
                      </m:sSub>
                      <m:r>
                        <a:rPr lang="en-US" sz="20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6</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6</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mr>
                          </m:m>
                        </m:e>
                      </m:d>
                    </m:oMath>
                  </m:oMathPara>
                </a14:m>
                <a:endParaRPr lang="th-TH" sz="2000" dirty="0"/>
              </a:p>
            </p:txBody>
          </p:sp>
        </mc:Choice>
        <mc:Fallback xmlns="">
          <p:sp>
            <p:nvSpPr>
              <p:cNvPr id="10" name="Rectangle 9">
                <a:extLst>
                  <a:ext uri="{FF2B5EF4-FFF2-40B4-BE49-F238E27FC236}">
                    <a16:creationId xmlns:a16="http://schemas.microsoft.com/office/drawing/2014/main" id="{9D9C42CB-F537-48D2-BA1D-519A90C7926D}"/>
                  </a:ext>
                </a:extLst>
              </p:cNvPr>
              <p:cNvSpPr>
                <a:spLocks noRot="1" noChangeAspect="1" noMove="1" noResize="1" noEditPoints="1" noAdjustHandles="1" noChangeArrowheads="1" noChangeShapeType="1" noTextEdit="1"/>
              </p:cNvSpPr>
              <p:nvPr/>
            </p:nvSpPr>
            <p:spPr>
              <a:xfrm>
                <a:off x="106017" y="5537845"/>
                <a:ext cx="5278519" cy="1070549"/>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7C3E4DF-EB12-4B83-BC5C-F2230701E59F}"/>
                  </a:ext>
                </a:extLst>
              </p:cNvPr>
              <p:cNvSpPr/>
              <p:nvPr/>
            </p:nvSpPr>
            <p:spPr>
              <a:xfrm>
                <a:off x="344409" y="108171"/>
                <a:ext cx="30844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𝑌</m:t>
                          </m:r>
                        </m:e>
                        <m:sub>
                          <m:r>
                            <a:rPr lang="en-US" i="1">
                              <a:latin typeface="Cambria Math" panose="02040503050406030204" pitchFamily="18" charset="0"/>
                              <a:ea typeface="Calibri" panose="020F0502020204030204" pitchFamily="34" charset="0"/>
                              <a:cs typeface="Cordia New" panose="020B0304020202020204" pitchFamily="34" charset="-34"/>
                            </a:rPr>
                            <m:t>𝐵𝑈𝑆</m:t>
                          </m:r>
                        </m:sub>
                      </m:sSub>
                      <m:r>
                        <a:rPr lang="en-US" i="1">
                          <a:latin typeface="Cambria Math" panose="02040503050406030204" pitchFamily="18" charset="0"/>
                          <a:ea typeface="Calibri" panose="020F0502020204030204" pitchFamily="34" charset="0"/>
                          <a:cs typeface="Cordia New" panose="020B0304020202020204" pitchFamily="34" charset="-34"/>
                        </a:rPr>
                        <m:t>= </m:t>
                      </m:r>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ea typeface="Calibri" panose="020F0502020204030204" pitchFamily="34" charset="0"/>
                                  <a:cs typeface="Cordia New" panose="020B0304020202020204" pitchFamily="34" charset="-34"/>
                                </a:rPr>
                                <m:t>𝐴</m:t>
                              </m:r>
                            </m:e>
                            <m:sup>
                              <m:r>
                                <a:rPr lang="en-US" i="1">
                                  <a:latin typeface="Cambria Math" panose="02040503050406030204" pitchFamily="18" charset="0"/>
                                  <a:ea typeface="Calibri" panose="020F0502020204030204" pitchFamily="34" charset="0"/>
                                  <a:cs typeface="Cordia New" panose="020B0304020202020204" pitchFamily="34" charset="-34"/>
                                </a:rPr>
                                <m:t>𝑇</m:t>
                              </m:r>
                            </m:sup>
                          </m:sSup>
                        </m:e>
                      </m:d>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𝑦</m:t>
                          </m:r>
                        </m:e>
                      </m:d>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𝐴</m:t>
                          </m:r>
                        </m:e>
                      </m:d>
                    </m:oMath>
                  </m:oMathPara>
                </a14:m>
                <a:endParaRPr lang="th-TH" dirty="0"/>
              </a:p>
            </p:txBody>
          </p:sp>
        </mc:Choice>
        <mc:Fallback xmlns="">
          <p:sp>
            <p:nvSpPr>
              <p:cNvPr id="11" name="Rectangle 10">
                <a:extLst>
                  <a:ext uri="{FF2B5EF4-FFF2-40B4-BE49-F238E27FC236}">
                    <a16:creationId xmlns:a16="http://schemas.microsoft.com/office/drawing/2014/main" id="{57C3E4DF-EB12-4B83-BC5C-F2230701E59F}"/>
                  </a:ext>
                </a:extLst>
              </p:cNvPr>
              <p:cNvSpPr>
                <a:spLocks noRot="1" noChangeAspect="1" noMove="1" noResize="1" noEditPoints="1" noAdjustHandles="1" noChangeArrowheads="1" noChangeShapeType="1" noTextEdit="1"/>
              </p:cNvSpPr>
              <p:nvPr/>
            </p:nvSpPr>
            <p:spPr>
              <a:xfrm>
                <a:off x="344409" y="108171"/>
                <a:ext cx="3084434" cy="523220"/>
              </a:xfrm>
              <a:prstGeom prst="rect">
                <a:avLst/>
              </a:prstGeom>
              <a:blipFill>
                <a:blip r:embed="rId6"/>
                <a:stretch>
                  <a:fillRect b="-348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9C4FCB4-54FD-4CF0-9A9F-1659E7951F19}"/>
                  </a:ext>
                </a:extLst>
              </p:cNvPr>
              <p:cNvSpPr/>
              <p:nvPr/>
            </p:nvSpPr>
            <p:spPr>
              <a:xfrm>
                <a:off x="262772" y="650514"/>
                <a:ext cx="4661661" cy="655949"/>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𝐴</m:t>
                          </m:r>
                        </m:e>
                      </m:d>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𝐵𝑢𝑠</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𝑖𝑛𝑐𝑖𝑑𝑒𝑛𝑐𝑒</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𝑚𝑎𝑡𝑟𝑖𝑥</m:t>
                      </m:r>
                    </m:oMath>
                  </m:oMathPara>
                </a14:m>
                <a:endParaRPr lang="en-US" sz="12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2" name="Rectangle 11">
                <a:extLst>
                  <a:ext uri="{FF2B5EF4-FFF2-40B4-BE49-F238E27FC236}">
                    <a16:creationId xmlns:a16="http://schemas.microsoft.com/office/drawing/2014/main" id="{39C4FCB4-54FD-4CF0-9A9F-1659E7951F19}"/>
                  </a:ext>
                </a:extLst>
              </p:cNvPr>
              <p:cNvSpPr>
                <a:spLocks noRot="1" noChangeAspect="1" noMove="1" noResize="1" noEditPoints="1" noAdjustHandles="1" noChangeArrowheads="1" noChangeShapeType="1" noTextEdit="1"/>
              </p:cNvSpPr>
              <p:nvPr/>
            </p:nvSpPr>
            <p:spPr>
              <a:xfrm>
                <a:off x="262772" y="650514"/>
                <a:ext cx="4661661" cy="655949"/>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B32092D-ADA4-434A-B25B-B9290A1A70FC}"/>
                  </a:ext>
                </a:extLst>
              </p:cNvPr>
              <p:cNvSpPr/>
              <p:nvPr/>
            </p:nvSpPr>
            <p:spPr>
              <a:xfrm>
                <a:off x="203200" y="891764"/>
                <a:ext cx="6096000" cy="956159"/>
              </a:xfrm>
              <a:prstGeom prst="rect">
                <a:avLst/>
              </a:prstGeom>
            </p:spPr>
            <p:txBody>
              <a:bodyPr>
                <a:spAutoFit/>
              </a:bodyPr>
              <a:lstStyle/>
              <a:p>
                <a:pPr>
                  <a:lnSpc>
                    <a:spcPct val="107000"/>
                  </a:lnSpc>
                  <a:spcAft>
                    <a:spcPts val="800"/>
                  </a:spcAft>
                </a:pPr>
                <a:endParaRPr lang="en-US" sz="1200"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𝑦</m:t>
                          </m:r>
                        </m:e>
                      </m:d>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𝑃𝑟𝑖𝑚𝑖𝑡𝑖𝑣𝑒</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𝑎𝑑𝑚𝑖𝑡𝑡𝑎𝑛𝑐𝑒</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𝑚𝑎𝑡𝑟𝑖𝑥</m:t>
                      </m:r>
                    </m:oMath>
                  </m:oMathPara>
                </a14:m>
                <a:endParaRPr lang="en-US" sz="12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3" name="Rectangle 12">
                <a:extLst>
                  <a:ext uri="{FF2B5EF4-FFF2-40B4-BE49-F238E27FC236}">
                    <a16:creationId xmlns:a16="http://schemas.microsoft.com/office/drawing/2014/main" id="{4B32092D-ADA4-434A-B25B-B9290A1A70FC}"/>
                  </a:ext>
                </a:extLst>
              </p:cNvPr>
              <p:cNvSpPr>
                <a:spLocks noRot="1" noChangeAspect="1" noMove="1" noResize="1" noEditPoints="1" noAdjustHandles="1" noChangeArrowheads="1" noChangeShapeType="1" noTextEdit="1"/>
              </p:cNvSpPr>
              <p:nvPr/>
            </p:nvSpPr>
            <p:spPr>
              <a:xfrm>
                <a:off x="203200" y="891764"/>
                <a:ext cx="6096000" cy="956159"/>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12977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2C0014-1F74-4583-9BD5-66C9383D6FA7}"/>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D124A8FC-A315-4B34-8F53-D97A534C3492}"/>
              </a:ext>
            </a:extLst>
          </p:cNvPr>
          <p:cNvSpPr>
            <a:spLocks noGrp="1"/>
          </p:cNvSpPr>
          <p:nvPr>
            <p:ph type="sldNum" sz="quarter" idx="12"/>
          </p:nvPr>
        </p:nvSpPr>
        <p:spPr/>
        <p:txBody>
          <a:bodyPr/>
          <a:lstStyle/>
          <a:p>
            <a:fld id="{33BCD95E-A428-4E8F-A603-A71E22D42A60}" type="slidenum">
              <a:rPr lang="th-TH" smtClean="0"/>
              <a:t>23</a:t>
            </a:fld>
            <a:endParaRPr lang="th-TH"/>
          </a:p>
        </p:txBody>
      </p:sp>
      <p:pic>
        <p:nvPicPr>
          <p:cNvPr id="7" name="Picture 6">
            <a:extLst>
              <a:ext uri="{FF2B5EF4-FFF2-40B4-BE49-F238E27FC236}">
                <a16:creationId xmlns:a16="http://schemas.microsoft.com/office/drawing/2014/main" id="{81E74419-E3E2-42D1-96FD-AC19BEDA1FBD}"/>
              </a:ext>
            </a:extLst>
          </p:cNvPr>
          <p:cNvPicPr>
            <a:picLocks noChangeAspect="1"/>
          </p:cNvPicPr>
          <p:nvPr/>
        </p:nvPicPr>
        <p:blipFill>
          <a:blip r:embed="rId2"/>
          <a:stretch>
            <a:fillRect/>
          </a:stretch>
        </p:blipFill>
        <p:spPr>
          <a:xfrm>
            <a:off x="7604369" y="1234953"/>
            <a:ext cx="4408975" cy="3535680"/>
          </a:xfrm>
          <a:prstGeom prst="rect">
            <a:avLst/>
          </a:prstGeom>
        </p:spPr>
      </p:pic>
      <p:sp>
        <p:nvSpPr>
          <p:cNvPr id="11" name="TextBox 10">
            <a:extLst>
              <a:ext uri="{FF2B5EF4-FFF2-40B4-BE49-F238E27FC236}">
                <a16:creationId xmlns:a16="http://schemas.microsoft.com/office/drawing/2014/main" id="{A7D32F5E-CDBD-4AF9-8B26-F488F645987C}"/>
              </a:ext>
            </a:extLst>
          </p:cNvPr>
          <p:cNvSpPr txBox="1"/>
          <p:nvPr/>
        </p:nvSpPr>
        <p:spPr>
          <a:xfrm>
            <a:off x="281609" y="215279"/>
            <a:ext cx="11637396" cy="954107"/>
          </a:xfrm>
          <a:prstGeom prst="rect">
            <a:avLst/>
          </a:prstGeom>
          <a:noFill/>
        </p:spPr>
        <p:txBody>
          <a:bodyPr wrap="square">
            <a:spAutoFit/>
          </a:bodyPr>
          <a:lstStyle/>
          <a:p>
            <a:r>
              <a:rPr lang="en-US" b="1" dirty="0">
                <a:solidFill>
                  <a:srgbClr val="C00000"/>
                </a:solidFill>
              </a:rPr>
              <a:t>Q: For the network shown in figure obtain the bus admittance matrix by singular transformation analysis. The line data is as in table below.</a:t>
            </a:r>
            <a:endParaRPr lang="th-TH" b="1" dirty="0">
              <a:solidFill>
                <a:srgbClr val="C00000"/>
              </a:solidFill>
            </a:endParaRPr>
          </a:p>
        </p:txBody>
      </p:sp>
      <p:graphicFrame>
        <p:nvGraphicFramePr>
          <p:cNvPr id="12" name="Table 12">
            <a:extLst>
              <a:ext uri="{FF2B5EF4-FFF2-40B4-BE49-F238E27FC236}">
                <a16:creationId xmlns:a16="http://schemas.microsoft.com/office/drawing/2014/main" id="{11098338-9433-4D95-9823-C32E501F3C89}"/>
              </a:ext>
            </a:extLst>
          </p:cNvPr>
          <p:cNvGraphicFramePr>
            <a:graphicFrameLocks noGrp="1"/>
          </p:cNvGraphicFramePr>
          <p:nvPr>
            <p:extLst>
              <p:ext uri="{D42A27DB-BD31-4B8C-83A1-F6EECF244321}">
                <p14:modId xmlns:p14="http://schemas.microsoft.com/office/powerpoint/2010/main" val="870833076"/>
              </p:ext>
            </p:extLst>
          </p:nvPr>
        </p:nvGraphicFramePr>
        <p:xfrm>
          <a:off x="272996" y="1507657"/>
          <a:ext cx="6901527" cy="2987040"/>
        </p:xfrm>
        <a:graphic>
          <a:graphicData uri="http://schemas.openxmlformats.org/drawingml/2006/table">
            <a:tbl>
              <a:tblPr firstRow="1" bandRow="1">
                <a:tableStyleId>{5C22544A-7EE6-4342-B048-85BDC9FD1C3A}</a:tableStyleId>
              </a:tblPr>
              <a:tblGrid>
                <a:gridCol w="2300509">
                  <a:extLst>
                    <a:ext uri="{9D8B030D-6E8A-4147-A177-3AD203B41FA5}">
                      <a16:colId xmlns:a16="http://schemas.microsoft.com/office/drawing/2014/main" val="3414349673"/>
                    </a:ext>
                  </a:extLst>
                </a:gridCol>
                <a:gridCol w="2300509">
                  <a:extLst>
                    <a:ext uri="{9D8B030D-6E8A-4147-A177-3AD203B41FA5}">
                      <a16:colId xmlns:a16="http://schemas.microsoft.com/office/drawing/2014/main" val="1656605261"/>
                    </a:ext>
                  </a:extLst>
                </a:gridCol>
                <a:gridCol w="2300509">
                  <a:extLst>
                    <a:ext uri="{9D8B030D-6E8A-4147-A177-3AD203B41FA5}">
                      <a16:colId xmlns:a16="http://schemas.microsoft.com/office/drawing/2014/main" val="85928778"/>
                    </a:ext>
                  </a:extLst>
                </a:gridCol>
              </a:tblGrid>
              <a:tr h="370840">
                <a:tc>
                  <a:txBody>
                    <a:bodyPr/>
                    <a:lstStyle/>
                    <a:p>
                      <a:r>
                        <a:rPr lang="en-US" sz="2000" dirty="0"/>
                        <a:t>Line No</a:t>
                      </a:r>
                      <a:endParaRPr lang="th-TH" sz="2000" dirty="0"/>
                    </a:p>
                  </a:txBody>
                  <a:tcPr/>
                </a:tc>
                <a:tc>
                  <a:txBody>
                    <a:bodyPr/>
                    <a:lstStyle/>
                    <a:p>
                      <a:r>
                        <a:rPr lang="en-US" sz="2000" dirty="0"/>
                        <a:t>Connecting Nodes</a:t>
                      </a:r>
                      <a:endParaRPr lang="th-TH" sz="2000" dirty="0"/>
                    </a:p>
                  </a:txBody>
                  <a:tcPr/>
                </a:tc>
                <a:tc>
                  <a:txBody>
                    <a:bodyPr/>
                    <a:lstStyle/>
                    <a:p>
                      <a:r>
                        <a:rPr lang="en-US" sz="2000" dirty="0"/>
                        <a:t>Admittance in </a:t>
                      </a:r>
                      <a:r>
                        <a:rPr lang="en-US" sz="2000" dirty="0" err="1"/>
                        <a:t>p.u</a:t>
                      </a:r>
                      <a:endParaRPr lang="th-TH" sz="2000" dirty="0"/>
                    </a:p>
                  </a:txBody>
                  <a:tcPr/>
                </a:tc>
                <a:extLst>
                  <a:ext uri="{0D108BD9-81ED-4DB2-BD59-A6C34878D82A}">
                    <a16:rowId xmlns:a16="http://schemas.microsoft.com/office/drawing/2014/main" val="2755961929"/>
                  </a:ext>
                </a:extLst>
              </a:tr>
              <a:tr h="370840">
                <a:tc>
                  <a:txBody>
                    <a:bodyPr/>
                    <a:lstStyle/>
                    <a:p>
                      <a:r>
                        <a:rPr lang="en-US" dirty="0"/>
                        <a:t>1</a:t>
                      </a:r>
                      <a:endParaRPr lang="th-TH" dirty="0"/>
                    </a:p>
                  </a:txBody>
                  <a:tcPr/>
                </a:tc>
                <a:tc>
                  <a:txBody>
                    <a:bodyPr/>
                    <a:lstStyle/>
                    <a:p>
                      <a:r>
                        <a:rPr lang="en-US" dirty="0"/>
                        <a:t>1-4</a:t>
                      </a:r>
                      <a:endParaRPr lang="th-TH" dirty="0"/>
                    </a:p>
                  </a:txBody>
                  <a:tcPr/>
                </a:tc>
                <a:tc>
                  <a:txBody>
                    <a:bodyPr/>
                    <a:lstStyle/>
                    <a:p>
                      <a:r>
                        <a:rPr lang="en-US" dirty="0"/>
                        <a:t>1.4</a:t>
                      </a:r>
                      <a:endParaRPr lang="th-TH" dirty="0"/>
                    </a:p>
                  </a:txBody>
                  <a:tcPr/>
                </a:tc>
                <a:extLst>
                  <a:ext uri="{0D108BD9-81ED-4DB2-BD59-A6C34878D82A}">
                    <a16:rowId xmlns:a16="http://schemas.microsoft.com/office/drawing/2014/main" val="2551621392"/>
                  </a:ext>
                </a:extLst>
              </a:tr>
              <a:tr h="370840">
                <a:tc>
                  <a:txBody>
                    <a:bodyPr/>
                    <a:lstStyle/>
                    <a:p>
                      <a:r>
                        <a:rPr lang="en-US" dirty="0"/>
                        <a:t>2</a:t>
                      </a:r>
                      <a:endParaRPr lang="th-TH" dirty="0"/>
                    </a:p>
                  </a:txBody>
                  <a:tcPr/>
                </a:tc>
                <a:tc>
                  <a:txBody>
                    <a:bodyPr/>
                    <a:lstStyle/>
                    <a:p>
                      <a:r>
                        <a:rPr lang="en-US" dirty="0"/>
                        <a:t>1-2</a:t>
                      </a:r>
                      <a:endParaRPr lang="th-TH" dirty="0"/>
                    </a:p>
                  </a:txBody>
                  <a:tcPr/>
                </a:tc>
                <a:tc>
                  <a:txBody>
                    <a:bodyPr/>
                    <a:lstStyle/>
                    <a:p>
                      <a:r>
                        <a:rPr lang="en-US" dirty="0"/>
                        <a:t>1.6</a:t>
                      </a:r>
                      <a:endParaRPr lang="th-TH" dirty="0"/>
                    </a:p>
                  </a:txBody>
                  <a:tcPr/>
                </a:tc>
                <a:extLst>
                  <a:ext uri="{0D108BD9-81ED-4DB2-BD59-A6C34878D82A}">
                    <a16:rowId xmlns:a16="http://schemas.microsoft.com/office/drawing/2014/main" val="1727258495"/>
                  </a:ext>
                </a:extLst>
              </a:tr>
              <a:tr h="370840">
                <a:tc>
                  <a:txBody>
                    <a:bodyPr/>
                    <a:lstStyle/>
                    <a:p>
                      <a:r>
                        <a:rPr lang="en-US" dirty="0"/>
                        <a:t>3</a:t>
                      </a:r>
                      <a:endParaRPr lang="th-TH" dirty="0"/>
                    </a:p>
                  </a:txBody>
                  <a:tcPr/>
                </a:tc>
                <a:tc>
                  <a:txBody>
                    <a:bodyPr/>
                    <a:lstStyle/>
                    <a:p>
                      <a:r>
                        <a:rPr lang="en-US" dirty="0"/>
                        <a:t>2-3</a:t>
                      </a:r>
                      <a:endParaRPr lang="th-TH" dirty="0"/>
                    </a:p>
                  </a:txBody>
                  <a:tcPr/>
                </a:tc>
                <a:tc>
                  <a:txBody>
                    <a:bodyPr/>
                    <a:lstStyle/>
                    <a:p>
                      <a:r>
                        <a:rPr lang="en-US" dirty="0"/>
                        <a:t>2.4</a:t>
                      </a:r>
                      <a:endParaRPr lang="th-TH" dirty="0"/>
                    </a:p>
                  </a:txBody>
                  <a:tcPr/>
                </a:tc>
                <a:extLst>
                  <a:ext uri="{0D108BD9-81ED-4DB2-BD59-A6C34878D82A}">
                    <a16:rowId xmlns:a16="http://schemas.microsoft.com/office/drawing/2014/main" val="419557239"/>
                  </a:ext>
                </a:extLst>
              </a:tr>
              <a:tr h="370840">
                <a:tc>
                  <a:txBody>
                    <a:bodyPr/>
                    <a:lstStyle/>
                    <a:p>
                      <a:r>
                        <a:rPr lang="en-US" dirty="0"/>
                        <a:t>4</a:t>
                      </a:r>
                      <a:endParaRPr lang="th-TH" dirty="0"/>
                    </a:p>
                  </a:txBody>
                  <a:tcPr/>
                </a:tc>
                <a:tc>
                  <a:txBody>
                    <a:bodyPr/>
                    <a:lstStyle/>
                    <a:p>
                      <a:r>
                        <a:rPr lang="en-US" dirty="0"/>
                        <a:t>3-4</a:t>
                      </a:r>
                      <a:endParaRPr lang="th-TH" dirty="0"/>
                    </a:p>
                  </a:txBody>
                  <a:tcPr/>
                </a:tc>
                <a:tc>
                  <a:txBody>
                    <a:bodyPr/>
                    <a:lstStyle/>
                    <a:p>
                      <a:r>
                        <a:rPr lang="en-US" dirty="0"/>
                        <a:t>2.0</a:t>
                      </a:r>
                      <a:endParaRPr lang="th-TH" dirty="0"/>
                    </a:p>
                  </a:txBody>
                  <a:tcPr/>
                </a:tc>
                <a:extLst>
                  <a:ext uri="{0D108BD9-81ED-4DB2-BD59-A6C34878D82A}">
                    <a16:rowId xmlns:a16="http://schemas.microsoft.com/office/drawing/2014/main" val="3532217138"/>
                  </a:ext>
                </a:extLst>
              </a:tr>
              <a:tr h="370840">
                <a:tc>
                  <a:txBody>
                    <a:bodyPr/>
                    <a:lstStyle/>
                    <a:p>
                      <a:r>
                        <a:rPr lang="en-US" dirty="0"/>
                        <a:t>5</a:t>
                      </a:r>
                      <a:endParaRPr lang="th-TH" dirty="0"/>
                    </a:p>
                  </a:txBody>
                  <a:tcPr/>
                </a:tc>
                <a:tc>
                  <a:txBody>
                    <a:bodyPr/>
                    <a:lstStyle/>
                    <a:p>
                      <a:r>
                        <a:rPr lang="en-US" dirty="0"/>
                        <a:t>2-4</a:t>
                      </a:r>
                      <a:endParaRPr lang="th-TH" dirty="0"/>
                    </a:p>
                  </a:txBody>
                  <a:tcPr/>
                </a:tc>
                <a:tc>
                  <a:txBody>
                    <a:bodyPr/>
                    <a:lstStyle/>
                    <a:p>
                      <a:r>
                        <a:rPr lang="en-US" dirty="0"/>
                        <a:t>1.8</a:t>
                      </a:r>
                      <a:endParaRPr lang="th-TH" dirty="0"/>
                    </a:p>
                  </a:txBody>
                  <a:tcPr/>
                </a:tc>
                <a:extLst>
                  <a:ext uri="{0D108BD9-81ED-4DB2-BD59-A6C34878D82A}">
                    <a16:rowId xmlns:a16="http://schemas.microsoft.com/office/drawing/2014/main" val="2112301365"/>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F184CCA-9A26-46C5-B2E7-6040008A0E85}"/>
                  </a:ext>
                </a:extLst>
              </p:cNvPr>
              <p:cNvSpPr/>
              <p:nvPr/>
            </p:nvSpPr>
            <p:spPr>
              <a:xfrm>
                <a:off x="610178" y="4694618"/>
                <a:ext cx="5298374" cy="20736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th-TH" i="1" smtClean="0">
                              <a:latin typeface="Cambria Math" panose="02040503050406030204" pitchFamily="18" charset="0"/>
                            </a:rPr>
                          </m:ctrlPr>
                        </m:dPr>
                        <m:e>
                          <m:r>
                            <a:rPr lang="th-TH" i="1">
                              <a:latin typeface="Cambria Math" panose="02040503050406030204" pitchFamily="18" charset="0"/>
                            </a:rPr>
                            <m:t>𝑦</m:t>
                          </m:r>
                        </m:e>
                      </m:d>
                      <m:r>
                        <a:rPr lang="th-TH" i="0">
                          <a:latin typeface="Cambria Math" panose="02040503050406030204" pitchFamily="18" charset="0"/>
                        </a:rPr>
                        <m:t>= </m:t>
                      </m:r>
                      <m:d>
                        <m:dPr>
                          <m:begChr m:val="["/>
                          <m:endChr m:val="]"/>
                          <m:ctrlPr>
                            <a:rPr lang="th-TH" i="1">
                              <a:latin typeface="Cambria Math" panose="02040503050406030204" pitchFamily="18" charset="0"/>
                            </a:rPr>
                          </m:ctrlPr>
                        </m:dPr>
                        <m:e>
                          <m:m>
                            <m:mPr>
                              <m:mcs>
                                <m:mc>
                                  <m:mcPr>
                                    <m:count m:val="5"/>
                                    <m:mcJc m:val="center"/>
                                  </m:mcPr>
                                </m:mc>
                              </m:mcs>
                              <m:ctrlPr>
                                <a:rPr lang="th-TH" b="0" i="1" smtClean="0">
                                  <a:solidFill>
                                    <a:schemeClr val="tx1"/>
                                  </a:solidFill>
                                  <a:latin typeface="Cambria Math" panose="02040503050406030204" pitchFamily="18" charset="0"/>
                                </a:rPr>
                              </m:ctrlPr>
                            </m:mPr>
                            <m:mr>
                              <m:e>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4</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mr>
                            <m:mr>
                              <m:e>
                                <m:r>
                                  <a:rPr lang="en-US" b="0" i="1" smtClean="0">
                                    <a:solidFill>
                                      <a:srgbClr val="FF0000"/>
                                    </a:solidFill>
                                    <a:latin typeface="Cambria Math" panose="02040503050406030204" pitchFamily="18" charset="0"/>
                                  </a:rPr>
                                  <m:t>0</m:t>
                                </m:r>
                              </m:e>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6</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mr>
                            <m:mr>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4</m:t>
                                </m:r>
                              </m:e>
                              <m:e>
                                <m:r>
                                  <a:rPr lang="th-TH" i="0" smtClean="0">
                                    <a:solidFill>
                                      <a:srgbClr val="FF0000"/>
                                    </a:solidFill>
                                    <a:latin typeface="Cambria Math" panose="02040503050406030204" pitchFamily="18" charset="0"/>
                                  </a:rPr>
                                  <m:t>0</m:t>
                                </m:r>
                              </m:e>
                              <m:e>
                                <m:r>
                                  <a:rPr lang="th-TH" i="1" smtClean="0">
                                    <a:solidFill>
                                      <a:srgbClr val="FF0000"/>
                                    </a:solidFill>
                                    <a:latin typeface="Cambria Math" panose="02040503050406030204" pitchFamily="18" charset="0"/>
                                  </a:rPr>
                                  <m:t>0</m:t>
                                </m:r>
                              </m:e>
                            </m:mr>
                            <m:mr>
                              <m:e>
                                <m:r>
                                  <a:rPr lang="th-TH" b="0" i="1" smtClean="0">
                                    <a:solidFill>
                                      <a:srgbClr val="FF0000"/>
                                    </a:solidFill>
                                    <a:latin typeface="Cambria Math" panose="02040503050406030204" pitchFamily="18" charset="0"/>
                                  </a:rPr>
                                  <m:t>0</m:t>
                                </m:r>
                              </m:e>
                              <m:e>
                                <m:r>
                                  <a:rPr lang="th-TH" b="0" i="1" smtClean="0">
                                    <a:solidFill>
                                      <a:srgbClr val="FF0000"/>
                                    </a:solidFill>
                                    <a:latin typeface="Cambria Math" panose="02040503050406030204" pitchFamily="18" charset="0"/>
                                  </a:rPr>
                                  <m:t>0</m:t>
                                </m:r>
                              </m:e>
                              <m:e>
                                <m:r>
                                  <a:rPr lang="th-TH" i="0" smtClean="0">
                                    <a:solidFill>
                                      <a:srgbClr val="FF0000"/>
                                    </a:solidFill>
                                    <a:latin typeface="Cambria Math" panose="02040503050406030204" pitchFamily="18" charset="0"/>
                                  </a:rPr>
                                  <m:t>0</m:t>
                                </m:r>
                              </m:e>
                              <m:e>
                                <m:r>
                                  <a:rPr lang="th-TH" i="0">
                                    <a:solidFill>
                                      <a:schemeClr val="tx1"/>
                                    </a:solidFill>
                                    <a:latin typeface="Cambria Math" panose="02040503050406030204" pitchFamily="18" charset="0"/>
                                  </a:rPr>
                                  <m:t>2</m:t>
                                </m:r>
                                <m:r>
                                  <a:rPr lang="en-US" b="0" i="0" smtClean="0">
                                    <a:solidFill>
                                      <a:schemeClr val="tx1"/>
                                    </a:solidFill>
                                    <a:latin typeface="Cambria Math" panose="02040503050406030204" pitchFamily="18" charset="0"/>
                                  </a:rPr>
                                  <m:t>.</m:t>
                                </m:r>
                                <m:r>
                                  <a:rPr lang="en-US" b="0" i="0" smtClean="0">
                                    <a:solidFill>
                                      <a:schemeClr val="tx1"/>
                                    </a:solidFill>
                                    <a:latin typeface="Cambria Math" panose="02040503050406030204" pitchFamily="18" charset="0"/>
                                  </a:rPr>
                                  <m:t>0</m:t>
                                </m:r>
                              </m:e>
                              <m:e>
                                <m:r>
                                  <a:rPr lang="th-TH" i="0" smtClean="0">
                                    <a:solidFill>
                                      <a:srgbClr val="FF0000"/>
                                    </a:solidFill>
                                    <a:latin typeface="Cambria Math" panose="02040503050406030204" pitchFamily="18" charset="0"/>
                                  </a:rPr>
                                  <m:t>0</m:t>
                                </m:r>
                              </m:e>
                            </m:mr>
                            <m:mr>
                              <m:e>
                                <m:r>
                                  <a:rPr lang="th-TH" b="0" i="1" smtClean="0">
                                    <a:solidFill>
                                      <a:srgbClr val="FF0000"/>
                                    </a:solidFill>
                                    <a:latin typeface="Cambria Math" panose="02040503050406030204" pitchFamily="18" charset="0"/>
                                  </a:rPr>
                                  <m:t>0</m:t>
                                </m:r>
                              </m:e>
                              <m:e>
                                <m:r>
                                  <a:rPr lang="th-TH" b="0" i="1" smtClean="0">
                                    <a:solidFill>
                                      <a:srgbClr val="FF0000"/>
                                    </a:solidFill>
                                    <a:latin typeface="Cambria Math" panose="02040503050406030204" pitchFamily="18" charset="0"/>
                                  </a:rPr>
                                  <m:t>0</m:t>
                                </m:r>
                              </m:e>
                              <m:e>
                                <m:r>
                                  <a:rPr lang="th-TH" i="0" smtClean="0">
                                    <a:solidFill>
                                      <a:srgbClr val="FF0000"/>
                                    </a:solidFill>
                                    <a:latin typeface="Cambria Math" panose="02040503050406030204" pitchFamily="18" charset="0"/>
                                  </a:rPr>
                                  <m:t>0</m:t>
                                </m:r>
                              </m:e>
                              <m:e>
                                <m:r>
                                  <a:rPr lang="th-TH" i="0" smtClean="0">
                                    <a:solidFill>
                                      <a:srgbClr val="FF0000"/>
                                    </a:solidFill>
                                    <a:latin typeface="Cambria Math" panose="02040503050406030204" pitchFamily="18" charset="0"/>
                                  </a:rPr>
                                  <m:t>0</m:t>
                                </m:r>
                              </m:e>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8</m:t>
                                </m:r>
                              </m:e>
                            </m:mr>
                          </m:m>
                        </m:e>
                      </m:d>
                    </m:oMath>
                  </m:oMathPara>
                </a14:m>
                <a:endParaRPr lang="th-TH" dirty="0"/>
              </a:p>
            </p:txBody>
          </p:sp>
        </mc:Choice>
        <mc:Fallback xmlns="">
          <p:sp>
            <p:nvSpPr>
              <p:cNvPr id="13" name="Rectangle 12">
                <a:extLst>
                  <a:ext uri="{FF2B5EF4-FFF2-40B4-BE49-F238E27FC236}">
                    <a16:creationId xmlns:a16="http://schemas.microsoft.com/office/drawing/2014/main" id="{1F184CCA-9A26-46C5-B2E7-6040008A0E85}"/>
                  </a:ext>
                </a:extLst>
              </p:cNvPr>
              <p:cNvSpPr>
                <a:spLocks noRot="1" noChangeAspect="1" noMove="1" noResize="1" noEditPoints="1" noAdjustHandles="1" noChangeArrowheads="1" noChangeShapeType="1" noTextEdit="1"/>
              </p:cNvSpPr>
              <p:nvPr/>
            </p:nvSpPr>
            <p:spPr>
              <a:xfrm>
                <a:off x="610178" y="4694618"/>
                <a:ext cx="5298374" cy="2073645"/>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85891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5699-A745-4ACE-98D5-D8BCED89F37D}"/>
              </a:ext>
            </a:extLst>
          </p:cNvPr>
          <p:cNvSpPr>
            <a:spLocks noGrp="1"/>
          </p:cNvSpPr>
          <p:nvPr>
            <p:ph type="title"/>
          </p:nvPr>
        </p:nvSpPr>
        <p:spPr>
          <a:xfrm>
            <a:off x="272996" y="297965"/>
            <a:ext cx="10515600" cy="595928"/>
          </a:xfrm>
        </p:spPr>
        <p:txBody>
          <a:bodyPr>
            <a:normAutofit fontScale="90000"/>
          </a:bodyPr>
          <a:lstStyle/>
          <a:p>
            <a:r>
              <a:rPr lang="en-US" dirty="0"/>
              <a:t>Draw oriented graph from table</a:t>
            </a:r>
            <a:endParaRPr lang="th-TH" dirty="0"/>
          </a:p>
        </p:txBody>
      </p:sp>
      <p:sp>
        <p:nvSpPr>
          <p:cNvPr id="4" name="Date Placeholder 3">
            <a:extLst>
              <a:ext uri="{FF2B5EF4-FFF2-40B4-BE49-F238E27FC236}">
                <a16:creationId xmlns:a16="http://schemas.microsoft.com/office/drawing/2014/main" id="{02AF133F-DF8B-4FA3-8A1B-2D7C0F23023B}"/>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0C1EDE64-4B1A-4634-9D9D-19E149DE225B}"/>
              </a:ext>
            </a:extLst>
          </p:cNvPr>
          <p:cNvSpPr>
            <a:spLocks noGrp="1"/>
          </p:cNvSpPr>
          <p:nvPr>
            <p:ph type="sldNum" sz="quarter" idx="12"/>
          </p:nvPr>
        </p:nvSpPr>
        <p:spPr/>
        <p:txBody>
          <a:bodyPr/>
          <a:lstStyle/>
          <a:p>
            <a:fld id="{33BCD95E-A428-4E8F-A603-A71E22D42A60}" type="slidenum">
              <a:rPr lang="th-TH" smtClean="0"/>
              <a:t>24</a:t>
            </a:fld>
            <a:endParaRPr lang="th-TH"/>
          </a:p>
        </p:txBody>
      </p:sp>
      <p:pic>
        <p:nvPicPr>
          <p:cNvPr id="7" name="Picture 6">
            <a:extLst>
              <a:ext uri="{FF2B5EF4-FFF2-40B4-BE49-F238E27FC236}">
                <a16:creationId xmlns:a16="http://schemas.microsoft.com/office/drawing/2014/main" id="{FB3FD431-CE63-4FAB-B2B4-FA76BC784921}"/>
              </a:ext>
            </a:extLst>
          </p:cNvPr>
          <p:cNvPicPr>
            <a:picLocks noChangeAspect="1"/>
          </p:cNvPicPr>
          <p:nvPr/>
        </p:nvPicPr>
        <p:blipFill>
          <a:blip r:embed="rId2"/>
          <a:stretch>
            <a:fillRect/>
          </a:stretch>
        </p:blipFill>
        <p:spPr>
          <a:xfrm>
            <a:off x="0" y="3245933"/>
            <a:ext cx="7764625" cy="3612067"/>
          </a:xfrm>
          <a:prstGeom prst="rect">
            <a:avLst/>
          </a:prstGeom>
        </p:spPr>
      </p:pic>
      <p:graphicFrame>
        <p:nvGraphicFramePr>
          <p:cNvPr id="8" name="Table 12">
            <a:extLst>
              <a:ext uri="{FF2B5EF4-FFF2-40B4-BE49-F238E27FC236}">
                <a16:creationId xmlns:a16="http://schemas.microsoft.com/office/drawing/2014/main" id="{737747E9-5211-4A89-9B96-7A3D29558336}"/>
              </a:ext>
            </a:extLst>
          </p:cNvPr>
          <p:cNvGraphicFramePr>
            <a:graphicFrameLocks noGrp="1"/>
          </p:cNvGraphicFramePr>
          <p:nvPr>
            <p:extLst>
              <p:ext uri="{D42A27DB-BD31-4B8C-83A1-F6EECF244321}">
                <p14:modId xmlns:p14="http://schemas.microsoft.com/office/powerpoint/2010/main" val="333764459"/>
              </p:ext>
            </p:extLst>
          </p:nvPr>
        </p:nvGraphicFramePr>
        <p:xfrm>
          <a:off x="4452273" y="893893"/>
          <a:ext cx="6901527" cy="2352040"/>
        </p:xfrm>
        <a:graphic>
          <a:graphicData uri="http://schemas.openxmlformats.org/drawingml/2006/table">
            <a:tbl>
              <a:tblPr firstRow="1" bandRow="1">
                <a:tableStyleId>{5C22544A-7EE6-4342-B048-85BDC9FD1C3A}</a:tableStyleId>
              </a:tblPr>
              <a:tblGrid>
                <a:gridCol w="2300509">
                  <a:extLst>
                    <a:ext uri="{9D8B030D-6E8A-4147-A177-3AD203B41FA5}">
                      <a16:colId xmlns:a16="http://schemas.microsoft.com/office/drawing/2014/main" val="3414349673"/>
                    </a:ext>
                  </a:extLst>
                </a:gridCol>
                <a:gridCol w="2300509">
                  <a:extLst>
                    <a:ext uri="{9D8B030D-6E8A-4147-A177-3AD203B41FA5}">
                      <a16:colId xmlns:a16="http://schemas.microsoft.com/office/drawing/2014/main" val="1656605261"/>
                    </a:ext>
                  </a:extLst>
                </a:gridCol>
                <a:gridCol w="2300509">
                  <a:extLst>
                    <a:ext uri="{9D8B030D-6E8A-4147-A177-3AD203B41FA5}">
                      <a16:colId xmlns:a16="http://schemas.microsoft.com/office/drawing/2014/main" val="85928778"/>
                    </a:ext>
                  </a:extLst>
                </a:gridCol>
              </a:tblGrid>
              <a:tr h="370840">
                <a:tc>
                  <a:txBody>
                    <a:bodyPr/>
                    <a:lstStyle/>
                    <a:p>
                      <a:r>
                        <a:rPr lang="en-US" sz="1600" dirty="0"/>
                        <a:t>Line No</a:t>
                      </a:r>
                      <a:endParaRPr lang="th-TH" sz="1600" dirty="0"/>
                    </a:p>
                  </a:txBody>
                  <a:tcPr/>
                </a:tc>
                <a:tc>
                  <a:txBody>
                    <a:bodyPr/>
                    <a:lstStyle/>
                    <a:p>
                      <a:r>
                        <a:rPr lang="en-US" sz="1600" dirty="0"/>
                        <a:t>Connecting Nodes</a:t>
                      </a:r>
                      <a:endParaRPr lang="th-TH" sz="1600" dirty="0"/>
                    </a:p>
                  </a:txBody>
                  <a:tcPr/>
                </a:tc>
                <a:tc>
                  <a:txBody>
                    <a:bodyPr/>
                    <a:lstStyle/>
                    <a:p>
                      <a:r>
                        <a:rPr lang="en-US" sz="1600" dirty="0"/>
                        <a:t>Admittance in </a:t>
                      </a:r>
                      <a:r>
                        <a:rPr lang="en-US" sz="1600" dirty="0" err="1"/>
                        <a:t>p.u</a:t>
                      </a:r>
                      <a:endParaRPr lang="th-TH" sz="1600" dirty="0"/>
                    </a:p>
                  </a:txBody>
                  <a:tcPr/>
                </a:tc>
                <a:extLst>
                  <a:ext uri="{0D108BD9-81ED-4DB2-BD59-A6C34878D82A}">
                    <a16:rowId xmlns:a16="http://schemas.microsoft.com/office/drawing/2014/main" val="2755961929"/>
                  </a:ext>
                </a:extLst>
              </a:tr>
              <a:tr h="370840">
                <a:tc>
                  <a:txBody>
                    <a:bodyPr/>
                    <a:lstStyle/>
                    <a:p>
                      <a:r>
                        <a:rPr lang="en-US" sz="2000" dirty="0"/>
                        <a:t>1</a:t>
                      </a:r>
                      <a:endParaRPr lang="th-TH" sz="2000" dirty="0"/>
                    </a:p>
                  </a:txBody>
                  <a:tcPr/>
                </a:tc>
                <a:tc>
                  <a:txBody>
                    <a:bodyPr/>
                    <a:lstStyle/>
                    <a:p>
                      <a:r>
                        <a:rPr lang="en-US" sz="2000" dirty="0"/>
                        <a:t>1-4</a:t>
                      </a:r>
                      <a:endParaRPr lang="th-TH" sz="2000" dirty="0"/>
                    </a:p>
                  </a:txBody>
                  <a:tcPr/>
                </a:tc>
                <a:tc>
                  <a:txBody>
                    <a:bodyPr/>
                    <a:lstStyle/>
                    <a:p>
                      <a:r>
                        <a:rPr lang="en-US" sz="2000" dirty="0"/>
                        <a:t>1.4</a:t>
                      </a:r>
                      <a:endParaRPr lang="th-TH" sz="2000" dirty="0"/>
                    </a:p>
                  </a:txBody>
                  <a:tcPr/>
                </a:tc>
                <a:extLst>
                  <a:ext uri="{0D108BD9-81ED-4DB2-BD59-A6C34878D82A}">
                    <a16:rowId xmlns:a16="http://schemas.microsoft.com/office/drawing/2014/main" val="2551621392"/>
                  </a:ext>
                </a:extLst>
              </a:tr>
              <a:tr h="370840">
                <a:tc>
                  <a:txBody>
                    <a:bodyPr/>
                    <a:lstStyle/>
                    <a:p>
                      <a:r>
                        <a:rPr lang="en-US" sz="2000" dirty="0"/>
                        <a:t>2</a:t>
                      </a:r>
                      <a:endParaRPr lang="th-TH" sz="2000" dirty="0"/>
                    </a:p>
                  </a:txBody>
                  <a:tcPr/>
                </a:tc>
                <a:tc>
                  <a:txBody>
                    <a:bodyPr/>
                    <a:lstStyle/>
                    <a:p>
                      <a:r>
                        <a:rPr lang="en-US" sz="2000" dirty="0"/>
                        <a:t>1-2</a:t>
                      </a:r>
                      <a:endParaRPr lang="th-TH" sz="2000" dirty="0"/>
                    </a:p>
                  </a:txBody>
                  <a:tcPr/>
                </a:tc>
                <a:tc>
                  <a:txBody>
                    <a:bodyPr/>
                    <a:lstStyle/>
                    <a:p>
                      <a:r>
                        <a:rPr lang="en-US" sz="2000" dirty="0"/>
                        <a:t>1.6</a:t>
                      </a:r>
                      <a:endParaRPr lang="th-TH" sz="2000" dirty="0"/>
                    </a:p>
                  </a:txBody>
                  <a:tcPr/>
                </a:tc>
                <a:extLst>
                  <a:ext uri="{0D108BD9-81ED-4DB2-BD59-A6C34878D82A}">
                    <a16:rowId xmlns:a16="http://schemas.microsoft.com/office/drawing/2014/main" val="1727258495"/>
                  </a:ext>
                </a:extLst>
              </a:tr>
              <a:tr h="370840">
                <a:tc>
                  <a:txBody>
                    <a:bodyPr/>
                    <a:lstStyle/>
                    <a:p>
                      <a:r>
                        <a:rPr lang="en-US" sz="2000" dirty="0"/>
                        <a:t>3</a:t>
                      </a:r>
                      <a:endParaRPr lang="th-TH" sz="2000" dirty="0"/>
                    </a:p>
                  </a:txBody>
                  <a:tcPr/>
                </a:tc>
                <a:tc>
                  <a:txBody>
                    <a:bodyPr/>
                    <a:lstStyle/>
                    <a:p>
                      <a:r>
                        <a:rPr lang="en-US" sz="2000" dirty="0"/>
                        <a:t>2-3</a:t>
                      </a:r>
                      <a:endParaRPr lang="th-TH" sz="2000" dirty="0"/>
                    </a:p>
                  </a:txBody>
                  <a:tcPr/>
                </a:tc>
                <a:tc>
                  <a:txBody>
                    <a:bodyPr/>
                    <a:lstStyle/>
                    <a:p>
                      <a:r>
                        <a:rPr lang="en-US" sz="2000" dirty="0"/>
                        <a:t>2.4</a:t>
                      </a:r>
                      <a:endParaRPr lang="th-TH" sz="2000" dirty="0"/>
                    </a:p>
                  </a:txBody>
                  <a:tcPr/>
                </a:tc>
                <a:extLst>
                  <a:ext uri="{0D108BD9-81ED-4DB2-BD59-A6C34878D82A}">
                    <a16:rowId xmlns:a16="http://schemas.microsoft.com/office/drawing/2014/main" val="419557239"/>
                  </a:ext>
                </a:extLst>
              </a:tr>
              <a:tr h="370840">
                <a:tc>
                  <a:txBody>
                    <a:bodyPr/>
                    <a:lstStyle/>
                    <a:p>
                      <a:r>
                        <a:rPr lang="en-US" sz="2000" dirty="0"/>
                        <a:t>4</a:t>
                      </a:r>
                      <a:endParaRPr lang="th-TH" sz="2000" dirty="0"/>
                    </a:p>
                  </a:txBody>
                  <a:tcPr/>
                </a:tc>
                <a:tc>
                  <a:txBody>
                    <a:bodyPr/>
                    <a:lstStyle/>
                    <a:p>
                      <a:r>
                        <a:rPr lang="en-US" sz="2000" dirty="0"/>
                        <a:t>3-4</a:t>
                      </a:r>
                      <a:endParaRPr lang="th-TH" sz="2000" dirty="0"/>
                    </a:p>
                  </a:txBody>
                  <a:tcPr/>
                </a:tc>
                <a:tc>
                  <a:txBody>
                    <a:bodyPr/>
                    <a:lstStyle/>
                    <a:p>
                      <a:r>
                        <a:rPr lang="en-US" sz="2000" dirty="0"/>
                        <a:t>2.0</a:t>
                      </a:r>
                      <a:endParaRPr lang="th-TH" sz="2000" dirty="0"/>
                    </a:p>
                  </a:txBody>
                  <a:tcPr/>
                </a:tc>
                <a:extLst>
                  <a:ext uri="{0D108BD9-81ED-4DB2-BD59-A6C34878D82A}">
                    <a16:rowId xmlns:a16="http://schemas.microsoft.com/office/drawing/2014/main" val="3532217138"/>
                  </a:ext>
                </a:extLst>
              </a:tr>
              <a:tr h="370840">
                <a:tc>
                  <a:txBody>
                    <a:bodyPr/>
                    <a:lstStyle/>
                    <a:p>
                      <a:r>
                        <a:rPr lang="en-US" sz="2000" dirty="0"/>
                        <a:t>5</a:t>
                      </a:r>
                      <a:endParaRPr lang="th-TH" sz="2000" dirty="0"/>
                    </a:p>
                  </a:txBody>
                  <a:tcPr/>
                </a:tc>
                <a:tc>
                  <a:txBody>
                    <a:bodyPr/>
                    <a:lstStyle/>
                    <a:p>
                      <a:r>
                        <a:rPr lang="en-US" sz="2000" dirty="0"/>
                        <a:t>2-4</a:t>
                      </a:r>
                      <a:endParaRPr lang="th-TH" sz="2000" dirty="0"/>
                    </a:p>
                  </a:txBody>
                  <a:tcPr/>
                </a:tc>
                <a:tc>
                  <a:txBody>
                    <a:bodyPr/>
                    <a:lstStyle/>
                    <a:p>
                      <a:r>
                        <a:rPr lang="en-US" sz="2000" dirty="0"/>
                        <a:t>1.8</a:t>
                      </a:r>
                      <a:endParaRPr lang="th-TH" sz="2000" dirty="0"/>
                    </a:p>
                  </a:txBody>
                  <a:tcPr/>
                </a:tc>
                <a:extLst>
                  <a:ext uri="{0D108BD9-81ED-4DB2-BD59-A6C34878D82A}">
                    <a16:rowId xmlns:a16="http://schemas.microsoft.com/office/drawing/2014/main" val="2112301365"/>
                  </a:ext>
                </a:extLst>
              </a:tr>
            </a:tbl>
          </a:graphicData>
        </a:graphic>
      </p:graphicFrame>
    </p:spTree>
    <p:extLst>
      <p:ext uri="{BB962C8B-B14F-4D97-AF65-F5344CB8AC3E}">
        <p14:creationId xmlns:p14="http://schemas.microsoft.com/office/powerpoint/2010/main" val="322337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131A18-394D-4003-9F3E-D5861ED9F82C}"/>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5BD25F64-20CA-426E-9F9F-11C9806BF531}"/>
              </a:ext>
            </a:extLst>
          </p:cNvPr>
          <p:cNvSpPr>
            <a:spLocks noGrp="1"/>
          </p:cNvSpPr>
          <p:nvPr>
            <p:ph type="sldNum" sz="quarter" idx="12"/>
          </p:nvPr>
        </p:nvSpPr>
        <p:spPr/>
        <p:txBody>
          <a:bodyPr/>
          <a:lstStyle/>
          <a:p>
            <a:fld id="{33BCD95E-A428-4E8F-A603-A71E22D42A60}" type="slidenum">
              <a:rPr lang="th-TH" smtClean="0"/>
              <a:t>25</a:t>
            </a:fld>
            <a:endParaRPr lang="th-TH"/>
          </a:p>
        </p:txBody>
      </p:sp>
      <p:pic>
        <p:nvPicPr>
          <p:cNvPr id="6" name="Picture 5">
            <a:extLst>
              <a:ext uri="{FF2B5EF4-FFF2-40B4-BE49-F238E27FC236}">
                <a16:creationId xmlns:a16="http://schemas.microsoft.com/office/drawing/2014/main" id="{2268234C-0CE2-4418-AE16-017601D68B21}"/>
              </a:ext>
            </a:extLst>
          </p:cNvPr>
          <p:cNvPicPr>
            <a:picLocks noChangeAspect="1"/>
          </p:cNvPicPr>
          <p:nvPr/>
        </p:nvPicPr>
        <p:blipFill>
          <a:blip r:embed="rId2"/>
          <a:stretch>
            <a:fillRect/>
          </a:stretch>
        </p:blipFill>
        <p:spPr>
          <a:xfrm>
            <a:off x="1099517" y="365125"/>
            <a:ext cx="9777868" cy="809625"/>
          </a:xfrm>
          <a:prstGeom prst="rect">
            <a:avLst/>
          </a:prstGeom>
        </p:spPr>
      </p:pic>
      <p:pic>
        <p:nvPicPr>
          <p:cNvPr id="2" name="Picture 1">
            <a:extLst>
              <a:ext uri="{FF2B5EF4-FFF2-40B4-BE49-F238E27FC236}">
                <a16:creationId xmlns:a16="http://schemas.microsoft.com/office/drawing/2014/main" id="{7DBFDEE2-E0A4-4431-A2A5-41618B5F25C4}"/>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2209800" y="1873360"/>
            <a:ext cx="6248400" cy="3238500"/>
          </a:xfrm>
          <a:prstGeom prst="rect">
            <a:avLst/>
          </a:prstGeom>
        </p:spPr>
      </p:pic>
      <p:sp>
        <p:nvSpPr>
          <p:cNvPr id="8" name="TextBox 7">
            <a:extLst>
              <a:ext uri="{FF2B5EF4-FFF2-40B4-BE49-F238E27FC236}">
                <a16:creationId xmlns:a16="http://schemas.microsoft.com/office/drawing/2014/main" id="{00DD39A2-3B30-4747-ABD5-4BC0C66F94EB}"/>
              </a:ext>
            </a:extLst>
          </p:cNvPr>
          <p:cNvSpPr txBox="1"/>
          <p:nvPr/>
        </p:nvSpPr>
        <p:spPr>
          <a:xfrm>
            <a:off x="326003" y="1112089"/>
            <a:ext cx="11720223" cy="954107"/>
          </a:xfrm>
          <a:prstGeom prst="rect">
            <a:avLst/>
          </a:prstGeom>
          <a:noFill/>
        </p:spPr>
        <p:txBody>
          <a:bodyPr wrap="square" rtlCol="0">
            <a:spAutoFit/>
          </a:bodyPr>
          <a:lstStyle/>
          <a:p>
            <a:r>
              <a:rPr lang="en-US" b="1" dirty="0">
                <a:solidFill>
                  <a:srgbClr val="C00000"/>
                </a:solidFill>
              </a:rPr>
              <a:t>Apply the Singular Transformation Method on given reactance diagram as shown in Figure, to calculate the Y</a:t>
            </a:r>
            <a:r>
              <a:rPr lang="en-US" b="1" baseline="-25000" dirty="0">
                <a:solidFill>
                  <a:srgbClr val="C00000"/>
                </a:solidFill>
              </a:rPr>
              <a:t>BUS </a:t>
            </a:r>
            <a:r>
              <a:rPr lang="en-US" b="1" baseline="30000" dirty="0">
                <a:solidFill>
                  <a:srgbClr val="C00000"/>
                </a:solidFill>
              </a:rPr>
              <a:t> </a:t>
            </a:r>
            <a:r>
              <a:rPr lang="en-US" b="1" dirty="0">
                <a:solidFill>
                  <a:srgbClr val="C00000"/>
                </a:solidFill>
              </a:rPr>
              <a:t>matrix</a:t>
            </a:r>
            <a:endParaRPr lang="th-TH" b="1" dirty="0">
              <a:solidFill>
                <a:srgbClr val="C00000"/>
              </a:solidFill>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5FD82C0-49CD-47D9-A9DA-5A81E5CBF45E}"/>
                  </a:ext>
                </a:extLst>
              </p:cNvPr>
              <p:cNvSpPr/>
              <p:nvPr/>
            </p:nvSpPr>
            <p:spPr>
              <a:xfrm>
                <a:off x="164663" y="4530195"/>
                <a:ext cx="30844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Cordia New" panose="020B0304020202020204" pitchFamily="34" charset="-34"/>
                            </a:rPr>
                          </m:ctrlPr>
                        </m:sSubPr>
                        <m:e>
                          <m:r>
                            <a:rPr lang="en-US" i="1">
                              <a:latin typeface="Cambria Math" panose="02040503050406030204" pitchFamily="18" charset="0"/>
                              <a:ea typeface="Calibri" panose="020F0502020204030204" pitchFamily="34" charset="0"/>
                              <a:cs typeface="Cordia New" panose="020B0304020202020204" pitchFamily="34" charset="-34"/>
                            </a:rPr>
                            <m:t>𝑌</m:t>
                          </m:r>
                        </m:e>
                        <m:sub>
                          <m:r>
                            <a:rPr lang="en-US" i="1">
                              <a:latin typeface="Cambria Math" panose="02040503050406030204" pitchFamily="18" charset="0"/>
                              <a:ea typeface="Calibri" panose="020F0502020204030204" pitchFamily="34" charset="0"/>
                              <a:cs typeface="Cordia New" panose="020B0304020202020204" pitchFamily="34" charset="-34"/>
                            </a:rPr>
                            <m:t>𝐵𝑈𝑆</m:t>
                          </m:r>
                        </m:sub>
                      </m:sSub>
                      <m:r>
                        <a:rPr lang="en-US" i="1">
                          <a:latin typeface="Cambria Math" panose="02040503050406030204" pitchFamily="18" charset="0"/>
                          <a:ea typeface="Calibri" panose="020F0502020204030204" pitchFamily="34" charset="0"/>
                          <a:cs typeface="Cordia New" panose="020B0304020202020204" pitchFamily="34" charset="-34"/>
                        </a:rPr>
                        <m:t>= </m:t>
                      </m:r>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sSup>
                            <m:sSupPr>
                              <m:ctrlPr>
                                <a:rPr lang="en-US" i="1">
                                  <a:latin typeface="Cambria Math" panose="02040503050406030204" pitchFamily="18" charset="0"/>
                                  <a:ea typeface="Calibri" panose="020F0502020204030204" pitchFamily="34" charset="0"/>
                                  <a:cs typeface="Cordia New" panose="020B0304020202020204" pitchFamily="34" charset="-34"/>
                                </a:rPr>
                              </m:ctrlPr>
                            </m:sSupPr>
                            <m:e>
                              <m:r>
                                <a:rPr lang="en-US" i="1">
                                  <a:latin typeface="Cambria Math" panose="02040503050406030204" pitchFamily="18" charset="0"/>
                                  <a:ea typeface="Calibri" panose="020F0502020204030204" pitchFamily="34" charset="0"/>
                                  <a:cs typeface="Cordia New" panose="020B0304020202020204" pitchFamily="34" charset="-34"/>
                                </a:rPr>
                                <m:t>𝐴</m:t>
                              </m:r>
                            </m:e>
                            <m:sup>
                              <m:r>
                                <a:rPr lang="en-US" i="1">
                                  <a:latin typeface="Cambria Math" panose="02040503050406030204" pitchFamily="18" charset="0"/>
                                  <a:ea typeface="Calibri" panose="020F0502020204030204" pitchFamily="34" charset="0"/>
                                  <a:cs typeface="Cordia New" panose="020B0304020202020204" pitchFamily="34" charset="-34"/>
                                </a:rPr>
                                <m:t>𝑇</m:t>
                              </m:r>
                            </m:sup>
                          </m:sSup>
                        </m:e>
                      </m:d>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𝑦</m:t>
                          </m:r>
                        </m:e>
                      </m:d>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𝐴</m:t>
                          </m:r>
                        </m:e>
                      </m:d>
                    </m:oMath>
                  </m:oMathPara>
                </a14:m>
                <a:endParaRPr lang="th-TH" dirty="0"/>
              </a:p>
            </p:txBody>
          </p:sp>
        </mc:Choice>
        <mc:Fallback xmlns="">
          <p:sp>
            <p:nvSpPr>
              <p:cNvPr id="10" name="Rectangle 9">
                <a:extLst>
                  <a:ext uri="{FF2B5EF4-FFF2-40B4-BE49-F238E27FC236}">
                    <a16:creationId xmlns:a16="http://schemas.microsoft.com/office/drawing/2014/main" id="{E5FD82C0-49CD-47D9-A9DA-5A81E5CBF45E}"/>
                  </a:ext>
                </a:extLst>
              </p:cNvPr>
              <p:cNvSpPr>
                <a:spLocks noRot="1" noChangeAspect="1" noMove="1" noResize="1" noEditPoints="1" noAdjustHandles="1" noChangeArrowheads="1" noChangeShapeType="1" noTextEdit="1"/>
              </p:cNvSpPr>
              <p:nvPr/>
            </p:nvSpPr>
            <p:spPr>
              <a:xfrm>
                <a:off x="164663" y="4530195"/>
                <a:ext cx="3084434" cy="523220"/>
              </a:xfrm>
              <a:prstGeom prst="rect">
                <a:avLst/>
              </a:prstGeom>
              <a:blipFill>
                <a:blip r:embed="rId5"/>
                <a:stretch>
                  <a:fillRect b="-348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A737F70-B56D-46D5-B72D-6E46EFBE0669}"/>
                  </a:ext>
                </a:extLst>
              </p:cNvPr>
              <p:cNvSpPr/>
              <p:nvPr/>
            </p:nvSpPr>
            <p:spPr>
              <a:xfrm>
                <a:off x="164663" y="5048933"/>
                <a:ext cx="4661661" cy="655949"/>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𝐴</m:t>
                          </m:r>
                        </m:e>
                      </m:d>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𝐵𝑢𝑠</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𝑖𝑛𝑐𝑖𝑑𝑒𝑛𝑐𝑒</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𝑚𝑎𝑡𝑟𝑖𝑥</m:t>
                      </m:r>
                    </m:oMath>
                  </m:oMathPara>
                </a14:m>
                <a:endParaRPr lang="en-US" sz="12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1" name="Rectangle 10">
                <a:extLst>
                  <a:ext uri="{FF2B5EF4-FFF2-40B4-BE49-F238E27FC236}">
                    <a16:creationId xmlns:a16="http://schemas.microsoft.com/office/drawing/2014/main" id="{3A737F70-B56D-46D5-B72D-6E46EFBE0669}"/>
                  </a:ext>
                </a:extLst>
              </p:cNvPr>
              <p:cNvSpPr>
                <a:spLocks noRot="1" noChangeAspect="1" noMove="1" noResize="1" noEditPoints="1" noAdjustHandles="1" noChangeArrowheads="1" noChangeShapeType="1" noTextEdit="1"/>
              </p:cNvSpPr>
              <p:nvPr/>
            </p:nvSpPr>
            <p:spPr>
              <a:xfrm>
                <a:off x="164663" y="5048933"/>
                <a:ext cx="4661661" cy="655949"/>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425171D-49D0-4200-8CE2-744DB2E1A4DC}"/>
                  </a:ext>
                </a:extLst>
              </p:cNvPr>
              <p:cNvSpPr/>
              <p:nvPr/>
            </p:nvSpPr>
            <p:spPr>
              <a:xfrm>
                <a:off x="90114" y="5332390"/>
                <a:ext cx="6096000" cy="956159"/>
              </a:xfrm>
              <a:prstGeom prst="rect">
                <a:avLst/>
              </a:prstGeom>
            </p:spPr>
            <p:txBody>
              <a:bodyPr>
                <a:spAutoFit/>
              </a:bodyPr>
              <a:lstStyle/>
              <a:p>
                <a:pPr>
                  <a:lnSpc>
                    <a:spcPct val="107000"/>
                  </a:lnSpc>
                  <a:spcAft>
                    <a:spcPts val="800"/>
                  </a:spcAft>
                </a:pPr>
                <a:endParaRPr lang="en-US" sz="1200"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libri" panose="020F0502020204030204" pitchFamily="34" charset="0"/>
                              <a:cs typeface="Cordia New" panose="020B0304020202020204" pitchFamily="34" charset="-34"/>
                            </a:rPr>
                          </m:ctrlPr>
                        </m:dPr>
                        <m:e>
                          <m:r>
                            <a:rPr lang="en-US" i="1">
                              <a:latin typeface="Cambria Math" panose="02040503050406030204" pitchFamily="18" charset="0"/>
                              <a:ea typeface="Calibri" panose="020F0502020204030204" pitchFamily="34" charset="0"/>
                              <a:cs typeface="Cordia New" panose="020B0304020202020204" pitchFamily="34" charset="-34"/>
                            </a:rPr>
                            <m:t>𝑦</m:t>
                          </m:r>
                        </m:e>
                      </m:d>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𝑃𝑟𝑖𝑚𝑖𝑡𝑖𝑣𝑒</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𝑎𝑑𝑚𝑖𝑡𝑡𝑎𝑛𝑐𝑒</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𝑚𝑎𝑡𝑟𝑖𝑥</m:t>
                      </m:r>
                    </m:oMath>
                  </m:oMathPara>
                </a14:m>
                <a:endParaRPr lang="en-US" sz="12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2" name="Rectangle 11">
                <a:extLst>
                  <a:ext uri="{FF2B5EF4-FFF2-40B4-BE49-F238E27FC236}">
                    <a16:creationId xmlns:a16="http://schemas.microsoft.com/office/drawing/2014/main" id="{6425171D-49D0-4200-8CE2-744DB2E1A4DC}"/>
                  </a:ext>
                </a:extLst>
              </p:cNvPr>
              <p:cNvSpPr>
                <a:spLocks noRot="1" noChangeAspect="1" noMove="1" noResize="1" noEditPoints="1" noAdjustHandles="1" noChangeArrowheads="1" noChangeShapeType="1" noTextEdit="1"/>
              </p:cNvSpPr>
              <p:nvPr/>
            </p:nvSpPr>
            <p:spPr>
              <a:xfrm>
                <a:off x="90114" y="5332390"/>
                <a:ext cx="6096000" cy="956159"/>
              </a:xfrm>
              <a:prstGeom prst="rect">
                <a:avLst/>
              </a:prstGeom>
              <a:blipFill>
                <a:blip r:embed="rId7"/>
                <a:stretch>
                  <a:fillRect/>
                </a:stretch>
              </a:blipFill>
            </p:spPr>
            <p:txBody>
              <a:bodyPr/>
              <a:lstStyle/>
              <a:p>
                <a:r>
                  <a:rPr lang="th-TH">
                    <a:noFill/>
                  </a:rPr>
                  <a:t> </a:t>
                </a:r>
              </a:p>
            </p:txBody>
          </p:sp>
        </mc:Fallback>
      </mc:AlternateContent>
      <p:sp>
        <p:nvSpPr>
          <p:cNvPr id="13" name="TextBox 12">
            <a:extLst>
              <a:ext uri="{FF2B5EF4-FFF2-40B4-BE49-F238E27FC236}">
                <a16:creationId xmlns:a16="http://schemas.microsoft.com/office/drawing/2014/main" id="{615257D5-C5FF-4B07-8F80-C8F3A1C6E862}"/>
              </a:ext>
            </a:extLst>
          </p:cNvPr>
          <p:cNvSpPr txBox="1"/>
          <p:nvPr/>
        </p:nvSpPr>
        <p:spPr>
          <a:xfrm>
            <a:off x="164663" y="3888188"/>
            <a:ext cx="1791358" cy="523220"/>
          </a:xfrm>
          <a:prstGeom prst="rect">
            <a:avLst/>
          </a:prstGeom>
          <a:noFill/>
        </p:spPr>
        <p:txBody>
          <a:bodyPr wrap="square" rtlCol="0">
            <a:spAutoFit/>
          </a:bodyPr>
          <a:lstStyle/>
          <a:p>
            <a:r>
              <a:rPr lang="en-US" b="1" dirty="0"/>
              <a:t>SOLUTION</a:t>
            </a:r>
            <a:endParaRPr lang="th-TH" b="1" dirty="0"/>
          </a:p>
        </p:txBody>
      </p:sp>
    </p:spTree>
    <p:extLst>
      <p:ext uri="{BB962C8B-B14F-4D97-AF65-F5344CB8AC3E}">
        <p14:creationId xmlns:p14="http://schemas.microsoft.com/office/powerpoint/2010/main" val="4130748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A2BC2D7-C97F-45C4-BCCB-C8906E9C0EC5}"/>
                  </a:ext>
                </a:extLst>
              </p:cNvPr>
              <p:cNvSpPr/>
              <p:nvPr/>
            </p:nvSpPr>
            <p:spPr>
              <a:xfrm>
                <a:off x="352269" y="2459556"/>
                <a:ext cx="4871975"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th-TH" i="1">
                              <a:latin typeface="Cambria Math" panose="02040503050406030204" pitchFamily="18" charset="0"/>
                            </a:rPr>
                          </m:ctrlPr>
                        </m:dPr>
                        <m:e>
                          <m:r>
                            <a:rPr lang="th-TH" i="1">
                              <a:latin typeface="Cambria Math" panose="02040503050406030204" pitchFamily="18" charset="0"/>
                            </a:rPr>
                            <m:t>𝑦</m:t>
                          </m:r>
                        </m:e>
                      </m:d>
                      <m:r>
                        <a:rPr lang="th-TH" i="0">
                          <a:latin typeface="Cambria Math" panose="02040503050406030204" pitchFamily="18" charset="0"/>
                        </a:rPr>
                        <m:t>= </m:t>
                      </m:r>
                      <m:d>
                        <m:dPr>
                          <m:begChr m:val="["/>
                          <m:endChr m:val="]"/>
                          <m:ctrlPr>
                            <a:rPr lang="th-TH" i="1">
                              <a:latin typeface="Cambria Math" panose="02040503050406030204" pitchFamily="18" charset="0"/>
                            </a:rPr>
                          </m:ctrlPr>
                        </m:dPr>
                        <m:e>
                          <m:m>
                            <m:mPr>
                              <m:plcHide m:val="on"/>
                              <m:mcs>
                                <m:mc>
                                  <m:mcPr>
                                    <m:count m:val="3"/>
                                    <m:mcJc m:val="center"/>
                                  </m:mcPr>
                                </m:mc>
                              </m:mcs>
                              <m:ctrlPr>
                                <a:rPr lang="th-TH" i="1">
                                  <a:latin typeface="Cambria Math" panose="02040503050406030204" pitchFamily="18" charset="0"/>
                                </a:rPr>
                              </m:ctrlPr>
                            </m:mPr>
                            <m:mr>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4</m:t>
                                </m:r>
                              </m:e>
                              <m:e>
                                <m:r>
                                  <a:rPr lang="th-TH" i="0">
                                    <a:latin typeface="Cambria Math" panose="02040503050406030204" pitchFamily="18" charset="0"/>
                                  </a:rPr>
                                  <m:t>0</m:t>
                                </m:r>
                              </m:e>
                              <m:e>
                                <m:r>
                                  <a:rPr lang="th-TH" i="0">
                                    <a:latin typeface="Cambria Math" panose="02040503050406030204" pitchFamily="18" charset="0"/>
                                  </a:rPr>
                                  <m:t>0</m:t>
                                </m:r>
                              </m:e>
                            </m:mr>
                            <m:mr>
                              <m:e>
                                <m:r>
                                  <a:rPr lang="th-TH" i="0">
                                    <a:latin typeface="Cambria Math" panose="02040503050406030204" pitchFamily="18" charset="0"/>
                                  </a:rPr>
                                  <m:t>0</m:t>
                                </m:r>
                              </m:e>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e>
                                <m:r>
                                  <a:rPr lang="th-TH" i="0">
                                    <a:latin typeface="Cambria Math" panose="02040503050406030204" pitchFamily="18" charset="0"/>
                                  </a:rPr>
                                  <m:t>0</m:t>
                                </m:r>
                              </m:e>
                            </m:mr>
                            <m:mr>
                              <m:e>
                                <m:r>
                                  <a:rPr lang="th-TH" i="0">
                                    <a:latin typeface="Cambria Math" panose="02040503050406030204" pitchFamily="18" charset="0"/>
                                  </a:rPr>
                                  <m:t>0</m:t>
                                </m:r>
                              </m:e>
                              <m:e>
                                <m:r>
                                  <a:rPr lang="th-TH" i="0">
                                    <a:latin typeface="Cambria Math" panose="02040503050406030204" pitchFamily="18" charset="0"/>
                                  </a:rPr>
                                  <m:t>0</m:t>
                                </m:r>
                              </m:e>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mr>
                          </m:m>
                        </m:e>
                      </m:d>
                    </m:oMath>
                  </m:oMathPara>
                </a14:m>
                <a:endParaRPr lang="th-TH" dirty="0"/>
              </a:p>
            </p:txBody>
          </p:sp>
        </mc:Choice>
        <mc:Fallback xmlns="">
          <p:sp>
            <p:nvSpPr>
              <p:cNvPr id="6" name="Rectangle 5">
                <a:extLst>
                  <a:ext uri="{FF2B5EF4-FFF2-40B4-BE49-F238E27FC236}">
                    <a16:creationId xmlns:a16="http://schemas.microsoft.com/office/drawing/2014/main" id="{7A2BC2D7-C97F-45C4-BCCB-C8906E9C0EC5}"/>
                  </a:ext>
                </a:extLst>
              </p:cNvPr>
              <p:cNvSpPr>
                <a:spLocks noRot="1" noChangeAspect="1" noMove="1" noResize="1" noEditPoints="1" noAdjustHandles="1" noChangeArrowheads="1" noChangeShapeType="1" noTextEdit="1"/>
              </p:cNvSpPr>
              <p:nvPr/>
            </p:nvSpPr>
            <p:spPr>
              <a:xfrm>
                <a:off x="352269" y="2459556"/>
                <a:ext cx="4871975" cy="1461810"/>
              </a:xfrm>
              <a:prstGeom prst="rect">
                <a:avLst/>
              </a:prstGeom>
              <a:blipFill>
                <a:blip r:embed="rId2"/>
                <a:stretch>
                  <a:fillRect/>
                </a:stretch>
              </a:blipFill>
            </p:spPr>
            <p:txBody>
              <a:bodyPr/>
              <a:lstStyle/>
              <a:p>
                <a:r>
                  <a:rPr lang="th-TH">
                    <a:noFill/>
                  </a:rPr>
                  <a:t> </a:t>
                </a:r>
              </a:p>
            </p:txBody>
          </p:sp>
        </mc:Fallback>
      </mc:AlternateContent>
      <p:pic>
        <p:nvPicPr>
          <p:cNvPr id="7" name="Picture 6">
            <a:extLst>
              <a:ext uri="{FF2B5EF4-FFF2-40B4-BE49-F238E27FC236}">
                <a16:creationId xmlns:a16="http://schemas.microsoft.com/office/drawing/2014/main" id="{8E7D7FA0-04BA-4F13-B271-1B9C2C107FC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7863838" y="0"/>
            <a:ext cx="4760843" cy="2615151"/>
          </a:xfrm>
          <a:prstGeom prst="rect">
            <a:avLst/>
          </a:prstGeom>
        </p:spPr>
      </p:pic>
      <p:sp>
        <p:nvSpPr>
          <p:cNvPr id="8" name="Rectangle 7">
            <a:extLst>
              <a:ext uri="{FF2B5EF4-FFF2-40B4-BE49-F238E27FC236}">
                <a16:creationId xmlns:a16="http://schemas.microsoft.com/office/drawing/2014/main" id="{E7F7D3A6-AE34-4A4E-BFC9-ED3E189A8724}"/>
              </a:ext>
            </a:extLst>
          </p:cNvPr>
          <p:cNvSpPr/>
          <p:nvPr/>
        </p:nvSpPr>
        <p:spPr>
          <a:xfrm>
            <a:off x="352269" y="285408"/>
            <a:ext cx="7773964" cy="1766189"/>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US" sz="1800" dirty="0">
                <a:latin typeface="Calibri" panose="020F0502020204030204" pitchFamily="34" charset="0"/>
                <a:ea typeface="Times New Roman" panose="02020603050405020304" pitchFamily="18" charset="0"/>
                <a:cs typeface="Cordia New" panose="020B0304020202020204" pitchFamily="34" charset="-34"/>
              </a:rPr>
              <a:t>In Primitive Admittance matrix, the first branch element is the first diagonal element of primitive admittance matrix.</a:t>
            </a:r>
            <a:endParaRPr lang="en-US" sz="1000" dirty="0">
              <a:latin typeface="Calibri" panose="020F0502020204030204" pitchFamily="34" charset="0"/>
              <a:ea typeface="Calibri" panose="020F0502020204030204" pitchFamily="34" charset="0"/>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r>
              <a:rPr lang="en-US" sz="1800" dirty="0">
                <a:latin typeface="Calibri" panose="020F0502020204030204" pitchFamily="34" charset="0"/>
                <a:ea typeface="Times New Roman" panose="02020603050405020304" pitchFamily="18" charset="0"/>
                <a:cs typeface="Cordia New" panose="020B0304020202020204" pitchFamily="34" charset="-34"/>
              </a:rPr>
              <a:t>Second branch element is the second diagonal element of primitive admittance matrix.</a:t>
            </a:r>
            <a:endParaRPr lang="en-US" sz="1000" dirty="0">
              <a:latin typeface="Calibri" panose="020F0502020204030204" pitchFamily="34" charset="0"/>
              <a:ea typeface="Calibri" panose="020F0502020204030204" pitchFamily="34" charset="0"/>
              <a:cs typeface="Cordia New" panose="020B0304020202020204" pitchFamily="34" charset="-34"/>
            </a:endParaRPr>
          </a:p>
          <a:p>
            <a:pPr marL="285750" indent="-285750">
              <a:lnSpc>
                <a:spcPct val="107000"/>
              </a:lnSpc>
              <a:spcAft>
                <a:spcPts val="800"/>
              </a:spcAft>
              <a:buFont typeface="Wingdings" panose="05000000000000000000" pitchFamily="2" charset="2"/>
              <a:buChar char="Ø"/>
            </a:pPr>
            <a:r>
              <a:rPr lang="en-US" sz="1800" dirty="0">
                <a:latin typeface="Calibri" panose="020F0502020204030204" pitchFamily="34" charset="0"/>
                <a:ea typeface="Times New Roman" panose="02020603050405020304" pitchFamily="18" charset="0"/>
                <a:cs typeface="Cordia New" panose="020B0304020202020204" pitchFamily="34" charset="-34"/>
              </a:rPr>
              <a:t>Similarly third one.</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9" name="Isosceles Triangle 8">
            <a:extLst>
              <a:ext uri="{FF2B5EF4-FFF2-40B4-BE49-F238E27FC236}">
                <a16:creationId xmlns:a16="http://schemas.microsoft.com/office/drawing/2014/main" id="{61E30894-F190-4888-B432-3A3CD009A493}"/>
              </a:ext>
            </a:extLst>
          </p:cNvPr>
          <p:cNvSpPr/>
          <p:nvPr/>
        </p:nvSpPr>
        <p:spPr>
          <a:xfrm rot="10800000">
            <a:off x="6178163" y="3698140"/>
            <a:ext cx="2433099" cy="1296063"/>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0" name="Straight Arrow Connector 9">
            <a:extLst>
              <a:ext uri="{FF2B5EF4-FFF2-40B4-BE49-F238E27FC236}">
                <a16:creationId xmlns:a16="http://schemas.microsoft.com/office/drawing/2014/main" id="{153C2322-F80E-4B81-B3C5-A23337105EAA}"/>
              </a:ext>
            </a:extLst>
          </p:cNvPr>
          <p:cNvCxnSpPr/>
          <p:nvPr/>
        </p:nvCxnSpPr>
        <p:spPr>
          <a:xfrm flipH="1">
            <a:off x="7132320" y="3698140"/>
            <a:ext cx="485030"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6F5BB3-EEE4-4872-9AC9-24F588CC726F}"/>
              </a:ext>
            </a:extLst>
          </p:cNvPr>
          <p:cNvCxnSpPr>
            <a:cxnSpLocks/>
          </p:cNvCxnSpPr>
          <p:nvPr/>
        </p:nvCxnSpPr>
        <p:spPr>
          <a:xfrm flipV="1">
            <a:off x="7817459" y="4158653"/>
            <a:ext cx="356481" cy="37503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87AEA96-0C0D-47F5-8F3D-2B8C14854E6F}"/>
              </a:ext>
            </a:extLst>
          </p:cNvPr>
          <p:cNvCxnSpPr>
            <a:cxnSpLocks/>
          </p:cNvCxnSpPr>
          <p:nvPr/>
        </p:nvCxnSpPr>
        <p:spPr>
          <a:xfrm>
            <a:off x="6687047" y="4237504"/>
            <a:ext cx="182880" cy="21733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04FAF2-1B85-4AFB-BA34-29C6CB70A44A}"/>
              </a:ext>
            </a:extLst>
          </p:cNvPr>
          <p:cNvSpPr txBox="1"/>
          <p:nvPr/>
        </p:nvSpPr>
        <p:spPr>
          <a:xfrm>
            <a:off x="5784573" y="3436530"/>
            <a:ext cx="278295" cy="523220"/>
          </a:xfrm>
          <a:prstGeom prst="rect">
            <a:avLst/>
          </a:prstGeom>
          <a:noFill/>
        </p:spPr>
        <p:txBody>
          <a:bodyPr wrap="square" rtlCol="0">
            <a:spAutoFit/>
          </a:bodyPr>
          <a:lstStyle/>
          <a:p>
            <a:r>
              <a:rPr lang="en-US" dirty="0"/>
              <a:t>1</a:t>
            </a:r>
            <a:endParaRPr lang="th-TH" dirty="0"/>
          </a:p>
        </p:txBody>
      </p:sp>
      <p:sp>
        <p:nvSpPr>
          <p:cNvPr id="14" name="TextBox 13">
            <a:extLst>
              <a:ext uri="{FF2B5EF4-FFF2-40B4-BE49-F238E27FC236}">
                <a16:creationId xmlns:a16="http://schemas.microsoft.com/office/drawing/2014/main" id="{3AA62B81-1B07-4D0A-86E8-1BC44E8F2C7B}"/>
              </a:ext>
            </a:extLst>
          </p:cNvPr>
          <p:cNvSpPr txBox="1"/>
          <p:nvPr/>
        </p:nvSpPr>
        <p:spPr>
          <a:xfrm>
            <a:off x="8611262" y="3444480"/>
            <a:ext cx="421419" cy="523220"/>
          </a:xfrm>
          <a:prstGeom prst="rect">
            <a:avLst/>
          </a:prstGeom>
          <a:noFill/>
        </p:spPr>
        <p:txBody>
          <a:bodyPr wrap="square" rtlCol="0">
            <a:spAutoFit/>
          </a:bodyPr>
          <a:lstStyle/>
          <a:p>
            <a:r>
              <a:rPr lang="en-US" dirty="0"/>
              <a:t>2</a:t>
            </a:r>
            <a:endParaRPr lang="th-TH" dirty="0"/>
          </a:p>
        </p:txBody>
      </p:sp>
      <p:sp>
        <p:nvSpPr>
          <p:cNvPr id="15" name="TextBox 14">
            <a:extLst>
              <a:ext uri="{FF2B5EF4-FFF2-40B4-BE49-F238E27FC236}">
                <a16:creationId xmlns:a16="http://schemas.microsoft.com/office/drawing/2014/main" id="{07D53AA0-7EB5-476B-A2DF-9FF0B4F99FC2}"/>
              </a:ext>
            </a:extLst>
          </p:cNvPr>
          <p:cNvSpPr txBox="1"/>
          <p:nvPr/>
        </p:nvSpPr>
        <p:spPr>
          <a:xfrm>
            <a:off x="7174726" y="5009239"/>
            <a:ext cx="349858" cy="523220"/>
          </a:xfrm>
          <a:prstGeom prst="rect">
            <a:avLst/>
          </a:prstGeom>
          <a:noFill/>
        </p:spPr>
        <p:txBody>
          <a:bodyPr wrap="square" rtlCol="0">
            <a:spAutoFit/>
          </a:bodyPr>
          <a:lstStyle/>
          <a:p>
            <a:r>
              <a:rPr lang="en-US" dirty="0"/>
              <a:t>3</a:t>
            </a:r>
            <a:endParaRPr lang="th-TH" dirty="0"/>
          </a:p>
        </p:txBody>
      </p:sp>
      <p:sp>
        <p:nvSpPr>
          <p:cNvPr id="16" name="Oval 15">
            <a:extLst>
              <a:ext uri="{FF2B5EF4-FFF2-40B4-BE49-F238E27FC236}">
                <a16:creationId xmlns:a16="http://schemas.microsoft.com/office/drawing/2014/main" id="{26AF1DD5-639A-49CA-B639-F13B11BF8DBA}"/>
              </a:ext>
            </a:extLst>
          </p:cNvPr>
          <p:cNvSpPr/>
          <p:nvPr/>
        </p:nvSpPr>
        <p:spPr>
          <a:xfrm>
            <a:off x="5784573" y="3436530"/>
            <a:ext cx="353835" cy="45164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7" name="Oval 16">
            <a:extLst>
              <a:ext uri="{FF2B5EF4-FFF2-40B4-BE49-F238E27FC236}">
                <a16:creationId xmlns:a16="http://schemas.microsoft.com/office/drawing/2014/main" id="{245C23E3-4637-47E0-8C5F-89050FD6D239}"/>
              </a:ext>
            </a:extLst>
          </p:cNvPr>
          <p:cNvSpPr/>
          <p:nvPr/>
        </p:nvSpPr>
        <p:spPr>
          <a:xfrm>
            <a:off x="8641080" y="3444480"/>
            <a:ext cx="353835" cy="45164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Oval 17">
            <a:extLst>
              <a:ext uri="{FF2B5EF4-FFF2-40B4-BE49-F238E27FC236}">
                <a16:creationId xmlns:a16="http://schemas.microsoft.com/office/drawing/2014/main" id="{BAD4A93B-D7C6-43D9-845C-814B1F2B014E}"/>
              </a:ext>
            </a:extLst>
          </p:cNvPr>
          <p:cNvSpPr/>
          <p:nvPr/>
        </p:nvSpPr>
        <p:spPr>
          <a:xfrm>
            <a:off x="7197917" y="5001431"/>
            <a:ext cx="353835" cy="45164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TextBox 18">
            <a:extLst>
              <a:ext uri="{FF2B5EF4-FFF2-40B4-BE49-F238E27FC236}">
                <a16:creationId xmlns:a16="http://schemas.microsoft.com/office/drawing/2014/main" id="{E5F42550-2B21-419F-B746-A26878DCB375}"/>
              </a:ext>
            </a:extLst>
          </p:cNvPr>
          <p:cNvSpPr txBox="1"/>
          <p:nvPr/>
        </p:nvSpPr>
        <p:spPr>
          <a:xfrm>
            <a:off x="7056780" y="3248846"/>
            <a:ext cx="349858" cy="523220"/>
          </a:xfrm>
          <a:prstGeom prst="rect">
            <a:avLst/>
          </a:prstGeom>
          <a:noFill/>
        </p:spPr>
        <p:txBody>
          <a:bodyPr wrap="square" rtlCol="0">
            <a:spAutoFit/>
          </a:bodyPr>
          <a:lstStyle/>
          <a:p>
            <a:r>
              <a:rPr lang="en-US" dirty="0"/>
              <a:t>1</a:t>
            </a:r>
            <a:endParaRPr lang="th-TH" dirty="0"/>
          </a:p>
        </p:txBody>
      </p:sp>
      <p:sp>
        <p:nvSpPr>
          <p:cNvPr id="20" name="TextBox 19">
            <a:extLst>
              <a:ext uri="{FF2B5EF4-FFF2-40B4-BE49-F238E27FC236}">
                <a16:creationId xmlns:a16="http://schemas.microsoft.com/office/drawing/2014/main" id="{AF5637E6-952B-4AE9-A1CE-EEC4EF19FD98}"/>
              </a:ext>
            </a:extLst>
          </p:cNvPr>
          <p:cNvSpPr txBox="1"/>
          <p:nvPr/>
        </p:nvSpPr>
        <p:spPr>
          <a:xfrm>
            <a:off x="6456458" y="4230277"/>
            <a:ext cx="240527" cy="523220"/>
          </a:xfrm>
          <a:prstGeom prst="rect">
            <a:avLst/>
          </a:prstGeom>
          <a:noFill/>
        </p:spPr>
        <p:txBody>
          <a:bodyPr wrap="square" rtlCol="0">
            <a:spAutoFit/>
          </a:bodyPr>
          <a:lstStyle/>
          <a:p>
            <a:r>
              <a:rPr lang="en-US" dirty="0"/>
              <a:t>2</a:t>
            </a:r>
            <a:endParaRPr lang="th-TH" dirty="0"/>
          </a:p>
        </p:txBody>
      </p:sp>
      <p:sp>
        <p:nvSpPr>
          <p:cNvPr id="21" name="TextBox 20">
            <a:extLst>
              <a:ext uri="{FF2B5EF4-FFF2-40B4-BE49-F238E27FC236}">
                <a16:creationId xmlns:a16="http://schemas.microsoft.com/office/drawing/2014/main" id="{565388F8-2F61-4FBF-AFEF-8E3ED94FA65E}"/>
              </a:ext>
            </a:extLst>
          </p:cNvPr>
          <p:cNvSpPr txBox="1"/>
          <p:nvPr/>
        </p:nvSpPr>
        <p:spPr>
          <a:xfrm>
            <a:off x="8152405" y="4092634"/>
            <a:ext cx="247819" cy="523220"/>
          </a:xfrm>
          <a:prstGeom prst="rect">
            <a:avLst/>
          </a:prstGeom>
          <a:noFill/>
        </p:spPr>
        <p:txBody>
          <a:bodyPr wrap="square" rtlCol="0">
            <a:spAutoFit/>
          </a:bodyPr>
          <a:lstStyle/>
          <a:p>
            <a:r>
              <a:rPr lang="en-US" dirty="0"/>
              <a:t>3</a:t>
            </a:r>
            <a:endParaRPr lang="th-TH" dirty="0"/>
          </a:p>
        </p:txBody>
      </p:sp>
      <p:sp>
        <p:nvSpPr>
          <p:cNvPr id="22" name="TextBox 21">
            <a:extLst>
              <a:ext uri="{FF2B5EF4-FFF2-40B4-BE49-F238E27FC236}">
                <a16:creationId xmlns:a16="http://schemas.microsoft.com/office/drawing/2014/main" id="{BCB49989-40AF-40ED-8DFD-7D008A2B22D0}"/>
              </a:ext>
            </a:extLst>
          </p:cNvPr>
          <p:cNvSpPr txBox="1"/>
          <p:nvPr/>
        </p:nvSpPr>
        <p:spPr>
          <a:xfrm>
            <a:off x="352269" y="4325510"/>
            <a:ext cx="5825894" cy="954107"/>
          </a:xfrm>
          <a:prstGeom prst="rect">
            <a:avLst/>
          </a:prstGeom>
          <a:noFill/>
        </p:spPr>
        <p:txBody>
          <a:bodyPr wrap="square" rtlCol="0">
            <a:spAutoFit/>
          </a:bodyPr>
          <a:lstStyle/>
          <a:p>
            <a:r>
              <a:rPr lang="en-US" dirty="0"/>
              <a:t>To find the Bus Incidence Matrix, we used oriented graph</a:t>
            </a:r>
            <a:endParaRPr lang="th-TH" dirty="0"/>
          </a:p>
        </p:txBody>
      </p:sp>
      <p:pic>
        <p:nvPicPr>
          <p:cNvPr id="23" name="Picture 22">
            <a:extLst>
              <a:ext uri="{FF2B5EF4-FFF2-40B4-BE49-F238E27FC236}">
                <a16:creationId xmlns:a16="http://schemas.microsoft.com/office/drawing/2014/main" id="{8C4652CD-A3AB-4375-9530-1B9B113D0157}"/>
              </a:ext>
            </a:extLst>
          </p:cNvPr>
          <p:cNvPicPr>
            <a:picLocks noChangeAspect="1"/>
          </p:cNvPicPr>
          <p:nvPr/>
        </p:nvPicPr>
        <p:blipFill>
          <a:blip r:embed="rId5"/>
          <a:stretch>
            <a:fillRect/>
          </a:stretch>
        </p:blipFill>
        <p:spPr>
          <a:xfrm>
            <a:off x="8726557" y="3993663"/>
            <a:ext cx="3392474" cy="2651760"/>
          </a:xfrm>
          <a:prstGeom prst="rect">
            <a:avLst/>
          </a:prstGeom>
        </p:spPr>
      </p:pic>
    </p:spTree>
    <p:extLst>
      <p:ext uri="{BB962C8B-B14F-4D97-AF65-F5344CB8AC3E}">
        <p14:creationId xmlns:p14="http://schemas.microsoft.com/office/powerpoint/2010/main" val="89387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F62FBD-4B11-401C-9FC4-DEF400301C80}"/>
              </a:ext>
            </a:extLst>
          </p:cNvPr>
          <p:cNvSpPr/>
          <p:nvPr/>
        </p:nvSpPr>
        <p:spPr>
          <a:xfrm>
            <a:off x="5556281" y="1659518"/>
            <a:ext cx="6096000" cy="1083886"/>
          </a:xfrm>
          <a:prstGeom prst="rect">
            <a:avLst/>
          </a:prstGeom>
        </p:spPr>
        <p:txBody>
          <a:bodyPr>
            <a:spAutoFit/>
          </a:bodyPr>
          <a:lstStyle/>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1050" dirty="0">
              <a:effectLst/>
              <a:latin typeface="Calibri" panose="020F0502020204030204" pitchFamily="34" charset="0"/>
              <a:ea typeface="Calibri" panose="020F0502020204030204" pitchFamily="34" charset="0"/>
              <a:cs typeface="Cordia New" panose="020B0304020202020204" pitchFamily="34" charset="-34"/>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E91EE23-2BB0-406B-B03A-EA0E8276427A}"/>
                  </a:ext>
                </a:extLst>
              </p:cNvPr>
              <p:cNvSpPr/>
              <p:nvPr/>
            </p:nvSpPr>
            <p:spPr>
              <a:xfrm>
                <a:off x="384313" y="248848"/>
                <a:ext cx="6096000" cy="107054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p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20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𝑦</m:t>
                          </m:r>
                        </m:e>
                      </m:d>
                      <m:r>
                        <a:rPr lang="en-US" sz="20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
                        </m:e>
                      </m:d>
                    </m:oMath>
                  </m:oMathPara>
                </a14:m>
                <a:endParaRPr lang="th-TH" sz="2000" dirty="0"/>
              </a:p>
            </p:txBody>
          </p:sp>
        </mc:Choice>
        <mc:Fallback xmlns="">
          <p:sp>
            <p:nvSpPr>
              <p:cNvPr id="7" name="Rectangle 6">
                <a:extLst>
                  <a:ext uri="{FF2B5EF4-FFF2-40B4-BE49-F238E27FC236}">
                    <a16:creationId xmlns:a16="http://schemas.microsoft.com/office/drawing/2014/main" id="{5E91EE23-2BB0-406B-B03A-EA0E8276427A}"/>
                  </a:ext>
                </a:extLst>
              </p:cNvPr>
              <p:cNvSpPr>
                <a:spLocks noRot="1" noChangeAspect="1" noMove="1" noResize="1" noEditPoints="1" noAdjustHandles="1" noChangeArrowheads="1" noChangeShapeType="1" noTextEdit="1"/>
              </p:cNvSpPr>
              <p:nvPr/>
            </p:nvSpPr>
            <p:spPr>
              <a:xfrm>
                <a:off x="384313" y="248848"/>
                <a:ext cx="6096000" cy="107054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96B2F59-F225-4121-8612-F5246FE81AA0}"/>
                  </a:ext>
                </a:extLst>
              </p:cNvPr>
              <p:cNvSpPr/>
              <p:nvPr/>
            </p:nvSpPr>
            <p:spPr>
              <a:xfrm>
                <a:off x="539719" y="1319397"/>
                <a:ext cx="4013984" cy="10705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p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20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𝑦</m:t>
                          </m:r>
                        </m:e>
                      </m:d>
                      <m:r>
                        <a:rPr lang="en-US" sz="20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
                        </m:e>
                      </m:d>
                    </m:oMath>
                  </m:oMathPara>
                </a14:m>
                <a:endParaRPr lang="th-TH" sz="2000" dirty="0"/>
              </a:p>
            </p:txBody>
          </p:sp>
        </mc:Choice>
        <mc:Fallback xmlns="">
          <p:sp>
            <p:nvSpPr>
              <p:cNvPr id="8" name="Rectangle 7">
                <a:extLst>
                  <a:ext uri="{FF2B5EF4-FFF2-40B4-BE49-F238E27FC236}">
                    <a16:creationId xmlns:a16="http://schemas.microsoft.com/office/drawing/2014/main" id="{F96B2F59-F225-4121-8612-F5246FE81AA0}"/>
                  </a:ext>
                </a:extLst>
              </p:cNvPr>
              <p:cNvSpPr>
                <a:spLocks noRot="1" noChangeAspect="1" noMove="1" noResize="1" noEditPoints="1" noAdjustHandles="1" noChangeArrowheads="1" noChangeShapeType="1" noTextEdit="1"/>
              </p:cNvSpPr>
              <p:nvPr/>
            </p:nvSpPr>
            <p:spPr>
              <a:xfrm>
                <a:off x="539719" y="1319397"/>
                <a:ext cx="4013984" cy="107054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5BE58E9-DE4F-459B-9B39-308C4904B779}"/>
                  </a:ext>
                </a:extLst>
              </p:cNvPr>
              <p:cNvSpPr/>
              <p:nvPr/>
            </p:nvSpPr>
            <p:spPr>
              <a:xfrm>
                <a:off x="106017" y="2667345"/>
                <a:ext cx="6096000" cy="972702"/>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pPr>
                            <m:e>
                              <m:r>
                                <a:rPr lang="en-US" sz="18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18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1800" i="1">
                              <a:latin typeface="Cambria Math" panose="02040503050406030204" pitchFamily="18" charset="0"/>
                              <a:ea typeface="Times New Roman" panose="02020603050405020304" pitchFamily="18" charset="0"/>
                              <a:cs typeface="Cordia New" panose="020B0304020202020204" pitchFamily="34" charset="-34"/>
                            </a:rPr>
                          </m:ctrlPr>
                        </m:dPr>
                        <m:e>
                          <m:r>
                            <a:rPr lang="en-US" sz="1800" i="1">
                              <a:latin typeface="Cambria Math" panose="02040503050406030204" pitchFamily="18" charset="0"/>
                              <a:ea typeface="Times New Roman" panose="02020603050405020304" pitchFamily="18" charset="0"/>
                              <a:cs typeface="Cordia New" panose="020B0304020202020204" pitchFamily="34" charset="-34"/>
                            </a:rPr>
                            <m:t>𝑦</m:t>
                          </m:r>
                        </m:e>
                      </m:d>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𝐴</m:t>
                      </m:r>
                      <m:r>
                        <a:rPr lang="en-US" sz="18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18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18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4</m:t>
                                </m:r>
                              </m:e>
                              <m:e>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e>
                                <m:r>
                                  <a:rPr lang="en-US" sz="18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4</m:t>
                                </m:r>
                              </m:e>
                              <m:e>
                                <m:r>
                                  <a:rPr lang="en-US" sz="1800" i="1">
                                    <a:latin typeface="Cambria Math" panose="02040503050406030204" pitchFamily="18" charset="0"/>
                                    <a:ea typeface="Times New Roman" panose="02020603050405020304" pitchFamily="18" charset="0"/>
                                    <a:cs typeface="Cordia New" panose="020B0304020202020204" pitchFamily="34" charset="-34"/>
                                  </a:rPr>
                                  <m:t>0</m:t>
                                </m:r>
                              </m:e>
                              <m:e>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1800" i="1">
                                    <a:latin typeface="Cambria Math" panose="02040503050406030204" pitchFamily="18" charset="0"/>
                                    <a:ea typeface="Times New Roman" panose="02020603050405020304" pitchFamily="18" charset="0"/>
                                    <a:cs typeface="Cordia New" panose="020B0304020202020204" pitchFamily="34" charset="-34"/>
                                  </a:rPr>
                                  <m:t>0</m:t>
                                </m:r>
                              </m:e>
                              <m:e>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e>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𝑗</m:t>
                                </m:r>
                                <m:r>
                                  <a:rPr lang="en-US" sz="1800" i="1">
                                    <a:latin typeface="Cambria Math" panose="02040503050406030204" pitchFamily="18" charset="0"/>
                                    <a:ea typeface="Times New Roman" panose="02020603050405020304" pitchFamily="18" charset="0"/>
                                    <a:cs typeface="Cordia New" panose="020B0304020202020204" pitchFamily="34" charset="-34"/>
                                  </a:rPr>
                                  <m:t>0</m:t>
                                </m:r>
                                <m:r>
                                  <a:rPr lang="en-US" sz="1800" i="1">
                                    <a:latin typeface="Cambria Math" panose="02040503050406030204" pitchFamily="18" charset="0"/>
                                    <a:ea typeface="Times New Roman" panose="02020603050405020304" pitchFamily="18" charset="0"/>
                                    <a:cs typeface="Cordia New" panose="020B0304020202020204" pitchFamily="34" charset="-34"/>
                                  </a:rPr>
                                  <m:t>.</m:t>
                                </m:r>
                                <m:r>
                                  <a:rPr lang="en-US" sz="1800" i="1">
                                    <a:latin typeface="Cambria Math" panose="02040503050406030204" pitchFamily="18" charset="0"/>
                                    <a:ea typeface="Times New Roman" panose="02020603050405020304" pitchFamily="18" charset="0"/>
                                    <a:cs typeface="Cordia New" panose="020B0304020202020204" pitchFamily="34" charset="-34"/>
                                  </a:rPr>
                                  <m:t>2</m:t>
                                </m:r>
                              </m:e>
                            </m:mr>
                          </m:m>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0</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1</m:t>
                                </m:r>
                              </m:e>
                              <m:e>
                                <m:r>
                                  <a:rPr lang="en-US" sz="2000" i="1">
                                    <a:latin typeface="Cambria Math" panose="02040503050406030204" pitchFamily="18" charset="0"/>
                                    <a:ea typeface="Times New Roman" panose="02020603050405020304" pitchFamily="18" charset="0"/>
                                    <a:cs typeface="Cordia New" panose="020B0304020202020204" pitchFamily="34" charset="-34"/>
                                  </a:rPr>
                                  <m:t>1</m:t>
                                </m:r>
                              </m:e>
                            </m:mr>
                          </m:m>
                        </m:e>
                      </m:d>
                    </m:oMath>
                  </m:oMathPara>
                </a14:m>
                <a:endParaRPr lang="th-TH" sz="1800" dirty="0"/>
              </a:p>
            </p:txBody>
          </p:sp>
        </mc:Choice>
        <mc:Fallback xmlns="">
          <p:sp>
            <p:nvSpPr>
              <p:cNvPr id="9" name="Rectangle 8">
                <a:extLst>
                  <a:ext uri="{FF2B5EF4-FFF2-40B4-BE49-F238E27FC236}">
                    <a16:creationId xmlns:a16="http://schemas.microsoft.com/office/drawing/2014/main" id="{25BE58E9-DE4F-459B-9B39-308C4904B779}"/>
                  </a:ext>
                </a:extLst>
              </p:cNvPr>
              <p:cNvSpPr>
                <a:spLocks noRot="1" noChangeAspect="1" noMove="1" noResize="1" noEditPoints="1" noAdjustHandles="1" noChangeArrowheads="1" noChangeShapeType="1" noTextEdit="1"/>
              </p:cNvSpPr>
              <p:nvPr/>
            </p:nvSpPr>
            <p:spPr>
              <a:xfrm>
                <a:off x="106017" y="2667345"/>
                <a:ext cx="6096000" cy="972702"/>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D9C42CB-F537-48D2-BA1D-519A90C7926D}"/>
                  </a:ext>
                </a:extLst>
              </p:cNvPr>
              <p:cNvSpPr/>
              <p:nvPr/>
            </p:nvSpPr>
            <p:spPr>
              <a:xfrm>
                <a:off x="106017" y="3814841"/>
                <a:ext cx="5278519"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p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20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𝑦</m:t>
                          </m:r>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d>
                      <m:r>
                        <a:rPr lang="en-US" sz="2000"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bPr>
                        <m:e>
                          <m:r>
                            <a:rPr lang="en-US" sz="20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2000" i="1">
                              <a:latin typeface="Cambria Math" panose="02040503050406030204" pitchFamily="18" charset="0"/>
                              <a:ea typeface="Times New Roman" panose="02020603050405020304" pitchFamily="18" charset="0"/>
                              <a:cs typeface="Cordia New" panose="020B0304020202020204" pitchFamily="34" charset="-34"/>
                            </a:rPr>
                            <m:t>𝐵𝑈𝑆</m:t>
                          </m:r>
                        </m:sub>
                      </m:sSub>
                      <m:r>
                        <a:rPr lang="en-US" sz="20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6</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6</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mr>
                          </m:m>
                        </m:e>
                      </m:d>
                    </m:oMath>
                  </m:oMathPara>
                </a14:m>
                <a:endParaRPr lang="th-TH" sz="2000" dirty="0"/>
              </a:p>
            </p:txBody>
          </p:sp>
        </mc:Choice>
        <mc:Fallback xmlns="">
          <p:sp>
            <p:nvSpPr>
              <p:cNvPr id="10" name="Rectangle 9">
                <a:extLst>
                  <a:ext uri="{FF2B5EF4-FFF2-40B4-BE49-F238E27FC236}">
                    <a16:creationId xmlns:a16="http://schemas.microsoft.com/office/drawing/2014/main" id="{9D9C42CB-F537-48D2-BA1D-519A90C7926D}"/>
                  </a:ext>
                </a:extLst>
              </p:cNvPr>
              <p:cNvSpPr>
                <a:spLocks noRot="1" noChangeAspect="1" noMove="1" noResize="1" noEditPoints="1" noAdjustHandles="1" noChangeArrowheads="1" noChangeShapeType="1" noTextEdit="1"/>
              </p:cNvSpPr>
              <p:nvPr/>
            </p:nvSpPr>
            <p:spPr>
              <a:xfrm>
                <a:off x="106017" y="3814841"/>
                <a:ext cx="5278519" cy="1070549"/>
              </a:xfrm>
              <a:prstGeom prst="rect">
                <a:avLst/>
              </a:prstGeom>
              <a:blipFill>
                <a:blip r:embed="rId5"/>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460332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A435-CC5F-448D-8DDC-AA17307F0856}"/>
              </a:ext>
            </a:extLst>
          </p:cNvPr>
          <p:cNvSpPr>
            <a:spLocks noGrp="1"/>
          </p:cNvSpPr>
          <p:nvPr>
            <p:ph type="title"/>
          </p:nvPr>
        </p:nvSpPr>
        <p:spPr>
          <a:xfrm>
            <a:off x="838200" y="365126"/>
            <a:ext cx="10515600" cy="763960"/>
          </a:xfrm>
        </p:spPr>
        <p:txBody>
          <a:bodyPr/>
          <a:lstStyle/>
          <a:p>
            <a:r>
              <a:rPr lang="en-US" b="1" dirty="0">
                <a:solidFill>
                  <a:srgbClr val="7030A0"/>
                </a:solidFill>
              </a:rPr>
              <a:t>Verification by Inspection Method</a:t>
            </a:r>
            <a:endParaRPr lang="th-TH" b="1" dirty="0">
              <a:solidFill>
                <a:srgbClr val="7030A0"/>
              </a:solidFill>
            </a:endParaRPr>
          </a:p>
        </p:txBody>
      </p:sp>
      <p:sp>
        <p:nvSpPr>
          <p:cNvPr id="4" name="Date Placeholder 3">
            <a:extLst>
              <a:ext uri="{FF2B5EF4-FFF2-40B4-BE49-F238E27FC236}">
                <a16:creationId xmlns:a16="http://schemas.microsoft.com/office/drawing/2014/main" id="{B0822E64-1288-4018-91A4-2BEE193EB377}"/>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682FDA97-931B-47D9-9F96-E42CD3C666AA}"/>
              </a:ext>
            </a:extLst>
          </p:cNvPr>
          <p:cNvSpPr>
            <a:spLocks noGrp="1"/>
          </p:cNvSpPr>
          <p:nvPr>
            <p:ph type="sldNum" sz="quarter" idx="12"/>
          </p:nvPr>
        </p:nvSpPr>
        <p:spPr/>
        <p:txBody>
          <a:bodyPr/>
          <a:lstStyle/>
          <a:p>
            <a:fld id="{33BCD95E-A428-4E8F-A603-A71E22D42A60}" type="slidenum">
              <a:rPr lang="th-TH" smtClean="0"/>
              <a:t>28</a:t>
            </a:fld>
            <a:endParaRPr lang="th-TH"/>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6AB97DC-EECF-426A-BA9B-4C95AD24FAFA}"/>
                  </a:ext>
                </a:extLst>
              </p:cNvPr>
              <p:cNvSpPr/>
              <p:nvPr/>
            </p:nvSpPr>
            <p:spPr>
              <a:xfrm>
                <a:off x="-167640" y="4094421"/>
                <a:ext cx="8778240" cy="14618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1">
                              <a:latin typeface="Cambria Math" panose="02040503050406030204" pitchFamily="18" charset="0"/>
                            </a:rPr>
                            <m:t>𝐵𝑈𝑆</m:t>
                          </m:r>
                        </m:sub>
                      </m:sSub>
                      <m:r>
                        <a:rPr lang="th-TH" i="0">
                          <a:latin typeface="Cambria Math" panose="02040503050406030204" pitchFamily="18" charset="0"/>
                        </a:rPr>
                        <m:t>= </m:t>
                      </m:r>
                      <m:d>
                        <m:dPr>
                          <m:begChr m:val="["/>
                          <m:endChr m:val="]"/>
                          <m:ctrlPr>
                            <a:rPr lang="th-TH" i="1">
                              <a:latin typeface="Cambria Math" panose="02040503050406030204" pitchFamily="18" charset="0"/>
                            </a:rPr>
                          </m:ctrlPr>
                        </m:dPr>
                        <m:e>
                          <m:m>
                            <m:mPr>
                              <m:plcHide m:val="on"/>
                              <m:mcs>
                                <m:mc>
                                  <m:mcPr>
                                    <m:count m:val="3"/>
                                    <m:mcJc m:val="center"/>
                                  </m:mcPr>
                                </m:mc>
                              </m:mcs>
                              <m:ctrlPr>
                                <a:rPr lang="th-TH" i="1">
                                  <a:latin typeface="Cambria Math" panose="02040503050406030204" pitchFamily="18" charset="0"/>
                                </a:rPr>
                              </m:ctrlPr>
                            </m:mPr>
                            <m:mr>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11</m:t>
                                    </m:r>
                                  </m:sub>
                                </m:sSub>
                              </m:e>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12</m:t>
                                    </m:r>
                                  </m:sub>
                                </m:sSub>
                              </m:e>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13</m:t>
                                    </m:r>
                                  </m:sub>
                                </m:sSub>
                              </m:e>
                            </m:mr>
                            <m:mr>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21</m:t>
                                    </m:r>
                                  </m:sub>
                                </m:sSub>
                              </m:e>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22</m:t>
                                    </m:r>
                                  </m:sub>
                                </m:sSub>
                              </m:e>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23</m:t>
                                    </m:r>
                                  </m:sub>
                                </m:sSub>
                              </m:e>
                            </m:mr>
                            <m:mr>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31</m:t>
                                    </m:r>
                                  </m:sub>
                                </m:sSub>
                              </m:e>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32</m:t>
                                    </m:r>
                                  </m:sub>
                                </m:sSub>
                              </m:e>
                              <m:e>
                                <m:sSub>
                                  <m:sSubPr>
                                    <m:ctrlPr>
                                      <a:rPr lang="th-TH" i="1">
                                        <a:latin typeface="Cambria Math" panose="02040503050406030204" pitchFamily="18" charset="0"/>
                                      </a:rPr>
                                    </m:ctrlPr>
                                  </m:sSubPr>
                                  <m:e>
                                    <m:r>
                                      <a:rPr lang="th-TH" i="1">
                                        <a:latin typeface="Cambria Math" panose="02040503050406030204" pitchFamily="18" charset="0"/>
                                      </a:rPr>
                                      <m:t>𝑌</m:t>
                                    </m:r>
                                  </m:e>
                                  <m:sub>
                                    <m:r>
                                      <a:rPr lang="th-TH" i="0">
                                        <a:latin typeface="Cambria Math" panose="02040503050406030204" pitchFamily="18" charset="0"/>
                                      </a:rPr>
                                      <m:t>33</m:t>
                                    </m:r>
                                  </m:sub>
                                </m:sSub>
                              </m:e>
                            </m:mr>
                          </m:m>
                        </m:e>
                      </m:d>
                      <m:r>
                        <a:rPr lang="th-TH" i="0">
                          <a:latin typeface="Cambria Math" panose="02040503050406030204" pitchFamily="18" charset="0"/>
                        </a:rPr>
                        <m:t>= </m:t>
                      </m:r>
                      <m:d>
                        <m:dPr>
                          <m:begChr m:val="["/>
                          <m:endChr m:val="]"/>
                          <m:ctrlPr>
                            <a:rPr lang="th-TH" i="1">
                              <a:latin typeface="Cambria Math" panose="02040503050406030204" pitchFamily="18" charset="0"/>
                            </a:rPr>
                          </m:ctrlPr>
                        </m:dPr>
                        <m:e>
                          <m:m>
                            <m:mPr>
                              <m:plcHide m:val="on"/>
                              <m:mcs>
                                <m:mc>
                                  <m:mcPr>
                                    <m:count m:val="3"/>
                                    <m:mcJc m:val="center"/>
                                  </m:mcPr>
                                </m:mc>
                              </m:mcs>
                              <m:ctrlPr>
                                <a:rPr lang="th-TH" i="1">
                                  <a:latin typeface="Cambria Math" panose="02040503050406030204" pitchFamily="18" charset="0"/>
                                </a:rPr>
                              </m:ctrlPr>
                            </m:mPr>
                            <m:mr>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6</m:t>
                                </m:r>
                              </m:e>
                              <m:e>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4</m:t>
                                </m:r>
                              </m:e>
                              <m:e>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mr>
                            <m:mr>
                              <m:e>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4</m:t>
                                </m:r>
                              </m:e>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6</m:t>
                                </m:r>
                              </m:e>
                              <m:e>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mr>
                            <m:mr>
                              <m:e>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e>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2</m:t>
                                </m:r>
                              </m:e>
                              <m:e>
                                <m:r>
                                  <a:rPr lang="th-TH" i="0">
                                    <a:latin typeface="Cambria Math" panose="02040503050406030204" pitchFamily="18" charset="0"/>
                                  </a:rPr>
                                  <m:t>−</m:t>
                                </m:r>
                                <m:r>
                                  <a:rPr lang="th-TH" i="1">
                                    <a:latin typeface="Cambria Math" panose="02040503050406030204" pitchFamily="18" charset="0"/>
                                  </a:rPr>
                                  <m:t>𝑗</m:t>
                                </m:r>
                                <m:r>
                                  <a:rPr lang="th-TH" i="0">
                                    <a:latin typeface="Cambria Math" panose="02040503050406030204" pitchFamily="18" charset="0"/>
                                  </a:rPr>
                                  <m:t>0</m:t>
                                </m:r>
                                <m:r>
                                  <a:rPr lang="th-TH" i="0">
                                    <a:latin typeface="Cambria Math" panose="02040503050406030204" pitchFamily="18" charset="0"/>
                                  </a:rPr>
                                  <m:t>.</m:t>
                                </m:r>
                                <m:r>
                                  <a:rPr lang="th-TH" i="0">
                                    <a:latin typeface="Cambria Math" panose="02040503050406030204" pitchFamily="18" charset="0"/>
                                  </a:rPr>
                                  <m:t>4</m:t>
                                </m:r>
                              </m:e>
                            </m:mr>
                          </m:m>
                        </m:e>
                      </m:d>
                    </m:oMath>
                  </m:oMathPara>
                </a14:m>
                <a:endParaRPr lang="th-TH" dirty="0"/>
              </a:p>
            </p:txBody>
          </p:sp>
        </mc:Choice>
        <mc:Fallback xmlns="">
          <p:sp>
            <p:nvSpPr>
              <p:cNvPr id="6" name="Rectangle 5">
                <a:extLst>
                  <a:ext uri="{FF2B5EF4-FFF2-40B4-BE49-F238E27FC236}">
                    <a16:creationId xmlns:a16="http://schemas.microsoft.com/office/drawing/2014/main" id="{06AB97DC-EECF-426A-BA9B-4C95AD24FAFA}"/>
                  </a:ext>
                </a:extLst>
              </p:cNvPr>
              <p:cNvSpPr>
                <a:spLocks noRot="1" noChangeAspect="1" noMove="1" noResize="1" noEditPoints="1" noAdjustHandles="1" noChangeArrowheads="1" noChangeShapeType="1" noTextEdit="1"/>
              </p:cNvSpPr>
              <p:nvPr/>
            </p:nvSpPr>
            <p:spPr>
              <a:xfrm>
                <a:off x="-167640" y="4094421"/>
                <a:ext cx="8778240" cy="1461810"/>
              </a:xfrm>
              <a:prstGeom prst="rect">
                <a:avLst/>
              </a:prstGeom>
              <a:blipFill>
                <a:blip r:embed="rId2"/>
                <a:stretch>
                  <a:fillRect/>
                </a:stretch>
              </a:blipFill>
            </p:spPr>
            <p:txBody>
              <a:bodyPr/>
              <a:lstStyle/>
              <a:p>
                <a:r>
                  <a:rPr lang="th-TH">
                    <a:noFill/>
                  </a:rPr>
                  <a:t> </a:t>
                </a:r>
              </a:p>
            </p:txBody>
          </p:sp>
        </mc:Fallback>
      </mc:AlternateContent>
      <p:pic>
        <p:nvPicPr>
          <p:cNvPr id="7" name="Picture 6">
            <a:extLst>
              <a:ext uri="{FF2B5EF4-FFF2-40B4-BE49-F238E27FC236}">
                <a16:creationId xmlns:a16="http://schemas.microsoft.com/office/drawing/2014/main" id="{7529AC3E-F47C-4916-A805-C09FE46723D6}"/>
              </a:ext>
            </a:extLst>
          </p:cNvPr>
          <p:cNvPicPr>
            <a:picLocks noChangeAspect="1"/>
          </p:cNvPicPr>
          <p:nvPr/>
        </p:nvPicPr>
        <p:blipFill>
          <a:blip r:embed="rId3"/>
          <a:stretch>
            <a:fillRect/>
          </a:stretch>
        </p:blipFill>
        <p:spPr>
          <a:xfrm>
            <a:off x="8403867" y="2258171"/>
            <a:ext cx="3581400" cy="3451110"/>
          </a:xfrm>
          <a:prstGeom prst="rect">
            <a:avLst/>
          </a:prstGeom>
        </p:spPr>
      </p:pic>
      <p:pic>
        <p:nvPicPr>
          <p:cNvPr id="8" name="Picture 7">
            <a:extLst>
              <a:ext uri="{FF2B5EF4-FFF2-40B4-BE49-F238E27FC236}">
                <a16:creationId xmlns:a16="http://schemas.microsoft.com/office/drawing/2014/main" id="{9C19EE36-DDA1-4CC0-A5A8-E1097919F00B}"/>
              </a:ext>
            </a:extLst>
          </p:cNvPr>
          <p:cNvPicPr>
            <a:picLocks noChangeAspect="1"/>
          </p:cNvPicPr>
          <p:nvPr/>
        </p:nvPicPr>
        <p:blipFill>
          <a:blip r:embed="rId4">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2369487" y="1214305"/>
            <a:ext cx="4760843" cy="2615151"/>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2649A77-3197-414E-A110-8E252CDEA585}"/>
                  </a:ext>
                </a:extLst>
              </p:cNvPr>
              <p:cNvSpPr/>
              <p:nvPr/>
            </p:nvSpPr>
            <p:spPr>
              <a:xfrm>
                <a:off x="2488579" y="5600866"/>
                <a:ext cx="5278519"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sSup>
                            <m:sSup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p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sup>
                              <m:r>
                                <a:rPr lang="en-US" sz="2000" i="1">
                                  <a:latin typeface="Cambria Math" panose="02040503050406030204" pitchFamily="18" charset="0"/>
                                  <a:ea typeface="Times New Roman" panose="02020603050405020304" pitchFamily="18" charset="0"/>
                                  <a:cs typeface="Cordia New" panose="020B0304020202020204" pitchFamily="34" charset="-34"/>
                                </a:rPr>
                                <m:t>𝑇</m:t>
                              </m:r>
                            </m:sup>
                          </m:sSup>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𝑦</m:t>
                          </m:r>
                        </m:e>
                      </m:d>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r>
                            <a:rPr lang="en-US" sz="2000" i="1">
                              <a:latin typeface="Cambria Math" panose="02040503050406030204" pitchFamily="18" charset="0"/>
                              <a:ea typeface="Times New Roman" panose="02020603050405020304" pitchFamily="18" charset="0"/>
                              <a:cs typeface="Cordia New" panose="020B0304020202020204" pitchFamily="34" charset="-34"/>
                            </a:rPr>
                            <m:t>𝐴</m:t>
                          </m:r>
                        </m:e>
                      </m:d>
                      <m:r>
                        <a:rPr lang="en-US" sz="2000" i="1">
                          <a:latin typeface="Cambria Math" panose="02040503050406030204" pitchFamily="18" charset="0"/>
                          <a:ea typeface="Times New Roman" panose="02020603050405020304" pitchFamily="18" charset="0"/>
                          <a:cs typeface="Cordia New" panose="020B0304020202020204" pitchFamily="34" charset="-34"/>
                        </a:rPr>
                        <m:t>=</m:t>
                      </m:r>
                      <m:sSub>
                        <m:sSubPr>
                          <m:ctrlPr>
                            <a:rPr lang="en-US" sz="2000" i="1">
                              <a:latin typeface="Cambria Math" panose="02040503050406030204" pitchFamily="18" charset="0"/>
                              <a:ea typeface="Times New Roman" panose="02020603050405020304" pitchFamily="18" charset="0"/>
                              <a:cs typeface="Cordia New" panose="020B0304020202020204" pitchFamily="34" charset="-34"/>
                            </a:rPr>
                          </m:ctrlPr>
                        </m:sSubPr>
                        <m:e>
                          <m:r>
                            <a:rPr lang="en-US" sz="20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2000" i="1">
                              <a:latin typeface="Cambria Math" panose="02040503050406030204" pitchFamily="18" charset="0"/>
                              <a:ea typeface="Times New Roman" panose="02020603050405020304" pitchFamily="18" charset="0"/>
                              <a:cs typeface="Cordia New" panose="020B0304020202020204" pitchFamily="34" charset="-34"/>
                            </a:rPr>
                            <m:t>𝐵𝑈𝑆</m:t>
                          </m:r>
                        </m:sub>
                      </m:sSub>
                      <m:r>
                        <a:rPr lang="en-US" sz="2000" i="1">
                          <a:latin typeface="Cambria Math" panose="02040503050406030204" pitchFamily="18" charset="0"/>
                          <a:ea typeface="Times New Roman" panose="02020603050405020304" pitchFamily="18" charset="0"/>
                          <a:cs typeface="Cordia New" panose="020B0304020202020204" pitchFamily="34" charset="-34"/>
                        </a:rPr>
                        <m:t>= </m:t>
                      </m:r>
                      <m:d>
                        <m:dPr>
                          <m:begChr m:val="["/>
                          <m:endChr m:val="]"/>
                          <m:ctrlPr>
                            <a:rPr lang="en-US" sz="2000" i="1">
                              <a:latin typeface="Cambria Math" panose="02040503050406030204" pitchFamily="18" charset="0"/>
                              <a:ea typeface="Times New Roman" panose="02020603050405020304" pitchFamily="18" charset="0"/>
                              <a:cs typeface="Cordia New" panose="020B0304020202020204" pitchFamily="34" charset="-34"/>
                            </a:rPr>
                          </m:ctrlPr>
                        </m:dPr>
                        <m:e>
                          <m:m>
                            <m:mPr>
                              <m:mcs>
                                <m:mc>
                                  <m:mcPr>
                                    <m:count m:val="3"/>
                                    <m:mcJc m:val="center"/>
                                  </m:mcPr>
                                </m:mc>
                              </m:mcs>
                              <m:ctrlPr>
                                <a:rPr lang="en-US" sz="2000" i="1">
                                  <a:latin typeface="Cambria Math" panose="02040503050406030204" pitchFamily="18" charset="0"/>
                                  <a:ea typeface="Times New Roman" panose="02020603050405020304" pitchFamily="18" charset="0"/>
                                  <a:cs typeface="Cordia New" panose="020B0304020202020204" pitchFamily="34" charset="-34"/>
                                </a:rPr>
                              </m:ctrlPr>
                            </m:mPr>
                            <m:mr>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6</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6</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mr>
                            <m:mr>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2</m:t>
                                </m:r>
                              </m:e>
                              <m:e>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𝑗</m:t>
                                </m:r>
                                <m:r>
                                  <a:rPr lang="en-US" sz="2000" i="1">
                                    <a:latin typeface="Cambria Math" panose="02040503050406030204" pitchFamily="18" charset="0"/>
                                    <a:ea typeface="Times New Roman" panose="02020603050405020304" pitchFamily="18" charset="0"/>
                                    <a:cs typeface="Cordia New" panose="020B0304020202020204" pitchFamily="34" charset="-34"/>
                                  </a:rPr>
                                  <m:t>0</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4</m:t>
                                </m:r>
                              </m:e>
                            </m:mr>
                          </m:m>
                        </m:e>
                      </m:d>
                    </m:oMath>
                  </m:oMathPara>
                </a14:m>
                <a:endParaRPr lang="th-TH" sz="2000" dirty="0"/>
              </a:p>
            </p:txBody>
          </p:sp>
        </mc:Choice>
        <mc:Fallback xmlns="">
          <p:sp>
            <p:nvSpPr>
              <p:cNvPr id="9" name="Rectangle 8">
                <a:extLst>
                  <a:ext uri="{FF2B5EF4-FFF2-40B4-BE49-F238E27FC236}">
                    <a16:creationId xmlns:a16="http://schemas.microsoft.com/office/drawing/2014/main" id="{C2649A77-3197-414E-A110-8E252CDEA585}"/>
                  </a:ext>
                </a:extLst>
              </p:cNvPr>
              <p:cNvSpPr>
                <a:spLocks noRot="1" noChangeAspect="1" noMove="1" noResize="1" noEditPoints="1" noAdjustHandles="1" noChangeArrowheads="1" noChangeShapeType="1" noTextEdit="1"/>
              </p:cNvSpPr>
              <p:nvPr/>
            </p:nvSpPr>
            <p:spPr>
              <a:xfrm>
                <a:off x="2488579" y="5600866"/>
                <a:ext cx="5278519" cy="1070549"/>
              </a:xfrm>
              <a:prstGeom prst="rect">
                <a:avLst/>
              </a:prstGeom>
              <a:blipFill>
                <a:blip r:embed="rId6"/>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851618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F14367-4D8B-4025-93DC-3A30908037F4}"/>
              </a:ext>
            </a:extLst>
          </p:cNvPr>
          <p:cNvPicPr>
            <a:picLocks noChangeAspect="1"/>
          </p:cNvPicPr>
          <p:nvPr/>
        </p:nvPicPr>
        <p:blipFill>
          <a:blip r:embed="rId2"/>
          <a:stretch>
            <a:fillRect/>
          </a:stretch>
        </p:blipFill>
        <p:spPr>
          <a:xfrm>
            <a:off x="164378" y="159238"/>
            <a:ext cx="7876604" cy="3931920"/>
          </a:xfrm>
          <a:prstGeom prst="rect">
            <a:avLst/>
          </a:prstGeom>
        </p:spPr>
      </p:pic>
      <p:pic>
        <p:nvPicPr>
          <p:cNvPr id="9" name="Picture 8">
            <a:extLst>
              <a:ext uri="{FF2B5EF4-FFF2-40B4-BE49-F238E27FC236}">
                <a16:creationId xmlns:a16="http://schemas.microsoft.com/office/drawing/2014/main" id="{73944A5A-AFC9-41A2-AD86-7C56B22B09AD}"/>
              </a:ext>
            </a:extLst>
          </p:cNvPr>
          <p:cNvPicPr>
            <a:picLocks noChangeAspect="1"/>
          </p:cNvPicPr>
          <p:nvPr/>
        </p:nvPicPr>
        <p:blipFill>
          <a:blip r:embed="rId3"/>
          <a:stretch>
            <a:fillRect/>
          </a:stretch>
        </p:blipFill>
        <p:spPr>
          <a:xfrm>
            <a:off x="4822282" y="1995702"/>
            <a:ext cx="7369718" cy="3566160"/>
          </a:xfrm>
          <a:prstGeom prst="rect">
            <a:avLst/>
          </a:prstGeom>
        </p:spPr>
      </p:pic>
      <p:pic>
        <p:nvPicPr>
          <p:cNvPr id="11" name="Picture 10">
            <a:extLst>
              <a:ext uri="{FF2B5EF4-FFF2-40B4-BE49-F238E27FC236}">
                <a16:creationId xmlns:a16="http://schemas.microsoft.com/office/drawing/2014/main" id="{D690FD17-B198-475C-AA8A-8C5CBB693D6B}"/>
              </a:ext>
            </a:extLst>
          </p:cNvPr>
          <p:cNvPicPr>
            <a:picLocks noChangeAspect="1"/>
          </p:cNvPicPr>
          <p:nvPr/>
        </p:nvPicPr>
        <p:blipFill>
          <a:blip r:embed="rId4"/>
          <a:stretch>
            <a:fillRect/>
          </a:stretch>
        </p:blipFill>
        <p:spPr>
          <a:xfrm>
            <a:off x="6746033" y="5066522"/>
            <a:ext cx="5445967" cy="1817410"/>
          </a:xfrm>
          <a:prstGeom prst="rect">
            <a:avLst/>
          </a:prstGeom>
        </p:spPr>
      </p:pic>
    </p:spTree>
    <p:extLst>
      <p:ext uri="{BB962C8B-B14F-4D97-AF65-F5344CB8AC3E}">
        <p14:creationId xmlns:p14="http://schemas.microsoft.com/office/powerpoint/2010/main" val="7699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electronics-tutorials.ws/wp-content/uploads/2013/08/ind65.gif?fit=277%2C218">
            <a:extLst>
              <a:ext uri="{FF2B5EF4-FFF2-40B4-BE49-F238E27FC236}">
                <a16:creationId xmlns:a16="http://schemas.microsoft.com/office/drawing/2014/main" id="{C2D9443B-120B-496D-8684-B6C8196B6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73" y="983393"/>
            <a:ext cx="26384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pacitive Reactance - The Reactance of Capacitors">
            <a:extLst>
              <a:ext uri="{FF2B5EF4-FFF2-40B4-BE49-F238E27FC236}">
                <a16:creationId xmlns:a16="http://schemas.microsoft.com/office/drawing/2014/main" id="{61141A5E-B991-4C85-91BD-1D6208F03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727" y="1059593"/>
            <a:ext cx="24288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s capacitance increases with frequency? - Quora">
            <a:extLst>
              <a:ext uri="{FF2B5EF4-FFF2-40B4-BE49-F238E27FC236}">
                <a16:creationId xmlns:a16="http://schemas.microsoft.com/office/drawing/2014/main" id="{B8114C47-D6F0-4C6D-9D4C-B089AB013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9559" y="863047"/>
            <a:ext cx="2867025" cy="2066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254DA9E-9D8D-42E2-8BFF-816D11BDF6BC}"/>
              </a:ext>
            </a:extLst>
          </p:cNvPr>
          <p:cNvSpPr/>
          <p:nvPr/>
        </p:nvSpPr>
        <p:spPr>
          <a:xfrm>
            <a:off x="302983" y="161797"/>
            <a:ext cx="2044470" cy="523220"/>
          </a:xfrm>
          <a:prstGeom prst="rect">
            <a:avLst/>
          </a:prstGeom>
        </p:spPr>
        <p:txBody>
          <a:bodyPr wrap="none">
            <a:spAutoFit/>
          </a:bodyPr>
          <a:lstStyle/>
          <a:p>
            <a:r>
              <a:rPr lang="en-US" b="1" dirty="0">
                <a:solidFill>
                  <a:srgbClr val="7030A0"/>
                </a:solidFill>
              </a:rPr>
              <a:t>Introduction</a:t>
            </a:r>
            <a:endParaRPr lang="th-TH" dirty="0"/>
          </a:p>
        </p:txBody>
      </p:sp>
      <p:pic>
        <p:nvPicPr>
          <p:cNvPr id="10" name="Picture 2" descr="Parallel RLC Circuit and RLC Parallel Circuit Analysis">
            <a:extLst>
              <a:ext uri="{FF2B5EF4-FFF2-40B4-BE49-F238E27FC236}">
                <a16:creationId xmlns:a16="http://schemas.microsoft.com/office/drawing/2014/main" id="{B9EB1EF4-AA6F-4836-A4BE-20327B4E3F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473" y="3198082"/>
            <a:ext cx="46577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Parallelresonanz und parallele RLC-Resonanzschaltung">
            <a:extLst>
              <a:ext uri="{FF2B5EF4-FFF2-40B4-BE49-F238E27FC236}">
                <a16:creationId xmlns:a16="http://schemas.microsoft.com/office/drawing/2014/main" id="{AA062437-CB54-46BD-BD89-773A3A651B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4788" y="3702907"/>
            <a:ext cx="324802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Admittance: What is it? (Admittance vs Impedance) | Electrical4U">
            <a:extLst>
              <a:ext uri="{FF2B5EF4-FFF2-40B4-BE49-F238E27FC236}">
                <a16:creationId xmlns:a16="http://schemas.microsoft.com/office/drawing/2014/main" id="{38E61011-5C02-479A-96AF-1891F42029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0403" y="4016278"/>
            <a:ext cx="24860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071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07B5F4-FF44-4D2A-A424-15031B3044F7}"/>
              </a:ext>
            </a:extLst>
          </p:cNvPr>
          <p:cNvPicPr>
            <a:picLocks noChangeAspect="1"/>
          </p:cNvPicPr>
          <p:nvPr/>
        </p:nvPicPr>
        <p:blipFill>
          <a:blip r:embed="rId2"/>
          <a:stretch>
            <a:fillRect/>
          </a:stretch>
        </p:blipFill>
        <p:spPr>
          <a:xfrm>
            <a:off x="152400" y="442912"/>
            <a:ext cx="11887200" cy="5972175"/>
          </a:xfrm>
          <a:prstGeom prst="rect">
            <a:avLst/>
          </a:prstGeom>
        </p:spPr>
      </p:pic>
    </p:spTree>
    <p:extLst>
      <p:ext uri="{BB962C8B-B14F-4D97-AF65-F5344CB8AC3E}">
        <p14:creationId xmlns:p14="http://schemas.microsoft.com/office/powerpoint/2010/main" val="2084722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2473-15C4-4134-9FC1-3FB5FEC95172}"/>
              </a:ext>
            </a:extLst>
          </p:cNvPr>
          <p:cNvSpPr>
            <a:spLocks noGrp="1"/>
          </p:cNvSpPr>
          <p:nvPr>
            <p:ph type="title"/>
          </p:nvPr>
        </p:nvSpPr>
        <p:spPr>
          <a:xfrm>
            <a:off x="353171" y="3429000"/>
            <a:ext cx="10515600" cy="1325563"/>
          </a:xfrm>
        </p:spPr>
        <p:txBody>
          <a:bodyPr/>
          <a:lstStyle/>
          <a:p>
            <a:pPr algn="ctr"/>
            <a:r>
              <a:rPr lang="en-US" b="1" i="1" dirty="0"/>
              <a:t>END</a:t>
            </a:r>
            <a:endParaRPr lang="th-TH" b="1" i="1" dirty="0"/>
          </a:p>
        </p:txBody>
      </p:sp>
      <p:sp>
        <p:nvSpPr>
          <p:cNvPr id="4" name="Date Placeholder 3">
            <a:extLst>
              <a:ext uri="{FF2B5EF4-FFF2-40B4-BE49-F238E27FC236}">
                <a16:creationId xmlns:a16="http://schemas.microsoft.com/office/drawing/2014/main" id="{17B5E280-26E4-4439-B798-7F8FCAAD777E}"/>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C21BBC05-0970-4EF4-A316-7D1BC78F15D7}"/>
              </a:ext>
            </a:extLst>
          </p:cNvPr>
          <p:cNvSpPr>
            <a:spLocks noGrp="1"/>
          </p:cNvSpPr>
          <p:nvPr>
            <p:ph type="sldNum" sz="quarter" idx="12"/>
          </p:nvPr>
        </p:nvSpPr>
        <p:spPr/>
        <p:txBody>
          <a:bodyPr/>
          <a:lstStyle/>
          <a:p>
            <a:fld id="{33BCD95E-A428-4E8F-A603-A71E22D42A60}" type="slidenum">
              <a:rPr lang="th-TH" smtClean="0"/>
              <a:t>31</a:t>
            </a:fld>
            <a:endParaRPr lang="th-TH"/>
          </a:p>
        </p:txBody>
      </p:sp>
    </p:spTree>
    <p:extLst>
      <p:ext uri="{BB962C8B-B14F-4D97-AF65-F5344CB8AC3E}">
        <p14:creationId xmlns:p14="http://schemas.microsoft.com/office/powerpoint/2010/main" val="236044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251D-91E8-47F9-ABAF-FD155D2FE743}"/>
              </a:ext>
            </a:extLst>
          </p:cNvPr>
          <p:cNvSpPr>
            <a:spLocks noGrp="1"/>
          </p:cNvSpPr>
          <p:nvPr>
            <p:ph type="title"/>
          </p:nvPr>
        </p:nvSpPr>
        <p:spPr>
          <a:xfrm>
            <a:off x="273657" y="108323"/>
            <a:ext cx="10515600" cy="535734"/>
          </a:xfrm>
        </p:spPr>
        <p:txBody>
          <a:bodyPr>
            <a:normAutofit fontScale="90000"/>
          </a:bodyPr>
          <a:lstStyle/>
          <a:p>
            <a:r>
              <a:rPr lang="en-US" b="1" dirty="0">
                <a:solidFill>
                  <a:srgbClr val="7030A0"/>
                </a:solidFill>
              </a:rPr>
              <a:t>Series RLC Circuit</a:t>
            </a:r>
            <a:endParaRPr lang="th-TH" b="1" dirty="0">
              <a:solidFill>
                <a:srgbClr val="7030A0"/>
              </a:solidFill>
            </a:endParaRPr>
          </a:p>
        </p:txBody>
      </p:sp>
      <p:sp>
        <p:nvSpPr>
          <p:cNvPr id="4" name="Date Placeholder 3">
            <a:extLst>
              <a:ext uri="{FF2B5EF4-FFF2-40B4-BE49-F238E27FC236}">
                <a16:creationId xmlns:a16="http://schemas.microsoft.com/office/drawing/2014/main" id="{08AF2F2E-28F2-472F-99B7-D2C8F6EB56C6}"/>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9EA5B45C-EFAC-4973-A118-2E4132550614}"/>
              </a:ext>
            </a:extLst>
          </p:cNvPr>
          <p:cNvSpPr>
            <a:spLocks noGrp="1"/>
          </p:cNvSpPr>
          <p:nvPr>
            <p:ph type="sldNum" sz="quarter" idx="12"/>
          </p:nvPr>
        </p:nvSpPr>
        <p:spPr/>
        <p:txBody>
          <a:bodyPr/>
          <a:lstStyle/>
          <a:p>
            <a:fld id="{33BCD95E-A428-4E8F-A603-A71E22D42A60}" type="slidenum">
              <a:rPr lang="th-TH" smtClean="0"/>
              <a:t>4</a:t>
            </a:fld>
            <a:endParaRPr lang="th-TH"/>
          </a:p>
        </p:txBody>
      </p:sp>
      <p:pic>
        <p:nvPicPr>
          <p:cNvPr id="1026" name="Picture 2" descr="rlc circuit">
            <a:extLst>
              <a:ext uri="{FF2B5EF4-FFF2-40B4-BE49-F238E27FC236}">
                <a16:creationId xmlns:a16="http://schemas.microsoft.com/office/drawing/2014/main" id="{1B04A631-4A06-45BA-B2F6-3C8E96C9C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499" y="2222016"/>
            <a:ext cx="3714750" cy="1714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32B5123-8A3D-4570-AB66-C9A3AFDD484B}"/>
              </a:ext>
            </a:extLst>
          </p:cNvPr>
          <p:cNvSpPr>
            <a:spLocks noChangeArrowheads="1"/>
          </p:cNvSpPr>
          <p:nvPr/>
        </p:nvSpPr>
        <p:spPr bwMode="auto">
          <a:xfrm>
            <a:off x="636103" y="4106811"/>
            <a:ext cx="4707173"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sz="2800">
                <a:solidFill>
                  <a:schemeClr val="tx1"/>
                </a:solidFill>
                <a:latin typeface="Arial" panose="020B0604020202020204" pitchFamily="34" charset="0"/>
              </a:defRPr>
            </a:lvl1pPr>
            <a:lvl2pPr eaLnBrk="0" fontAlgn="base" hangingPunct="0">
              <a:spcBef>
                <a:spcPct val="0"/>
              </a:spcBef>
              <a:spcAft>
                <a:spcPct val="0"/>
              </a:spcAft>
              <a:defRPr sz="2800">
                <a:solidFill>
                  <a:schemeClr val="tx1"/>
                </a:solidFill>
                <a:latin typeface="Arial" panose="020B0604020202020204" pitchFamily="34" charset="0"/>
              </a:defRPr>
            </a:lvl2pPr>
            <a:lvl3pPr eaLnBrk="0" fontAlgn="base" hangingPunct="0">
              <a:spcBef>
                <a:spcPct val="0"/>
              </a:spcBef>
              <a:spcAft>
                <a:spcPct val="0"/>
              </a:spcAft>
              <a:defRPr sz="2800">
                <a:solidFill>
                  <a:schemeClr val="tx1"/>
                </a:solidFill>
                <a:latin typeface="Arial" panose="020B0604020202020204" pitchFamily="34" charset="0"/>
              </a:defRPr>
            </a:lvl3pPr>
            <a:lvl4pPr eaLnBrk="0" fontAlgn="base" hangingPunct="0">
              <a:spcBef>
                <a:spcPct val="0"/>
              </a:spcBef>
              <a:spcAft>
                <a:spcPct val="0"/>
              </a:spcAft>
              <a:defRPr sz="2800">
                <a:solidFill>
                  <a:schemeClr val="tx1"/>
                </a:solidFill>
                <a:latin typeface="Arial" panose="020B0604020202020204" pitchFamily="34" charset="0"/>
              </a:defRPr>
            </a:lvl4pPr>
            <a:lvl5pPr eaLnBrk="0" fontAlgn="base" hangingPunct="0">
              <a:spcBef>
                <a:spcPct val="0"/>
              </a:spcBef>
              <a:spcAft>
                <a:spcPct val="0"/>
              </a:spcAft>
              <a:defRPr sz="2800">
                <a:solidFill>
                  <a:schemeClr val="tx1"/>
                </a:solidFill>
                <a:latin typeface="Arial" panose="020B0604020202020204" pitchFamily="34" charset="0"/>
              </a:defRPr>
            </a:lvl5pPr>
            <a:lvl6pPr eaLnBrk="0" fontAlgn="base" hangingPunct="0">
              <a:spcBef>
                <a:spcPct val="0"/>
              </a:spcBef>
              <a:spcAft>
                <a:spcPct val="0"/>
              </a:spcAft>
              <a:defRPr sz="2800">
                <a:solidFill>
                  <a:schemeClr val="tx1"/>
                </a:solidFill>
                <a:latin typeface="Arial" panose="020B0604020202020204" pitchFamily="34" charset="0"/>
              </a:defRPr>
            </a:lvl6pPr>
            <a:lvl7pPr eaLnBrk="0" fontAlgn="base" hangingPunct="0">
              <a:spcBef>
                <a:spcPct val="0"/>
              </a:spcBef>
              <a:spcAft>
                <a:spcPct val="0"/>
              </a:spcAft>
              <a:defRPr sz="2800">
                <a:solidFill>
                  <a:schemeClr val="tx1"/>
                </a:solidFill>
                <a:latin typeface="Arial" panose="020B0604020202020204" pitchFamily="34" charset="0"/>
              </a:defRPr>
            </a:lvl7pPr>
            <a:lvl8pPr eaLnBrk="0" fontAlgn="base" hangingPunct="0">
              <a:spcBef>
                <a:spcPct val="0"/>
              </a:spcBef>
              <a:spcAft>
                <a:spcPct val="0"/>
              </a:spcAft>
              <a:defRPr sz="2800">
                <a:solidFill>
                  <a:schemeClr val="tx1"/>
                </a:solidFill>
                <a:latin typeface="Arial" panose="020B0604020202020204" pitchFamily="34" charset="0"/>
              </a:defRPr>
            </a:lvl8pPr>
            <a:lvl9pPr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1100" b="0" i="0" u="none" strike="noStrike" cap="none" normalizeH="0" baseline="0" dirty="0">
                <a:ln>
                  <a:noFill/>
                </a:ln>
                <a:solidFill>
                  <a:schemeClr val="tx1"/>
                </a:solidFill>
                <a:effectLst/>
                <a:latin typeface="Palatino Linotype" panose="02040502050505030304" pitchFamily="18" charset="0"/>
              </a:rPr>
              <a:t>                                                                                             </a:t>
            </a:r>
            <a:br>
              <a:rPr kumimoji="0" lang="th-TH" altLang="th-TH" sz="1600" b="0" i="0" u="none" strike="noStrike" cap="none" normalizeH="0" baseline="0" dirty="0">
                <a:ln>
                  <a:noFill/>
                </a:ln>
                <a:solidFill>
                  <a:schemeClr val="tx1"/>
                </a:solidFill>
                <a:effectLst/>
                <a:latin typeface="Palatino Linotype" panose="02040502050505030304" pitchFamily="18" charset="0"/>
              </a:rPr>
            </a:br>
            <a:r>
              <a:rPr kumimoji="0" lang="en-US" altLang="th-TH" sz="1600" b="0" i="0" u="none" strike="noStrike" cap="none" normalizeH="0" baseline="0" dirty="0">
                <a:ln>
                  <a:noFill/>
                </a:ln>
                <a:solidFill>
                  <a:schemeClr val="tx1"/>
                </a:solidFill>
                <a:effectLst/>
                <a:latin typeface="Palatino Linotype" panose="02040502050505030304" pitchFamily="18" charset="0"/>
              </a:rPr>
              <a:t>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th-TH" sz="1600" b="0" i="0" u="none" strike="noStrike" cap="none" normalizeH="0" baseline="0" dirty="0">
                <a:ln>
                  <a:noFill/>
                </a:ln>
                <a:solidFill>
                  <a:schemeClr val="tx1"/>
                </a:solidFill>
                <a:effectLst/>
                <a:latin typeface="Palatino Linotype" panose="02040502050505030304" pitchFamily="18" charset="0"/>
              </a:rPr>
              <a:t>V</a:t>
            </a:r>
            <a:r>
              <a:rPr kumimoji="0" lang="th-TH" altLang="th-TH" sz="1050" b="0" i="0" u="none" strike="noStrike" cap="none" normalizeH="0" baseline="-30000" dirty="0">
                <a:ln>
                  <a:noFill/>
                </a:ln>
                <a:solidFill>
                  <a:schemeClr val="tx1"/>
                </a:solidFill>
                <a:effectLst/>
                <a:latin typeface="Palatino Linotype" panose="02040502050505030304" pitchFamily="18" charset="0"/>
              </a:rPr>
              <a:t>R</a:t>
            </a:r>
            <a:r>
              <a:rPr kumimoji="0" lang="th-TH" altLang="th-TH" sz="1600" b="0" i="0" u="none" strike="noStrike" cap="none" normalizeH="0" baseline="0" dirty="0">
                <a:ln>
                  <a:noFill/>
                </a:ln>
                <a:solidFill>
                  <a:schemeClr val="tx1"/>
                </a:solidFill>
                <a:effectLst/>
                <a:latin typeface="Palatino Linotype" panose="02040502050505030304" pitchFamily="18" charset="0"/>
              </a:rPr>
              <a:t> be the voltage across </a:t>
            </a:r>
            <a:r>
              <a:rPr kumimoji="0" lang="th-TH" altLang="th-TH" sz="1600" b="0" i="0" u="none" strike="noStrike" cap="none" normalizeH="0" baseline="0" dirty="0">
                <a:ln>
                  <a:noFill/>
                </a:ln>
                <a:solidFill>
                  <a:srgbClr val="BE9E5F"/>
                </a:solidFill>
                <a:effectLst/>
                <a:latin typeface="Palatino Linotype" panose="02040502050505030304" pitchFamily="18" charset="0"/>
                <a:hlinkClick r:id="rId3"/>
              </a:rPr>
              <a:t>resistor</a:t>
            </a:r>
            <a:r>
              <a:rPr kumimoji="0" lang="th-TH" altLang="th-TH" sz="1600" b="0" i="0" u="none" strike="noStrike" cap="none" normalizeH="0" baseline="0" dirty="0">
                <a:ln>
                  <a:noFill/>
                </a:ln>
                <a:solidFill>
                  <a:schemeClr val="tx1"/>
                </a:solidFill>
                <a:effectLst/>
                <a:latin typeface="Palatino Linotype" panose="02040502050505030304" pitchFamily="18" charset="0"/>
              </a:rPr>
              <a:t>, R.</a:t>
            </a:r>
            <a:br>
              <a:rPr kumimoji="0" lang="th-TH" altLang="th-TH" sz="1600" b="0" i="0" u="none" strike="noStrike" cap="none" normalizeH="0" baseline="0" dirty="0">
                <a:ln>
                  <a:noFill/>
                </a:ln>
                <a:solidFill>
                  <a:schemeClr val="tx1"/>
                </a:solidFill>
                <a:effectLst/>
                <a:latin typeface="Palatino Linotype" panose="02040502050505030304" pitchFamily="18" charset="0"/>
              </a:rPr>
            </a:br>
            <a:r>
              <a:rPr kumimoji="0" lang="th-TH" altLang="th-TH" sz="1600" b="0" i="0" u="none" strike="noStrike" cap="none" normalizeH="0" baseline="0" dirty="0">
                <a:ln>
                  <a:noFill/>
                </a:ln>
                <a:solidFill>
                  <a:schemeClr val="tx1"/>
                </a:solidFill>
                <a:effectLst/>
                <a:latin typeface="Palatino Linotype" panose="02040502050505030304" pitchFamily="18" charset="0"/>
              </a:rPr>
              <a:t>V</a:t>
            </a:r>
            <a:r>
              <a:rPr kumimoji="0" lang="th-TH" altLang="th-TH" sz="1050" b="0" i="0" u="none" strike="noStrike" cap="none" normalizeH="0" baseline="-30000" dirty="0">
                <a:ln>
                  <a:noFill/>
                </a:ln>
                <a:solidFill>
                  <a:schemeClr val="tx1"/>
                </a:solidFill>
                <a:effectLst/>
                <a:latin typeface="Palatino Linotype" panose="02040502050505030304" pitchFamily="18" charset="0"/>
              </a:rPr>
              <a:t>L</a:t>
            </a:r>
            <a:r>
              <a:rPr kumimoji="0" lang="th-TH" altLang="th-TH" sz="1600" b="0" i="0" u="none" strike="noStrike" cap="none" normalizeH="0" baseline="0" dirty="0">
                <a:ln>
                  <a:noFill/>
                </a:ln>
                <a:solidFill>
                  <a:schemeClr val="tx1"/>
                </a:solidFill>
                <a:effectLst/>
                <a:latin typeface="Palatino Linotype" panose="02040502050505030304" pitchFamily="18" charset="0"/>
              </a:rPr>
              <a:t> be the voltage across </a:t>
            </a:r>
            <a:r>
              <a:rPr kumimoji="0" lang="th-TH" altLang="th-TH" sz="1600" b="0" i="0" u="none" strike="noStrike" cap="none" normalizeH="0" baseline="0" dirty="0">
                <a:ln>
                  <a:noFill/>
                </a:ln>
                <a:solidFill>
                  <a:srgbClr val="BE9E5F"/>
                </a:solidFill>
                <a:effectLst/>
                <a:latin typeface="Palatino Linotype" panose="02040502050505030304" pitchFamily="18" charset="0"/>
                <a:hlinkClick r:id="rId4"/>
              </a:rPr>
              <a:t>inductor</a:t>
            </a:r>
            <a:r>
              <a:rPr kumimoji="0" lang="th-TH" altLang="th-TH" sz="1600" b="0" i="0" u="none" strike="noStrike" cap="none" normalizeH="0" baseline="0" dirty="0">
                <a:ln>
                  <a:noFill/>
                </a:ln>
                <a:solidFill>
                  <a:schemeClr val="tx1"/>
                </a:solidFill>
                <a:effectLst/>
                <a:latin typeface="Palatino Linotype" panose="02040502050505030304" pitchFamily="18" charset="0"/>
              </a:rPr>
              <a:t>, L.</a:t>
            </a:r>
            <a:br>
              <a:rPr kumimoji="0" lang="th-TH" altLang="th-TH" sz="1600" b="0" i="0" u="none" strike="noStrike" cap="none" normalizeH="0" baseline="0" dirty="0">
                <a:ln>
                  <a:noFill/>
                </a:ln>
                <a:solidFill>
                  <a:schemeClr val="tx1"/>
                </a:solidFill>
                <a:effectLst/>
                <a:latin typeface="Palatino Linotype" panose="02040502050505030304" pitchFamily="18" charset="0"/>
              </a:rPr>
            </a:br>
            <a:r>
              <a:rPr kumimoji="0" lang="th-TH" altLang="th-TH" sz="1600" b="0" i="0" u="none" strike="noStrike" cap="none" normalizeH="0" baseline="0" dirty="0">
                <a:ln>
                  <a:noFill/>
                </a:ln>
                <a:solidFill>
                  <a:schemeClr val="tx1"/>
                </a:solidFill>
                <a:effectLst/>
                <a:latin typeface="Palatino Linotype" panose="02040502050505030304" pitchFamily="18" charset="0"/>
              </a:rPr>
              <a:t>V</a:t>
            </a:r>
            <a:r>
              <a:rPr kumimoji="0" lang="th-TH" altLang="th-TH" sz="1050" b="0" i="0" u="none" strike="noStrike" cap="none" normalizeH="0" baseline="-30000" dirty="0">
                <a:ln>
                  <a:noFill/>
                </a:ln>
                <a:solidFill>
                  <a:schemeClr val="tx1"/>
                </a:solidFill>
                <a:effectLst/>
                <a:latin typeface="Palatino Linotype" panose="02040502050505030304" pitchFamily="18" charset="0"/>
              </a:rPr>
              <a:t>C</a:t>
            </a:r>
            <a:r>
              <a:rPr kumimoji="0" lang="th-TH" altLang="th-TH" sz="1600" b="0" i="0" u="none" strike="noStrike" cap="none" normalizeH="0" baseline="0" dirty="0">
                <a:ln>
                  <a:noFill/>
                </a:ln>
                <a:solidFill>
                  <a:schemeClr val="tx1"/>
                </a:solidFill>
                <a:effectLst/>
                <a:latin typeface="Palatino Linotype" panose="02040502050505030304" pitchFamily="18" charset="0"/>
              </a:rPr>
              <a:t> be the voltage across </a:t>
            </a:r>
            <a:r>
              <a:rPr kumimoji="0" lang="th-TH" altLang="th-TH" sz="1600" b="0" i="0" u="none" strike="noStrike" cap="none" normalizeH="0" baseline="0" dirty="0">
                <a:ln>
                  <a:noFill/>
                </a:ln>
                <a:solidFill>
                  <a:srgbClr val="BE9E5F"/>
                </a:solidFill>
                <a:effectLst/>
                <a:latin typeface="Palatino Linotype" panose="02040502050505030304" pitchFamily="18" charset="0"/>
                <a:hlinkClick r:id="rId5"/>
              </a:rPr>
              <a:t>capacitor</a:t>
            </a:r>
            <a:r>
              <a:rPr kumimoji="0" lang="th-TH" altLang="th-TH" sz="1600" b="0" i="0" u="none" strike="noStrike" cap="none" normalizeH="0" baseline="0" dirty="0">
                <a:ln>
                  <a:noFill/>
                </a:ln>
                <a:solidFill>
                  <a:schemeClr val="tx1"/>
                </a:solidFill>
                <a:effectLst/>
                <a:latin typeface="Palatino Linotype" panose="02040502050505030304" pitchFamily="18" charset="0"/>
              </a:rPr>
              <a:t>, C.</a:t>
            </a:r>
            <a:br>
              <a:rPr kumimoji="0" lang="th-TH" altLang="th-TH" sz="1600" b="0" i="0" u="none" strike="noStrike" cap="none" normalizeH="0" baseline="0" dirty="0">
                <a:ln>
                  <a:noFill/>
                </a:ln>
                <a:solidFill>
                  <a:schemeClr val="tx1"/>
                </a:solidFill>
                <a:effectLst/>
                <a:latin typeface="Palatino Linotype" panose="02040502050505030304" pitchFamily="18" charset="0"/>
              </a:rPr>
            </a:br>
            <a:r>
              <a:rPr kumimoji="0" lang="th-TH" altLang="th-TH" sz="1600" b="0" i="0" u="none" strike="noStrike" cap="none" normalizeH="0" baseline="0" dirty="0">
                <a:ln>
                  <a:noFill/>
                </a:ln>
                <a:solidFill>
                  <a:schemeClr val="tx1"/>
                </a:solidFill>
                <a:effectLst/>
                <a:latin typeface="Palatino Linotype" panose="02040502050505030304" pitchFamily="18" charset="0"/>
              </a:rPr>
              <a:t>X</a:t>
            </a:r>
            <a:r>
              <a:rPr kumimoji="0" lang="th-TH" altLang="th-TH" sz="1050" b="0" i="0" u="none" strike="noStrike" cap="none" normalizeH="0" baseline="-30000" dirty="0">
                <a:ln>
                  <a:noFill/>
                </a:ln>
                <a:solidFill>
                  <a:schemeClr val="tx1"/>
                </a:solidFill>
                <a:effectLst/>
                <a:latin typeface="Palatino Linotype" panose="02040502050505030304" pitchFamily="18" charset="0"/>
              </a:rPr>
              <a:t>L</a:t>
            </a:r>
            <a:r>
              <a:rPr kumimoji="0" lang="th-TH" altLang="th-TH" sz="1600" b="0" i="0" u="none" strike="noStrike" cap="none" normalizeH="0" baseline="0" dirty="0">
                <a:ln>
                  <a:noFill/>
                </a:ln>
                <a:solidFill>
                  <a:schemeClr val="tx1"/>
                </a:solidFill>
                <a:effectLst/>
                <a:latin typeface="Palatino Linotype" panose="02040502050505030304" pitchFamily="18" charset="0"/>
              </a:rPr>
              <a:t> be the inductive </a:t>
            </a:r>
            <a:r>
              <a:rPr kumimoji="0" lang="th-TH" altLang="th-TH" sz="1600" b="0" i="0" u="none" strike="noStrike" cap="none" normalizeH="0" baseline="0" dirty="0">
                <a:ln>
                  <a:noFill/>
                </a:ln>
                <a:solidFill>
                  <a:srgbClr val="BE9E5F"/>
                </a:solidFill>
                <a:effectLst/>
                <a:latin typeface="Palatino Linotype" panose="02040502050505030304" pitchFamily="18" charset="0"/>
                <a:hlinkClick r:id="rId6"/>
              </a:rPr>
              <a:t>reactance</a:t>
            </a:r>
            <a:r>
              <a:rPr kumimoji="0" lang="th-TH" altLang="th-TH" sz="1600" b="0" i="0" u="none" strike="noStrike" cap="none" normalizeH="0" baseline="0" dirty="0">
                <a:ln>
                  <a:noFill/>
                </a:ln>
                <a:solidFill>
                  <a:schemeClr val="tx1"/>
                </a:solidFill>
                <a:effectLst/>
                <a:latin typeface="Palatino Linotype" panose="02040502050505030304" pitchFamily="18" charset="0"/>
              </a:rPr>
              <a:t>.</a:t>
            </a:r>
            <a:br>
              <a:rPr kumimoji="0" lang="th-TH" altLang="th-TH" sz="1600" b="0" i="0" u="none" strike="noStrike" cap="none" normalizeH="0" baseline="0" dirty="0">
                <a:ln>
                  <a:noFill/>
                </a:ln>
                <a:solidFill>
                  <a:schemeClr val="tx1"/>
                </a:solidFill>
                <a:effectLst/>
                <a:latin typeface="Palatino Linotype" panose="02040502050505030304" pitchFamily="18" charset="0"/>
              </a:rPr>
            </a:br>
            <a:r>
              <a:rPr kumimoji="0" lang="th-TH" altLang="th-TH" sz="1600" b="0" i="0" u="none" strike="noStrike" cap="none" normalizeH="0" baseline="0" dirty="0">
                <a:ln>
                  <a:noFill/>
                </a:ln>
                <a:solidFill>
                  <a:schemeClr val="tx1"/>
                </a:solidFill>
                <a:effectLst/>
                <a:latin typeface="Palatino Linotype" panose="02040502050505030304" pitchFamily="18" charset="0"/>
              </a:rPr>
              <a:t>X</a:t>
            </a:r>
            <a:r>
              <a:rPr kumimoji="0" lang="th-TH" altLang="th-TH" sz="1050" b="0" i="0" u="none" strike="noStrike" cap="none" normalizeH="0" baseline="-30000" dirty="0">
                <a:ln>
                  <a:noFill/>
                </a:ln>
                <a:solidFill>
                  <a:schemeClr val="tx1"/>
                </a:solidFill>
                <a:effectLst/>
                <a:latin typeface="Palatino Linotype" panose="02040502050505030304" pitchFamily="18" charset="0"/>
              </a:rPr>
              <a:t>C</a:t>
            </a:r>
            <a:r>
              <a:rPr kumimoji="0" lang="th-TH" altLang="th-TH" sz="1600" b="0" i="0" u="none" strike="noStrike" cap="none" normalizeH="0" baseline="0" dirty="0">
                <a:ln>
                  <a:noFill/>
                </a:ln>
                <a:solidFill>
                  <a:schemeClr val="tx1"/>
                </a:solidFill>
                <a:effectLst/>
                <a:latin typeface="Palatino Linotype" panose="02040502050505030304" pitchFamily="18" charset="0"/>
              </a:rPr>
              <a:t> be the capacitive reactance.</a:t>
            </a:r>
            <a:br>
              <a:rPr kumimoji="0" lang="th-TH" altLang="th-TH" sz="1600" b="0" i="0" u="none" strike="noStrike" cap="none" normalizeH="0" baseline="0" dirty="0">
                <a:ln>
                  <a:noFill/>
                </a:ln>
                <a:solidFill>
                  <a:schemeClr val="tx1"/>
                </a:solidFill>
                <a:effectLst/>
                <a:latin typeface="Palatino Linotype" panose="02040502050505030304" pitchFamily="18" charset="0"/>
              </a:rPr>
            </a:br>
            <a:endParaRPr kumimoji="0" lang="th-TH" altLang="th-TH" sz="36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CCAB35F-D953-4F33-AAEC-6B62D727C9F2}"/>
              </a:ext>
            </a:extLst>
          </p:cNvPr>
          <p:cNvSpPr/>
          <p:nvPr/>
        </p:nvSpPr>
        <p:spPr>
          <a:xfrm>
            <a:off x="344556" y="644057"/>
            <a:ext cx="11661913" cy="1815882"/>
          </a:xfrm>
          <a:prstGeom prst="rect">
            <a:avLst/>
          </a:prstGeom>
        </p:spPr>
        <p:txBody>
          <a:bodyPr wrap="square">
            <a:spAutoFit/>
          </a:bodyPr>
          <a:lstStyle/>
          <a:p>
            <a:pPr lvl="0" algn="just" eaLnBrk="0" fontAlgn="base" hangingPunct="0">
              <a:spcBef>
                <a:spcPct val="0"/>
              </a:spcBef>
              <a:spcAft>
                <a:spcPct val="0"/>
              </a:spcAft>
            </a:pPr>
            <a:r>
              <a:rPr lang="th-TH" altLang="th-TH" dirty="0">
                <a:latin typeface="Palatino Linotype" panose="02040502050505030304" pitchFamily="18" charset="0"/>
              </a:rPr>
              <a:t>When a resistor, inductor and capacitor are connected in series with the voltage supply, the circuit so formed is called </a:t>
            </a:r>
            <a:r>
              <a:rPr lang="th-TH" altLang="th-TH" dirty="0">
                <a:solidFill>
                  <a:srgbClr val="BE9E5F"/>
                </a:solidFill>
                <a:latin typeface="Palatino Linotype" panose="02040502050505030304" pitchFamily="18" charset="0"/>
                <a:hlinkClick r:id="rId7"/>
              </a:rPr>
              <a:t>series RLC circuit</a:t>
            </a:r>
            <a:r>
              <a:rPr lang="th-TH" altLang="th-TH" dirty="0">
                <a:latin typeface="Palatino Linotype" panose="02040502050505030304" pitchFamily="18" charset="0"/>
              </a:rPr>
              <a:t>.</a:t>
            </a:r>
            <a:endParaRPr lang="th-TH" altLang="th-TH" sz="1200" dirty="0"/>
          </a:p>
          <a:p>
            <a:pPr lvl="0" algn="just" eaLnBrk="0" fontAlgn="base" hangingPunct="0">
              <a:spcBef>
                <a:spcPct val="0"/>
              </a:spcBef>
              <a:spcAft>
                <a:spcPct val="0"/>
              </a:spcAft>
            </a:pPr>
            <a:r>
              <a:rPr lang="th-TH" altLang="th-TH" dirty="0">
                <a:latin typeface="Palatino Linotype" panose="02040502050505030304" pitchFamily="18" charset="0"/>
              </a:rPr>
              <a:t>Since all these components are connected in series, the current in each element remains the same,</a:t>
            </a:r>
            <a:endParaRPr lang="th-TH" altLang="th-TH" sz="1200" dirty="0"/>
          </a:p>
        </p:txBody>
      </p:sp>
      <p:pic>
        <p:nvPicPr>
          <p:cNvPr id="1032" name="Picture 8" descr="How Impedance triangle is formed? - Electrical Engineering Stack ...">
            <a:extLst>
              <a:ext uri="{FF2B5EF4-FFF2-40B4-BE49-F238E27FC236}">
                <a16:creationId xmlns:a16="http://schemas.microsoft.com/office/drawing/2014/main" id="{B376A719-72C3-4941-9B18-B0D5DD4D71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3276" y="2435337"/>
            <a:ext cx="481012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03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E08DB8-5C07-48F9-A45A-971919AFDFD1}"/>
              </a:ext>
            </a:extLst>
          </p:cNvPr>
          <p:cNvSpPr/>
          <p:nvPr/>
        </p:nvSpPr>
        <p:spPr>
          <a:xfrm>
            <a:off x="309557" y="645260"/>
            <a:ext cx="11776425" cy="1384995"/>
          </a:xfrm>
          <a:prstGeom prst="rect">
            <a:avLst/>
          </a:prstGeom>
        </p:spPr>
        <p:txBody>
          <a:bodyPr wrap="square">
            <a:spAutoFit/>
          </a:bodyPr>
          <a:lstStyle/>
          <a:p>
            <a:pPr algn="just"/>
            <a:r>
              <a:rPr lang="en-US" dirty="0">
                <a:solidFill>
                  <a:srgbClr val="000000"/>
                </a:solidFill>
                <a:latin typeface="Lato"/>
              </a:rPr>
              <a:t>The </a:t>
            </a:r>
            <a:r>
              <a:rPr lang="en-US" b="1" dirty="0">
                <a:solidFill>
                  <a:srgbClr val="000000"/>
                </a:solidFill>
                <a:latin typeface="Lato"/>
              </a:rPr>
              <a:t>Parallel RLC Circuit</a:t>
            </a:r>
            <a:r>
              <a:rPr lang="en-US" dirty="0">
                <a:solidFill>
                  <a:srgbClr val="000000"/>
                </a:solidFill>
                <a:latin typeface="Lato"/>
              </a:rPr>
              <a:t> is the exact opposite to the series circuit we looked at in the previous tutorial although some of the previous concepts and equations still apply.</a:t>
            </a:r>
            <a:endParaRPr lang="th-TH" dirty="0"/>
          </a:p>
        </p:txBody>
      </p:sp>
      <p:sp>
        <p:nvSpPr>
          <p:cNvPr id="9" name="Rectangle 8">
            <a:extLst>
              <a:ext uri="{FF2B5EF4-FFF2-40B4-BE49-F238E27FC236}">
                <a16:creationId xmlns:a16="http://schemas.microsoft.com/office/drawing/2014/main" id="{AF33EFF1-1AF7-4C36-A391-2FBAE2711459}"/>
              </a:ext>
            </a:extLst>
          </p:cNvPr>
          <p:cNvSpPr/>
          <p:nvPr/>
        </p:nvSpPr>
        <p:spPr>
          <a:xfrm>
            <a:off x="309558" y="122040"/>
            <a:ext cx="2952796" cy="523220"/>
          </a:xfrm>
          <a:prstGeom prst="rect">
            <a:avLst/>
          </a:prstGeom>
        </p:spPr>
        <p:txBody>
          <a:bodyPr wrap="none">
            <a:spAutoFit/>
          </a:bodyPr>
          <a:lstStyle/>
          <a:p>
            <a:r>
              <a:rPr lang="en-US" b="1" dirty="0">
                <a:solidFill>
                  <a:srgbClr val="7030A0"/>
                </a:solidFill>
              </a:rPr>
              <a:t>Parallel RLC Circuit</a:t>
            </a:r>
            <a:endParaRPr lang="th-TH" dirty="0"/>
          </a:p>
        </p:txBody>
      </p:sp>
      <p:pic>
        <p:nvPicPr>
          <p:cNvPr id="3084" name="Picture 12" descr="parallel rlc circuit">
            <a:extLst>
              <a:ext uri="{FF2B5EF4-FFF2-40B4-BE49-F238E27FC236}">
                <a16:creationId xmlns:a16="http://schemas.microsoft.com/office/drawing/2014/main" id="{913C5EB5-A269-43B9-A418-5F41B032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56" y="2743196"/>
            <a:ext cx="2812319" cy="181355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pedance of a parallel rlc circuit">
            <a:extLst>
              <a:ext uri="{FF2B5EF4-FFF2-40B4-BE49-F238E27FC236}">
                <a16:creationId xmlns:a16="http://schemas.microsoft.com/office/drawing/2014/main" id="{4EAED41E-10AB-4E29-9FE1-6B7D9A805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942" y="2337600"/>
            <a:ext cx="2943225" cy="3105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EB0E3F9-44D7-4C93-B57D-7EA1A34807DB}"/>
              </a:ext>
            </a:extLst>
          </p:cNvPr>
          <p:cNvPicPr>
            <a:picLocks noChangeAspect="1"/>
          </p:cNvPicPr>
          <p:nvPr/>
        </p:nvPicPr>
        <p:blipFill>
          <a:blip r:embed="rId4"/>
          <a:stretch>
            <a:fillRect/>
          </a:stretch>
        </p:blipFill>
        <p:spPr>
          <a:xfrm>
            <a:off x="6533322" y="2472199"/>
            <a:ext cx="5394960" cy="2355546"/>
          </a:xfrm>
          <a:prstGeom prst="rect">
            <a:avLst/>
          </a:prstGeom>
        </p:spPr>
      </p:pic>
    </p:spTree>
    <p:extLst>
      <p:ext uri="{BB962C8B-B14F-4D97-AF65-F5344CB8AC3E}">
        <p14:creationId xmlns:p14="http://schemas.microsoft.com/office/powerpoint/2010/main" val="18013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EE87-E68B-4670-A91D-54F2B8B91B16}"/>
              </a:ext>
            </a:extLst>
          </p:cNvPr>
          <p:cNvSpPr>
            <a:spLocks noGrp="1"/>
          </p:cNvSpPr>
          <p:nvPr>
            <p:ph type="title"/>
          </p:nvPr>
        </p:nvSpPr>
        <p:spPr>
          <a:xfrm>
            <a:off x="225950" y="78878"/>
            <a:ext cx="10515600" cy="620837"/>
          </a:xfrm>
        </p:spPr>
        <p:txBody>
          <a:bodyPr>
            <a:normAutofit fontScale="90000"/>
          </a:bodyPr>
          <a:lstStyle/>
          <a:p>
            <a:r>
              <a:rPr lang="en-US" b="1" dirty="0"/>
              <a:t>Mathematical Model Of Power System Network</a:t>
            </a:r>
            <a:endParaRPr lang="th-TH" b="1" dirty="0"/>
          </a:p>
        </p:txBody>
      </p:sp>
      <p:sp>
        <p:nvSpPr>
          <p:cNvPr id="3" name="Content Placeholder 2">
            <a:extLst>
              <a:ext uri="{FF2B5EF4-FFF2-40B4-BE49-F238E27FC236}">
                <a16:creationId xmlns:a16="http://schemas.microsoft.com/office/drawing/2014/main" id="{908E632B-F0C2-4CCA-A776-1D91142DB22A}"/>
              </a:ext>
            </a:extLst>
          </p:cNvPr>
          <p:cNvSpPr>
            <a:spLocks noGrp="1"/>
          </p:cNvSpPr>
          <p:nvPr>
            <p:ph idx="1"/>
          </p:nvPr>
        </p:nvSpPr>
        <p:spPr>
          <a:xfrm>
            <a:off x="225950" y="699715"/>
            <a:ext cx="11886537" cy="4351338"/>
          </a:xfrm>
        </p:spPr>
        <p:txBody>
          <a:bodyPr>
            <a:normAutofit/>
          </a:bodyPr>
          <a:lstStyle/>
          <a:p>
            <a:pPr algn="just">
              <a:buFont typeface="Wingdings" panose="05000000000000000000" pitchFamily="2" charset="2"/>
              <a:buChar char="Ø"/>
            </a:pPr>
            <a:r>
              <a:rPr lang="en-US" sz="1800" dirty="0"/>
              <a:t>The mathematical model of the power system network is the network equations which can be established in Bus (i.e., model), loop (i.e., mesh) or branch frame of reference. </a:t>
            </a:r>
          </a:p>
          <a:p>
            <a:pPr algn="just">
              <a:buFont typeface="Wingdings" panose="05000000000000000000" pitchFamily="2" charset="2"/>
              <a:buChar char="Ø"/>
            </a:pPr>
            <a:r>
              <a:rPr lang="en-US" sz="1800" dirty="0"/>
              <a:t>In the bus frame of reference, the performance of the interconnected network is described by n – 1 linear independent equations where n is the number of nodes and n – 1 is the number of buses. </a:t>
            </a:r>
          </a:p>
          <a:p>
            <a:pPr algn="just">
              <a:buFont typeface="Wingdings" panose="05000000000000000000" pitchFamily="2" charset="2"/>
              <a:buChar char="Ø"/>
            </a:pPr>
            <a:r>
              <a:rPr lang="en-US" sz="1800" dirty="0"/>
              <a:t>In counting the number of buses, the reference node (which is normally the ground) is always neglected. And hence, for n-node systems, the number of buses are equal to n – 1. </a:t>
            </a:r>
          </a:p>
          <a:p>
            <a:pPr algn="just">
              <a:buFont typeface="Wingdings" panose="05000000000000000000" pitchFamily="2" charset="2"/>
              <a:buChar char="Ø"/>
            </a:pPr>
            <a:r>
              <a:rPr lang="en-US" sz="1800" dirty="0"/>
              <a:t>Therefore, the number of linear independent equations are equal to the number of buses. </a:t>
            </a:r>
          </a:p>
          <a:p>
            <a:pPr algn="just">
              <a:buFont typeface="Wingdings" panose="05000000000000000000" pitchFamily="2" charset="2"/>
              <a:buChar char="Ø"/>
            </a:pPr>
            <a:r>
              <a:rPr lang="en-US" sz="1800" dirty="0"/>
              <a:t>Thus the performance equation in the bus frame of reference in the admittance form is given by</a:t>
            </a:r>
            <a:endParaRPr lang="th-TH" sz="1800" dirty="0"/>
          </a:p>
        </p:txBody>
      </p:sp>
      <p:sp>
        <p:nvSpPr>
          <p:cNvPr id="4" name="Date Placeholder 3">
            <a:extLst>
              <a:ext uri="{FF2B5EF4-FFF2-40B4-BE49-F238E27FC236}">
                <a16:creationId xmlns:a16="http://schemas.microsoft.com/office/drawing/2014/main" id="{C9397B8B-04B6-4901-B5DE-725C6D61A70C}"/>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0F936BF8-F853-4C30-8F32-45F59F2665F5}"/>
              </a:ext>
            </a:extLst>
          </p:cNvPr>
          <p:cNvSpPr>
            <a:spLocks noGrp="1"/>
          </p:cNvSpPr>
          <p:nvPr>
            <p:ph type="sldNum" sz="quarter" idx="12"/>
          </p:nvPr>
        </p:nvSpPr>
        <p:spPr/>
        <p:txBody>
          <a:bodyPr/>
          <a:lstStyle/>
          <a:p>
            <a:fld id="{33BCD95E-A428-4E8F-A603-A71E22D42A60}" type="slidenum">
              <a:rPr lang="th-TH" smtClean="0"/>
              <a:t>6</a:t>
            </a:fld>
            <a:endParaRPr lang="th-TH"/>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12D8D3D-51C3-4B71-89A3-B49C0EF7E781}"/>
                  </a:ext>
                </a:extLst>
              </p:cNvPr>
              <p:cNvSpPr/>
              <p:nvPr/>
            </p:nvSpPr>
            <p:spPr>
              <a:xfrm>
                <a:off x="444279" y="3294674"/>
                <a:ext cx="11303441" cy="1864357"/>
              </a:xfrm>
              <a:prstGeom prst="rect">
                <a:avLst/>
              </a:prstGeom>
            </p:spPr>
            <p:txBody>
              <a:bodyPr wrap="square">
                <a:spAutoFit/>
              </a:bodyPr>
              <a:lstStyle/>
              <a:p>
                <a:pPr>
                  <a:lnSpc>
                    <a:spcPct val="107000"/>
                  </a:lnSpc>
                  <a:spcAft>
                    <a:spcPts val="800"/>
                  </a:spcAft>
                </a:pPr>
                <a14:m>
                  <m:oMath xmlns:m="http://schemas.openxmlformats.org/officeDocument/2006/math">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bar>
                          <m:barPr>
                            <m:pos m:val="top"/>
                            <m:ctrlPr>
                              <a:rPr lang="en-US" sz="1800" i="1">
                                <a:latin typeface="Cambria Math" panose="02040503050406030204" pitchFamily="18" charset="0"/>
                                <a:ea typeface="Times New Roman" panose="02020603050405020304" pitchFamily="18" charset="0"/>
                                <a:cs typeface="Cordia New" panose="020B0304020202020204" pitchFamily="34" charset="-34"/>
                              </a:rPr>
                            </m:ctrlPr>
                          </m:barPr>
                          <m:e>
                            <m:r>
                              <a:rPr lang="en-US" sz="1800" i="1">
                                <a:latin typeface="Cambria Math" panose="02040503050406030204" pitchFamily="18" charset="0"/>
                                <a:ea typeface="Times New Roman" panose="02020603050405020304" pitchFamily="18" charset="0"/>
                                <a:cs typeface="Cordia New" panose="020B0304020202020204" pitchFamily="34" charset="-34"/>
                              </a:rPr>
                              <m:t>𝐼</m:t>
                            </m:r>
                          </m:e>
                        </m:bar>
                      </m:e>
                      <m:sub>
                        <m:r>
                          <a:rPr lang="en-US" sz="1800" i="1">
                            <a:latin typeface="Cambria Math" panose="02040503050406030204" pitchFamily="18" charset="0"/>
                            <a:ea typeface="Times New Roman" panose="02020603050405020304" pitchFamily="18" charset="0"/>
                            <a:cs typeface="Cordia New" panose="020B0304020202020204" pitchFamily="34" charset="-34"/>
                          </a:rPr>
                          <m:t>𝐵𝑈𝑆</m:t>
                        </m:r>
                      </m:sub>
                    </m:sSub>
                    <m:r>
                      <a:rPr lang="en-US" sz="1800" i="1">
                        <a:latin typeface="Cambria Math" panose="02040503050406030204" pitchFamily="18" charset="0"/>
                        <a:ea typeface="Times New Roman" panose="02020603050405020304" pitchFamily="18" charset="0"/>
                        <a:cs typeface="Cordia New" panose="020B0304020202020204" pitchFamily="34" charset="-34"/>
                      </a:rPr>
                      <m:t>=</m:t>
                    </m:r>
                    <m:d>
                      <m:dPr>
                        <m:begChr m:val="["/>
                        <m:endChr m:val="]"/>
                        <m:ctrlPr>
                          <a:rPr lang="en-US" sz="1800" i="1">
                            <a:latin typeface="Cambria Math" panose="02040503050406030204" pitchFamily="18" charset="0"/>
                            <a:ea typeface="Times New Roman" panose="02020603050405020304" pitchFamily="18" charset="0"/>
                            <a:cs typeface="Cordia New" panose="020B0304020202020204" pitchFamily="34" charset="-34"/>
                          </a:rPr>
                        </m:ctrlPr>
                      </m:dPr>
                      <m:e>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8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800" i="1">
                                <a:latin typeface="Cambria Math" panose="02040503050406030204" pitchFamily="18" charset="0"/>
                                <a:ea typeface="Times New Roman" panose="02020603050405020304" pitchFamily="18" charset="0"/>
                                <a:cs typeface="Cordia New" panose="020B0304020202020204" pitchFamily="34" charset="-34"/>
                              </a:rPr>
                              <m:t>𝐵𝑈𝑆</m:t>
                            </m:r>
                          </m:sub>
                        </m:sSub>
                      </m:e>
                    </m:d>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bar>
                          <m:barPr>
                            <m:pos m:val="top"/>
                            <m:ctrlPr>
                              <a:rPr lang="en-US" sz="1800" i="1">
                                <a:latin typeface="Cambria Math" panose="02040503050406030204" pitchFamily="18" charset="0"/>
                                <a:ea typeface="Times New Roman" panose="02020603050405020304" pitchFamily="18" charset="0"/>
                                <a:cs typeface="Cordia New" panose="020B0304020202020204" pitchFamily="34" charset="-34"/>
                              </a:rPr>
                            </m:ctrlPr>
                          </m:barPr>
                          <m:e>
                            <m:r>
                              <a:rPr lang="en-US" sz="1800" i="1">
                                <a:latin typeface="Cambria Math" panose="02040503050406030204" pitchFamily="18" charset="0"/>
                                <a:ea typeface="Times New Roman" panose="02020603050405020304" pitchFamily="18" charset="0"/>
                                <a:cs typeface="Cordia New" panose="020B0304020202020204" pitchFamily="34" charset="-34"/>
                              </a:rPr>
                              <m:t>𝐸</m:t>
                            </m:r>
                          </m:e>
                        </m:bar>
                      </m:e>
                      <m:sub>
                        <m:r>
                          <a:rPr lang="en-US" sz="1800" i="1">
                            <a:latin typeface="Cambria Math" panose="02040503050406030204" pitchFamily="18" charset="0"/>
                            <a:ea typeface="Times New Roman" panose="02020603050405020304" pitchFamily="18" charset="0"/>
                            <a:cs typeface="Cordia New" panose="020B0304020202020204" pitchFamily="34" charset="-34"/>
                          </a:rPr>
                          <m:t>𝐵𝑈𝑆</m:t>
                        </m:r>
                      </m:sub>
                    </m:sSub>
                    <m:r>
                      <a:rPr lang="en-US" sz="1800" i="1">
                        <a:latin typeface="Cambria Math" panose="02040503050406030204" pitchFamily="18" charset="0"/>
                        <a:ea typeface="Times New Roman" panose="02020603050405020304" pitchFamily="18" charset="0"/>
                        <a:cs typeface="Cordia New" panose="020B0304020202020204" pitchFamily="34" charset="-34"/>
                      </a:rPr>
                      <m:t>                                                   (</m:t>
                    </m:r>
                    <m:r>
                      <a:rPr lang="en-US" sz="1800" i="1">
                        <a:latin typeface="Cambria Math" panose="02040503050406030204" pitchFamily="18" charset="0"/>
                        <a:ea typeface="Times New Roman" panose="02020603050405020304" pitchFamily="18" charset="0"/>
                        <a:cs typeface="Cordia New" panose="020B0304020202020204" pitchFamily="34" charset="-34"/>
                      </a:rPr>
                      <m:t>1</m:t>
                    </m:r>
                    <m:r>
                      <a:rPr lang="en-US" sz="1800" i="1">
                        <a:latin typeface="Cambria Math" panose="02040503050406030204" pitchFamily="18" charset="0"/>
                        <a:ea typeface="Times New Roman" panose="02020603050405020304" pitchFamily="18" charset="0"/>
                        <a:cs typeface="Cordia New" panose="020B0304020202020204" pitchFamily="34" charset="-34"/>
                      </a:rPr>
                      <m:t>)</m:t>
                    </m:r>
                  </m:oMath>
                </a14:m>
                <a:r>
                  <a:rPr lang="en-US" sz="1800" dirty="0">
                    <a:latin typeface="Calibri" panose="020F0502020204030204" pitchFamily="34" charset="0"/>
                    <a:ea typeface="Times New Roman" panose="02020603050405020304" pitchFamily="18" charset="0"/>
                    <a:cs typeface="Cordia New" panose="020B0304020202020204" pitchFamily="34" charset="-34"/>
                  </a:rPr>
                  <a:t> 	</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800" dirty="0">
                    <a:latin typeface="Calibri" panose="020F0502020204030204" pitchFamily="34" charset="0"/>
                    <a:ea typeface="Times New Roman" panose="02020603050405020304" pitchFamily="18" charset="0"/>
                    <a:cs typeface="Cordia New" panose="020B0304020202020204" pitchFamily="34" charset="-34"/>
                  </a:rPr>
                  <a:t>where, </a:t>
                </a:r>
                <a14:m>
                  <m:oMath xmlns:m="http://schemas.openxmlformats.org/officeDocument/2006/math">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bar>
                          <m:barPr>
                            <m:pos m:val="top"/>
                            <m:ctrlPr>
                              <a:rPr lang="en-US" sz="1800" i="1">
                                <a:latin typeface="Cambria Math" panose="02040503050406030204" pitchFamily="18" charset="0"/>
                                <a:ea typeface="Times New Roman" panose="02020603050405020304" pitchFamily="18" charset="0"/>
                                <a:cs typeface="Cordia New" panose="020B0304020202020204" pitchFamily="34" charset="-34"/>
                              </a:rPr>
                            </m:ctrlPr>
                          </m:barPr>
                          <m:e>
                            <m:r>
                              <a:rPr lang="en-US" sz="1800" i="1">
                                <a:latin typeface="Cambria Math" panose="02040503050406030204" pitchFamily="18" charset="0"/>
                                <a:ea typeface="Times New Roman" panose="02020603050405020304" pitchFamily="18" charset="0"/>
                                <a:cs typeface="Cordia New" panose="020B0304020202020204" pitchFamily="34" charset="-34"/>
                              </a:rPr>
                              <m:t>𝐼</m:t>
                            </m:r>
                          </m:e>
                        </m:bar>
                      </m:e>
                      <m:sub>
                        <m:r>
                          <a:rPr lang="en-US" sz="1800" i="1">
                            <a:latin typeface="Cambria Math" panose="02040503050406030204" pitchFamily="18" charset="0"/>
                            <a:ea typeface="Times New Roman" panose="02020603050405020304" pitchFamily="18" charset="0"/>
                            <a:cs typeface="Cordia New" panose="020B0304020202020204" pitchFamily="34" charset="-34"/>
                          </a:rPr>
                          <m:t>𝐵𝑈𝑆</m:t>
                        </m:r>
                      </m:sub>
                    </m:sSub>
                  </m:oMath>
                </a14:m>
                <a:r>
                  <a:rPr lang="en-US" sz="1800" dirty="0">
                    <a:latin typeface="Calibri" panose="020F0502020204030204" pitchFamily="34" charset="0"/>
                    <a:ea typeface="Times New Roman" panose="02020603050405020304" pitchFamily="18" charset="0"/>
                    <a:cs typeface="Cordia New" panose="020B0304020202020204" pitchFamily="34" charset="-34"/>
                  </a:rPr>
                  <a:t> is the vector of injected bus currents (i.e., external current sources), it is positive when flowing towards the bus and it is negative if flowing away from the bus.</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800" dirty="0">
                    <a:latin typeface="Calibri" panose="020F0502020204030204" pitchFamily="34" charset="0"/>
                    <a:ea typeface="Times New Roman" panose="02020603050405020304" pitchFamily="18" charset="0"/>
                    <a:cs typeface="Cordia New" panose="020B0304020202020204" pitchFamily="34" charset="-34"/>
                  </a:rPr>
                  <a:t> </a:t>
                </a:r>
                <a14:m>
                  <m:oMath xmlns:m="http://schemas.openxmlformats.org/officeDocument/2006/math">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bar>
                          <m:barPr>
                            <m:pos m:val="top"/>
                            <m:ctrlPr>
                              <a:rPr lang="en-US" sz="1800" i="1">
                                <a:latin typeface="Cambria Math" panose="02040503050406030204" pitchFamily="18" charset="0"/>
                                <a:ea typeface="Times New Roman" panose="02020603050405020304" pitchFamily="18" charset="0"/>
                                <a:cs typeface="Cordia New" panose="020B0304020202020204" pitchFamily="34" charset="-34"/>
                              </a:rPr>
                            </m:ctrlPr>
                          </m:barPr>
                          <m:e>
                            <m:r>
                              <a:rPr lang="en-US" sz="1800" i="1">
                                <a:latin typeface="Cambria Math" panose="02040503050406030204" pitchFamily="18" charset="0"/>
                                <a:ea typeface="Times New Roman" panose="02020603050405020304" pitchFamily="18" charset="0"/>
                                <a:cs typeface="Cordia New" panose="020B0304020202020204" pitchFamily="34" charset="-34"/>
                              </a:rPr>
                              <m:t>𝐸</m:t>
                            </m:r>
                          </m:e>
                        </m:bar>
                      </m:e>
                      <m:sub>
                        <m:r>
                          <a:rPr lang="en-US" sz="1800" i="1">
                            <a:latin typeface="Cambria Math" panose="02040503050406030204" pitchFamily="18" charset="0"/>
                            <a:ea typeface="Times New Roman" panose="02020603050405020304" pitchFamily="18" charset="0"/>
                            <a:cs typeface="Cordia New" panose="020B0304020202020204" pitchFamily="34" charset="-34"/>
                          </a:rPr>
                          <m:t>𝐵𝑈𝑆</m:t>
                        </m:r>
                      </m:sub>
                    </m:sSub>
                  </m:oMath>
                </a14:m>
                <a:r>
                  <a:rPr lang="en-US" sz="1800" dirty="0">
                    <a:latin typeface="Calibri" panose="020F0502020204030204" pitchFamily="34" charset="0"/>
                    <a:ea typeface="Times New Roman" panose="02020603050405020304" pitchFamily="18" charset="0"/>
                    <a:cs typeface="Cordia New" panose="020B0304020202020204" pitchFamily="34" charset="-34"/>
                  </a:rPr>
                  <a:t> is the vector if bus voltage (i.e., nodal voltages) measured from the reference node (which is normally ground) and </a:t>
                </a:r>
                <a14:m>
                  <m:oMath xmlns:m="http://schemas.openxmlformats.org/officeDocument/2006/math">
                    <m:sSub>
                      <m:sSubPr>
                        <m:ctrlPr>
                          <a:rPr lang="en-US" sz="18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800" i="1">
                            <a:latin typeface="Cambria Math" panose="02040503050406030204" pitchFamily="18" charset="0"/>
                            <a:ea typeface="Times New Roman" panose="02020603050405020304" pitchFamily="18" charset="0"/>
                            <a:cs typeface="Cordia New" panose="020B0304020202020204" pitchFamily="34" charset="-34"/>
                          </a:rPr>
                          <m:t>𝑌</m:t>
                        </m:r>
                      </m:e>
                      <m:sub>
                        <m:r>
                          <a:rPr lang="en-US" sz="1800" i="1">
                            <a:latin typeface="Cambria Math" panose="02040503050406030204" pitchFamily="18" charset="0"/>
                            <a:ea typeface="Times New Roman" panose="02020603050405020304" pitchFamily="18" charset="0"/>
                            <a:cs typeface="Cordia New" panose="020B0304020202020204" pitchFamily="34" charset="-34"/>
                          </a:rPr>
                          <m:t>𝐵𝑈𝑆</m:t>
                        </m:r>
                      </m:sub>
                    </m:sSub>
                  </m:oMath>
                </a14:m>
                <a:r>
                  <a:rPr lang="en-US" sz="1800" dirty="0">
                    <a:latin typeface="Calibri" panose="020F0502020204030204" pitchFamily="34" charset="0"/>
                    <a:ea typeface="Times New Roman" panose="02020603050405020304" pitchFamily="18" charset="0"/>
                    <a:cs typeface="Cordia New" panose="020B0304020202020204" pitchFamily="34" charset="-34"/>
                  </a:rPr>
                  <a:t> is the bus admittance matrix of the power system network . The equation (1)  can be written as follows:</a:t>
                </a:r>
                <a:endParaRPr lang="en-US" sz="1000" dirty="0">
                  <a:effectLst/>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6" name="Rectangle 5">
                <a:extLst>
                  <a:ext uri="{FF2B5EF4-FFF2-40B4-BE49-F238E27FC236}">
                    <a16:creationId xmlns:a16="http://schemas.microsoft.com/office/drawing/2014/main" id="{512D8D3D-51C3-4B71-89A3-B49C0EF7E781}"/>
                  </a:ext>
                </a:extLst>
              </p:cNvPr>
              <p:cNvSpPr>
                <a:spLocks noRot="1" noChangeAspect="1" noMove="1" noResize="1" noEditPoints="1" noAdjustHandles="1" noChangeArrowheads="1" noChangeShapeType="1" noTextEdit="1"/>
              </p:cNvSpPr>
              <p:nvPr/>
            </p:nvSpPr>
            <p:spPr>
              <a:xfrm>
                <a:off x="444279" y="3294674"/>
                <a:ext cx="11303441" cy="1864357"/>
              </a:xfrm>
              <a:prstGeom prst="rect">
                <a:avLst/>
              </a:prstGeom>
              <a:blipFill>
                <a:blip r:embed="rId2"/>
                <a:stretch>
                  <a:fillRect l="-485" r="-647" b="-4248"/>
                </a:stretch>
              </a:blipFill>
            </p:spPr>
            <p:txBody>
              <a:bodyPr/>
              <a:lstStyle/>
              <a:p>
                <a:r>
                  <a:rPr lang="th-TH">
                    <a:noFill/>
                  </a:rPr>
                  <a:t> </a:t>
                </a:r>
              </a:p>
            </p:txBody>
          </p:sp>
        </mc:Fallback>
      </mc:AlternateContent>
      <p:pic>
        <p:nvPicPr>
          <p:cNvPr id="7" name="Picture 6">
            <a:extLst>
              <a:ext uri="{FF2B5EF4-FFF2-40B4-BE49-F238E27FC236}">
                <a16:creationId xmlns:a16="http://schemas.microsoft.com/office/drawing/2014/main" id="{B3DAC388-5C28-494E-AFD1-BE4162CDE67A}"/>
              </a:ext>
            </a:extLst>
          </p:cNvPr>
          <p:cNvPicPr>
            <a:picLocks noChangeAspect="1"/>
          </p:cNvPicPr>
          <p:nvPr/>
        </p:nvPicPr>
        <p:blipFill>
          <a:blip r:embed="rId3"/>
          <a:stretch>
            <a:fillRect/>
          </a:stretch>
        </p:blipFill>
        <p:spPr>
          <a:xfrm>
            <a:off x="79512" y="5159031"/>
            <a:ext cx="5995852" cy="1554480"/>
          </a:xfrm>
          <a:prstGeom prst="rect">
            <a:avLst/>
          </a:prstGeom>
        </p:spPr>
      </p:pic>
      <p:pic>
        <p:nvPicPr>
          <p:cNvPr id="8" name="Picture 7">
            <a:extLst>
              <a:ext uri="{FF2B5EF4-FFF2-40B4-BE49-F238E27FC236}">
                <a16:creationId xmlns:a16="http://schemas.microsoft.com/office/drawing/2014/main" id="{0A78E193-BDF2-429A-9198-D29DC22D0ECC}"/>
              </a:ext>
            </a:extLst>
          </p:cNvPr>
          <p:cNvPicPr>
            <a:picLocks noChangeAspect="1"/>
          </p:cNvPicPr>
          <p:nvPr/>
        </p:nvPicPr>
        <p:blipFill>
          <a:blip r:embed="rId4"/>
          <a:stretch>
            <a:fillRect/>
          </a:stretch>
        </p:blipFill>
        <p:spPr>
          <a:xfrm>
            <a:off x="6169218" y="5389863"/>
            <a:ext cx="5943600" cy="966487"/>
          </a:xfrm>
          <a:prstGeom prst="rect">
            <a:avLst/>
          </a:prstGeom>
        </p:spPr>
      </p:pic>
    </p:spTree>
    <p:extLst>
      <p:ext uri="{BB962C8B-B14F-4D97-AF65-F5344CB8AC3E}">
        <p14:creationId xmlns:p14="http://schemas.microsoft.com/office/powerpoint/2010/main" val="83988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0946-9C04-44B6-8815-E28778E2C7D8}"/>
              </a:ext>
            </a:extLst>
          </p:cNvPr>
          <p:cNvSpPr>
            <a:spLocks noGrp="1"/>
          </p:cNvSpPr>
          <p:nvPr>
            <p:ph type="title"/>
          </p:nvPr>
        </p:nvSpPr>
        <p:spPr>
          <a:xfrm>
            <a:off x="441690" y="136525"/>
            <a:ext cx="10515600" cy="597827"/>
          </a:xfrm>
        </p:spPr>
        <p:txBody>
          <a:bodyPr>
            <a:normAutofit fontScale="90000"/>
          </a:bodyPr>
          <a:lstStyle/>
          <a:p>
            <a:r>
              <a:rPr lang="en-US" b="1" dirty="0">
                <a:solidFill>
                  <a:srgbClr val="7030A0"/>
                </a:solidFill>
              </a:rPr>
              <a:t>Primitive Network</a:t>
            </a:r>
            <a:endParaRPr lang="th-TH" dirty="0">
              <a:solidFill>
                <a:srgbClr val="7030A0"/>
              </a:solidFill>
            </a:endParaRPr>
          </a:p>
        </p:txBody>
      </p:sp>
      <p:sp>
        <p:nvSpPr>
          <p:cNvPr id="3" name="Content Placeholder 2">
            <a:extLst>
              <a:ext uri="{FF2B5EF4-FFF2-40B4-BE49-F238E27FC236}">
                <a16:creationId xmlns:a16="http://schemas.microsoft.com/office/drawing/2014/main" id="{08D7ABC1-001C-435E-B47A-7A9ED38589A7}"/>
              </a:ext>
            </a:extLst>
          </p:cNvPr>
          <p:cNvSpPr>
            <a:spLocks noGrp="1"/>
          </p:cNvSpPr>
          <p:nvPr>
            <p:ph idx="1"/>
          </p:nvPr>
        </p:nvSpPr>
        <p:spPr>
          <a:xfrm>
            <a:off x="441689" y="734352"/>
            <a:ext cx="11623535" cy="4351338"/>
          </a:xfrm>
        </p:spPr>
        <p:txBody>
          <a:bodyPr>
            <a:normAutofit/>
          </a:bodyPr>
          <a:lstStyle/>
          <a:p>
            <a:pPr algn="just">
              <a:buFont typeface="Wingdings" panose="05000000000000000000" pitchFamily="2" charset="2"/>
              <a:buChar char="Ø"/>
            </a:pPr>
            <a:r>
              <a:rPr lang="en-US" sz="2400" dirty="0"/>
              <a:t>The data obtained from electricity boards or the power companies in the form of primitive network (or primitive network matrix).</a:t>
            </a:r>
          </a:p>
          <a:p>
            <a:pPr algn="just">
              <a:buFont typeface="Wingdings" panose="05000000000000000000" pitchFamily="2" charset="2"/>
              <a:buChar char="Ø"/>
            </a:pPr>
            <a:r>
              <a:rPr lang="en-US" sz="2400" dirty="0"/>
              <a:t>A primitive (word Primitive is derived word from Prime which means Main or Original)network is a set of unconnected/uncoupled elements which gives information regarding the characteristics of individual elements only. </a:t>
            </a:r>
          </a:p>
          <a:p>
            <a:pPr algn="just">
              <a:buFont typeface="Wingdings" panose="05000000000000000000" pitchFamily="2" charset="2"/>
              <a:buChar char="Ø"/>
            </a:pPr>
            <a:r>
              <a:rPr lang="en-US" sz="2400" dirty="0"/>
              <a:t>The primitive network can be represented in the impedance form as well as in the admittance form. The performance equation of any element </a:t>
            </a:r>
            <a:r>
              <a:rPr lang="en-US" sz="2400" i="1" dirty="0"/>
              <a:t>p – q </a:t>
            </a:r>
            <a:r>
              <a:rPr lang="en-US" sz="2400" dirty="0"/>
              <a:t>in the impedance form will be shown in Figure below:</a:t>
            </a:r>
          </a:p>
        </p:txBody>
      </p:sp>
      <p:sp>
        <p:nvSpPr>
          <p:cNvPr id="4" name="Date Placeholder 3">
            <a:extLst>
              <a:ext uri="{FF2B5EF4-FFF2-40B4-BE49-F238E27FC236}">
                <a16:creationId xmlns:a16="http://schemas.microsoft.com/office/drawing/2014/main" id="{ED9D01C6-82B8-4A61-9471-1883E1C732C5}"/>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F59AA61A-9074-407A-8770-3187C8EF7A7E}"/>
              </a:ext>
            </a:extLst>
          </p:cNvPr>
          <p:cNvSpPr>
            <a:spLocks noGrp="1"/>
          </p:cNvSpPr>
          <p:nvPr>
            <p:ph type="sldNum" sz="quarter" idx="12"/>
          </p:nvPr>
        </p:nvSpPr>
        <p:spPr/>
        <p:txBody>
          <a:bodyPr/>
          <a:lstStyle/>
          <a:p>
            <a:fld id="{33BCD95E-A428-4E8F-A603-A71E22D42A60}" type="slidenum">
              <a:rPr lang="th-TH" smtClean="0"/>
              <a:t>7</a:t>
            </a:fld>
            <a:endParaRPr lang="th-TH"/>
          </a:p>
        </p:txBody>
      </p:sp>
      <p:pic>
        <p:nvPicPr>
          <p:cNvPr id="7" name="Picture 6">
            <a:extLst>
              <a:ext uri="{FF2B5EF4-FFF2-40B4-BE49-F238E27FC236}">
                <a16:creationId xmlns:a16="http://schemas.microsoft.com/office/drawing/2014/main" id="{46A1F297-907E-467C-9F85-86544CA2FAA1}"/>
              </a:ext>
            </a:extLst>
          </p:cNvPr>
          <p:cNvPicPr>
            <a:picLocks noChangeAspect="1"/>
          </p:cNvPicPr>
          <p:nvPr/>
        </p:nvPicPr>
        <p:blipFill>
          <a:blip r:embed="rId2"/>
          <a:stretch>
            <a:fillRect/>
          </a:stretch>
        </p:blipFill>
        <p:spPr>
          <a:xfrm>
            <a:off x="5298665" y="3552809"/>
            <a:ext cx="6766560" cy="1809766"/>
          </a:xfrm>
          <a:prstGeom prst="rect">
            <a:avLst/>
          </a:prstGeom>
        </p:spPr>
      </p:pic>
      <p:sp>
        <p:nvSpPr>
          <p:cNvPr id="9" name="Rectangle 8">
            <a:extLst>
              <a:ext uri="{FF2B5EF4-FFF2-40B4-BE49-F238E27FC236}">
                <a16:creationId xmlns:a16="http://schemas.microsoft.com/office/drawing/2014/main" id="{8D978CC3-2FF8-416D-B6D9-FAD689C51E90}"/>
              </a:ext>
            </a:extLst>
          </p:cNvPr>
          <p:cNvSpPr/>
          <p:nvPr/>
        </p:nvSpPr>
        <p:spPr>
          <a:xfrm>
            <a:off x="5386594" y="3429000"/>
            <a:ext cx="6619875" cy="19335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Rectangle 9">
            <a:extLst>
              <a:ext uri="{FF2B5EF4-FFF2-40B4-BE49-F238E27FC236}">
                <a16:creationId xmlns:a16="http://schemas.microsoft.com/office/drawing/2014/main" id="{150A04C1-8917-40B2-98D9-AFECB5944F2A}"/>
              </a:ext>
            </a:extLst>
          </p:cNvPr>
          <p:cNvSpPr/>
          <p:nvPr/>
        </p:nvSpPr>
        <p:spPr>
          <a:xfrm>
            <a:off x="127221" y="4946155"/>
            <a:ext cx="5259372" cy="18288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1" name="Picture 10">
            <a:extLst>
              <a:ext uri="{FF2B5EF4-FFF2-40B4-BE49-F238E27FC236}">
                <a16:creationId xmlns:a16="http://schemas.microsoft.com/office/drawing/2014/main" id="{1DCAEC03-BAA5-4312-A866-4BD1E4A4BC7F}"/>
              </a:ext>
            </a:extLst>
          </p:cNvPr>
          <p:cNvPicPr>
            <a:picLocks noChangeAspect="1"/>
          </p:cNvPicPr>
          <p:nvPr/>
        </p:nvPicPr>
        <p:blipFill>
          <a:blip r:embed="rId3"/>
          <a:stretch>
            <a:fillRect/>
          </a:stretch>
        </p:blipFill>
        <p:spPr>
          <a:xfrm>
            <a:off x="5420733" y="5450815"/>
            <a:ext cx="3305175" cy="1257300"/>
          </a:xfrm>
          <a:prstGeom prst="rect">
            <a:avLst/>
          </a:prstGeom>
        </p:spPr>
      </p:pic>
      <p:pic>
        <p:nvPicPr>
          <p:cNvPr id="12" name="Picture 11">
            <a:extLst>
              <a:ext uri="{FF2B5EF4-FFF2-40B4-BE49-F238E27FC236}">
                <a16:creationId xmlns:a16="http://schemas.microsoft.com/office/drawing/2014/main" id="{014E705A-2C52-412F-8D65-81AF04D2AFA4}"/>
              </a:ext>
            </a:extLst>
          </p:cNvPr>
          <p:cNvPicPr>
            <a:picLocks noChangeAspect="1"/>
          </p:cNvPicPr>
          <p:nvPr/>
        </p:nvPicPr>
        <p:blipFill>
          <a:blip r:embed="rId4"/>
          <a:stretch>
            <a:fillRect/>
          </a:stretch>
        </p:blipFill>
        <p:spPr>
          <a:xfrm>
            <a:off x="150867" y="5147273"/>
            <a:ext cx="5147798" cy="1485962"/>
          </a:xfrm>
          <a:prstGeom prst="rect">
            <a:avLst/>
          </a:prstGeom>
        </p:spPr>
      </p:pic>
      <p:sp>
        <p:nvSpPr>
          <p:cNvPr id="14" name="TextBox 13">
            <a:extLst>
              <a:ext uri="{FF2B5EF4-FFF2-40B4-BE49-F238E27FC236}">
                <a16:creationId xmlns:a16="http://schemas.microsoft.com/office/drawing/2014/main" id="{E618A3B1-5E00-4181-8AED-00AD0FA1E9BC}"/>
              </a:ext>
            </a:extLst>
          </p:cNvPr>
          <p:cNvSpPr txBox="1"/>
          <p:nvPr/>
        </p:nvSpPr>
        <p:spPr>
          <a:xfrm>
            <a:off x="8817789" y="5422548"/>
            <a:ext cx="3246990" cy="738664"/>
          </a:xfrm>
          <a:prstGeom prst="rect">
            <a:avLst/>
          </a:prstGeom>
          <a:noFill/>
        </p:spPr>
        <p:txBody>
          <a:bodyPr wrap="square" rtlCol="0">
            <a:spAutoFit/>
          </a:bodyPr>
          <a:lstStyle/>
          <a:p>
            <a:pPr algn="just"/>
            <a:r>
              <a:rPr lang="en-US" sz="1400" dirty="0"/>
              <a:t>E</a:t>
            </a:r>
            <a:r>
              <a:rPr lang="en-US" sz="1400" baseline="-25000" dirty="0"/>
              <a:t>p</a:t>
            </a:r>
            <a:r>
              <a:rPr lang="en-US" sz="1400" dirty="0"/>
              <a:t> and E</a:t>
            </a:r>
            <a:r>
              <a:rPr lang="en-US" sz="1400" baseline="-25000" dirty="0"/>
              <a:t>q</a:t>
            </a:r>
            <a:r>
              <a:rPr lang="en-US" sz="1400" dirty="0"/>
              <a:t> are the bus voltages of the buses (i.e., nodes) p and q respectively.</a:t>
            </a:r>
          </a:p>
          <a:p>
            <a:pPr algn="just"/>
            <a:r>
              <a:rPr lang="en-US" sz="1400" dirty="0"/>
              <a:t>Assuming E</a:t>
            </a:r>
            <a:r>
              <a:rPr lang="en-US" sz="1400" baseline="-25000" dirty="0"/>
              <a:t>p</a:t>
            </a:r>
            <a:r>
              <a:rPr lang="en-US" sz="1400" dirty="0"/>
              <a:t> at higher potential</a:t>
            </a:r>
            <a:endParaRPr lang="th-TH" sz="1400" dirty="0"/>
          </a:p>
        </p:txBody>
      </p:sp>
      <p:cxnSp>
        <p:nvCxnSpPr>
          <p:cNvPr id="16" name="Straight Arrow Connector 15">
            <a:extLst>
              <a:ext uri="{FF2B5EF4-FFF2-40B4-BE49-F238E27FC236}">
                <a16:creationId xmlns:a16="http://schemas.microsoft.com/office/drawing/2014/main" id="{D16BB746-DF9C-45D1-AEB0-C5FE7BED139F}"/>
              </a:ext>
            </a:extLst>
          </p:cNvPr>
          <p:cNvCxnSpPr/>
          <p:nvPr/>
        </p:nvCxnSpPr>
        <p:spPr>
          <a:xfrm>
            <a:off x="8325016" y="6538912"/>
            <a:ext cx="1765189"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913E36C-2C40-4A2A-97B0-534B1B5E79C5}"/>
              </a:ext>
            </a:extLst>
          </p:cNvPr>
          <p:cNvSpPr txBox="1"/>
          <p:nvPr/>
        </p:nvSpPr>
        <p:spPr>
          <a:xfrm>
            <a:off x="9982200" y="6347450"/>
            <a:ext cx="1168179" cy="369332"/>
          </a:xfrm>
          <a:prstGeom prst="rect">
            <a:avLst/>
          </a:prstGeom>
          <a:noFill/>
        </p:spPr>
        <p:txBody>
          <a:bodyPr wrap="square" rtlCol="0">
            <a:spAutoFit/>
          </a:bodyPr>
          <a:lstStyle/>
          <a:p>
            <a:r>
              <a:rPr lang="en-US" sz="1800" dirty="0"/>
              <a:t>(1)</a:t>
            </a:r>
            <a:endParaRPr lang="th-TH" sz="1800" dirty="0"/>
          </a:p>
        </p:txBody>
      </p:sp>
    </p:spTree>
    <p:extLst>
      <p:ext uri="{BB962C8B-B14F-4D97-AF65-F5344CB8AC3E}">
        <p14:creationId xmlns:p14="http://schemas.microsoft.com/office/powerpoint/2010/main" val="124259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CFD90-B590-4691-B1CE-76C73CE75D35}"/>
              </a:ext>
            </a:extLst>
          </p:cNvPr>
          <p:cNvSpPr>
            <a:spLocks noGrp="1"/>
          </p:cNvSpPr>
          <p:nvPr>
            <p:ph idx="1"/>
          </p:nvPr>
        </p:nvSpPr>
        <p:spPr>
          <a:xfrm>
            <a:off x="146435" y="483457"/>
            <a:ext cx="11883887" cy="4004405"/>
          </a:xfrm>
        </p:spPr>
        <p:txBody>
          <a:bodyPr/>
          <a:lstStyle/>
          <a:p>
            <a:r>
              <a:rPr lang="en-US" dirty="0"/>
              <a:t>Similarly, Admittance performance equations will be shown in Figure below:</a:t>
            </a:r>
            <a:endParaRPr lang="th-TH" dirty="0"/>
          </a:p>
        </p:txBody>
      </p:sp>
      <p:sp>
        <p:nvSpPr>
          <p:cNvPr id="5" name="Slide Number Placeholder 4">
            <a:extLst>
              <a:ext uri="{FF2B5EF4-FFF2-40B4-BE49-F238E27FC236}">
                <a16:creationId xmlns:a16="http://schemas.microsoft.com/office/drawing/2014/main" id="{E6FB2774-B821-4DC9-AA3E-566195705456}"/>
              </a:ext>
            </a:extLst>
          </p:cNvPr>
          <p:cNvSpPr>
            <a:spLocks noGrp="1"/>
          </p:cNvSpPr>
          <p:nvPr>
            <p:ph type="sldNum" sz="quarter" idx="12"/>
          </p:nvPr>
        </p:nvSpPr>
        <p:spPr/>
        <p:txBody>
          <a:bodyPr/>
          <a:lstStyle/>
          <a:p>
            <a:fld id="{33BCD95E-A428-4E8F-A603-A71E22D42A60}" type="slidenum">
              <a:rPr lang="th-TH" smtClean="0"/>
              <a:t>8</a:t>
            </a:fld>
            <a:endParaRPr lang="th-TH" dirty="0"/>
          </a:p>
        </p:txBody>
      </p:sp>
      <p:pic>
        <p:nvPicPr>
          <p:cNvPr id="6" name="Picture 5">
            <a:extLst>
              <a:ext uri="{FF2B5EF4-FFF2-40B4-BE49-F238E27FC236}">
                <a16:creationId xmlns:a16="http://schemas.microsoft.com/office/drawing/2014/main" id="{EFF3A927-0319-46DE-B4DC-85C5E7DE76BC}"/>
              </a:ext>
            </a:extLst>
          </p:cNvPr>
          <p:cNvPicPr>
            <a:picLocks noChangeAspect="1"/>
          </p:cNvPicPr>
          <p:nvPr/>
        </p:nvPicPr>
        <p:blipFill>
          <a:blip r:embed="rId2"/>
          <a:stretch>
            <a:fillRect/>
          </a:stretch>
        </p:blipFill>
        <p:spPr>
          <a:xfrm>
            <a:off x="3202718" y="1101839"/>
            <a:ext cx="6629400" cy="2009775"/>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130ACDC-9CB8-415F-8DF6-8AD9A11F7503}"/>
                  </a:ext>
                </a:extLst>
              </p:cNvPr>
              <p:cNvSpPr/>
              <p:nvPr/>
            </p:nvSpPr>
            <p:spPr>
              <a:xfrm>
                <a:off x="290389" y="813267"/>
                <a:ext cx="1345497" cy="655949"/>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ordia New" panose="020B0304020202020204" pitchFamily="34" charset="-34"/>
                        </a:rPr>
                        <m:t>𝑉</m:t>
                      </m:r>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𝐼𝑅</m:t>
                      </m:r>
                    </m:oMath>
                  </m:oMathPara>
                </a14:m>
                <a:endParaRPr lang="en-US" sz="8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9" name="Rectangle 8">
                <a:extLst>
                  <a:ext uri="{FF2B5EF4-FFF2-40B4-BE49-F238E27FC236}">
                    <a16:creationId xmlns:a16="http://schemas.microsoft.com/office/drawing/2014/main" id="{9130ACDC-9CB8-415F-8DF6-8AD9A11F7503}"/>
                  </a:ext>
                </a:extLst>
              </p:cNvPr>
              <p:cNvSpPr>
                <a:spLocks noRot="1" noChangeAspect="1" noMove="1" noResize="1" noEditPoints="1" noAdjustHandles="1" noChangeArrowheads="1" noChangeShapeType="1" noTextEdit="1"/>
              </p:cNvSpPr>
              <p:nvPr/>
            </p:nvSpPr>
            <p:spPr>
              <a:xfrm>
                <a:off x="290389" y="813267"/>
                <a:ext cx="1345497" cy="65594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82A990D-5D8B-4B0F-8875-690FBE269F0A}"/>
                  </a:ext>
                </a:extLst>
              </p:cNvPr>
              <p:cNvSpPr/>
              <p:nvPr/>
            </p:nvSpPr>
            <p:spPr>
              <a:xfrm>
                <a:off x="239799" y="1301507"/>
                <a:ext cx="1327736" cy="655949"/>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ordia New" panose="020B0304020202020204" pitchFamily="34" charset="-34"/>
                        </a:rPr>
                        <m:t>𝑉</m:t>
                      </m:r>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𝐼𝑍</m:t>
                      </m:r>
                    </m:oMath>
                  </m:oMathPara>
                </a14:m>
                <a:endParaRPr lang="en-US" sz="8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0" name="Rectangle 9">
                <a:extLst>
                  <a:ext uri="{FF2B5EF4-FFF2-40B4-BE49-F238E27FC236}">
                    <a16:creationId xmlns:a16="http://schemas.microsoft.com/office/drawing/2014/main" id="{882A990D-5D8B-4B0F-8875-690FBE269F0A}"/>
                  </a:ext>
                </a:extLst>
              </p:cNvPr>
              <p:cNvSpPr>
                <a:spLocks noRot="1" noChangeAspect="1" noMove="1" noResize="1" noEditPoints="1" noAdjustHandles="1" noChangeArrowheads="1" noChangeShapeType="1" noTextEdit="1"/>
              </p:cNvSpPr>
              <p:nvPr/>
            </p:nvSpPr>
            <p:spPr>
              <a:xfrm>
                <a:off x="239799" y="1301507"/>
                <a:ext cx="1327736" cy="65594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A0950BA-6934-4FD2-8137-E3B830AC7817}"/>
                  </a:ext>
                </a:extLst>
              </p:cNvPr>
              <p:cNvSpPr/>
              <p:nvPr/>
            </p:nvSpPr>
            <p:spPr>
              <a:xfrm>
                <a:off x="161678" y="1998584"/>
                <a:ext cx="2490617" cy="10604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ordia New" panose="020B0304020202020204" pitchFamily="34" charset="-34"/>
                        </a:rPr>
                        <m:t>𝑉</m:t>
                      </m:r>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𝐼</m:t>
                      </m:r>
                      <m:d>
                        <m:dPr>
                          <m:ctrlPr>
                            <a:rPr lang="en-US" i="1">
                              <a:latin typeface="Cambria Math" panose="02040503050406030204" pitchFamily="18" charset="0"/>
                              <a:ea typeface="Calibri" panose="020F0502020204030204" pitchFamily="34" charset="0"/>
                              <a:cs typeface="Cordia New" panose="020B0304020202020204" pitchFamily="34" charset="-34"/>
                            </a:rPr>
                          </m:ctrlPr>
                        </m:dPr>
                        <m:e>
                          <m:f>
                            <m:fPr>
                              <m:ctrlPr>
                                <a:rPr lang="en-US" i="1">
                                  <a:latin typeface="Cambria Math" panose="02040503050406030204" pitchFamily="18" charset="0"/>
                                  <a:ea typeface="Calibri" panose="020F0502020204030204" pitchFamily="34" charset="0"/>
                                  <a:cs typeface="Cordia New" panose="020B0304020202020204" pitchFamily="34" charset="-34"/>
                                </a:rPr>
                              </m:ctrlPr>
                            </m:fPr>
                            <m:num>
                              <m:r>
                                <a:rPr lang="en-US" i="1">
                                  <a:latin typeface="Cambria Math" panose="02040503050406030204" pitchFamily="18" charset="0"/>
                                  <a:ea typeface="Calibri" panose="020F0502020204030204" pitchFamily="34" charset="0"/>
                                  <a:cs typeface="Cordia New" panose="020B0304020202020204" pitchFamily="34" charset="-34"/>
                                </a:rPr>
                                <m:t>1</m:t>
                              </m:r>
                            </m:num>
                            <m:den>
                              <m:r>
                                <a:rPr lang="en-US" i="1">
                                  <a:latin typeface="Cambria Math" panose="02040503050406030204" pitchFamily="18" charset="0"/>
                                  <a:ea typeface="Calibri" panose="020F0502020204030204" pitchFamily="34" charset="0"/>
                                  <a:cs typeface="Cordia New" panose="020B0304020202020204" pitchFamily="34" charset="-34"/>
                                </a:rPr>
                                <m:t>𝑌</m:t>
                              </m:r>
                            </m:den>
                          </m:f>
                        </m:e>
                      </m:d>
                      <m:r>
                        <a:rPr lang="en-US" i="1">
                          <a:latin typeface="Cambria Math" panose="02040503050406030204" pitchFamily="18" charset="0"/>
                          <a:ea typeface="Calibri" panose="020F0502020204030204" pitchFamily="34" charset="0"/>
                          <a:cs typeface="Cordia New" panose="020B0304020202020204" pitchFamily="34" charset="-34"/>
                        </a:rPr>
                        <m:t>=</m:t>
                      </m:r>
                      <m:f>
                        <m:fPr>
                          <m:ctrlPr>
                            <a:rPr lang="en-US" i="1">
                              <a:latin typeface="Cambria Math" panose="02040503050406030204" pitchFamily="18" charset="0"/>
                              <a:ea typeface="Times New Roman" panose="02020603050405020304" pitchFamily="18" charset="0"/>
                              <a:cs typeface="Cordia New" panose="020B0304020202020204" pitchFamily="34" charset="-34"/>
                            </a:rPr>
                          </m:ctrlPr>
                        </m:fPr>
                        <m:num>
                          <m:r>
                            <a:rPr lang="en-US" i="1">
                              <a:latin typeface="Cambria Math" panose="02040503050406030204" pitchFamily="18" charset="0"/>
                              <a:ea typeface="Calibri" panose="020F0502020204030204" pitchFamily="34" charset="0"/>
                              <a:cs typeface="Cordia New" panose="020B0304020202020204" pitchFamily="34" charset="-34"/>
                            </a:rPr>
                            <m:t>𝐼</m:t>
                          </m:r>
                        </m:num>
                        <m:den>
                          <m:r>
                            <a:rPr lang="en-US" i="1">
                              <a:latin typeface="Cambria Math" panose="02040503050406030204" pitchFamily="18" charset="0"/>
                              <a:ea typeface="Times New Roman" panose="02020603050405020304" pitchFamily="18" charset="0"/>
                              <a:cs typeface="Cordia New" panose="020B0304020202020204" pitchFamily="34" charset="-34"/>
                            </a:rPr>
                            <m:t>𝑌</m:t>
                          </m:r>
                        </m:den>
                      </m:f>
                    </m:oMath>
                  </m:oMathPara>
                </a14:m>
                <a:endParaRPr lang="th-TH" dirty="0"/>
              </a:p>
            </p:txBody>
          </p:sp>
        </mc:Choice>
        <mc:Fallback xmlns="">
          <p:sp>
            <p:nvSpPr>
              <p:cNvPr id="11" name="Rectangle 10">
                <a:extLst>
                  <a:ext uri="{FF2B5EF4-FFF2-40B4-BE49-F238E27FC236}">
                    <a16:creationId xmlns:a16="http://schemas.microsoft.com/office/drawing/2014/main" id="{EA0950BA-6934-4FD2-8137-E3B830AC7817}"/>
                  </a:ext>
                </a:extLst>
              </p:cNvPr>
              <p:cNvSpPr>
                <a:spLocks noRot="1" noChangeAspect="1" noMove="1" noResize="1" noEditPoints="1" noAdjustHandles="1" noChangeArrowheads="1" noChangeShapeType="1" noTextEdit="1"/>
              </p:cNvSpPr>
              <p:nvPr/>
            </p:nvSpPr>
            <p:spPr>
              <a:xfrm>
                <a:off x="161678" y="1998584"/>
                <a:ext cx="2490617" cy="106048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B84F8CA-85E9-46C6-8AC3-A47D38059DFA}"/>
                  </a:ext>
                </a:extLst>
              </p:cNvPr>
              <p:cNvSpPr/>
              <p:nvPr/>
            </p:nvSpPr>
            <p:spPr>
              <a:xfrm>
                <a:off x="161677" y="2982234"/>
                <a:ext cx="1420902" cy="655949"/>
              </a:xfrm>
              <a:prstGeom prst="rect">
                <a:avLst/>
              </a:prstGeom>
            </p:spPr>
            <p:txBody>
              <a:bodyPr wrap="non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Cordia New" panose="020B0304020202020204" pitchFamily="34" charset="-34"/>
                        </a:rPr>
                        <m:t>𝐼</m:t>
                      </m:r>
                      <m:r>
                        <a:rPr lang="en-US" i="1">
                          <a:latin typeface="Cambria Math" panose="02040503050406030204" pitchFamily="18" charset="0"/>
                          <a:ea typeface="Calibri" panose="020F0502020204030204" pitchFamily="34" charset="0"/>
                          <a:cs typeface="Cordia New" panose="020B0304020202020204" pitchFamily="34" charset="-34"/>
                        </a:rPr>
                        <m:t>=</m:t>
                      </m:r>
                      <m:r>
                        <a:rPr lang="en-US" i="1">
                          <a:latin typeface="Cambria Math" panose="02040503050406030204" pitchFamily="18" charset="0"/>
                          <a:ea typeface="Calibri" panose="020F0502020204030204" pitchFamily="34" charset="0"/>
                          <a:cs typeface="Cordia New" panose="020B0304020202020204" pitchFamily="34" charset="-34"/>
                        </a:rPr>
                        <m:t>𝑌</m:t>
                      </m:r>
                      <m:r>
                        <a:rPr lang="en-US" i="1">
                          <a:latin typeface="Cambria Math" panose="02040503050406030204" pitchFamily="18" charset="0"/>
                          <a:ea typeface="Calibri" panose="020F0502020204030204" pitchFamily="34" charset="0"/>
                          <a:cs typeface="Cordia New" panose="020B0304020202020204" pitchFamily="34" charset="-34"/>
                        </a:rPr>
                        <m:t> </m:t>
                      </m:r>
                      <m:r>
                        <a:rPr lang="en-US" i="1">
                          <a:latin typeface="Cambria Math" panose="02040503050406030204" pitchFamily="18" charset="0"/>
                          <a:ea typeface="Calibri" panose="020F0502020204030204" pitchFamily="34" charset="0"/>
                          <a:cs typeface="Cordia New" panose="020B0304020202020204" pitchFamily="34" charset="-34"/>
                        </a:rPr>
                        <m:t>𝑉</m:t>
                      </m:r>
                    </m:oMath>
                  </m:oMathPara>
                </a14:m>
                <a:endParaRPr lang="en-US" sz="800" dirty="0">
                  <a:latin typeface="Calibri" panose="020F0502020204030204" pitchFamily="34" charset="0"/>
                  <a:ea typeface="Calibri" panose="020F0502020204030204" pitchFamily="34" charset="0"/>
                  <a:cs typeface="Cordia New" panose="020B0304020202020204" pitchFamily="34" charset="-34"/>
                </a:endParaRPr>
              </a:p>
            </p:txBody>
          </p:sp>
        </mc:Choice>
        <mc:Fallback xmlns="">
          <p:sp>
            <p:nvSpPr>
              <p:cNvPr id="12" name="Rectangle 11">
                <a:extLst>
                  <a:ext uri="{FF2B5EF4-FFF2-40B4-BE49-F238E27FC236}">
                    <a16:creationId xmlns:a16="http://schemas.microsoft.com/office/drawing/2014/main" id="{6B84F8CA-85E9-46C6-8AC3-A47D38059DFA}"/>
                  </a:ext>
                </a:extLst>
              </p:cNvPr>
              <p:cNvSpPr>
                <a:spLocks noRot="1" noChangeAspect="1" noMove="1" noResize="1" noEditPoints="1" noAdjustHandles="1" noChangeArrowheads="1" noChangeShapeType="1" noTextEdit="1"/>
              </p:cNvSpPr>
              <p:nvPr/>
            </p:nvSpPr>
            <p:spPr>
              <a:xfrm>
                <a:off x="161677" y="2982234"/>
                <a:ext cx="1420902" cy="655949"/>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455509F-D12D-4CF8-A302-E421452396D2}"/>
                  </a:ext>
                </a:extLst>
              </p:cNvPr>
              <p:cNvSpPr/>
              <p:nvPr/>
            </p:nvSpPr>
            <p:spPr>
              <a:xfrm>
                <a:off x="146434" y="3625128"/>
                <a:ext cx="2369046"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𝑖</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0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𝑗</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0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𝑌</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𝑣</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oMath>
                  </m:oMathPara>
                </a14:m>
                <a:endParaRPr lang="th-TH" dirty="0"/>
              </a:p>
            </p:txBody>
          </p:sp>
        </mc:Choice>
        <mc:Fallback xmlns="">
          <p:sp>
            <p:nvSpPr>
              <p:cNvPr id="13" name="Rectangle 12">
                <a:extLst>
                  <a:ext uri="{FF2B5EF4-FFF2-40B4-BE49-F238E27FC236}">
                    <a16:creationId xmlns:a16="http://schemas.microsoft.com/office/drawing/2014/main" id="{7455509F-D12D-4CF8-A302-E421452396D2}"/>
                  </a:ext>
                </a:extLst>
              </p:cNvPr>
              <p:cNvSpPr>
                <a:spLocks noRot="1" noChangeAspect="1" noMove="1" noResize="1" noEditPoints="1" noAdjustHandles="1" noChangeArrowheads="1" noChangeShapeType="1" noTextEdit="1"/>
              </p:cNvSpPr>
              <p:nvPr/>
            </p:nvSpPr>
            <p:spPr>
              <a:xfrm>
                <a:off x="146434" y="3625128"/>
                <a:ext cx="2369046" cy="423770"/>
              </a:xfrm>
              <a:prstGeom prst="rect">
                <a:avLst/>
              </a:prstGeom>
              <a:blipFill>
                <a:blip r:embed="rId7"/>
                <a:stretch>
                  <a:fillRect b="-434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7C2EA49-04D7-4813-9D07-7239A58441CB}"/>
                  </a:ext>
                </a:extLst>
              </p:cNvPr>
              <p:cNvSpPr/>
              <p:nvPr/>
            </p:nvSpPr>
            <p:spPr>
              <a:xfrm>
                <a:off x="126124" y="4055777"/>
                <a:ext cx="6453149" cy="423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𝑤</m:t>
                          </m:r>
                          <m:r>
                            <a:rPr lang="en-US" sz="2000" i="1">
                              <a:latin typeface="Cambria Math" panose="02040503050406030204" pitchFamily="18" charset="0"/>
                              <a:ea typeface="Calibri" panose="020F0502020204030204" pitchFamily="34" charset="0"/>
                              <a:cs typeface="Cordia New" panose="020B0304020202020204" pitchFamily="34" charset="-34"/>
                            </a:rPr>
                            <m:t>h</m:t>
                          </m:r>
                          <m:r>
                            <a:rPr lang="en-US" sz="2000" i="1">
                              <a:latin typeface="Cambria Math" panose="02040503050406030204" pitchFamily="18" charset="0"/>
                              <a:ea typeface="Calibri" panose="020F0502020204030204" pitchFamily="34" charset="0"/>
                              <a:cs typeface="Cordia New" panose="020B0304020202020204" pitchFamily="34" charset="-34"/>
                            </a:rPr>
                            <m:t>𝑒𝑟𝑒</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𝑣</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000" i="1">
                          <a:latin typeface="Cambria Math" panose="02040503050406030204" pitchFamily="18" charset="0"/>
                          <a:ea typeface="Calibri" panose="020F0502020204030204" pitchFamily="34" charset="0"/>
                          <a:cs typeface="Cordia New" panose="020B0304020202020204" pitchFamily="34" charset="-34"/>
                        </a:rPr>
                        <m:t>𝑖𝑠</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𝑡</m:t>
                      </m:r>
                      <m:r>
                        <a:rPr lang="en-US" sz="2000" i="1">
                          <a:latin typeface="Cambria Math" panose="02040503050406030204" pitchFamily="18" charset="0"/>
                          <a:ea typeface="Calibri" panose="020F0502020204030204" pitchFamily="34" charset="0"/>
                          <a:cs typeface="Cordia New" panose="020B0304020202020204" pitchFamily="34" charset="-34"/>
                        </a:rPr>
                        <m:t>h</m:t>
                      </m:r>
                      <m:r>
                        <a:rPr lang="en-US" sz="2000" i="1">
                          <a:latin typeface="Cambria Math" panose="02040503050406030204" pitchFamily="18" charset="0"/>
                          <a:ea typeface="Calibri" panose="020F0502020204030204" pitchFamily="34" charset="0"/>
                          <a:cs typeface="Cordia New" panose="020B0304020202020204" pitchFamily="34" charset="-34"/>
                        </a:rPr>
                        <m:t>𝑒</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𝑣𝑜𝑙𝑡𝑎𝑔𝑒</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𝑑𝑟𝑜𝑝</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𝑎𝑐𝑟𝑜𝑠𝑠</m:t>
                      </m:r>
                      <m:r>
                        <a:rPr lang="en-US" sz="2000" i="1">
                          <a:latin typeface="Cambria Math" panose="02040503050406030204" pitchFamily="18" charset="0"/>
                          <a:ea typeface="Calibri" panose="020F0502020204030204" pitchFamily="34" charset="0"/>
                          <a:cs typeface="Cordia New" panose="020B0304020202020204" pitchFamily="34" charset="-34"/>
                        </a:rPr>
                        <m:t> </m:t>
                      </m:r>
                      <m:r>
                        <a:rPr lang="en-US" sz="2000" i="1">
                          <a:latin typeface="Cambria Math" panose="02040503050406030204" pitchFamily="18" charset="0"/>
                          <a:ea typeface="Calibri" panose="020F0502020204030204" pitchFamily="34" charset="0"/>
                          <a:cs typeface="Cordia New" panose="020B0304020202020204" pitchFamily="34" charset="-34"/>
                        </a:rPr>
                        <m:t>𝑡</m:t>
                      </m:r>
                      <m:r>
                        <a:rPr lang="en-US" sz="2000" i="1">
                          <a:latin typeface="Cambria Math" panose="02040503050406030204" pitchFamily="18" charset="0"/>
                          <a:ea typeface="Calibri" panose="020F0502020204030204" pitchFamily="34" charset="0"/>
                          <a:cs typeface="Cordia New" panose="020B0304020202020204" pitchFamily="34" charset="-34"/>
                        </a:rPr>
                        <m:t>h</m:t>
                      </m:r>
                      <m:r>
                        <a:rPr lang="en-US" sz="2000" i="1">
                          <a:latin typeface="Cambria Math" panose="02040503050406030204" pitchFamily="18" charset="0"/>
                          <a:ea typeface="Calibri" panose="020F0502020204030204" pitchFamily="34" charset="0"/>
                          <a:cs typeface="Cordia New" panose="020B0304020202020204" pitchFamily="34" charset="-34"/>
                        </a:rPr>
                        <m:t>𝑒</m:t>
                      </m:r>
                      <m:r>
                        <a:rPr lang="en-US" sz="2000" i="1">
                          <a:latin typeface="Cambria Math" panose="02040503050406030204" pitchFamily="18" charset="0"/>
                          <a:ea typeface="Times New Roman" panose="02020603050405020304" pitchFamily="18" charset="0"/>
                          <a:cs typeface="Cordia New" panose="020B0304020202020204" pitchFamily="34" charset="-34"/>
                        </a:rPr>
                        <m:t> </m:t>
                      </m:r>
                      <m:r>
                        <a:rPr lang="en-US" sz="2000" i="1">
                          <a:latin typeface="Cambria Math" panose="02040503050406030204" pitchFamily="18" charset="0"/>
                          <a:ea typeface="Times New Roman" panose="02020603050405020304" pitchFamily="18" charset="0"/>
                          <a:cs typeface="Cordia New" panose="020B0304020202020204" pitchFamily="34" charset="-34"/>
                        </a:rPr>
                        <m:t>𝑒𝑙𝑒𝑚𝑒𝑛𝑡</m:t>
                      </m:r>
                      <m:r>
                        <a:rPr lang="en-US" sz="2000" i="1">
                          <a:latin typeface="Cambria Math" panose="02040503050406030204" pitchFamily="18" charset="0"/>
                          <a:ea typeface="Times New Roman" panose="02020603050405020304" pitchFamily="18" charset="0"/>
                          <a:cs typeface="Cordia New" panose="020B0304020202020204" pitchFamily="34" charset="-34"/>
                        </a:rPr>
                        <m:t> </m:t>
                      </m:r>
                      <m:r>
                        <a:rPr lang="en-US" sz="2000" i="1">
                          <a:latin typeface="Cambria Math" panose="02040503050406030204" pitchFamily="18" charset="0"/>
                          <a:ea typeface="Times New Roman" panose="02020603050405020304" pitchFamily="18" charset="0"/>
                          <a:cs typeface="Cordia New" panose="020B0304020202020204" pitchFamily="34" charset="-34"/>
                        </a:rPr>
                        <m:t>𝑝</m:t>
                      </m:r>
                      <m:r>
                        <a:rPr lang="en-US" sz="2000" i="1">
                          <a:latin typeface="Cambria Math" panose="02040503050406030204" pitchFamily="18" charset="0"/>
                          <a:ea typeface="Times New Roman" panose="02020603050405020304" pitchFamily="18" charset="0"/>
                          <a:cs typeface="Cordia New" panose="020B0304020202020204" pitchFamily="34" charset="-34"/>
                        </a:rPr>
                        <m:t>−</m:t>
                      </m:r>
                      <m:r>
                        <a:rPr lang="en-US" sz="2000" i="1">
                          <a:latin typeface="Cambria Math" panose="02040503050406030204" pitchFamily="18" charset="0"/>
                          <a:ea typeface="Times New Roman" panose="02020603050405020304" pitchFamily="18" charset="0"/>
                          <a:cs typeface="Cordia New" panose="020B0304020202020204" pitchFamily="34" charset="-34"/>
                        </a:rPr>
                        <m:t>𝑞</m:t>
                      </m:r>
                    </m:oMath>
                  </m:oMathPara>
                </a14:m>
                <a:endParaRPr lang="th-TH" sz="2000" dirty="0"/>
              </a:p>
            </p:txBody>
          </p:sp>
        </mc:Choice>
        <mc:Fallback xmlns="">
          <p:sp>
            <p:nvSpPr>
              <p:cNvPr id="14" name="Rectangle 13">
                <a:extLst>
                  <a:ext uri="{FF2B5EF4-FFF2-40B4-BE49-F238E27FC236}">
                    <a16:creationId xmlns:a16="http://schemas.microsoft.com/office/drawing/2014/main" id="{A7C2EA49-04D7-4813-9D07-7239A58441CB}"/>
                  </a:ext>
                </a:extLst>
              </p:cNvPr>
              <p:cNvSpPr>
                <a:spLocks noRot="1" noChangeAspect="1" noMove="1" noResize="1" noEditPoints="1" noAdjustHandles="1" noChangeArrowheads="1" noChangeShapeType="1" noTextEdit="1"/>
              </p:cNvSpPr>
              <p:nvPr/>
            </p:nvSpPr>
            <p:spPr>
              <a:xfrm>
                <a:off x="126124" y="4055777"/>
                <a:ext cx="6453149" cy="423770"/>
              </a:xfrm>
              <a:prstGeom prst="rect">
                <a:avLst/>
              </a:prstGeom>
              <a:blipFill>
                <a:blip r:embed="rId8"/>
                <a:stretch>
                  <a:fillRect b="-4286"/>
                </a:stretch>
              </a:blipFill>
            </p:spPr>
            <p:txBody>
              <a:bodyPr/>
              <a:lstStyle/>
              <a:p>
                <a:r>
                  <a:rPr lang="th-TH">
                    <a:noFill/>
                  </a:rPr>
                  <a:t> </a:t>
                </a:r>
              </a:p>
            </p:txBody>
          </p:sp>
        </mc:Fallback>
      </mc:AlternateContent>
      <p:sp>
        <p:nvSpPr>
          <p:cNvPr id="15" name="Rectangle 14">
            <a:extLst>
              <a:ext uri="{FF2B5EF4-FFF2-40B4-BE49-F238E27FC236}">
                <a16:creationId xmlns:a16="http://schemas.microsoft.com/office/drawing/2014/main" id="{C08AAD7D-37DB-4219-B2BF-101E1D51058D}"/>
              </a:ext>
            </a:extLst>
          </p:cNvPr>
          <p:cNvSpPr/>
          <p:nvPr/>
        </p:nvSpPr>
        <p:spPr>
          <a:xfrm>
            <a:off x="6144701" y="2243352"/>
            <a:ext cx="7972508" cy="1414618"/>
          </a:xfrm>
          <a:prstGeom prst="rect">
            <a:avLst/>
          </a:prstGeom>
        </p:spPr>
        <p:txBody>
          <a:bodyPr wrap="square">
            <a:spAutoFit/>
          </a:bodyPr>
          <a:lstStyle/>
          <a:p>
            <a:pPr>
              <a:lnSpc>
                <a:spcPct val="107000"/>
              </a:lnSpc>
              <a:spcAft>
                <a:spcPts val="800"/>
              </a:spcAft>
            </a:pPr>
            <a:endParaRPr lang="en-US" sz="7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Cordia New" panose="020B0304020202020204" pitchFamily="34" charset="-34"/>
              </a:rPr>
              <a:t> </a:t>
            </a:r>
            <a:endParaRPr lang="en-US" sz="7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endParaRPr lang="en-US" sz="7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Cordia New" panose="020B0304020202020204" pitchFamily="34" charset="-34"/>
              </a:rPr>
              <a:t> </a:t>
            </a:r>
            <a:endParaRPr lang="en-US" sz="7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400" dirty="0">
                <a:latin typeface="Calibri" panose="020F0502020204030204" pitchFamily="34" charset="0"/>
                <a:ea typeface="Times New Roman" panose="02020603050405020304" pitchFamily="18" charset="0"/>
                <a:cs typeface="Cordia New" panose="020B0304020202020204" pitchFamily="34" charset="-34"/>
              </a:rPr>
              <a:t> </a:t>
            </a:r>
            <a:endParaRPr lang="en-US" sz="700" dirty="0">
              <a:effectLst/>
              <a:latin typeface="Calibri" panose="020F0502020204030204" pitchFamily="34" charset="0"/>
              <a:ea typeface="Calibri" panose="020F0502020204030204" pitchFamily="34" charset="0"/>
              <a:cs typeface="Cordia New" panose="020B0304020202020204" pitchFamily="34" charset="-34"/>
            </a:endParaRPr>
          </a:p>
        </p:txBody>
      </p:sp>
      <p:cxnSp>
        <p:nvCxnSpPr>
          <p:cNvPr id="17" name="Straight Arrow Connector 16">
            <a:extLst>
              <a:ext uri="{FF2B5EF4-FFF2-40B4-BE49-F238E27FC236}">
                <a16:creationId xmlns:a16="http://schemas.microsoft.com/office/drawing/2014/main" id="{F1A856F3-4063-4F93-8F2C-52224BA69ED6}"/>
              </a:ext>
            </a:extLst>
          </p:cNvPr>
          <p:cNvCxnSpPr>
            <a:cxnSpLocks/>
          </p:cNvCxnSpPr>
          <p:nvPr/>
        </p:nvCxnSpPr>
        <p:spPr>
          <a:xfrm>
            <a:off x="3279786" y="3903345"/>
            <a:ext cx="24663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EADD410-48C0-46C8-BC63-45D6A624D7FD}"/>
              </a:ext>
            </a:extLst>
          </p:cNvPr>
          <p:cNvSpPr txBox="1"/>
          <p:nvPr/>
        </p:nvSpPr>
        <p:spPr>
          <a:xfrm>
            <a:off x="5762043" y="3682432"/>
            <a:ext cx="583096" cy="523220"/>
          </a:xfrm>
          <a:prstGeom prst="rect">
            <a:avLst/>
          </a:prstGeom>
          <a:noFill/>
        </p:spPr>
        <p:txBody>
          <a:bodyPr wrap="square" rtlCol="0">
            <a:spAutoFit/>
          </a:bodyPr>
          <a:lstStyle/>
          <a:p>
            <a:r>
              <a:rPr lang="en-US" dirty="0"/>
              <a:t>(2)</a:t>
            </a:r>
            <a:endParaRPr lang="th-TH"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32231831-3C51-4BEF-AEA1-435C83946E67}"/>
                  </a:ext>
                </a:extLst>
              </p:cNvPr>
              <p:cNvSpPr/>
              <p:nvPr/>
            </p:nvSpPr>
            <p:spPr>
              <a:xfrm>
                <a:off x="126124" y="4397458"/>
                <a:ext cx="2055246" cy="844783"/>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Times New Roman" panose="02020603050405020304" pitchFamily="18" charset="0"/>
                          <a:cs typeface="Cordia New" panose="020B0304020202020204" pitchFamily="34" charset="-34"/>
                        </a:rPr>
                        <m:t>𝑓𝑟𝑜𝑚</m:t>
                      </m:r>
                      <m:r>
                        <a:rPr lang="en-US" sz="1600" i="1">
                          <a:latin typeface="Cambria Math" panose="02040503050406030204" pitchFamily="18" charset="0"/>
                          <a:ea typeface="Times New Roman" panose="02020603050405020304" pitchFamily="18" charset="0"/>
                          <a:cs typeface="Cordia New" panose="020B0304020202020204" pitchFamily="34" charset="-34"/>
                        </a:rPr>
                        <m:t> </m:t>
                      </m:r>
                      <m:r>
                        <a:rPr lang="en-US" sz="1600" i="1">
                          <a:latin typeface="Cambria Math" panose="02040503050406030204" pitchFamily="18" charset="0"/>
                          <a:ea typeface="Times New Roman" panose="02020603050405020304" pitchFamily="18" charset="0"/>
                          <a:cs typeface="Cordia New" panose="020B0304020202020204" pitchFamily="34" charset="-34"/>
                        </a:rPr>
                        <m:t>𝑒𝑞𝑢𝑎𝑡𝑖𝑜𝑛</m:t>
                      </m:r>
                      <m:r>
                        <a:rPr lang="en-US" sz="1600" i="1">
                          <a:latin typeface="Cambria Math" panose="02040503050406030204" pitchFamily="18" charset="0"/>
                          <a:ea typeface="Times New Roman" panose="02020603050405020304" pitchFamily="18" charset="0"/>
                          <a:cs typeface="Cordia New" panose="020B0304020202020204" pitchFamily="34" charset="-34"/>
                        </a:rPr>
                        <m:t> </m:t>
                      </m:r>
                      <m:d>
                        <m:dPr>
                          <m:ctrlPr>
                            <a:rPr lang="en-US" sz="1600" i="1">
                              <a:latin typeface="Cambria Math" panose="02040503050406030204" pitchFamily="18" charset="0"/>
                              <a:ea typeface="Times New Roman" panose="02020603050405020304" pitchFamily="18" charset="0"/>
                              <a:cs typeface="Cordia New" panose="020B0304020202020204" pitchFamily="34" charset="-34"/>
                            </a:rPr>
                          </m:ctrlPr>
                        </m:dPr>
                        <m:e>
                          <m:r>
                            <a:rPr lang="en-US" sz="1600" i="1">
                              <a:latin typeface="Cambria Math" panose="02040503050406030204" pitchFamily="18" charset="0"/>
                              <a:ea typeface="Times New Roman" panose="02020603050405020304" pitchFamily="18" charset="0"/>
                              <a:cs typeface="Cordia New" panose="020B0304020202020204" pitchFamily="34" charset="-34"/>
                            </a:rPr>
                            <m:t>1</m:t>
                          </m:r>
                        </m:e>
                      </m:d>
                      <m:r>
                        <a:rPr lang="en-US" sz="1600" i="1">
                          <a:latin typeface="Cambria Math" panose="02040503050406030204" pitchFamily="18" charset="0"/>
                          <a:ea typeface="Times New Roman" panose="02020603050405020304" pitchFamily="18" charset="0"/>
                          <a:cs typeface="Cordia New" panose="020B0304020202020204" pitchFamily="34" charset="-34"/>
                        </a:rPr>
                        <m:t> </m:t>
                      </m:r>
                    </m:oMath>
                  </m:oMathPara>
                </a14:m>
                <a:endParaRPr lang="en-US" sz="400" dirty="0">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𝑣</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𝑒</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r>
                        <a:rPr lang="en-US" sz="1600"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𝑍</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𝑖</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oMath>
                  </m:oMathPara>
                </a14:m>
                <a:endParaRPr lang="th-TH" sz="1600" dirty="0"/>
              </a:p>
            </p:txBody>
          </p:sp>
        </mc:Choice>
        <mc:Fallback xmlns="">
          <p:sp>
            <p:nvSpPr>
              <p:cNvPr id="19" name="Rectangle 18">
                <a:extLst>
                  <a:ext uri="{FF2B5EF4-FFF2-40B4-BE49-F238E27FC236}">
                    <a16:creationId xmlns:a16="http://schemas.microsoft.com/office/drawing/2014/main" id="{32231831-3C51-4BEF-AEA1-435C83946E67}"/>
                  </a:ext>
                </a:extLst>
              </p:cNvPr>
              <p:cNvSpPr>
                <a:spLocks noRot="1" noChangeAspect="1" noMove="1" noResize="1" noEditPoints="1" noAdjustHandles="1" noChangeArrowheads="1" noChangeShapeType="1" noTextEdit="1"/>
              </p:cNvSpPr>
              <p:nvPr/>
            </p:nvSpPr>
            <p:spPr>
              <a:xfrm>
                <a:off x="126124" y="4397458"/>
                <a:ext cx="2055246" cy="844783"/>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FBF8C9E-44FD-4FCB-B5BA-17700EAE93CC}"/>
                  </a:ext>
                </a:extLst>
              </p:cNvPr>
              <p:cNvSpPr/>
              <p:nvPr/>
            </p:nvSpPr>
            <p:spPr>
              <a:xfrm>
                <a:off x="161677" y="5102912"/>
                <a:ext cx="1668983" cy="589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ea typeface="Times New Roman" panose="02020603050405020304" pitchFamily="18" charset="0"/>
                              <a:cs typeface="Cordia New" panose="020B0304020202020204" pitchFamily="34" charset="-34"/>
                            </a:rPr>
                          </m:ctrlPr>
                        </m:fPr>
                        <m:num>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𝑣</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num>
                        <m:den>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𝑍</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den>
                      </m:f>
                      <m:r>
                        <a:rPr lang="en-US" sz="1600" i="1">
                          <a:latin typeface="Cambria Math" panose="02040503050406030204" pitchFamily="18" charset="0"/>
                          <a:ea typeface="Times New Roman" panose="02020603050405020304" pitchFamily="18" charset="0"/>
                          <a:cs typeface="Cordia New" panose="020B0304020202020204" pitchFamily="34" charset="-34"/>
                        </a:rPr>
                        <m:t>+</m:t>
                      </m:r>
                      <m:f>
                        <m:fPr>
                          <m:ctrlPr>
                            <a:rPr lang="en-US" sz="1600" i="1">
                              <a:latin typeface="Cambria Math" panose="02040503050406030204" pitchFamily="18" charset="0"/>
                              <a:ea typeface="Times New Roman" panose="02020603050405020304" pitchFamily="18" charset="0"/>
                              <a:cs typeface="Cordia New" panose="020B0304020202020204" pitchFamily="34" charset="-34"/>
                            </a:rPr>
                          </m:ctrlPr>
                        </m:fPr>
                        <m:num>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𝑒</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num>
                        <m:den>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𝑍</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den>
                      </m:f>
                      <m:r>
                        <a:rPr lang="en-US" sz="1600" i="1">
                          <a:latin typeface="Cambria Math" panose="02040503050406030204" pitchFamily="18" charset="0"/>
                          <a:ea typeface="Times New Roman" panose="02020603050405020304" pitchFamily="18" charset="0"/>
                          <a:cs typeface="Cordia New" panose="020B0304020202020204" pitchFamily="34" charset="-34"/>
                        </a:rPr>
                        <m:t>= </m:t>
                      </m:r>
                      <m:sSub>
                        <m:sSubPr>
                          <m:ctrlPr>
                            <a:rPr lang="en-US" sz="1600" i="1">
                              <a:latin typeface="Cambria Math" panose="02040503050406030204" pitchFamily="18" charset="0"/>
                              <a:ea typeface="Times New Roman" panose="02020603050405020304" pitchFamily="18" charset="0"/>
                              <a:cs typeface="Cordia New" panose="020B0304020202020204" pitchFamily="34" charset="-34"/>
                            </a:rPr>
                          </m:ctrlPr>
                        </m:sSubPr>
                        <m:e>
                          <m:r>
                            <a:rPr lang="en-US" sz="1600" i="1">
                              <a:latin typeface="Cambria Math" panose="02040503050406030204" pitchFamily="18" charset="0"/>
                              <a:ea typeface="Times New Roman" panose="02020603050405020304" pitchFamily="18" charset="0"/>
                              <a:cs typeface="Cordia New" panose="020B0304020202020204" pitchFamily="34" charset="-34"/>
                            </a:rPr>
                            <m:t>𝑖</m:t>
                          </m:r>
                        </m:e>
                        <m:sub>
                          <m:r>
                            <a:rPr lang="en-US" sz="1600" i="1">
                              <a:latin typeface="Cambria Math" panose="02040503050406030204" pitchFamily="18" charset="0"/>
                              <a:ea typeface="Times New Roman" panose="02020603050405020304" pitchFamily="18" charset="0"/>
                              <a:cs typeface="Cordia New" panose="020B0304020202020204" pitchFamily="34" charset="-34"/>
                            </a:rPr>
                            <m:t>𝑝𝑞</m:t>
                          </m:r>
                        </m:sub>
                      </m:sSub>
                    </m:oMath>
                  </m:oMathPara>
                </a14:m>
                <a:endParaRPr lang="th-TH" sz="1600" dirty="0"/>
              </a:p>
            </p:txBody>
          </p:sp>
        </mc:Choice>
        <mc:Fallback xmlns="">
          <p:sp>
            <p:nvSpPr>
              <p:cNvPr id="20" name="Rectangle 19">
                <a:extLst>
                  <a:ext uri="{FF2B5EF4-FFF2-40B4-BE49-F238E27FC236}">
                    <a16:creationId xmlns:a16="http://schemas.microsoft.com/office/drawing/2014/main" id="{0FBF8C9E-44FD-4FCB-B5BA-17700EAE93CC}"/>
                  </a:ext>
                </a:extLst>
              </p:cNvPr>
              <p:cNvSpPr>
                <a:spLocks noRot="1" noChangeAspect="1" noMove="1" noResize="1" noEditPoints="1" noAdjustHandles="1" noChangeArrowheads="1" noChangeShapeType="1" noTextEdit="1"/>
              </p:cNvSpPr>
              <p:nvPr/>
            </p:nvSpPr>
            <p:spPr>
              <a:xfrm>
                <a:off x="161677" y="5102912"/>
                <a:ext cx="1668983" cy="589329"/>
              </a:xfrm>
              <a:prstGeom prst="rect">
                <a:avLst/>
              </a:prstGeom>
              <a:blipFill>
                <a:blip r:embed="rId10"/>
                <a:stretch>
                  <a:fillRect b="-103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48683EF-E264-4F90-A8E6-529203672E3C}"/>
                  </a:ext>
                </a:extLst>
              </p:cNvPr>
              <p:cNvSpPr/>
              <p:nvPr/>
            </p:nvSpPr>
            <p:spPr>
              <a:xfrm>
                <a:off x="126124" y="5609241"/>
                <a:ext cx="5255814" cy="5570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400" i="1">
                              <a:latin typeface="Cambria Math" panose="02040503050406030204" pitchFamily="18" charset="0"/>
                            </a:rPr>
                          </m:ctrlPr>
                        </m:sSubPr>
                        <m:e>
                          <m:r>
                            <a:rPr lang="th-TH" sz="1400" i="1">
                              <a:latin typeface="Cambria Math" panose="02040503050406030204" pitchFamily="18" charset="0"/>
                            </a:rPr>
                            <m:t>𝑖</m:t>
                          </m:r>
                        </m:e>
                        <m:sub>
                          <m:r>
                            <a:rPr lang="th-TH" sz="1400" i="1">
                              <a:latin typeface="Cambria Math" panose="02040503050406030204" pitchFamily="18" charset="0"/>
                            </a:rPr>
                            <m:t>𝑝𝑞</m:t>
                          </m:r>
                        </m:sub>
                      </m:sSub>
                      <m:r>
                        <a:rPr lang="th-TH" sz="1400" i="0">
                          <a:latin typeface="Cambria Math" panose="02040503050406030204" pitchFamily="18" charset="0"/>
                        </a:rPr>
                        <m:t>= </m:t>
                      </m:r>
                      <m:f>
                        <m:fPr>
                          <m:ctrlPr>
                            <a:rPr lang="th-TH" sz="1400" i="1">
                              <a:latin typeface="Cambria Math" panose="02040503050406030204" pitchFamily="18" charset="0"/>
                            </a:rPr>
                          </m:ctrlPr>
                        </m:fPr>
                        <m:num>
                          <m:sSub>
                            <m:sSubPr>
                              <m:ctrlPr>
                                <a:rPr lang="th-TH" sz="1400" i="1">
                                  <a:latin typeface="Cambria Math" panose="02040503050406030204" pitchFamily="18" charset="0"/>
                                </a:rPr>
                              </m:ctrlPr>
                            </m:sSubPr>
                            <m:e>
                              <m:r>
                                <a:rPr lang="th-TH" sz="1400" i="1">
                                  <a:latin typeface="Cambria Math" panose="02040503050406030204" pitchFamily="18" charset="0"/>
                                </a:rPr>
                                <m:t>𝑣</m:t>
                              </m:r>
                            </m:e>
                            <m:sub>
                              <m:r>
                                <a:rPr lang="th-TH" sz="1400" i="1">
                                  <a:latin typeface="Cambria Math" panose="02040503050406030204" pitchFamily="18" charset="0"/>
                                </a:rPr>
                                <m:t>𝑝𝑞</m:t>
                              </m:r>
                            </m:sub>
                          </m:sSub>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1">
                                  <a:latin typeface="Cambria Math" panose="02040503050406030204" pitchFamily="18" charset="0"/>
                                </a:rPr>
                                <m:t>𝑝𝑞</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sSub>
                            <m:sSubPr>
                              <m:ctrlPr>
                                <a:rPr lang="th-TH" sz="1400" i="1">
                                  <a:latin typeface="Cambria Math" panose="02040503050406030204" pitchFamily="18" charset="0"/>
                                </a:rPr>
                              </m:ctrlPr>
                            </m:sSubPr>
                            <m:e>
                              <m:r>
                                <a:rPr lang="th-TH" sz="1400" i="1">
                                  <a:latin typeface="Cambria Math" panose="02040503050406030204" pitchFamily="18" charset="0"/>
                                </a:rPr>
                                <m:t>𝑒</m:t>
                              </m:r>
                            </m:e>
                            <m:sub>
                              <m:r>
                                <a:rPr lang="th-TH" sz="1400" i="1">
                                  <a:latin typeface="Cambria Math" panose="02040503050406030204" pitchFamily="18" charset="0"/>
                                </a:rPr>
                                <m:t>𝑝𝑞</m:t>
                              </m:r>
                            </m:sub>
                          </m:sSub>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1">
                                  <a:latin typeface="Cambria Math" panose="02040503050406030204" pitchFamily="18" charset="0"/>
                                </a:rPr>
                                <m:t>𝑝𝑞</m:t>
                              </m:r>
                            </m:sub>
                          </m:sSub>
                        </m:den>
                      </m:f>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1">
                                  <a:latin typeface="Cambria Math" panose="02040503050406030204" pitchFamily="18" charset="0"/>
                                </a:rPr>
                                <m:t>𝑝𝑞</m:t>
                              </m:r>
                            </m:sub>
                          </m:sSub>
                        </m:den>
                      </m:f>
                      <m:r>
                        <a:rPr lang="th-TH" sz="1400" i="0">
                          <a:latin typeface="Cambria Math" panose="02040503050406030204" pitchFamily="18" charset="0"/>
                        </a:rPr>
                        <m:t>∗</m:t>
                      </m:r>
                      <m:sSub>
                        <m:sSubPr>
                          <m:ctrlPr>
                            <a:rPr lang="th-TH" sz="1400" i="1">
                              <a:latin typeface="Cambria Math" panose="02040503050406030204" pitchFamily="18" charset="0"/>
                            </a:rPr>
                          </m:ctrlPr>
                        </m:sSubPr>
                        <m:e>
                          <m:r>
                            <a:rPr lang="th-TH" sz="1400" i="1">
                              <a:latin typeface="Cambria Math" panose="02040503050406030204" pitchFamily="18" charset="0"/>
                            </a:rPr>
                            <m:t>𝑣</m:t>
                          </m:r>
                        </m:e>
                        <m:sub>
                          <m:r>
                            <a:rPr lang="th-TH" sz="1400" i="1">
                              <a:latin typeface="Cambria Math" panose="02040503050406030204" pitchFamily="18" charset="0"/>
                            </a:rPr>
                            <m:t>𝑝𝑞</m:t>
                          </m:r>
                        </m:sub>
                      </m:sSub>
                      <m:r>
                        <a:rPr lang="th-TH" sz="1400" i="0">
                          <a:latin typeface="Cambria Math" panose="02040503050406030204" pitchFamily="18" charset="0"/>
                        </a:rPr>
                        <m:t>+</m:t>
                      </m:r>
                      <m:f>
                        <m:fPr>
                          <m:ctrlPr>
                            <a:rPr lang="th-TH" sz="1400" i="1">
                              <a:latin typeface="Cambria Math" panose="02040503050406030204" pitchFamily="18" charset="0"/>
                            </a:rPr>
                          </m:ctrlPr>
                        </m:fPr>
                        <m:num>
                          <m:r>
                            <a:rPr lang="th-TH" sz="1400" i="0">
                              <a:latin typeface="Cambria Math" panose="02040503050406030204" pitchFamily="18" charset="0"/>
                            </a:rPr>
                            <m:t>1</m:t>
                          </m:r>
                        </m:num>
                        <m:den>
                          <m:sSub>
                            <m:sSubPr>
                              <m:ctrlPr>
                                <a:rPr lang="th-TH" sz="1400" i="1">
                                  <a:latin typeface="Cambria Math" panose="02040503050406030204" pitchFamily="18" charset="0"/>
                                </a:rPr>
                              </m:ctrlPr>
                            </m:sSubPr>
                            <m:e>
                              <m:r>
                                <a:rPr lang="th-TH" sz="1400" i="1">
                                  <a:latin typeface="Cambria Math" panose="02040503050406030204" pitchFamily="18" charset="0"/>
                                </a:rPr>
                                <m:t>𝑍</m:t>
                              </m:r>
                            </m:e>
                            <m:sub>
                              <m:r>
                                <a:rPr lang="th-TH" sz="1400" i="1">
                                  <a:latin typeface="Cambria Math" panose="02040503050406030204" pitchFamily="18" charset="0"/>
                                </a:rPr>
                                <m:t>𝑝𝑞</m:t>
                              </m:r>
                            </m:sub>
                          </m:sSub>
                        </m:den>
                      </m:f>
                      <m:r>
                        <a:rPr lang="th-TH" sz="1400" i="0">
                          <a:latin typeface="Cambria Math" panose="02040503050406030204" pitchFamily="18" charset="0"/>
                        </a:rPr>
                        <m:t>∗ </m:t>
                      </m:r>
                      <m:sSub>
                        <m:sSubPr>
                          <m:ctrlPr>
                            <a:rPr lang="th-TH" sz="1400" i="1">
                              <a:latin typeface="Cambria Math" panose="02040503050406030204" pitchFamily="18" charset="0"/>
                            </a:rPr>
                          </m:ctrlPr>
                        </m:sSubPr>
                        <m:e>
                          <m:r>
                            <a:rPr lang="th-TH" sz="1400" i="1">
                              <a:latin typeface="Cambria Math" panose="02040503050406030204" pitchFamily="18" charset="0"/>
                            </a:rPr>
                            <m:t>𝑒</m:t>
                          </m:r>
                        </m:e>
                        <m:sub>
                          <m:r>
                            <a:rPr lang="th-TH" sz="1400" i="1">
                              <a:latin typeface="Cambria Math" panose="02040503050406030204" pitchFamily="18" charset="0"/>
                            </a:rPr>
                            <m:t>𝑝𝑞</m:t>
                          </m:r>
                        </m:sub>
                      </m:sSub>
                      <m:r>
                        <a:rPr lang="th-TH" sz="1400" i="0">
                          <a:latin typeface="Cambria Math" panose="02040503050406030204" pitchFamily="18" charset="0"/>
                        </a:rPr>
                        <m:t>= </m:t>
                      </m:r>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1">
                              <a:latin typeface="Cambria Math" panose="02040503050406030204" pitchFamily="18" charset="0"/>
                            </a:rPr>
                            <m:t>𝑝𝑞</m:t>
                          </m:r>
                        </m:sub>
                      </m:sSub>
                      <m:r>
                        <a:rPr lang="th-TH" sz="1400" i="0">
                          <a:latin typeface="Cambria Math" panose="02040503050406030204" pitchFamily="18" charset="0"/>
                        </a:rPr>
                        <m:t>∗</m:t>
                      </m:r>
                      <m:sSub>
                        <m:sSubPr>
                          <m:ctrlPr>
                            <a:rPr lang="th-TH" sz="1400" i="1">
                              <a:latin typeface="Cambria Math" panose="02040503050406030204" pitchFamily="18" charset="0"/>
                            </a:rPr>
                          </m:ctrlPr>
                        </m:sSubPr>
                        <m:e>
                          <m:r>
                            <a:rPr lang="th-TH" sz="1400" i="1">
                              <a:latin typeface="Cambria Math" panose="02040503050406030204" pitchFamily="18" charset="0"/>
                            </a:rPr>
                            <m:t>𝑣</m:t>
                          </m:r>
                        </m:e>
                        <m:sub>
                          <m:r>
                            <a:rPr lang="th-TH" sz="1400" i="1">
                              <a:latin typeface="Cambria Math" panose="02040503050406030204" pitchFamily="18" charset="0"/>
                            </a:rPr>
                            <m:t>𝑝𝑞</m:t>
                          </m:r>
                        </m:sub>
                      </m:sSub>
                      <m:r>
                        <a:rPr lang="th-TH" sz="1400" i="0">
                          <a:latin typeface="Cambria Math" panose="02040503050406030204" pitchFamily="18" charset="0"/>
                        </a:rPr>
                        <m:t>+</m:t>
                      </m:r>
                      <m:sSub>
                        <m:sSubPr>
                          <m:ctrlPr>
                            <a:rPr lang="th-TH" sz="1400" i="1">
                              <a:latin typeface="Cambria Math" panose="02040503050406030204" pitchFamily="18" charset="0"/>
                            </a:rPr>
                          </m:ctrlPr>
                        </m:sSubPr>
                        <m:e>
                          <m:r>
                            <a:rPr lang="th-TH" sz="1400" i="1">
                              <a:latin typeface="Cambria Math" panose="02040503050406030204" pitchFamily="18" charset="0"/>
                            </a:rPr>
                            <m:t>𝑌</m:t>
                          </m:r>
                        </m:e>
                        <m:sub>
                          <m:r>
                            <a:rPr lang="th-TH" sz="1400" i="1">
                              <a:latin typeface="Cambria Math" panose="02040503050406030204" pitchFamily="18" charset="0"/>
                            </a:rPr>
                            <m:t>𝑝𝑞</m:t>
                          </m:r>
                        </m:sub>
                      </m:sSub>
                      <m:r>
                        <a:rPr lang="th-TH" sz="1400" i="0">
                          <a:latin typeface="Cambria Math" panose="02040503050406030204" pitchFamily="18" charset="0"/>
                        </a:rPr>
                        <m:t>∗ </m:t>
                      </m:r>
                      <m:sSub>
                        <m:sSubPr>
                          <m:ctrlPr>
                            <a:rPr lang="th-TH" sz="1400" i="1">
                              <a:latin typeface="Cambria Math" panose="02040503050406030204" pitchFamily="18" charset="0"/>
                            </a:rPr>
                          </m:ctrlPr>
                        </m:sSubPr>
                        <m:e>
                          <m:r>
                            <a:rPr lang="th-TH" sz="1400" i="1">
                              <a:latin typeface="Cambria Math" panose="02040503050406030204" pitchFamily="18" charset="0"/>
                            </a:rPr>
                            <m:t>𝑒</m:t>
                          </m:r>
                        </m:e>
                        <m:sub>
                          <m:r>
                            <a:rPr lang="th-TH" sz="1400" i="1">
                              <a:latin typeface="Cambria Math" panose="02040503050406030204" pitchFamily="18" charset="0"/>
                            </a:rPr>
                            <m:t>𝑝𝑞</m:t>
                          </m:r>
                        </m:sub>
                      </m:sSub>
                    </m:oMath>
                  </m:oMathPara>
                </a14:m>
                <a:endParaRPr lang="th-TH" sz="1400" dirty="0"/>
              </a:p>
            </p:txBody>
          </p:sp>
        </mc:Choice>
        <mc:Fallback xmlns="">
          <p:sp>
            <p:nvSpPr>
              <p:cNvPr id="23" name="Rectangle 22">
                <a:extLst>
                  <a:ext uri="{FF2B5EF4-FFF2-40B4-BE49-F238E27FC236}">
                    <a16:creationId xmlns:a16="http://schemas.microsoft.com/office/drawing/2014/main" id="{248683EF-E264-4F90-A8E6-529203672E3C}"/>
                  </a:ext>
                </a:extLst>
              </p:cNvPr>
              <p:cNvSpPr>
                <a:spLocks noRot="1" noChangeAspect="1" noMove="1" noResize="1" noEditPoints="1" noAdjustHandles="1" noChangeArrowheads="1" noChangeShapeType="1" noTextEdit="1"/>
              </p:cNvSpPr>
              <p:nvPr/>
            </p:nvSpPr>
            <p:spPr>
              <a:xfrm>
                <a:off x="126124" y="5609241"/>
                <a:ext cx="5255814" cy="557076"/>
              </a:xfrm>
              <a:prstGeom prst="rect">
                <a:avLst/>
              </a:prstGeom>
              <a:blipFill>
                <a:blip r:embed="rId11"/>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2E92653-39A7-4647-9D88-E6FA54A02837}"/>
                  </a:ext>
                </a:extLst>
              </p:cNvPr>
              <p:cNvSpPr/>
              <p:nvPr/>
            </p:nvSpPr>
            <p:spPr>
              <a:xfrm>
                <a:off x="77670" y="6083244"/>
                <a:ext cx="2152154" cy="2912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200" i="1" smtClean="0">
                              <a:latin typeface="Cambria Math" panose="02040503050406030204" pitchFamily="18" charset="0"/>
                            </a:rPr>
                          </m:ctrlPr>
                        </m:sSubPr>
                        <m:e>
                          <m:r>
                            <a:rPr lang="th-TH" sz="1200" i="1">
                              <a:latin typeface="Cambria Math" panose="02040503050406030204" pitchFamily="18" charset="0"/>
                            </a:rPr>
                            <m:t>𝑖</m:t>
                          </m:r>
                        </m:e>
                        <m:sub>
                          <m:r>
                            <a:rPr lang="th-TH" sz="1200" i="1">
                              <a:latin typeface="Cambria Math" panose="02040503050406030204" pitchFamily="18" charset="0"/>
                            </a:rPr>
                            <m:t>𝑝𝑞</m:t>
                          </m:r>
                        </m:sub>
                      </m:sSub>
                      <m:r>
                        <a:rPr lang="en-US" sz="1200" b="0" i="1" smtClean="0">
                          <a:latin typeface="Cambria Math" panose="02040503050406030204" pitchFamily="18" charset="0"/>
                        </a:rPr>
                        <m:t> −</m:t>
                      </m:r>
                      <m:sSub>
                        <m:sSubPr>
                          <m:ctrlPr>
                            <a:rPr lang="th-TH" sz="1200" i="1">
                              <a:latin typeface="Cambria Math" panose="02040503050406030204" pitchFamily="18" charset="0"/>
                            </a:rPr>
                          </m:ctrlPr>
                        </m:sSubPr>
                        <m:e>
                          <m:r>
                            <a:rPr lang="th-TH" sz="1200" i="1">
                              <a:latin typeface="Cambria Math" panose="02040503050406030204" pitchFamily="18" charset="0"/>
                            </a:rPr>
                            <m:t>𝑌</m:t>
                          </m:r>
                        </m:e>
                        <m:sub>
                          <m:r>
                            <a:rPr lang="th-TH" sz="1200" i="1">
                              <a:latin typeface="Cambria Math" panose="02040503050406030204" pitchFamily="18" charset="0"/>
                            </a:rPr>
                            <m:t>𝑝𝑞</m:t>
                          </m:r>
                        </m:sub>
                      </m:sSub>
                      <m:r>
                        <a:rPr lang="th-TH" sz="1200">
                          <a:latin typeface="Cambria Math" panose="02040503050406030204" pitchFamily="18" charset="0"/>
                        </a:rPr>
                        <m:t>∗ </m:t>
                      </m:r>
                      <m:sSub>
                        <m:sSubPr>
                          <m:ctrlPr>
                            <a:rPr lang="th-TH" sz="1200" i="1">
                              <a:latin typeface="Cambria Math" panose="02040503050406030204" pitchFamily="18" charset="0"/>
                            </a:rPr>
                          </m:ctrlPr>
                        </m:sSubPr>
                        <m:e>
                          <m:r>
                            <a:rPr lang="th-TH" sz="1200" i="1">
                              <a:latin typeface="Cambria Math" panose="02040503050406030204" pitchFamily="18" charset="0"/>
                            </a:rPr>
                            <m:t>𝑒</m:t>
                          </m:r>
                        </m:e>
                        <m:sub>
                          <m:r>
                            <a:rPr lang="th-TH" sz="1200" i="1">
                              <a:latin typeface="Cambria Math" panose="02040503050406030204" pitchFamily="18" charset="0"/>
                            </a:rPr>
                            <m:t>𝑝𝑞</m:t>
                          </m:r>
                        </m:sub>
                      </m:sSub>
                      <m:sSub>
                        <m:sSubPr>
                          <m:ctrlPr>
                            <a:rPr lang="th-TH" sz="1200" i="1">
                              <a:latin typeface="Cambria Math" panose="02040503050406030204" pitchFamily="18" charset="0"/>
                            </a:rPr>
                          </m:ctrlPr>
                        </m:sSubPr>
                        <m:e>
                          <m:r>
                            <a:rPr lang="en-US" sz="1200" b="0" i="1" smtClean="0">
                              <a:latin typeface="Cambria Math" panose="02040503050406030204" pitchFamily="18" charset="0"/>
                            </a:rPr>
                            <m:t>=</m:t>
                          </m:r>
                          <m:r>
                            <a:rPr lang="th-TH" sz="1200" i="1">
                              <a:latin typeface="Cambria Math" panose="02040503050406030204" pitchFamily="18" charset="0"/>
                            </a:rPr>
                            <m:t>𝑌</m:t>
                          </m:r>
                        </m:e>
                        <m:sub>
                          <m:r>
                            <a:rPr lang="th-TH" sz="1200" i="1">
                              <a:latin typeface="Cambria Math" panose="02040503050406030204" pitchFamily="18" charset="0"/>
                            </a:rPr>
                            <m:t>𝑝𝑞</m:t>
                          </m:r>
                        </m:sub>
                      </m:sSub>
                      <m:r>
                        <a:rPr lang="th-TH" sz="1200">
                          <a:latin typeface="Cambria Math" panose="02040503050406030204" pitchFamily="18" charset="0"/>
                        </a:rPr>
                        <m:t>∗</m:t>
                      </m:r>
                      <m:sSub>
                        <m:sSubPr>
                          <m:ctrlPr>
                            <a:rPr lang="th-TH" sz="1200" i="1">
                              <a:latin typeface="Cambria Math" panose="02040503050406030204" pitchFamily="18" charset="0"/>
                            </a:rPr>
                          </m:ctrlPr>
                        </m:sSubPr>
                        <m:e>
                          <m:r>
                            <a:rPr lang="th-TH" sz="1200" i="1">
                              <a:latin typeface="Cambria Math" panose="02040503050406030204" pitchFamily="18" charset="0"/>
                            </a:rPr>
                            <m:t>𝑣</m:t>
                          </m:r>
                        </m:e>
                        <m:sub>
                          <m:r>
                            <a:rPr lang="th-TH" sz="1200" i="1">
                              <a:latin typeface="Cambria Math" panose="02040503050406030204" pitchFamily="18" charset="0"/>
                            </a:rPr>
                            <m:t>𝑝𝑞</m:t>
                          </m:r>
                        </m:sub>
                      </m:sSub>
                    </m:oMath>
                  </m:oMathPara>
                </a14:m>
                <a:endParaRPr lang="th-TH" sz="1200" dirty="0"/>
              </a:p>
            </p:txBody>
          </p:sp>
        </mc:Choice>
        <mc:Fallback xmlns="">
          <p:sp>
            <p:nvSpPr>
              <p:cNvPr id="24" name="Rectangle 23">
                <a:extLst>
                  <a:ext uri="{FF2B5EF4-FFF2-40B4-BE49-F238E27FC236}">
                    <a16:creationId xmlns:a16="http://schemas.microsoft.com/office/drawing/2014/main" id="{92E92653-39A7-4647-9D88-E6FA54A02837}"/>
                  </a:ext>
                </a:extLst>
              </p:cNvPr>
              <p:cNvSpPr>
                <a:spLocks noRot="1" noChangeAspect="1" noMove="1" noResize="1" noEditPoints="1" noAdjustHandles="1" noChangeArrowheads="1" noChangeShapeType="1" noTextEdit="1"/>
              </p:cNvSpPr>
              <p:nvPr/>
            </p:nvSpPr>
            <p:spPr>
              <a:xfrm>
                <a:off x="77670" y="6083244"/>
                <a:ext cx="2152154" cy="291298"/>
              </a:xfrm>
              <a:prstGeom prst="rect">
                <a:avLst/>
              </a:prstGeom>
              <a:blipFill>
                <a:blip r:embed="rId12"/>
                <a:stretch>
                  <a:fillRect/>
                </a:stretch>
              </a:blipFill>
            </p:spPr>
            <p:txBody>
              <a:bodyPr/>
              <a:lstStyle/>
              <a:p>
                <a:r>
                  <a:rPr lang="th-TH">
                    <a:noFill/>
                  </a:rPr>
                  <a:t> </a:t>
                </a:r>
              </a:p>
            </p:txBody>
          </p:sp>
        </mc:Fallback>
      </mc:AlternateContent>
      <p:cxnSp>
        <p:nvCxnSpPr>
          <p:cNvPr id="25" name="Straight Arrow Connector 24">
            <a:extLst>
              <a:ext uri="{FF2B5EF4-FFF2-40B4-BE49-F238E27FC236}">
                <a16:creationId xmlns:a16="http://schemas.microsoft.com/office/drawing/2014/main" id="{7A52707D-5118-4BBF-A713-EF27E713804B}"/>
              </a:ext>
            </a:extLst>
          </p:cNvPr>
          <p:cNvCxnSpPr>
            <a:cxnSpLocks/>
            <a:endCxn id="26" idx="1"/>
          </p:cNvCxnSpPr>
          <p:nvPr/>
        </p:nvCxnSpPr>
        <p:spPr>
          <a:xfrm>
            <a:off x="2193332" y="6535536"/>
            <a:ext cx="336827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FB1CF0-0897-4B79-839C-346A794B2916}"/>
              </a:ext>
            </a:extLst>
          </p:cNvPr>
          <p:cNvSpPr txBox="1"/>
          <p:nvPr/>
        </p:nvSpPr>
        <p:spPr>
          <a:xfrm>
            <a:off x="5561605" y="6273926"/>
            <a:ext cx="583096" cy="523220"/>
          </a:xfrm>
          <a:prstGeom prst="rect">
            <a:avLst/>
          </a:prstGeom>
          <a:noFill/>
        </p:spPr>
        <p:txBody>
          <a:bodyPr wrap="square" rtlCol="0">
            <a:spAutoFit/>
          </a:bodyPr>
          <a:lstStyle/>
          <a:p>
            <a:r>
              <a:rPr lang="en-US" dirty="0"/>
              <a:t>(3)</a:t>
            </a:r>
            <a:endParaRPr lang="th-TH" dirty="0"/>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96997CC-2EB3-4A56-A443-BD6190FC18D1}"/>
                  </a:ext>
                </a:extLst>
              </p:cNvPr>
              <p:cNvSpPr/>
              <p:nvPr/>
            </p:nvSpPr>
            <p:spPr>
              <a:xfrm>
                <a:off x="7207839" y="3853017"/>
                <a:ext cx="23414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𝑓𝑟𝑜𝑚</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𝑒𝑞𝑢𝑎𝑡𝑖𝑜𝑛</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2</m:t>
                      </m:r>
                      <m:r>
                        <a:rPr lang="en-US" sz="2000" b="0" i="1" smtClean="0">
                          <a:latin typeface="Cambria Math" panose="02040503050406030204" pitchFamily="18" charset="0"/>
                          <a:ea typeface="Calibri" panose="020F0502020204030204" pitchFamily="34" charset="0"/>
                          <a:cs typeface="Cordia New" panose="020B0304020202020204" pitchFamily="34" charset="-34"/>
                        </a:rPr>
                        <m:t>)</m:t>
                      </m:r>
                    </m:oMath>
                  </m:oMathPara>
                </a14:m>
                <a:endParaRPr lang="th-TH" sz="2000" dirty="0"/>
              </a:p>
            </p:txBody>
          </p:sp>
        </mc:Choice>
        <mc:Fallback xmlns="">
          <p:sp>
            <p:nvSpPr>
              <p:cNvPr id="30" name="Rectangle 29">
                <a:extLst>
                  <a:ext uri="{FF2B5EF4-FFF2-40B4-BE49-F238E27FC236}">
                    <a16:creationId xmlns:a16="http://schemas.microsoft.com/office/drawing/2014/main" id="{E96997CC-2EB3-4A56-A443-BD6190FC18D1}"/>
                  </a:ext>
                </a:extLst>
              </p:cNvPr>
              <p:cNvSpPr>
                <a:spLocks noRot="1" noChangeAspect="1" noMove="1" noResize="1" noEditPoints="1" noAdjustHandles="1" noChangeArrowheads="1" noChangeShapeType="1" noTextEdit="1"/>
              </p:cNvSpPr>
              <p:nvPr/>
            </p:nvSpPr>
            <p:spPr>
              <a:xfrm>
                <a:off x="7207839" y="3853017"/>
                <a:ext cx="2341410" cy="400110"/>
              </a:xfrm>
              <a:prstGeom prst="rect">
                <a:avLst/>
              </a:prstGeom>
              <a:blipFill>
                <a:blip r:embed="rId13"/>
                <a:stretch>
                  <a:fillRect b="-909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76AB1F3A-8955-489F-9D18-395D34346AB6}"/>
                  </a:ext>
                </a:extLst>
              </p:cNvPr>
              <p:cNvSpPr/>
              <p:nvPr/>
            </p:nvSpPr>
            <p:spPr>
              <a:xfrm>
                <a:off x="7207839" y="4196998"/>
                <a:ext cx="2414956" cy="854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𝑖</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0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𝑗</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0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𝑌</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sSub>
                        <m:sSubPr>
                          <m:ctrlPr>
                            <a:rPr lang="en-US" sz="2000" i="1">
                              <a:latin typeface="Cambria Math" panose="02040503050406030204" pitchFamily="18" charset="0"/>
                              <a:ea typeface="Calibri" panose="020F0502020204030204" pitchFamily="34" charset="0"/>
                              <a:cs typeface="Cordia New" panose="020B0304020202020204" pitchFamily="34" charset="-34"/>
                            </a:rPr>
                          </m:ctrlPr>
                        </m:sSubPr>
                        <m:e>
                          <m:r>
                            <a:rPr lang="en-US" sz="2000" i="1">
                              <a:latin typeface="Cambria Math" panose="02040503050406030204" pitchFamily="18" charset="0"/>
                              <a:ea typeface="Calibri" panose="020F0502020204030204" pitchFamily="34" charset="0"/>
                              <a:cs typeface="Cordia New" panose="020B0304020202020204" pitchFamily="34" charset="-34"/>
                            </a:rPr>
                            <m:t>𝑣</m:t>
                          </m:r>
                        </m:e>
                        <m:sub>
                          <m:r>
                            <a:rPr lang="en-US" sz="2000" i="1">
                              <a:latin typeface="Cambria Math" panose="02040503050406030204" pitchFamily="18" charset="0"/>
                              <a:ea typeface="Calibri" panose="020F0502020204030204" pitchFamily="34" charset="0"/>
                              <a:cs typeface="Cordia New" panose="020B0304020202020204" pitchFamily="34" charset="-34"/>
                            </a:rPr>
                            <m:t>𝑝𝑞</m:t>
                          </m:r>
                        </m:sub>
                      </m:sSub>
                    </m:oMath>
                  </m:oMathPara>
                </a14:m>
                <a:endParaRPr lang="en-US" dirty="0"/>
              </a:p>
              <a:p>
                <a:endParaRPr lang="th-TH" dirty="0"/>
              </a:p>
            </p:txBody>
          </p:sp>
        </mc:Choice>
        <mc:Fallback xmlns="">
          <p:sp>
            <p:nvSpPr>
              <p:cNvPr id="31" name="Rectangle 30">
                <a:extLst>
                  <a:ext uri="{FF2B5EF4-FFF2-40B4-BE49-F238E27FC236}">
                    <a16:creationId xmlns:a16="http://schemas.microsoft.com/office/drawing/2014/main" id="{76AB1F3A-8955-489F-9D18-395D34346AB6}"/>
                  </a:ext>
                </a:extLst>
              </p:cNvPr>
              <p:cNvSpPr>
                <a:spLocks noRot="1" noChangeAspect="1" noMove="1" noResize="1" noEditPoints="1" noAdjustHandles="1" noChangeArrowheads="1" noChangeShapeType="1" noTextEdit="1"/>
              </p:cNvSpPr>
              <p:nvPr/>
            </p:nvSpPr>
            <p:spPr>
              <a:xfrm>
                <a:off x="7207839" y="4196998"/>
                <a:ext cx="2414956" cy="854658"/>
              </a:xfrm>
              <a:prstGeom prst="rect">
                <a:avLst/>
              </a:prstGeom>
              <a:blipFill>
                <a:blip r:embed="rId1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06738D99-895A-42AB-9D63-3D929134EEAF}"/>
                  </a:ext>
                </a:extLst>
              </p:cNvPr>
              <p:cNvSpPr/>
              <p:nvPr/>
            </p:nvSpPr>
            <p:spPr>
              <a:xfrm>
                <a:off x="7185579" y="4557512"/>
                <a:ext cx="2742802"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libri" panose="020F0502020204030204" pitchFamily="34" charset="0"/>
                              <a:cs typeface="Cordia New" panose="020B0304020202020204" pitchFamily="34" charset="-34"/>
                            </a:rPr>
                          </m:ctrlPr>
                        </m:sSubPr>
                        <m:e>
                          <m:r>
                            <a:rPr lang="en-US" sz="2400" i="1">
                              <a:latin typeface="Cambria Math" panose="02040503050406030204" pitchFamily="18" charset="0"/>
                              <a:ea typeface="Calibri" panose="020F0502020204030204" pitchFamily="34" charset="0"/>
                              <a:cs typeface="Cordia New" panose="020B0304020202020204" pitchFamily="34" charset="-34"/>
                            </a:rPr>
                            <m:t>𝑗</m:t>
                          </m:r>
                        </m:e>
                        <m:sub>
                          <m:r>
                            <a:rPr lang="en-US" sz="24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400" i="1">
                          <a:latin typeface="Cambria Math" panose="02040503050406030204" pitchFamily="18" charset="0"/>
                          <a:ea typeface="Calibri" panose="020F0502020204030204" pitchFamily="34" charset="0"/>
                          <a:cs typeface="Cordia New" panose="020B0304020202020204" pitchFamily="34" charset="-34"/>
                        </a:rPr>
                        <m:t>= </m:t>
                      </m:r>
                      <m:sSub>
                        <m:sSubPr>
                          <m:ctrlPr>
                            <a:rPr lang="en-US" sz="2400" i="1">
                              <a:latin typeface="Cambria Math" panose="02040503050406030204" pitchFamily="18" charset="0"/>
                              <a:ea typeface="Calibri" panose="020F0502020204030204" pitchFamily="34" charset="0"/>
                              <a:cs typeface="Cordia New" panose="020B0304020202020204" pitchFamily="34" charset="-34"/>
                            </a:rPr>
                          </m:ctrlPr>
                        </m:sSubPr>
                        <m:e>
                          <m:r>
                            <a:rPr lang="en-US" sz="2400" i="1">
                              <a:latin typeface="Cambria Math" panose="02040503050406030204" pitchFamily="18" charset="0"/>
                              <a:ea typeface="Calibri" panose="020F0502020204030204" pitchFamily="34" charset="0"/>
                              <a:cs typeface="Cordia New" panose="020B0304020202020204" pitchFamily="34" charset="-34"/>
                            </a:rPr>
                            <m:t>𝑌</m:t>
                          </m:r>
                        </m:e>
                        <m:sub>
                          <m:r>
                            <a:rPr lang="en-US" sz="2400" i="1">
                              <a:latin typeface="Cambria Math" panose="02040503050406030204" pitchFamily="18" charset="0"/>
                              <a:ea typeface="Calibri" panose="020F0502020204030204" pitchFamily="34" charset="0"/>
                              <a:cs typeface="Cordia New" panose="020B0304020202020204" pitchFamily="34" charset="-34"/>
                            </a:rPr>
                            <m:t>𝑝𝑞</m:t>
                          </m:r>
                        </m:sub>
                      </m:sSub>
                      <m:sSub>
                        <m:sSubPr>
                          <m:ctrlPr>
                            <a:rPr lang="en-US" sz="2400" i="1">
                              <a:latin typeface="Cambria Math" panose="02040503050406030204" pitchFamily="18" charset="0"/>
                              <a:ea typeface="Calibri" panose="020F0502020204030204" pitchFamily="34" charset="0"/>
                              <a:cs typeface="Cordia New" panose="020B0304020202020204" pitchFamily="34" charset="-34"/>
                            </a:rPr>
                          </m:ctrlPr>
                        </m:sSubPr>
                        <m:e>
                          <m:r>
                            <a:rPr lang="en-US" sz="2400" i="1">
                              <a:latin typeface="Cambria Math" panose="02040503050406030204" pitchFamily="18" charset="0"/>
                              <a:ea typeface="Calibri" panose="020F0502020204030204" pitchFamily="34" charset="0"/>
                              <a:cs typeface="Cordia New" panose="020B0304020202020204" pitchFamily="34" charset="-34"/>
                            </a:rPr>
                            <m:t>𝑣</m:t>
                          </m:r>
                        </m:e>
                        <m:sub>
                          <m:r>
                            <a:rPr lang="en-US" sz="24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400" b="0" i="1" smtClean="0">
                          <a:latin typeface="Cambria Math" panose="02040503050406030204" pitchFamily="18" charset="0"/>
                          <a:ea typeface="Calibri" panose="020F0502020204030204" pitchFamily="34" charset="0"/>
                          <a:cs typeface="Cordia New" panose="020B0304020202020204" pitchFamily="34" charset="-34"/>
                        </a:rPr>
                        <m:t>−</m:t>
                      </m:r>
                      <m:sSub>
                        <m:sSubPr>
                          <m:ctrlPr>
                            <a:rPr lang="en-US" sz="2400" i="1">
                              <a:latin typeface="Cambria Math" panose="02040503050406030204" pitchFamily="18" charset="0"/>
                              <a:ea typeface="Calibri" panose="020F0502020204030204" pitchFamily="34" charset="0"/>
                              <a:cs typeface="Cordia New" panose="020B0304020202020204" pitchFamily="34" charset="-34"/>
                            </a:rPr>
                          </m:ctrlPr>
                        </m:sSubPr>
                        <m:e>
                          <m:r>
                            <a:rPr lang="en-US" sz="2400" i="1">
                              <a:latin typeface="Cambria Math" panose="02040503050406030204" pitchFamily="18" charset="0"/>
                              <a:ea typeface="Calibri" panose="020F0502020204030204" pitchFamily="34" charset="0"/>
                              <a:cs typeface="Cordia New" panose="020B0304020202020204" pitchFamily="34" charset="-34"/>
                            </a:rPr>
                            <m:t>𝑖</m:t>
                          </m:r>
                        </m:e>
                        <m:sub>
                          <m:r>
                            <a:rPr lang="en-US" sz="2400" i="1">
                              <a:latin typeface="Cambria Math" panose="02040503050406030204" pitchFamily="18" charset="0"/>
                              <a:ea typeface="Calibri" panose="020F0502020204030204" pitchFamily="34" charset="0"/>
                              <a:cs typeface="Cordia New" panose="020B0304020202020204" pitchFamily="34" charset="-34"/>
                            </a:rPr>
                            <m:t>𝑝𝑞</m:t>
                          </m:r>
                        </m:sub>
                      </m:sSub>
                    </m:oMath>
                  </m:oMathPara>
                </a14:m>
                <a:endParaRPr lang="en-US" dirty="0"/>
              </a:p>
            </p:txBody>
          </p:sp>
        </mc:Choice>
        <mc:Fallback xmlns="">
          <p:sp>
            <p:nvSpPr>
              <p:cNvPr id="32" name="Rectangle 31">
                <a:extLst>
                  <a:ext uri="{FF2B5EF4-FFF2-40B4-BE49-F238E27FC236}">
                    <a16:creationId xmlns:a16="http://schemas.microsoft.com/office/drawing/2014/main" id="{06738D99-895A-42AB-9D63-3D929134EEAF}"/>
                  </a:ext>
                </a:extLst>
              </p:cNvPr>
              <p:cNvSpPr>
                <a:spLocks noRot="1" noChangeAspect="1" noMove="1" noResize="1" noEditPoints="1" noAdjustHandles="1" noChangeArrowheads="1" noChangeShapeType="1" noTextEdit="1"/>
              </p:cNvSpPr>
              <p:nvPr/>
            </p:nvSpPr>
            <p:spPr>
              <a:xfrm>
                <a:off x="7185579" y="4557512"/>
                <a:ext cx="2742802" cy="490199"/>
              </a:xfrm>
              <a:prstGeom prst="rect">
                <a:avLst/>
              </a:prstGeom>
              <a:blipFill>
                <a:blip r:embed="rId15"/>
                <a:stretch>
                  <a:fillRect b="-1125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F6B3A96A-AE2B-485C-83DC-3629819D9238}"/>
                  </a:ext>
                </a:extLst>
              </p:cNvPr>
              <p:cNvSpPr/>
              <p:nvPr/>
            </p:nvSpPr>
            <p:spPr>
              <a:xfrm>
                <a:off x="77670" y="6338243"/>
                <a:ext cx="2152154" cy="2912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1200" i="1" smtClean="0">
                              <a:latin typeface="Cambria Math" panose="02040503050406030204" pitchFamily="18" charset="0"/>
                            </a:rPr>
                          </m:ctrlPr>
                        </m:sSubPr>
                        <m:e>
                          <m:r>
                            <a:rPr lang="th-TH" sz="1200" i="1">
                              <a:latin typeface="Cambria Math" panose="02040503050406030204" pitchFamily="18" charset="0"/>
                            </a:rPr>
                            <m:t>𝑌</m:t>
                          </m:r>
                        </m:e>
                        <m:sub>
                          <m:r>
                            <a:rPr lang="th-TH" sz="1200" i="1">
                              <a:latin typeface="Cambria Math" panose="02040503050406030204" pitchFamily="18" charset="0"/>
                            </a:rPr>
                            <m:t>𝑝𝑞</m:t>
                          </m:r>
                        </m:sub>
                      </m:sSub>
                      <m:r>
                        <a:rPr lang="th-TH" sz="1200">
                          <a:latin typeface="Cambria Math" panose="02040503050406030204" pitchFamily="18" charset="0"/>
                        </a:rPr>
                        <m:t>∗</m:t>
                      </m:r>
                      <m:sSub>
                        <m:sSubPr>
                          <m:ctrlPr>
                            <a:rPr lang="th-TH" sz="1200" i="1">
                              <a:latin typeface="Cambria Math" panose="02040503050406030204" pitchFamily="18" charset="0"/>
                            </a:rPr>
                          </m:ctrlPr>
                        </m:sSubPr>
                        <m:e>
                          <m:r>
                            <a:rPr lang="th-TH" sz="1200" i="1">
                              <a:latin typeface="Cambria Math" panose="02040503050406030204" pitchFamily="18" charset="0"/>
                            </a:rPr>
                            <m:t>𝑣</m:t>
                          </m:r>
                        </m:e>
                        <m:sub>
                          <m:r>
                            <a:rPr lang="th-TH" sz="1200" i="1">
                              <a:latin typeface="Cambria Math" panose="02040503050406030204" pitchFamily="18" charset="0"/>
                            </a:rPr>
                            <m:t>𝑝𝑞</m:t>
                          </m:r>
                        </m:sub>
                      </m:sSub>
                      <m:r>
                        <a:rPr lang="en-US" sz="1200" b="0" i="1" smtClean="0">
                          <a:latin typeface="Cambria Math" panose="02040503050406030204" pitchFamily="18" charset="0"/>
                        </a:rPr>
                        <m:t>=</m:t>
                      </m:r>
                      <m:sSub>
                        <m:sSubPr>
                          <m:ctrlPr>
                            <a:rPr lang="th-TH" sz="1200" i="1">
                              <a:latin typeface="Cambria Math" panose="02040503050406030204" pitchFamily="18" charset="0"/>
                            </a:rPr>
                          </m:ctrlPr>
                        </m:sSubPr>
                        <m:e>
                          <m:r>
                            <a:rPr lang="th-TH" sz="1200" i="1">
                              <a:latin typeface="Cambria Math" panose="02040503050406030204" pitchFamily="18" charset="0"/>
                            </a:rPr>
                            <m:t>𝑖</m:t>
                          </m:r>
                        </m:e>
                        <m:sub>
                          <m:r>
                            <a:rPr lang="th-TH" sz="1200" i="1">
                              <a:latin typeface="Cambria Math" panose="02040503050406030204" pitchFamily="18" charset="0"/>
                            </a:rPr>
                            <m:t>𝑝𝑞</m:t>
                          </m:r>
                        </m:sub>
                      </m:sSub>
                      <m:r>
                        <a:rPr lang="en-US" sz="1200" i="1">
                          <a:latin typeface="Cambria Math" panose="02040503050406030204" pitchFamily="18" charset="0"/>
                        </a:rPr>
                        <m:t> −</m:t>
                      </m:r>
                      <m:sSub>
                        <m:sSubPr>
                          <m:ctrlPr>
                            <a:rPr lang="th-TH" sz="1200" i="1">
                              <a:latin typeface="Cambria Math" panose="02040503050406030204" pitchFamily="18" charset="0"/>
                            </a:rPr>
                          </m:ctrlPr>
                        </m:sSubPr>
                        <m:e>
                          <m:r>
                            <a:rPr lang="th-TH" sz="1200" i="1">
                              <a:latin typeface="Cambria Math" panose="02040503050406030204" pitchFamily="18" charset="0"/>
                            </a:rPr>
                            <m:t>𝑌</m:t>
                          </m:r>
                        </m:e>
                        <m:sub>
                          <m:r>
                            <a:rPr lang="th-TH" sz="1200" i="1">
                              <a:latin typeface="Cambria Math" panose="02040503050406030204" pitchFamily="18" charset="0"/>
                            </a:rPr>
                            <m:t>𝑝𝑞</m:t>
                          </m:r>
                        </m:sub>
                      </m:sSub>
                      <m:r>
                        <a:rPr lang="th-TH" sz="1200">
                          <a:latin typeface="Cambria Math" panose="02040503050406030204" pitchFamily="18" charset="0"/>
                        </a:rPr>
                        <m:t>∗ </m:t>
                      </m:r>
                      <m:sSub>
                        <m:sSubPr>
                          <m:ctrlPr>
                            <a:rPr lang="th-TH" sz="1200" i="1">
                              <a:latin typeface="Cambria Math" panose="02040503050406030204" pitchFamily="18" charset="0"/>
                            </a:rPr>
                          </m:ctrlPr>
                        </m:sSubPr>
                        <m:e>
                          <m:r>
                            <a:rPr lang="th-TH" sz="1200" i="1">
                              <a:latin typeface="Cambria Math" panose="02040503050406030204" pitchFamily="18" charset="0"/>
                            </a:rPr>
                            <m:t>𝑒</m:t>
                          </m:r>
                        </m:e>
                        <m:sub>
                          <m:r>
                            <a:rPr lang="th-TH" sz="1200" i="1">
                              <a:latin typeface="Cambria Math" panose="02040503050406030204" pitchFamily="18" charset="0"/>
                            </a:rPr>
                            <m:t>𝑝𝑞</m:t>
                          </m:r>
                        </m:sub>
                      </m:sSub>
                    </m:oMath>
                  </m:oMathPara>
                </a14:m>
                <a:endParaRPr lang="th-TH" sz="1200" dirty="0"/>
              </a:p>
            </p:txBody>
          </p:sp>
        </mc:Choice>
        <mc:Fallback xmlns="">
          <p:sp>
            <p:nvSpPr>
              <p:cNvPr id="33" name="Rectangle 32">
                <a:extLst>
                  <a:ext uri="{FF2B5EF4-FFF2-40B4-BE49-F238E27FC236}">
                    <a16:creationId xmlns:a16="http://schemas.microsoft.com/office/drawing/2014/main" id="{F6B3A96A-AE2B-485C-83DC-3629819D9238}"/>
                  </a:ext>
                </a:extLst>
              </p:cNvPr>
              <p:cNvSpPr>
                <a:spLocks noRot="1" noChangeAspect="1" noMove="1" noResize="1" noEditPoints="1" noAdjustHandles="1" noChangeArrowheads="1" noChangeShapeType="1" noTextEdit="1"/>
              </p:cNvSpPr>
              <p:nvPr/>
            </p:nvSpPr>
            <p:spPr>
              <a:xfrm>
                <a:off x="77670" y="6338243"/>
                <a:ext cx="2152154" cy="291298"/>
              </a:xfrm>
              <a:prstGeom prst="rect">
                <a:avLst/>
              </a:prstGeom>
              <a:blipFill>
                <a:blip r:embed="rId1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50D05CD-9999-48C6-93DB-C06F376C90AF}"/>
                  </a:ext>
                </a:extLst>
              </p:cNvPr>
              <p:cNvSpPr/>
              <p:nvPr/>
            </p:nvSpPr>
            <p:spPr>
              <a:xfrm>
                <a:off x="7176891" y="5075540"/>
                <a:ext cx="29666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libri" panose="020F0502020204030204" pitchFamily="34" charset="0"/>
                          <a:cs typeface="Cordia New" panose="020B0304020202020204" pitchFamily="34" charset="-34"/>
                        </a:rPr>
                        <m:t>𝑝𝑢𝑡</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𝑡</m:t>
                      </m:r>
                      <m:r>
                        <a:rPr lang="en-US" sz="2000" b="0" i="1" smtClean="0">
                          <a:latin typeface="Cambria Math" panose="02040503050406030204" pitchFamily="18" charset="0"/>
                          <a:ea typeface="Calibri" panose="020F0502020204030204" pitchFamily="34" charset="0"/>
                          <a:cs typeface="Cordia New" panose="020B0304020202020204" pitchFamily="34" charset="-34"/>
                        </a:rPr>
                        <m:t>h</m:t>
                      </m:r>
                      <m:r>
                        <a:rPr lang="en-US" sz="2000" b="0" i="1" smtClean="0">
                          <a:latin typeface="Cambria Math" panose="02040503050406030204" pitchFamily="18" charset="0"/>
                          <a:ea typeface="Calibri" panose="020F0502020204030204" pitchFamily="34" charset="0"/>
                          <a:cs typeface="Cordia New" panose="020B0304020202020204" pitchFamily="34" charset="-34"/>
                        </a:rPr>
                        <m:t>𝑒</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𝑣𝑒𝑎𝑙𝑢𝑒</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𝑜𝑓</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𝑒𝑞</m:t>
                      </m:r>
                      <m:r>
                        <a:rPr lang="en-US" sz="2000" b="0" i="1" smtClean="0">
                          <a:latin typeface="Cambria Math" panose="02040503050406030204" pitchFamily="18" charset="0"/>
                          <a:ea typeface="Calibri" panose="020F0502020204030204" pitchFamily="34" charset="0"/>
                          <a:cs typeface="Cordia New" panose="020B0304020202020204" pitchFamily="34" charset="-34"/>
                        </a:rPr>
                        <m:t> (</m:t>
                      </m:r>
                      <m:r>
                        <a:rPr lang="en-US" sz="2000" b="0" i="1" smtClean="0">
                          <a:latin typeface="Cambria Math" panose="02040503050406030204" pitchFamily="18" charset="0"/>
                          <a:ea typeface="Calibri" panose="020F0502020204030204" pitchFamily="34" charset="0"/>
                          <a:cs typeface="Cordia New" panose="020B0304020202020204" pitchFamily="34" charset="-34"/>
                        </a:rPr>
                        <m:t>3</m:t>
                      </m:r>
                      <m:r>
                        <a:rPr lang="en-US" sz="2000" b="0" i="1" smtClean="0">
                          <a:latin typeface="Cambria Math" panose="02040503050406030204" pitchFamily="18" charset="0"/>
                          <a:ea typeface="Calibri" panose="020F0502020204030204" pitchFamily="34" charset="0"/>
                          <a:cs typeface="Cordia New" panose="020B0304020202020204" pitchFamily="34" charset="-34"/>
                        </a:rPr>
                        <m:t>)</m:t>
                      </m:r>
                    </m:oMath>
                  </m:oMathPara>
                </a14:m>
                <a:endParaRPr lang="th-TH" sz="2000" dirty="0"/>
              </a:p>
            </p:txBody>
          </p:sp>
        </mc:Choice>
        <mc:Fallback xmlns="">
          <p:sp>
            <p:nvSpPr>
              <p:cNvPr id="34" name="Rectangle 33">
                <a:extLst>
                  <a:ext uri="{FF2B5EF4-FFF2-40B4-BE49-F238E27FC236}">
                    <a16:creationId xmlns:a16="http://schemas.microsoft.com/office/drawing/2014/main" id="{550D05CD-9999-48C6-93DB-C06F376C90AF}"/>
                  </a:ext>
                </a:extLst>
              </p:cNvPr>
              <p:cNvSpPr>
                <a:spLocks noRot="1" noChangeAspect="1" noMove="1" noResize="1" noEditPoints="1" noAdjustHandles="1" noChangeArrowheads="1" noChangeShapeType="1" noTextEdit="1"/>
              </p:cNvSpPr>
              <p:nvPr/>
            </p:nvSpPr>
            <p:spPr>
              <a:xfrm>
                <a:off x="7176891" y="5075540"/>
                <a:ext cx="2966646" cy="400110"/>
              </a:xfrm>
              <a:prstGeom prst="rect">
                <a:avLst/>
              </a:prstGeom>
              <a:blipFill>
                <a:blip r:embed="rId17"/>
                <a:stretch>
                  <a:fillRect b="-923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01CE3840-AA91-48EB-B49B-45FC573B416F}"/>
                  </a:ext>
                </a:extLst>
              </p:cNvPr>
              <p:cNvSpPr/>
              <p:nvPr/>
            </p:nvSpPr>
            <p:spPr>
              <a:xfrm>
                <a:off x="7176891" y="5414024"/>
                <a:ext cx="3836883"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libri" panose="020F0502020204030204" pitchFamily="34" charset="0"/>
                              <a:cs typeface="Cordia New" panose="020B0304020202020204" pitchFamily="34" charset="-34"/>
                            </a:rPr>
                          </m:ctrlPr>
                        </m:sSubPr>
                        <m:e>
                          <m:r>
                            <a:rPr lang="en-US" sz="2400" i="1">
                              <a:latin typeface="Cambria Math" panose="02040503050406030204" pitchFamily="18" charset="0"/>
                              <a:ea typeface="Calibri" panose="020F0502020204030204" pitchFamily="34" charset="0"/>
                              <a:cs typeface="Cordia New" panose="020B0304020202020204" pitchFamily="34" charset="-34"/>
                            </a:rPr>
                            <m:t>𝑗</m:t>
                          </m:r>
                        </m:e>
                        <m:sub>
                          <m:r>
                            <a:rPr lang="en-US" sz="24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400" i="1">
                          <a:latin typeface="Cambria Math" panose="02040503050406030204" pitchFamily="18" charset="0"/>
                          <a:ea typeface="Calibri" panose="020F0502020204030204" pitchFamily="34" charset="0"/>
                          <a:cs typeface="Cordia New" panose="020B0304020202020204" pitchFamily="34" charset="-34"/>
                        </a:rPr>
                        <m:t>=</m:t>
                      </m:r>
                      <m:sSub>
                        <m:sSubPr>
                          <m:ctrlPr>
                            <a:rPr lang="th-TH" sz="2400" i="1">
                              <a:latin typeface="Cambria Math" panose="02040503050406030204" pitchFamily="18" charset="0"/>
                            </a:rPr>
                          </m:ctrlPr>
                        </m:sSubPr>
                        <m:e>
                          <m:r>
                            <a:rPr lang="th-TH" sz="2400" i="1">
                              <a:latin typeface="Cambria Math" panose="02040503050406030204" pitchFamily="18" charset="0"/>
                            </a:rPr>
                            <m:t>𝑖</m:t>
                          </m:r>
                        </m:e>
                        <m:sub>
                          <m:r>
                            <a:rPr lang="th-TH" sz="2400" i="1">
                              <a:latin typeface="Cambria Math" panose="02040503050406030204" pitchFamily="18" charset="0"/>
                            </a:rPr>
                            <m:t>𝑝𝑞</m:t>
                          </m:r>
                        </m:sub>
                      </m:sSub>
                      <m:r>
                        <a:rPr lang="en-US" sz="2400" i="1">
                          <a:latin typeface="Cambria Math" panose="02040503050406030204" pitchFamily="18" charset="0"/>
                        </a:rPr>
                        <m:t> −</m:t>
                      </m:r>
                      <m:sSub>
                        <m:sSubPr>
                          <m:ctrlPr>
                            <a:rPr lang="th-TH" sz="2400" i="1">
                              <a:latin typeface="Cambria Math" panose="02040503050406030204" pitchFamily="18" charset="0"/>
                            </a:rPr>
                          </m:ctrlPr>
                        </m:sSubPr>
                        <m:e>
                          <m:r>
                            <a:rPr lang="th-TH" sz="2400" i="1">
                              <a:latin typeface="Cambria Math" panose="02040503050406030204" pitchFamily="18" charset="0"/>
                            </a:rPr>
                            <m:t>𝑌</m:t>
                          </m:r>
                        </m:e>
                        <m:sub>
                          <m:r>
                            <a:rPr lang="th-TH" sz="2400" i="1">
                              <a:latin typeface="Cambria Math" panose="02040503050406030204" pitchFamily="18" charset="0"/>
                            </a:rPr>
                            <m:t>𝑝𝑞</m:t>
                          </m:r>
                        </m:sub>
                      </m:sSub>
                      <m:r>
                        <a:rPr lang="th-TH" sz="2400">
                          <a:latin typeface="Cambria Math" panose="02040503050406030204" pitchFamily="18" charset="0"/>
                        </a:rPr>
                        <m:t>∗ </m:t>
                      </m:r>
                      <m:sSub>
                        <m:sSubPr>
                          <m:ctrlPr>
                            <a:rPr lang="th-TH" sz="2400" i="1">
                              <a:latin typeface="Cambria Math" panose="02040503050406030204" pitchFamily="18" charset="0"/>
                            </a:rPr>
                          </m:ctrlPr>
                        </m:sSubPr>
                        <m:e>
                          <m:r>
                            <a:rPr lang="th-TH" sz="2400" i="1">
                              <a:latin typeface="Cambria Math" panose="02040503050406030204" pitchFamily="18" charset="0"/>
                            </a:rPr>
                            <m:t>𝑒</m:t>
                          </m:r>
                        </m:e>
                        <m:sub>
                          <m:r>
                            <a:rPr lang="th-TH" sz="2400" i="1">
                              <a:latin typeface="Cambria Math" panose="02040503050406030204" pitchFamily="18" charset="0"/>
                            </a:rPr>
                            <m:t>𝑝𝑞</m:t>
                          </m:r>
                        </m:sub>
                      </m:sSub>
                      <m:r>
                        <a:rPr lang="en-US" sz="2400" i="1">
                          <a:latin typeface="Cambria Math" panose="02040503050406030204" pitchFamily="18" charset="0"/>
                          <a:ea typeface="Calibri" panose="020F0502020204030204" pitchFamily="34" charset="0"/>
                          <a:cs typeface="Cordia New" panose="020B0304020202020204" pitchFamily="34" charset="-34"/>
                        </a:rPr>
                        <m:t>−</m:t>
                      </m:r>
                      <m:sSub>
                        <m:sSubPr>
                          <m:ctrlPr>
                            <a:rPr lang="en-US" sz="2400" i="1">
                              <a:latin typeface="Cambria Math" panose="02040503050406030204" pitchFamily="18" charset="0"/>
                              <a:ea typeface="Calibri" panose="020F0502020204030204" pitchFamily="34" charset="0"/>
                              <a:cs typeface="Cordia New" panose="020B0304020202020204" pitchFamily="34" charset="-34"/>
                            </a:rPr>
                          </m:ctrlPr>
                        </m:sSubPr>
                        <m:e>
                          <m:r>
                            <a:rPr lang="en-US" sz="2400" i="1">
                              <a:latin typeface="Cambria Math" panose="02040503050406030204" pitchFamily="18" charset="0"/>
                              <a:ea typeface="Calibri" panose="020F0502020204030204" pitchFamily="34" charset="0"/>
                              <a:cs typeface="Cordia New" panose="020B0304020202020204" pitchFamily="34" charset="-34"/>
                            </a:rPr>
                            <m:t>𝑖</m:t>
                          </m:r>
                        </m:e>
                        <m:sub>
                          <m:r>
                            <a:rPr lang="en-US" sz="2400" i="1">
                              <a:latin typeface="Cambria Math" panose="02040503050406030204" pitchFamily="18" charset="0"/>
                              <a:ea typeface="Calibri" panose="020F0502020204030204" pitchFamily="34" charset="0"/>
                              <a:cs typeface="Cordia New" panose="020B0304020202020204" pitchFamily="34" charset="-34"/>
                            </a:rPr>
                            <m:t>𝑝𝑞</m:t>
                          </m:r>
                        </m:sub>
                      </m:sSub>
                    </m:oMath>
                  </m:oMathPara>
                </a14:m>
                <a:endParaRPr lang="th-TH" sz="2400" dirty="0"/>
              </a:p>
            </p:txBody>
          </p:sp>
        </mc:Choice>
        <mc:Fallback xmlns="">
          <p:sp>
            <p:nvSpPr>
              <p:cNvPr id="35" name="Rectangle 34">
                <a:extLst>
                  <a:ext uri="{FF2B5EF4-FFF2-40B4-BE49-F238E27FC236}">
                    <a16:creationId xmlns:a16="http://schemas.microsoft.com/office/drawing/2014/main" id="{01CE3840-AA91-48EB-B49B-45FC573B416F}"/>
                  </a:ext>
                </a:extLst>
              </p:cNvPr>
              <p:cNvSpPr>
                <a:spLocks noRot="1" noChangeAspect="1" noMove="1" noResize="1" noEditPoints="1" noAdjustHandles="1" noChangeArrowheads="1" noChangeShapeType="1" noTextEdit="1"/>
              </p:cNvSpPr>
              <p:nvPr/>
            </p:nvSpPr>
            <p:spPr>
              <a:xfrm>
                <a:off x="7176891" y="5414024"/>
                <a:ext cx="3836883" cy="490199"/>
              </a:xfrm>
              <a:prstGeom prst="rect">
                <a:avLst/>
              </a:prstGeom>
              <a:blipFill>
                <a:blip r:embed="rId18"/>
                <a:stretch>
                  <a:fillRect b="-740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70E7ABA0-8C09-4835-947A-145C1443B807}"/>
                  </a:ext>
                </a:extLst>
              </p:cNvPr>
              <p:cNvSpPr/>
              <p:nvPr/>
            </p:nvSpPr>
            <p:spPr>
              <a:xfrm>
                <a:off x="7185579" y="5958348"/>
                <a:ext cx="2547877"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libri" panose="020F0502020204030204" pitchFamily="34" charset="0"/>
                              <a:cs typeface="Cordia New" panose="020B0304020202020204" pitchFamily="34" charset="-34"/>
                            </a:rPr>
                          </m:ctrlPr>
                        </m:sSubPr>
                        <m:e>
                          <m:r>
                            <a:rPr lang="en-US" sz="2400" i="1">
                              <a:latin typeface="Cambria Math" panose="02040503050406030204" pitchFamily="18" charset="0"/>
                              <a:ea typeface="Calibri" panose="020F0502020204030204" pitchFamily="34" charset="0"/>
                              <a:cs typeface="Cordia New" panose="020B0304020202020204" pitchFamily="34" charset="-34"/>
                            </a:rPr>
                            <m:t>𝑗</m:t>
                          </m:r>
                        </m:e>
                        <m:sub>
                          <m:r>
                            <a:rPr lang="en-US" sz="2400" i="1">
                              <a:latin typeface="Cambria Math" panose="02040503050406030204" pitchFamily="18" charset="0"/>
                              <a:ea typeface="Calibri" panose="020F0502020204030204" pitchFamily="34" charset="0"/>
                              <a:cs typeface="Cordia New" panose="020B0304020202020204" pitchFamily="34" charset="-34"/>
                            </a:rPr>
                            <m:t>𝑝𝑞</m:t>
                          </m:r>
                        </m:sub>
                      </m:sSub>
                      <m:r>
                        <a:rPr lang="en-US" sz="2400" i="1">
                          <a:latin typeface="Cambria Math" panose="02040503050406030204" pitchFamily="18" charset="0"/>
                          <a:ea typeface="Calibri" panose="020F0502020204030204" pitchFamily="34" charset="0"/>
                          <a:cs typeface="Cordia New" panose="020B0304020202020204" pitchFamily="34" charset="-34"/>
                        </a:rPr>
                        <m:t>=</m:t>
                      </m:r>
                      <m:r>
                        <a:rPr lang="en-US" sz="2400" i="1">
                          <a:latin typeface="Cambria Math" panose="02040503050406030204" pitchFamily="18" charset="0"/>
                        </a:rPr>
                        <m:t> −</m:t>
                      </m:r>
                      <m:sSub>
                        <m:sSubPr>
                          <m:ctrlPr>
                            <a:rPr lang="th-TH" sz="2400" i="1">
                              <a:latin typeface="Cambria Math" panose="02040503050406030204" pitchFamily="18" charset="0"/>
                            </a:rPr>
                          </m:ctrlPr>
                        </m:sSubPr>
                        <m:e>
                          <m:r>
                            <a:rPr lang="th-TH" sz="2400" i="1">
                              <a:latin typeface="Cambria Math" panose="02040503050406030204" pitchFamily="18" charset="0"/>
                            </a:rPr>
                            <m:t>𝑌</m:t>
                          </m:r>
                        </m:e>
                        <m:sub>
                          <m:r>
                            <a:rPr lang="th-TH" sz="2400" i="1">
                              <a:latin typeface="Cambria Math" panose="02040503050406030204" pitchFamily="18" charset="0"/>
                            </a:rPr>
                            <m:t>𝑝𝑞</m:t>
                          </m:r>
                        </m:sub>
                      </m:sSub>
                      <m:r>
                        <a:rPr lang="th-TH" sz="2400">
                          <a:latin typeface="Cambria Math" panose="02040503050406030204" pitchFamily="18" charset="0"/>
                        </a:rPr>
                        <m:t>∗ </m:t>
                      </m:r>
                      <m:sSub>
                        <m:sSubPr>
                          <m:ctrlPr>
                            <a:rPr lang="th-TH" sz="2400" i="1">
                              <a:latin typeface="Cambria Math" panose="02040503050406030204" pitchFamily="18" charset="0"/>
                            </a:rPr>
                          </m:ctrlPr>
                        </m:sSubPr>
                        <m:e>
                          <m:r>
                            <a:rPr lang="th-TH" sz="2400" i="1">
                              <a:latin typeface="Cambria Math" panose="02040503050406030204" pitchFamily="18" charset="0"/>
                            </a:rPr>
                            <m:t>𝑒</m:t>
                          </m:r>
                        </m:e>
                        <m:sub>
                          <m:r>
                            <a:rPr lang="th-TH" sz="2400" i="1">
                              <a:latin typeface="Cambria Math" panose="02040503050406030204" pitchFamily="18" charset="0"/>
                            </a:rPr>
                            <m:t>𝑝𝑞</m:t>
                          </m:r>
                        </m:sub>
                      </m:sSub>
                    </m:oMath>
                  </m:oMathPara>
                </a14:m>
                <a:endParaRPr lang="th-TH" sz="2400" dirty="0"/>
              </a:p>
            </p:txBody>
          </p:sp>
        </mc:Choice>
        <mc:Fallback xmlns="">
          <p:sp>
            <p:nvSpPr>
              <p:cNvPr id="36" name="Rectangle 35">
                <a:extLst>
                  <a:ext uri="{FF2B5EF4-FFF2-40B4-BE49-F238E27FC236}">
                    <a16:creationId xmlns:a16="http://schemas.microsoft.com/office/drawing/2014/main" id="{70E7ABA0-8C09-4835-947A-145C1443B807}"/>
                  </a:ext>
                </a:extLst>
              </p:cNvPr>
              <p:cNvSpPr>
                <a:spLocks noRot="1" noChangeAspect="1" noMove="1" noResize="1" noEditPoints="1" noAdjustHandles="1" noChangeArrowheads="1" noChangeShapeType="1" noTextEdit="1"/>
              </p:cNvSpPr>
              <p:nvPr/>
            </p:nvSpPr>
            <p:spPr>
              <a:xfrm>
                <a:off x="7185579" y="5958348"/>
                <a:ext cx="2547877" cy="490199"/>
              </a:xfrm>
              <a:prstGeom prst="rect">
                <a:avLst/>
              </a:prstGeom>
              <a:blipFill>
                <a:blip r:embed="rId19"/>
                <a:stretch>
                  <a:fillRect l="-478" b="-7407"/>
                </a:stretch>
              </a:blipFill>
            </p:spPr>
            <p:txBody>
              <a:bodyPr/>
              <a:lstStyle/>
              <a:p>
                <a:r>
                  <a:rPr lang="th-TH">
                    <a:noFill/>
                  </a:rPr>
                  <a:t> </a:t>
                </a:r>
              </a:p>
            </p:txBody>
          </p:sp>
        </mc:Fallback>
      </mc:AlternateContent>
      <p:sp>
        <p:nvSpPr>
          <p:cNvPr id="27" name="Title 1">
            <a:extLst>
              <a:ext uri="{FF2B5EF4-FFF2-40B4-BE49-F238E27FC236}">
                <a16:creationId xmlns:a16="http://schemas.microsoft.com/office/drawing/2014/main" id="{D82C49DF-7D9A-460A-8609-FFC7DC26D387}"/>
              </a:ext>
            </a:extLst>
          </p:cNvPr>
          <p:cNvSpPr>
            <a:spLocks noGrp="1"/>
          </p:cNvSpPr>
          <p:nvPr>
            <p:ph type="title"/>
          </p:nvPr>
        </p:nvSpPr>
        <p:spPr>
          <a:xfrm>
            <a:off x="146434" y="7860"/>
            <a:ext cx="10515600" cy="597827"/>
          </a:xfrm>
        </p:spPr>
        <p:txBody>
          <a:bodyPr>
            <a:noAutofit/>
          </a:bodyPr>
          <a:lstStyle/>
          <a:p>
            <a:r>
              <a:rPr lang="en-US" sz="3200" b="1" dirty="0">
                <a:solidFill>
                  <a:srgbClr val="7030A0"/>
                </a:solidFill>
              </a:rPr>
              <a:t>Primitive Network</a:t>
            </a:r>
            <a:endParaRPr lang="th-TH" sz="3200" dirty="0">
              <a:solidFill>
                <a:srgbClr val="7030A0"/>
              </a:solidFill>
            </a:endParaRPr>
          </a:p>
        </p:txBody>
      </p:sp>
    </p:spTree>
    <p:extLst>
      <p:ext uri="{BB962C8B-B14F-4D97-AF65-F5344CB8AC3E}">
        <p14:creationId xmlns:p14="http://schemas.microsoft.com/office/powerpoint/2010/main" val="368090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30F7-1339-45FB-8D49-DAE10B8D2719}"/>
              </a:ext>
            </a:extLst>
          </p:cNvPr>
          <p:cNvSpPr>
            <a:spLocks noGrp="1"/>
          </p:cNvSpPr>
          <p:nvPr>
            <p:ph type="title"/>
          </p:nvPr>
        </p:nvSpPr>
        <p:spPr>
          <a:xfrm>
            <a:off x="273658" y="196510"/>
            <a:ext cx="10515600" cy="1325563"/>
          </a:xfrm>
        </p:spPr>
        <p:txBody>
          <a:bodyPr/>
          <a:lstStyle/>
          <a:p>
            <a:r>
              <a:rPr lang="en-US" b="1" dirty="0">
                <a:solidFill>
                  <a:srgbClr val="7030A0"/>
                </a:solidFill>
              </a:rPr>
              <a:t>Primitive Network</a:t>
            </a:r>
            <a:endParaRPr lang="th-TH" b="1" dirty="0">
              <a:solidFill>
                <a:srgbClr val="7030A0"/>
              </a:solidFill>
            </a:endParaRPr>
          </a:p>
        </p:txBody>
      </p:sp>
      <p:sp>
        <p:nvSpPr>
          <p:cNvPr id="4" name="Date Placeholder 3">
            <a:extLst>
              <a:ext uri="{FF2B5EF4-FFF2-40B4-BE49-F238E27FC236}">
                <a16:creationId xmlns:a16="http://schemas.microsoft.com/office/drawing/2014/main" id="{69D16015-35DC-419C-8F86-63850C7F5DA1}"/>
              </a:ext>
            </a:extLst>
          </p:cNvPr>
          <p:cNvSpPr>
            <a:spLocks noGrp="1"/>
          </p:cNvSpPr>
          <p:nvPr>
            <p:ph type="dt" sz="half" idx="10"/>
          </p:nvPr>
        </p:nvSpPr>
        <p:spPr/>
        <p:txBody>
          <a:bodyPr/>
          <a:lstStyle/>
          <a:p>
            <a:fld id="{B94B0649-7372-4CE6-BC21-4A28FA42FD34}" type="datetime1">
              <a:rPr lang="en-US" smtClean="0"/>
              <a:t>6/19/2021</a:t>
            </a:fld>
            <a:endParaRPr lang="th-TH"/>
          </a:p>
        </p:txBody>
      </p:sp>
      <p:sp>
        <p:nvSpPr>
          <p:cNvPr id="5" name="Slide Number Placeholder 4">
            <a:extLst>
              <a:ext uri="{FF2B5EF4-FFF2-40B4-BE49-F238E27FC236}">
                <a16:creationId xmlns:a16="http://schemas.microsoft.com/office/drawing/2014/main" id="{667D7E58-FDB1-41A7-9DF1-FC51D90BB5BE}"/>
              </a:ext>
            </a:extLst>
          </p:cNvPr>
          <p:cNvSpPr>
            <a:spLocks noGrp="1"/>
          </p:cNvSpPr>
          <p:nvPr>
            <p:ph type="sldNum" sz="quarter" idx="12"/>
          </p:nvPr>
        </p:nvSpPr>
        <p:spPr/>
        <p:txBody>
          <a:bodyPr/>
          <a:lstStyle/>
          <a:p>
            <a:fld id="{33BCD95E-A428-4E8F-A603-A71E22D42A60}" type="slidenum">
              <a:rPr lang="th-TH" smtClean="0"/>
              <a:t>9</a:t>
            </a:fld>
            <a:endParaRPr lang="th-TH"/>
          </a:p>
        </p:txBody>
      </p:sp>
      <p:pic>
        <p:nvPicPr>
          <p:cNvPr id="7" name="Picture 6">
            <a:extLst>
              <a:ext uri="{FF2B5EF4-FFF2-40B4-BE49-F238E27FC236}">
                <a16:creationId xmlns:a16="http://schemas.microsoft.com/office/drawing/2014/main" id="{D0E0A42E-203C-40FF-9A6F-58F74407F4B6}"/>
              </a:ext>
            </a:extLst>
          </p:cNvPr>
          <p:cNvPicPr>
            <a:picLocks noChangeAspect="1"/>
          </p:cNvPicPr>
          <p:nvPr/>
        </p:nvPicPr>
        <p:blipFill>
          <a:blip r:embed="rId2"/>
          <a:stretch>
            <a:fillRect/>
          </a:stretch>
        </p:blipFill>
        <p:spPr>
          <a:xfrm>
            <a:off x="204787" y="2364077"/>
            <a:ext cx="11782425" cy="3609975"/>
          </a:xfrm>
          <a:prstGeom prst="rect">
            <a:avLst/>
          </a:prstGeom>
        </p:spPr>
      </p:pic>
    </p:spTree>
    <p:extLst>
      <p:ext uri="{BB962C8B-B14F-4D97-AF65-F5344CB8AC3E}">
        <p14:creationId xmlns:p14="http://schemas.microsoft.com/office/powerpoint/2010/main" val="172347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7623</TotalTime>
  <Words>2379</Words>
  <Application>Microsoft Office PowerPoint</Application>
  <PresentationFormat>Widescreen</PresentationFormat>
  <Paragraphs>324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-apple-system</vt:lpstr>
      <vt:lpstr>Arial</vt:lpstr>
      <vt:lpstr>Calibri</vt:lpstr>
      <vt:lpstr>Calibri Light</vt:lpstr>
      <vt:lpstr>Cambria Math</vt:lpstr>
      <vt:lpstr>Lato</vt:lpstr>
      <vt:lpstr>Palatino Linotype</vt:lpstr>
      <vt:lpstr>Wingdings</vt:lpstr>
      <vt:lpstr>Office Theme</vt:lpstr>
      <vt:lpstr>PowerPoint Presentation</vt:lpstr>
      <vt:lpstr>Introduction</vt:lpstr>
      <vt:lpstr>PowerPoint Presentation</vt:lpstr>
      <vt:lpstr>Series RLC Circuit</vt:lpstr>
      <vt:lpstr>PowerPoint Presentation</vt:lpstr>
      <vt:lpstr>Mathematical Model Of Power System Network</vt:lpstr>
      <vt:lpstr>Primitive Network</vt:lpstr>
      <vt:lpstr>Primitive Network</vt:lpstr>
      <vt:lpstr>Primitive Network</vt:lpstr>
      <vt:lpstr>Primitive Networks</vt:lpstr>
      <vt:lpstr>BUS Admittance Matrix</vt:lpstr>
      <vt:lpstr>Advantages of Bus Admittance Matrix</vt:lpstr>
      <vt:lpstr>Formation of Network Matrices by Singular Transformations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Draw oriented graph from table</vt:lpstr>
      <vt:lpstr>PowerPoint Presentation</vt:lpstr>
      <vt:lpstr>PowerPoint Presentation</vt:lpstr>
      <vt:lpstr>PowerPoint Presentation</vt:lpstr>
      <vt:lpstr>Verification by Inspection Method</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Matrices</dc:title>
  <dc:creator>Wazir Laghari</dc:creator>
  <cp:lastModifiedBy>Wazir laghari</cp:lastModifiedBy>
  <cp:revision>280</cp:revision>
  <dcterms:created xsi:type="dcterms:W3CDTF">2020-04-21T21:27:49Z</dcterms:created>
  <dcterms:modified xsi:type="dcterms:W3CDTF">2021-06-19T11:46:38Z</dcterms:modified>
</cp:coreProperties>
</file>