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0" r:id="rId2"/>
    <p:sldId id="466" r:id="rId3"/>
    <p:sldId id="467" r:id="rId4"/>
    <p:sldId id="468" r:id="rId5"/>
    <p:sldId id="469" r:id="rId6"/>
    <p:sldId id="470" r:id="rId7"/>
    <p:sldId id="472" r:id="rId8"/>
    <p:sldId id="473" r:id="rId9"/>
    <p:sldId id="474" r:id="rId10"/>
    <p:sldId id="475" r:id="rId11"/>
    <p:sldId id="48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61" r:id="rId2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1E7CF-4B57-4906-8DEB-81E8CAA3F382}" type="datetimeFigureOut">
              <a:rPr lang="th-TH" smtClean="0"/>
              <a:t>19/06/64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A9E6D-F574-41B6-997D-3895FE49BC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450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2656-D80E-4623-8E90-78C099525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F06FE-1EC3-495D-A783-846E01B9F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85736-C20D-4910-B976-DBDEA03B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B424-BB70-4314-9AD3-C2ABCB7AC6AC}" type="datetime1">
              <a:rPr lang="en-US" smtClean="0"/>
              <a:t>6/19/2021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B36C3-5E83-446F-9021-98B34696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94EB3-0D38-4F52-9C11-878E3831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984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7E84-D6A5-47E4-A6A6-7F7156EA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A90FA-8B32-450E-84B8-B32B637B8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2B40-7BFE-4A31-97FA-C3D9399A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E48F-83C8-48C1-A8CA-A901FE426DC3}" type="datetime1">
              <a:rPr lang="en-US" smtClean="0"/>
              <a:t>6/19/2021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FF62-3CCA-45E0-9697-82B5BDFF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79D51-1B8E-4DDD-BECF-E06B8FE0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879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D6767-65BA-4F22-81AE-15391D53A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57645-F80F-485E-9DA0-8C54E0A9B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129AD-00D5-4CEF-84DB-C41ECE33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2662-657F-4195-916B-AC892D56C1EE}" type="datetime1">
              <a:rPr lang="en-US" smtClean="0"/>
              <a:t>6/19/2021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01103-71D7-42D3-BCC2-23F9F7B5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42C2A-97DE-458F-A18B-B3B5742B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203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3EE2-5D7B-40EB-B92B-537981F2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A223D-9308-4402-90E6-A2A4D24C5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EB8C6-0216-49A3-8FAB-32C0CC6D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6/19/2021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3272C-A052-428C-B06A-71C3DD4A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0578E-6234-4B25-A92D-13F77D8C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9338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BBD3-87A3-4EEE-B985-9E0A9F49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7830-5863-4F52-8417-DCB86CCFC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BFBAF-9288-445F-9727-DC8575AC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7A17-E588-4C8B-A450-E0E7AC7324A3}" type="datetime1">
              <a:rPr lang="en-US" smtClean="0"/>
              <a:t>6/19/2021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E052A-C8DF-40E9-8C8A-A50A0243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9BD4B-33AB-4968-B565-F2709575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866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BF06-4C95-4847-96BB-102249C4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46E1-9F67-4652-8A06-4B1B72943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AA110-4DEE-4033-9CAE-953FA9627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F2773-7125-468A-B716-5139EB89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D8C2-3D5B-4B22-AAC3-274472C92C45}" type="datetime1">
              <a:rPr lang="en-US" smtClean="0"/>
              <a:t>6/19/2021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ACC7C-9F4D-4EDE-9925-EB4293F1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CA769-9F20-4B71-BA85-26A2836B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503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B381-C01B-4D15-BC66-D5F53E4E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3B45F-EB3B-4483-8A16-C1D80D6E0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D0ADF-B904-45A9-A465-D00BE5538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8038A-0C31-41F9-A3CA-DF3A24FB1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9E984-3BBD-426D-8588-6F04F7E47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426FE-77E1-49F3-A870-B8BB8766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D9E-5898-46F0-B775-21FBD5FFF342}" type="datetime1">
              <a:rPr lang="en-US" smtClean="0"/>
              <a:t>6/19/2021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3B87A-E929-4027-BE72-9EF4EA85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07680-2B79-44BB-B98F-606F5880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28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0EED-93CC-467E-9A84-1B75D822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35B07-EAF5-4CA3-B8FA-3670A2DA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04B2-9C64-496A-9566-30AEAA199BC4}" type="datetime1">
              <a:rPr lang="en-US" smtClean="0"/>
              <a:t>6/19/2021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5A2FB-CDE0-4B80-A806-E2472920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D1484-2E7C-4788-9726-B310412D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194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04D15-35F4-49F7-ADCF-D202ABE6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0AAD-865E-4610-A409-37722F390FFE}" type="datetime1">
              <a:rPr lang="en-US" smtClean="0"/>
              <a:t>6/19/2021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FA750-3FAA-4B0B-89D0-60AD03AE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FC39B-978A-4B02-BCB4-7F713CED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976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4527-4047-4895-80FE-83A6C4BC9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D87B-AB5A-4A7E-A966-6DCD478AE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60AD9-AEC6-491E-8E7E-05893FF38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F561B-DB3D-4191-BD48-C74E5A57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629B-A3CB-4A35-8C58-35FD04A23ED8}" type="datetime1">
              <a:rPr lang="en-US" smtClean="0"/>
              <a:t>6/19/2021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A3937-B9CF-4A6C-A2DC-68DF8613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691A2-D622-4D26-B927-80232BE9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380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8E2A-5B86-4656-8DA0-C029408D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AF872-2EE5-4E3A-8B48-5913E6E70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67087-1766-4BD4-B5AC-40B99C247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180E2-0262-4341-BF8A-B1312F77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A5CD-2814-4BDA-8F7F-6D4E260B95E5}" type="datetime1">
              <a:rPr lang="en-US" smtClean="0"/>
              <a:t>6/19/2021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2ECAB-95ED-4763-8963-C2455D08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E2873-87DA-44D3-9FBF-3ADCC304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570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5F596-B1EA-413B-B76F-446AD02C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D2040-17A5-4CF5-9A20-3D63C561E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0509-248D-4ED1-8545-2722FCB97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D330C-29B0-4A80-9163-B423C6D9700A}" type="datetime1">
              <a:rPr lang="en-US" smtClean="0"/>
              <a:t>6/19/2021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1704F-285D-49A0-97E8-832796900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BB4E5-87AB-499B-B617-A0768401D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96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F906E-4B29-47A7-AEBE-316E9F86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BBB8-19DC-4F12-B66E-3858C0F4D863}" type="datetime1">
              <a:rPr lang="en-US" smtClean="0"/>
              <a:t>6/19/2021</a:t>
            </a:fld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BC060-1D64-468B-BF77-C7ADB352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</a:t>
            </a:fld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D9240-1EF0-4212-99D5-9190788ED676}"/>
              </a:ext>
            </a:extLst>
          </p:cNvPr>
          <p:cNvSpPr/>
          <p:nvPr/>
        </p:nvSpPr>
        <p:spPr>
          <a:xfrm>
            <a:off x="2066489" y="420813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By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Dr. Wazir Muhammad Laghari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Electrical Engineering Department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BUET, Khuzdar</a:t>
            </a:r>
          </a:p>
          <a:p>
            <a:pPr algn="ctr"/>
            <a:endParaRPr lang="th-T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B0B6FE-9A03-4850-A315-4D6E8FF0A27A}"/>
              </a:ext>
            </a:extLst>
          </p:cNvPr>
          <p:cNvSpPr/>
          <p:nvPr/>
        </p:nvSpPr>
        <p:spPr>
          <a:xfrm>
            <a:off x="332632" y="253209"/>
            <a:ext cx="1078278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Computational Methods in </a:t>
            </a:r>
          </a:p>
          <a:p>
            <a:pPr algn="ctr" font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Power System Analysis</a:t>
            </a:r>
          </a:p>
          <a:p>
            <a:pPr algn="ctr"/>
            <a:br>
              <a:rPr lang="en-US" sz="4400" b="1" dirty="0">
                <a:solidFill>
                  <a:schemeClr val="accent6">
                    <a:lumMod val="50000"/>
                  </a:schemeClr>
                </a:solidFill>
              </a:rPr>
            </a:br>
            <a:endParaRPr lang="th-TH" sz="4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26DA8-0D2D-4E5C-A592-8A5E58899654}"/>
              </a:ext>
            </a:extLst>
          </p:cNvPr>
          <p:cNvSpPr/>
          <p:nvPr/>
        </p:nvSpPr>
        <p:spPr>
          <a:xfrm>
            <a:off x="1333851" y="2007535"/>
            <a:ext cx="86483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</a:rPr>
              <a:t>Lecture-5</a:t>
            </a:r>
            <a:br>
              <a:rPr lang="en-US" sz="4800" b="1" dirty="0">
                <a:solidFill>
                  <a:srgbClr val="7030A0"/>
                </a:solidFill>
              </a:rPr>
            </a:br>
            <a:r>
              <a:rPr lang="en-US" sz="4800" b="1" dirty="0">
                <a:solidFill>
                  <a:srgbClr val="7030A0"/>
                </a:solidFill>
              </a:rPr>
              <a:t>Mathematical Model Of Power System Network (Z</a:t>
            </a:r>
            <a:r>
              <a:rPr lang="en-US" sz="4800" b="1" baseline="-25000" dirty="0">
                <a:solidFill>
                  <a:srgbClr val="7030A0"/>
                </a:solidFill>
              </a:rPr>
              <a:t>BUS</a:t>
            </a:r>
            <a:r>
              <a:rPr lang="en-US" sz="4800" b="1" dirty="0">
                <a:solidFill>
                  <a:srgbClr val="7030A0"/>
                </a:solidFill>
              </a:rPr>
              <a:t> MATRIX)</a:t>
            </a:r>
            <a:endParaRPr lang="th-TH" sz="4800" dirty="0">
              <a:solidFill>
                <a:srgbClr val="7030A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9188D0-9CCD-47A4-A1B6-05B30952B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32" y="136525"/>
            <a:ext cx="1301405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28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18896A2-2A8D-47FF-B4F6-DEDB6449C758}"/>
                  </a:ext>
                </a:extLst>
              </p:cNvPr>
              <p:cNvSpPr/>
              <p:nvPr/>
            </p:nvSpPr>
            <p:spPr>
              <a:xfrm>
                <a:off x="233238" y="150573"/>
                <a:ext cx="6096000" cy="17066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b="1" dirty="0">
                    <a:solidFill>
                      <a:srgbClr val="7030A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Let j = 1, k = 3, n = 4</a:t>
                </a:r>
                <a:endParaRPr lang="en-US" sz="1100" b="1" dirty="0">
                  <a:solidFill>
                    <a:srgbClr val="7030A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𝑗𝑘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𝑁𝑒𝑤</m:t>
                              </m:r>
                            </m:e>
                          </m:d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𝑂𝑙𝑑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)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𝑗𝑛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𝑛𝑘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𝑛𝑛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𝑜𝑙𝑑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)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13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𝑁𝑒𝑤</m:t>
                              </m:r>
                            </m:e>
                          </m:d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13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𝑂𝑙𝑑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)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14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43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44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  <m:t>𝑜𝑙𝑑</m:t>
                                      </m:r>
                                    </m:e>
                                  </m:d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0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0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𝑗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20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34</m:t>
                              </m:r>
                            </m:den>
                          </m:f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8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3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𝑁𝑒𝑤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18896A2-2A8D-47FF-B4F6-DEDB6449C7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38" y="150573"/>
                <a:ext cx="6096000" cy="1706686"/>
              </a:xfrm>
              <a:prstGeom prst="rect">
                <a:avLst/>
              </a:prstGeom>
              <a:blipFill>
                <a:blip r:embed="rId2"/>
                <a:stretch>
                  <a:fillRect l="-500" t="-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CB69D79-C355-4EB9-B194-5DEBB9DCD774}"/>
                  </a:ext>
                </a:extLst>
              </p:cNvPr>
              <p:cNvSpPr/>
              <p:nvPr/>
            </p:nvSpPr>
            <p:spPr>
              <a:xfrm>
                <a:off x="233238" y="1944951"/>
                <a:ext cx="6096000" cy="17066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b="1" dirty="0">
                    <a:solidFill>
                      <a:srgbClr val="7030A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Let j = 2, k = 3, n = 4</a:t>
                </a:r>
                <a:endParaRPr lang="en-US" sz="1100" b="1" dirty="0">
                  <a:solidFill>
                    <a:srgbClr val="7030A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𝑗𝑘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𝑁𝑒𝑤</m:t>
                              </m:r>
                            </m:e>
                          </m:d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𝑂𝑙𝑑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)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𝑗𝑛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𝑛𝑘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𝑛𝑛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𝑜𝑙𝑑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)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23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𝑁𝑒𝑤</m:t>
                              </m:r>
                            </m:e>
                          </m:d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23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𝑂𝑙𝑑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)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24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43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44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  <m:t>𝑜𝑙𝑑</m:t>
                                      </m:r>
                                    </m:e>
                                  </m:d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−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10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0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∗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(−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20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34</m:t>
                              </m:r>
                            </m:den>
                          </m:f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−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10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32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𝑁𝑒𝑤</m:t>
                              </m:r>
                            </m:e>
                          </m:d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  </m:t>
                      </m:r>
                    </m:oMath>
                  </m:oMathPara>
                </a14:m>
                <a:endPara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CB69D79-C355-4EB9-B194-5DEBB9DCD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38" y="1944951"/>
                <a:ext cx="6096000" cy="1706686"/>
              </a:xfrm>
              <a:prstGeom prst="rect">
                <a:avLst/>
              </a:prstGeom>
              <a:blipFill>
                <a:blip r:embed="rId3"/>
                <a:stretch>
                  <a:fillRect l="-500" t="-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84CDC1D-6493-4113-8629-82F0C3F86EEA}"/>
                  </a:ext>
                </a:extLst>
              </p:cNvPr>
              <p:cNvSpPr/>
              <p:nvPr/>
            </p:nvSpPr>
            <p:spPr>
              <a:xfrm>
                <a:off x="527436" y="4406983"/>
                <a:ext cx="9356035" cy="1461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𝑁𝐸𝑊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𝐵𝑈𝑆</m:t>
                          </m:r>
                        </m:sub>
                      </m:sSub>
                      <m:r>
                        <a:rPr lang="th-TH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th-TH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84CDC1D-6493-4113-8629-82F0C3F86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36" y="4406983"/>
                <a:ext cx="9356035" cy="1461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BBE56D61-D401-4321-93C1-C3C7ED760A53}"/>
              </a:ext>
            </a:extLst>
          </p:cNvPr>
          <p:cNvSpPr/>
          <p:nvPr/>
        </p:nvSpPr>
        <p:spPr>
          <a:xfrm>
            <a:off x="527436" y="4071068"/>
            <a:ext cx="10055749" cy="23058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531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E9BB-A143-48E5-A373-28529FCF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47" y="136526"/>
            <a:ext cx="10515600" cy="793778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7030A0"/>
                </a:solidFill>
              </a:rPr>
              <a:t>Z</a:t>
            </a:r>
            <a:r>
              <a:rPr lang="en-US" sz="5400" b="1" baseline="-25000" dirty="0">
                <a:solidFill>
                  <a:srgbClr val="7030A0"/>
                </a:solidFill>
              </a:rPr>
              <a:t>BUS</a:t>
            </a:r>
            <a:r>
              <a:rPr lang="en-US" sz="5400" b="1" dirty="0">
                <a:solidFill>
                  <a:srgbClr val="7030A0"/>
                </a:solidFill>
              </a:rPr>
              <a:t> MATRIX</a:t>
            </a:r>
            <a:endParaRPr lang="th-TH" sz="54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2B5B-BDA3-4BCA-BB4A-EDB1C5D2B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47" y="930305"/>
            <a:ext cx="11844130" cy="5661326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Z Matrix or </a:t>
            </a:r>
            <a:r>
              <a:rPr lang="en-US" i="1" dirty="0"/>
              <a:t>bus impedance matrix</a:t>
            </a:r>
            <a:r>
              <a:rPr lang="en-US" dirty="0"/>
              <a:t> is an important tool in power system analysis.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Though, it is not frequently used in power flow study, unlike Y</a:t>
            </a:r>
            <a:r>
              <a:rPr lang="en-US" baseline="-25000" dirty="0"/>
              <a:t>bus</a:t>
            </a:r>
            <a:r>
              <a:rPr lang="en-US" dirty="0"/>
              <a:t> matrix, it is, however, an important tool in other power system studies like short circuit analysis or fault study.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 Z</a:t>
            </a:r>
            <a:r>
              <a:rPr lang="en-US" baseline="-25000" dirty="0"/>
              <a:t>bus</a:t>
            </a:r>
            <a:r>
              <a:rPr lang="en-US" dirty="0"/>
              <a:t> matrix can be computed by matrix inversion of the Y</a:t>
            </a:r>
            <a:r>
              <a:rPr lang="en-US" baseline="-25000" dirty="0"/>
              <a:t>bus</a:t>
            </a:r>
            <a:r>
              <a:rPr lang="en-US" dirty="0"/>
              <a:t> matrix.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Since the Y</a:t>
            </a:r>
            <a:r>
              <a:rPr lang="en-US" baseline="-25000" dirty="0"/>
              <a:t>bus</a:t>
            </a:r>
            <a:r>
              <a:rPr lang="en-US" dirty="0"/>
              <a:t> matrix is usually sparse, the explicit the Z</a:t>
            </a:r>
            <a:r>
              <a:rPr lang="en-US" baseline="-25000" dirty="0"/>
              <a:t>bus</a:t>
            </a:r>
            <a:r>
              <a:rPr lang="en-US" dirty="0"/>
              <a:t> matrix would by dense so memory intensive to handle directly.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 diagonal elements of the Zbus are referred to as driving-point impedances of the buses.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 off-diagonal elements are called transfer impedances.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4CAF3-E39E-4AD1-92CC-256E9A93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6/19/2021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FCE12-76DB-4C10-BB9C-36CCB3DA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308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3A07-59DC-485C-8974-902E9472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BUS IMPEDANCE MATRIX [Z</a:t>
            </a:r>
            <a:r>
              <a:rPr lang="en-US" b="1" baseline="-25000" dirty="0">
                <a:solidFill>
                  <a:srgbClr val="7030A0"/>
                </a:solidFill>
              </a:rPr>
              <a:t>BUS</a:t>
            </a:r>
            <a:r>
              <a:rPr lang="en-US" b="1" dirty="0">
                <a:solidFill>
                  <a:srgbClr val="7030A0"/>
                </a:solidFill>
              </a:rPr>
              <a:t>]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6FB51-6C03-41E9-830B-D52A9973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6/19/2021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553E1-9E21-48A0-80D5-FD3F5796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12</a:t>
            </a:fld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C0404B-799B-4BC0-8A56-90EAF9F8B3B6}"/>
                  </a:ext>
                </a:extLst>
              </p:cNvPr>
              <p:cNvSpPr/>
              <p:nvPr/>
            </p:nvSpPr>
            <p:spPr>
              <a:xfrm>
                <a:off x="734169" y="1596062"/>
                <a:ext cx="11351813" cy="25227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𝐼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rdia New" panose="020B0304020202020204" pitchFamily="34" charset="-34"/>
                                    </a:rPr>
                                    <m:t>𝑏𝑢𝑠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𝑉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rdia New" panose="020B0304020202020204" pitchFamily="34" charset="-34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rdia New" panose="020B0304020202020204" pitchFamily="34" charset="-34"/>
                                    </a:rPr>
                                    <m:t>𝐼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rdia New" panose="020B0304020202020204" pitchFamily="34" charset="-34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rdia New" panose="020B0304020202020204" pitchFamily="34" charset="-3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rdia New" panose="020B0304020202020204" pitchFamily="34" charset="-34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rdia New" panose="020B0304020202020204" pitchFamily="34" charset="-34"/>
                                        </a:rPr>
                                        <m:t>𝑏𝑢𝑠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𝑉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rdia New" panose="020B0304020202020204" pitchFamily="34" charset="-34"/>
                                    </a:rPr>
                                    <m:t>𝑏𝑢𝑠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𝑉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𝑜𝑟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𝑖𝑡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𝑖𝑠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𝑎𝑙𝑠𝑜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𝑘𝑛𝑜𝑤𝑛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𝑎𝑠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𝑍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𝑏𝑢𝑠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𝑏𝑢𝑠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𝑉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𝑠𝑜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𝑤𝑒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𝑓𝑖𝑛𝑑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𝑍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𝑏𝑢𝑠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𝑡𝑜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𝑐𝑎𝑙𝑐𝑢𝑙𝑎𝑡𝑒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𝑏𝑢𝑠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𝑓𝑖𝑟𝑠𝑡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𝑎𝑛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𝑖𝑛𝑣𝑒𝑟𝑠𝑒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𝑖𝑡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 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C0404B-799B-4BC0-8A56-90EAF9F8B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69" y="1596062"/>
                <a:ext cx="11351813" cy="25227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854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1036-BD69-4C3F-953E-B2C17306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44" y="136525"/>
            <a:ext cx="1189979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Example: Find the bus impedance matrix for system below having three buses connected with ground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F4E2D-3FBC-4575-AFFD-73540DAC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13</a:t>
            </a:fld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EB5B00-6661-4CDA-90B2-27E49DF6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63" y="1300452"/>
            <a:ext cx="6057810" cy="3291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98509B-46C4-4D53-9FFA-8715D6609A72}"/>
              </a:ext>
            </a:extLst>
          </p:cNvPr>
          <p:cNvSpPr txBox="1"/>
          <p:nvPr/>
        </p:nvSpPr>
        <p:spPr>
          <a:xfrm>
            <a:off x="1025718" y="2807872"/>
            <a:ext cx="1765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Impedance of generator</a:t>
            </a:r>
            <a:endParaRPr lang="th-TH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6F58E-F40D-4950-9043-1495BF3AEA94}"/>
              </a:ext>
            </a:extLst>
          </p:cNvPr>
          <p:cNvSpPr txBox="1"/>
          <p:nvPr/>
        </p:nvSpPr>
        <p:spPr>
          <a:xfrm>
            <a:off x="0" y="4330682"/>
            <a:ext cx="3101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4C793F0-9C84-4AAF-A789-B20300B1E482}"/>
                  </a:ext>
                </a:extLst>
              </p:cNvPr>
              <p:cNvSpPr/>
              <p:nvPr/>
            </p:nvSpPr>
            <p:spPr>
              <a:xfrm>
                <a:off x="0" y="4627806"/>
                <a:ext cx="4098173" cy="977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th-TH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  <m:r>
                        <a:rPr lang="th-TH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05</m:t>
                          </m:r>
                        </m:den>
                      </m:f>
                      <m:r>
                        <a:rPr lang="th-TH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h-TH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h-TH" i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4C793F0-9C84-4AAF-A789-B20300B1E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27806"/>
                <a:ext cx="4098173" cy="9773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A512F3-E23C-4337-82CA-CC66D07E31BD}"/>
                  </a:ext>
                </a:extLst>
              </p:cNvPr>
              <p:cNvSpPr/>
              <p:nvPr/>
            </p:nvSpPr>
            <p:spPr>
              <a:xfrm>
                <a:off x="0" y="5640639"/>
                <a:ext cx="3899401" cy="977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th-TH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  <m:r>
                        <a:rPr lang="th-TH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th-TH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h-TH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h-TH" i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A512F3-E23C-4337-82CA-CC66D07E3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40639"/>
                <a:ext cx="3899401" cy="9773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AF06C7E-8D4D-432F-BCE3-E24DFD5EB44B}"/>
                  </a:ext>
                </a:extLst>
              </p:cNvPr>
              <p:cNvSpPr/>
              <p:nvPr/>
            </p:nvSpPr>
            <p:spPr>
              <a:xfrm>
                <a:off x="4746047" y="2836114"/>
                <a:ext cx="3717171" cy="977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th-TH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  <m:r>
                        <a:rPr lang="th-TH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h-TH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h-TH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h-TH" i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AF06C7E-8D4D-432F-BCE3-E24DFD5EB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047" y="2836114"/>
                <a:ext cx="3717171" cy="9773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2D764DA-74A3-49B8-AA67-8600C1C9CD58}"/>
                  </a:ext>
                </a:extLst>
              </p:cNvPr>
              <p:cNvSpPr/>
              <p:nvPr/>
            </p:nvSpPr>
            <p:spPr>
              <a:xfrm>
                <a:off x="4638660" y="3715389"/>
                <a:ext cx="5936176" cy="974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th-TH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  <m:r>
                        <a:rPr lang="th-TH" i="0">
                          <a:latin typeface="Cambria Math" panose="02040503050406030204" pitchFamily="18" charset="0"/>
                        </a:rPr>
                        <m:t>+  </m:t>
                      </m:r>
                      <m:f>
                        <m:f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  <m:r>
                        <a:rPr lang="th-TH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h-TH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h-TH" i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th-TH" i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th-TH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h-TH" i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th-TH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h-TH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h-TH" i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2D764DA-74A3-49B8-AA67-8600C1C9C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660" y="3715389"/>
                <a:ext cx="5936176" cy="9749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F26E170-B996-489B-8D1B-EE87482245BE}"/>
                  </a:ext>
                </a:extLst>
              </p:cNvPr>
              <p:cNvSpPr/>
              <p:nvPr/>
            </p:nvSpPr>
            <p:spPr>
              <a:xfrm>
                <a:off x="3899401" y="4592292"/>
                <a:ext cx="7613688" cy="977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th-TH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  <m:r>
                        <a:rPr lang="th-TH" i="0">
                          <a:latin typeface="Cambria Math" panose="02040503050406030204" pitchFamily="18" charset="0"/>
                        </a:rPr>
                        <m:t>+  </m:t>
                      </m:r>
                      <m:f>
                        <m:f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  <m:r>
                        <a:rPr lang="th-TH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th-TH" i="0">
                          <a:latin typeface="Cambria Math" panose="02040503050406030204" pitchFamily="18" charset="0"/>
                        </a:rPr>
                        <m:t>+  </m:t>
                      </m:r>
                      <m:f>
                        <m:f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h-TH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th-TH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h-TH" i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F26E170-B996-489B-8D1B-EE8748224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401" y="4592292"/>
                <a:ext cx="7613688" cy="9773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F83AC4-7FD2-4CC5-8B5A-2FBE46F0C56D}"/>
                  </a:ext>
                </a:extLst>
              </p:cNvPr>
              <p:cNvSpPr/>
              <p:nvPr/>
            </p:nvSpPr>
            <p:spPr>
              <a:xfrm>
                <a:off x="4483606" y="5660930"/>
                <a:ext cx="4031360" cy="977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th-TH" i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  <m:r>
                        <a:rPr lang="th-TH" i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h-TH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th-TH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h-TH" i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F83AC4-7FD2-4CC5-8B5A-2FBE46F0C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606" y="5660930"/>
                <a:ext cx="4031360" cy="9773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31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A52FF6E-8C55-48EF-977B-2B97EB41B3FD}"/>
                  </a:ext>
                </a:extLst>
              </p:cNvPr>
              <p:cNvSpPr/>
              <p:nvPr/>
            </p:nvSpPr>
            <p:spPr>
              <a:xfrm>
                <a:off x="246490" y="431331"/>
                <a:ext cx="9040633" cy="1461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𝐵𝑈𝑆</m:t>
                          </m:r>
                        </m:sub>
                      </m:sSub>
                      <m:r>
                        <a:rPr lang="th-TH" i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th-TH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A52FF6E-8C55-48EF-977B-2B97EB41B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90" y="431331"/>
                <a:ext cx="9040633" cy="1461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EAD0B0C-39C8-47A6-B0AF-95244929CA45}"/>
                  </a:ext>
                </a:extLst>
              </p:cNvPr>
              <p:cNvSpPr/>
              <p:nvPr/>
            </p:nvSpPr>
            <p:spPr>
              <a:xfrm>
                <a:off x="1589191" y="2306143"/>
                <a:ext cx="5356017" cy="1546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  <m:sub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𝐵𝑈𝑆</m:t>
                          </m:r>
                        </m:sub>
                      </m:sSub>
                      <m:r>
                        <a:rPr lang="th-TH" i="0">
                          <a:latin typeface="Cambria Math" panose="02040503050406030204" pitchFamily="18" charset="0"/>
                        </a:rPr>
                        <m:t>]= </m:t>
                      </m:r>
                      <m:sSup>
                        <m:sSup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e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e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e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EAD0B0C-39C8-47A6-B0AF-95244929C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191" y="2306143"/>
                <a:ext cx="5356017" cy="15460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3C9A6A-5A4A-4FE2-A57A-0A5CB2118E73}"/>
                  </a:ext>
                </a:extLst>
              </p:cNvPr>
              <p:cNvSpPr/>
              <p:nvPr/>
            </p:nvSpPr>
            <p:spPr>
              <a:xfrm>
                <a:off x="1589191" y="4582554"/>
                <a:ext cx="6014402" cy="1461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  <m:sub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𝐵𝑈𝑆</m:t>
                          </m:r>
                        </m:sub>
                      </m:sSub>
                      <m:r>
                        <a:rPr lang="th-TH" i="0">
                          <a:latin typeface="Cambria Math" panose="02040503050406030204" pitchFamily="18" charset="0"/>
                        </a:rPr>
                        <m:t>]= 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05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05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05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05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05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3C9A6A-5A4A-4FE2-A57A-0A5CB2118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191" y="4582554"/>
                <a:ext cx="6014402" cy="1461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63AE945-EB61-4CD5-B096-5FFFCC2FD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4937" y="2464118"/>
            <a:ext cx="3962400" cy="22955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E7CED0A-9DD5-4BFE-93BF-7BB29C4B6CA1}"/>
              </a:ext>
            </a:extLst>
          </p:cNvPr>
          <p:cNvSpPr/>
          <p:nvPr/>
        </p:nvSpPr>
        <p:spPr>
          <a:xfrm>
            <a:off x="7744569" y="2464118"/>
            <a:ext cx="3427013" cy="22955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8310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1036-BD69-4C3F-953E-B2C17306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44" y="136525"/>
            <a:ext cx="1189979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Example: Find the bus impedance matrix for system below having three buses connected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F4E2D-3FBC-4575-AFFD-73540DAC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15</a:t>
            </a:fld>
            <a:endParaRPr lang="th-T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6F58E-F40D-4950-9043-1495BF3AEA94}"/>
              </a:ext>
            </a:extLst>
          </p:cNvPr>
          <p:cNvSpPr txBox="1"/>
          <p:nvPr/>
        </p:nvSpPr>
        <p:spPr>
          <a:xfrm>
            <a:off x="194144" y="3290213"/>
            <a:ext cx="3101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4C793F0-9C84-4AAF-A789-B20300B1E482}"/>
                  </a:ext>
                </a:extLst>
              </p:cNvPr>
              <p:cNvSpPr/>
              <p:nvPr/>
            </p:nvSpPr>
            <p:spPr>
              <a:xfrm>
                <a:off x="55659" y="3749716"/>
                <a:ext cx="3899401" cy="977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h-TH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  <m:r>
                        <a:rPr lang="th-TH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th-TH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h-TH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h-TH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4C793F0-9C84-4AAF-A789-B20300B1E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" y="3749716"/>
                <a:ext cx="3899401" cy="9773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A512F3-E23C-4337-82CA-CC66D07E31BD}"/>
                  </a:ext>
                </a:extLst>
              </p:cNvPr>
              <p:cNvSpPr/>
              <p:nvPr/>
            </p:nvSpPr>
            <p:spPr>
              <a:xfrm>
                <a:off x="55659" y="4697878"/>
                <a:ext cx="4835298" cy="977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th-TH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  <m:r>
                        <a:rPr lang="th-TH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th-TH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h-TH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h-TH" i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h-TH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A512F3-E23C-4337-82CA-CC66D07E3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" y="4697878"/>
                <a:ext cx="4835298" cy="9773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AF06C7E-8D4D-432F-BCE3-E24DFD5EB44B}"/>
                  </a:ext>
                </a:extLst>
              </p:cNvPr>
              <p:cNvSpPr/>
              <p:nvPr/>
            </p:nvSpPr>
            <p:spPr>
              <a:xfrm>
                <a:off x="5146581" y="2760017"/>
                <a:ext cx="5121146" cy="756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th-TH" i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h-TH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h-TH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h-TH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th-TH" i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th-TH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h-TH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h-TH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th-TH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th-TH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  <m:r>
                      <a:rPr lang="th-TH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h-TH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h-TH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th-TH" dirty="0"/>
                  <a:t> </a:t>
                </a:r>
                <a:r>
                  <a:rPr lang="en-US" dirty="0"/>
                  <a:t>= j15</a:t>
                </a:r>
                <a:endParaRPr lang="th-TH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AF06C7E-8D4D-432F-BCE3-E24DFD5EB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581" y="2760017"/>
                <a:ext cx="5121146" cy="756104"/>
              </a:xfrm>
              <a:prstGeom prst="rect">
                <a:avLst/>
              </a:prstGeom>
              <a:blipFill>
                <a:blip r:embed="rId4"/>
                <a:stretch>
                  <a:fillRect r="-1310" b="-1048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2D764DA-74A3-49B8-AA67-8600C1C9CD58}"/>
                  </a:ext>
                </a:extLst>
              </p:cNvPr>
              <p:cNvSpPr/>
              <p:nvPr/>
            </p:nvSpPr>
            <p:spPr>
              <a:xfrm>
                <a:off x="5146581" y="3571736"/>
                <a:ext cx="4818435" cy="977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th-TH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h-TH" i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h-TH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2D764DA-74A3-49B8-AA67-8600C1C9C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581" y="3571736"/>
                <a:ext cx="4818435" cy="9773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F83AC4-7FD2-4CC5-8B5A-2FBE46F0C56D}"/>
                  </a:ext>
                </a:extLst>
              </p:cNvPr>
              <p:cNvSpPr/>
              <p:nvPr/>
            </p:nvSpPr>
            <p:spPr>
              <a:xfrm>
                <a:off x="5146581" y="4475217"/>
                <a:ext cx="4031360" cy="977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th-TH" i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  <m:r>
                        <a:rPr lang="th-TH" i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h-TH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th-TH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h-TH" i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F83AC4-7FD2-4CC5-8B5A-2FBE46F0C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581" y="4475217"/>
                <a:ext cx="4031360" cy="9773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0D67779-1CCD-486F-B20F-9E08BEFAAF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523" y="1462087"/>
            <a:ext cx="7134225" cy="1282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E2BFD7-4BB4-4687-837E-1EDCC1DBBB28}"/>
                  </a:ext>
                </a:extLst>
              </p:cNvPr>
              <p:cNvSpPr/>
              <p:nvPr/>
            </p:nvSpPr>
            <p:spPr>
              <a:xfrm>
                <a:off x="123967" y="5746926"/>
                <a:ext cx="3446585" cy="974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h-TH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h-TH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h-TH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h-TH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th-TH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  <m:r>
                        <a:rPr lang="th-TH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E2BFD7-4BB4-4687-837E-1EDCC1DBB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67" y="5746926"/>
                <a:ext cx="3446585" cy="9744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557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9CD7CF3-B143-47DA-BFAF-139117C6E52D}"/>
                  </a:ext>
                </a:extLst>
              </p:cNvPr>
              <p:cNvSpPr/>
              <p:nvPr/>
            </p:nvSpPr>
            <p:spPr>
              <a:xfrm>
                <a:off x="0" y="494942"/>
                <a:ext cx="8062622" cy="1461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𝐵𝑈𝑆</m:t>
                          </m:r>
                        </m:sub>
                      </m:sSub>
                      <m:r>
                        <a:rPr lang="th-TH" i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th-TH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9CD7CF3-B143-47DA-BFAF-139117C6E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4942"/>
                <a:ext cx="8062622" cy="1461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D64297-17BF-4B0B-BB16-F9F460027D69}"/>
                  </a:ext>
                </a:extLst>
              </p:cNvPr>
              <p:cNvSpPr/>
              <p:nvPr/>
            </p:nvSpPr>
            <p:spPr>
              <a:xfrm>
                <a:off x="242474" y="2290241"/>
                <a:ext cx="7042954" cy="1546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  <m:sub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𝐵𝑈𝑆</m:t>
                          </m:r>
                        </m:sub>
                      </m:sSub>
                      <m:r>
                        <a:rPr lang="th-TH" i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th-TH" i="1">
                                      <a:latin typeface="Cambria Math" panose="02040503050406030204" pitchFamily="18" charset="0"/>
                                    </a:rPr>
                                    <m:t>𝐵𝑈𝑆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th-TH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h-TH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e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e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D64297-17BF-4B0B-BB16-F9F460027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74" y="2290241"/>
                <a:ext cx="7042954" cy="15460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DCC6520-9331-48DE-8B58-0432663A7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622" y="3429000"/>
            <a:ext cx="4000500" cy="236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B7255EB-6B0F-4359-B4BC-7223B51AE0A3}"/>
                  </a:ext>
                </a:extLst>
              </p:cNvPr>
              <p:cNvSpPr/>
              <p:nvPr/>
            </p:nvSpPr>
            <p:spPr>
              <a:xfrm>
                <a:off x="416242" y="4264105"/>
                <a:ext cx="5340180" cy="1152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  <m:sub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𝐵𝑈𝑆</m:t>
                          </m:r>
                        </m:sub>
                      </m:sSub>
                      <m:r>
                        <a:rPr lang="th-TH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th-TH" i="1">
                                      <a:latin typeface="Cambria Math" panose="02040503050406030204" pitchFamily="18" charset="0"/>
                                    </a:rPr>
                                    <m:t>𝐵𝑈𝑆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th-TH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h-TH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h-TH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</m:t>
                                </m:r>
                              </m:e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</m:t>
                                </m:r>
                              </m:e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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</m:t>
                                </m:r>
                              </m:e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</m:t>
                                </m:r>
                              </m:e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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</m:t>
                                </m:r>
                              </m:e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</m:t>
                                </m:r>
                              </m:e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B7255EB-6B0F-4359-B4BC-7223B51AE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42" y="4264105"/>
                <a:ext cx="5340180" cy="11523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129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7721E7-EE16-4056-A51A-92BE7DC8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34" y="658715"/>
            <a:ext cx="5484470" cy="27702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76C041-9C3B-4D08-85BA-5589EC7CCE17}"/>
              </a:ext>
            </a:extLst>
          </p:cNvPr>
          <p:cNvSpPr/>
          <p:nvPr/>
        </p:nvSpPr>
        <p:spPr>
          <a:xfrm>
            <a:off x="328653" y="0"/>
            <a:ext cx="111132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Example: Find the bus impedance matrix of four bus connected system as shown below.</a:t>
            </a:r>
            <a:endParaRPr lang="th-T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5F1FD-FB84-4EBB-894B-43574A78FFA5}"/>
              </a:ext>
            </a:extLst>
          </p:cNvPr>
          <p:cNvSpPr txBox="1"/>
          <p:nvPr/>
        </p:nvSpPr>
        <p:spPr>
          <a:xfrm>
            <a:off x="263781" y="3519901"/>
            <a:ext cx="8165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</a:p>
          <a:p>
            <a:r>
              <a:rPr lang="en-US" dirty="0"/>
              <a:t>Convert the Impedances values into Admittance</a:t>
            </a:r>
            <a:endParaRPr lang="th-T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E274F5-284B-468F-99B6-BBF83CD04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056" y="3260033"/>
            <a:ext cx="4658858" cy="31129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FB2637-1FAC-48A6-B5CE-E3DA62AB40E8}"/>
              </a:ext>
            </a:extLst>
          </p:cNvPr>
          <p:cNvSpPr txBox="1"/>
          <p:nvPr/>
        </p:nvSpPr>
        <p:spPr>
          <a:xfrm>
            <a:off x="8849802" y="3642836"/>
            <a:ext cx="652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-j10</a:t>
            </a:r>
            <a:endParaRPr lang="th-TH" sz="2000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5E36F-E5A8-4A92-B316-A884EF1645C9}"/>
              </a:ext>
            </a:extLst>
          </p:cNvPr>
          <p:cNvSpPr txBox="1"/>
          <p:nvPr/>
        </p:nvSpPr>
        <p:spPr>
          <a:xfrm>
            <a:off x="10789919" y="3692955"/>
            <a:ext cx="94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-j12.5</a:t>
            </a:r>
            <a:endParaRPr lang="th-TH" sz="2000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DB74F-F443-44DC-A534-CB76FC4F3F37}"/>
              </a:ext>
            </a:extLst>
          </p:cNvPr>
          <p:cNvSpPr txBox="1"/>
          <p:nvPr/>
        </p:nvSpPr>
        <p:spPr>
          <a:xfrm>
            <a:off x="9594485" y="4042946"/>
            <a:ext cx="652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-j5</a:t>
            </a:r>
            <a:endParaRPr lang="th-TH" sz="20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F96EB9-123D-4FFC-A201-EB88EE7C6A32}"/>
              </a:ext>
            </a:extLst>
          </p:cNvPr>
          <p:cNvSpPr txBox="1"/>
          <p:nvPr/>
        </p:nvSpPr>
        <p:spPr>
          <a:xfrm>
            <a:off x="7917063" y="3952648"/>
            <a:ext cx="652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-j9</a:t>
            </a:r>
            <a:endParaRPr lang="th-TH" sz="2000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03767-7BC7-4ACD-A3C3-C07DB3C2BD10}"/>
              </a:ext>
            </a:extLst>
          </p:cNvPr>
          <p:cNvSpPr txBox="1"/>
          <p:nvPr/>
        </p:nvSpPr>
        <p:spPr>
          <a:xfrm>
            <a:off x="8865705" y="4485224"/>
            <a:ext cx="652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-j20</a:t>
            </a:r>
            <a:endParaRPr lang="th-TH" sz="2000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58D421-CFB4-4160-94DB-9B061595E4D7}"/>
              </a:ext>
            </a:extLst>
          </p:cNvPr>
          <p:cNvSpPr txBox="1"/>
          <p:nvPr/>
        </p:nvSpPr>
        <p:spPr>
          <a:xfrm>
            <a:off x="7051797" y="5178763"/>
            <a:ext cx="652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-j10</a:t>
            </a:r>
            <a:endParaRPr lang="th-TH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57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D678C72-9ECC-4B7F-9B2E-D771A5FA12AC}"/>
                  </a:ext>
                </a:extLst>
              </p:cNvPr>
              <p:cNvSpPr/>
              <p:nvPr/>
            </p:nvSpPr>
            <p:spPr>
              <a:xfrm>
                <a:off x="170056" y="176684"/>
                <a:ext cx="4201086" cy="1582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h-TH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h-TH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th-TH" sz="2000" i="1">
                                  <a:latin typeface="Cambria Math" panose="02040503050406030204" pitchFamily="18" charset="0"/>
                                </a:rPr>
                                <m:t>𝐵𝑈𝑆</m:t>
                              </m:r>
                            </m:sub>
                          </m:sSub>
                        </m:e>
                      </m:d>
                      <m:r>
                        <a:rPr lang="th-TH" sz="20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th-TH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55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D678C72-9ECC-4B7F-9B2E-D771A5FA1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56" y="176684"/>
                <a:ext cx="4201086" cy="15828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326447-3D19-41F0-B4FF-46D927A225ED}"/>
                  </a:ext>
                </a:extLst>
              </p:cNvPr>
              <p:cNvSpPr/>
              <p:nvPr/>
            </p:nvSpPr>
            <p:spPr>
              <a:xfrm>
                <a:off x="0" y="1993735"/>
                <a:ext cx="8481391" cy="14352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h-TH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h-TH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sz="1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th-TH" sz="1800" i="1">
                                  <a:latin typeface="Cambria Math" panose="02040503050406030204" pitchFamily="18" charset="0"/>
                                </a:rPr>
                                <m:t>𝐵𝑈𝑆</m:t>
                              </m:r>
                            </m:sub>
                          </m:sSub>
                        </m:e>
                      </m:d>
                      <m:r>
                        <a:rPr lang="th-TH" sz="18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th-TH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sz="18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sz="1800" i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18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1800" i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1800" i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1800" i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18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sz="18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sz="1800" i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sz="1800" i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1800" i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1800" i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1800" i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1800" i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1800" i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sz="1800" i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1800" i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1800" i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1800" i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1800" i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1800" i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sz="1800" i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sz="1800" i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sz="1800" i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1800" i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1800" i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1800" i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1800" i="0"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sz="1800" i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sz="1800" i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sz="1800" i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sz="1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326447-3D19-41F0-B4FF-46D927A225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93735"/>
                <a:ext cx="8481391" cy="1435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B671FA4-A096-410E-987B-FB29BE4F1877}"/>
                  </a:ext>
                </a:extLst>
              </p:cNvPr>
              <p:cNvSpPr/>
              <p:nvPr/>
            </p:nvSpPr>
            <p:spPr>
              <a:xfrm>
                <a:off x="170056" y="3663182"/>
                <a:ext cx="7924800" cy="1315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h-TH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h-T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sz="1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th-TH" sz="1600" i="1">
                                  <a:latin typeface="Cambria Math" panose="02040503050406030204" pitchFamily="18" charset="0"/>
                                </a:rPr>
                                <m:t>𝐵𝑈𝑆</m:t>
                              </m:r>
                            </m:sub>
                          </m:sSub>
                        </m:e>
                      </m:d>
                      <m:r>
                        <a:rPr lang="th-TH" sz="16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th-TH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th-TH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h-TH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th-TH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h-TH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h-TH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th-TH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h-TH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h-TH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600" i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sz="1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B671FA4-A096-410E-987B-FB29BE4F1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56" y="3663182"/>
                <a:ext cx="7924800" cy="1315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FFD69C-81FF-43D1-B2CF-30BA8B3E2929}"/>
                  </a:ext>
                </a:extLst>
              </p:cNvPr>
              <p:cNvSpPr/>
              <p:nvPr/>
            </p:nvSpPr>
            <p:spPr>
              <a:xfrm>
                <a:off x="0" y="5156105"/>
                <a:ext cx="6096000" cy="146738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h-TH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h-TH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sz="1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th-TH" sz="1800" i="1">
                                  <a:latin typeface="Cambria Math" panose="02040503050406030204" pitchFamily="18" charset="0"/>
                                </a:rPr>
                                <m:t>𝐵𝑈𝑆</m:t>
                              </m:r>
                            </m:sub>
                          </m:sSub>
                        </m:e>
                      </m:d>
                      <m:r>
                        <a:rPr lang="th-TH" sz="18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th-TH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th-TH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h-TH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th-TH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h-TH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h-TH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39</m:t>
                                </m:r>
                              </m:e>
                              <m:e>
                                <m:r>
                                  <a:rPr lang="th-TH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h-TH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h-TH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1800" i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sz="1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FFD69C-81FF-43D1-B2CF-30BA8B3E2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56105"/>
                <a:ext cx="6096000" cy="14673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681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9C53D4-C613-4900-B043-CE33D2E38B52}"/>
                  </a:ext>
                </a:extLst>
              </p:cNvPr>
              <p:cNvSpPr/>
              <p:nvPr/>
            </p:nvSpPr>
            <p:spPr>
              <a:xfrm>
                <a:off x="368410" y="379105"/>
                <a:ext cx="7988411" cy="1680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h-TH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h-TH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sz="20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h-TH" sz="2000" i="1">
                                  <a:latin typeface="Cambria Math" panose="02040503050406030204" pitchFamily="18" charset="0"/>
                                </a:rPr>
                                <m:t>𝐵𝑈𝑆</m:t>
                              </m:r>
                            </m:sub>
                          </m:sSub>
                        </m:e>
                      </m:d>
                      <m:r>
                        <a:rPr lang="th-TH" sz="2000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th-TH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h-TH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h-T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h-TH" sz="20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th-TH" sz="2000" i="1">
                                      <a:latin typeface="Cambria Math" panose="02040503050406030204" pitchFamily="18" charset="0"/>
                                    </a:rPr>
                                    <m:t>𝐵𝑈𝑆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th-TH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h-TH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th-TH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h-TH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h-TH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h-TH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e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e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e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39</m:t>
                                    </m:r>
                                  </m:e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  <m:e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th-TH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h-TH" sz="2000" i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th-TH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h-TH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9C53D4-C613-4900-B043-CE33D2E38B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10" y="379105"/>
                <a:ext cx="7988411" cy="1680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D10DC2A-7B88-4D79-B001-D48A9AF95AE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338" y="1283860"/>
            <a:ext cx="4291662" cy="241349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AC3DF33-D5CF-464E-A906-3BC0C1F3DF71}"/>
                  </a:ext>
                </a:extLst>
              </p:cNvPr>
              <p:cNvSpPr/>
              <p:nvPr/>
            </p:nvSpPr>
            <p:spPr>
              <a:xfrm>
                <a:off x="217336" y="4123781"/>
                <a:ext cx="9435548" cy="1601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h-TH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h-TH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sz="20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h-TH" sz="2000" i="1">
                                  <a:latin typeface="Cambria Math" panose="02040503050406030204" pitchFamily="18" charset="0"/>
                                </a:rPr>
                                <m:t>𝐵𝑈𝑆</m:t>
                              </m:r>
                            </m:sub>
                          </m:sSub>
                        </m:e>
                      </m:d>
                      <m:r>
                        <a:rPr lang="th-TH" sz="2000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th-TH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h-TH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h-T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h-TH" sz="20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th-TH" sz="2000" i="1">
                                      <a:latin typeface="Cambria Math" panose="02040503050406030204" pitchFamily="18" charset="0"/>
                                    </a:rPr>
                                    <m:t>𝐵𝑈𝑆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th-TH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h-TH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th-TH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h-TH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184</m:t>
                                </m:r>
                              </m:e>
                              <m:e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160</m:t>
                                </m:r>
                              </m:e>
                              <m:e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160</m:t>
                                </m:r>
                              </m:e>
                              <m:e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160</m:t>
                                </m:r>
                              </m:e>
                              <m:e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214</m:t>
                                </m:r>
                              </m:e>
                              <m:e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214</m:t>
                                </m:r>
                              </m:e>
                              <m:e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122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160</m:t>
                                </m:r>
                              </m:e>
                              <m:e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214</m:t>
                                </m:r>
                              </m:e>
                              <m:e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294</m:t>
                                </m:r>
                              </m:e>
                              <m:e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122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122</m:t>
                                </m:r>
                              </m:e>
                              <m:e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122</m:t>
                                </m:r>
                              </m:e>
                              <m:e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sz="2000" i="0">
                                    <a:latin typeface="Cambria Math" panose="02040503050406030204" pitchFamily="18" charset="0"/>
                                  </a:rPr>
                                  <m:t>144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AC3DF33-D5CF-464E-A906-3BC0C1F3DF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36" y="4123781"/>
                <a:ext cx="9435548" cy="16014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3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CAED-99DA-4B5D-ADDE-D38E48B2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90" y="128574"/>
            <a:ext cx="10515600" cy="7162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Form Y</a:t>
            </a:r>
            <a:r>
              <a:rPr lang="en-US" sz="4000" b="1" baseline="-25000" dirty="0">
                <a:solidFill>
                  <a:srgbClr val="7030A0"/>
                </a:solidFill>
              </a:rPr>
              <a:t>BUS</a:t>
            </a:r>
            <a:r>
              <a:rPr lang="en-US" sz="4000" b="1" dirty="0">
                <a:solidFill>
                  <a:srgbClr val="7030A0"/>
                </a:solidFill>
              </a:rPr>
              <a:t> matrix using Kron Method</a:t>
            </a:r>
            <a:endParaRPr lang="th-TH" sz="4000" b="1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0B431-A697-4F7F-89BA-4325562E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2</a:t>
            </a:fld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559853-82B1-4141-AFE1-3A70A158D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4633" y="914400"/>
            <a:ext cx="6655649" cy="1928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B9100C-B3ED-41DC-8737-43CB916A47C7}"/>
                  </a:ext>
                </a:extLst>
              </p:cNvPr>
              <p:cNvSpPr/>
              <p:nvPr/>
            </p:nvSpPr>
            <p:spPr>
              <a:xfrm>
                <a:off x="640501" y="2707502"/>
                <a:ext cx="4772589" cy="17473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𝐵𝑈𝑆</m:t>
                          </m:r>
                        </m:sub>
                      </m:sSub>
                      <m:r>
                        <a:rPr lang="th-TH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th-TH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B9100C-B3ED-41DC-8737-43CB916A47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01" y="2707502"/>
                <a:ext cx="4772589" cy="1747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8142DE9-C0DE-435D-A2AD-DEF0ED77A378}"/>
                  </a:ext>
                </a:extLst>
              </p:cNvPr>
              <p:cNvSpPr/>
              <p:nvPr/>
            </p:nvSpPr>
            <p:spPr>
              <a:xfrm>
                <a:off x="640501" y="4839408"/>
                <a:ext cx="10910998" cy="16995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𝐵𝑈𝑆</m:t>
                          </m:r>
                        </m:sub>
                      </m:sSub>
                      <m:r>
                        <a:rPr lang="th-TH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8142DE9-C0DE-435D-A2AD-DEF0ED77A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01" y="4839408"/>
                <a:ext cx="10910998" cy="16995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449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2473-15C4-4134-9FC1-3FB5FEC95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71" y="3429000"/>
            <a:ext cx="10515600" cy="1325563"/>
          </a:xfrm>
        </p:spPr>
        <p:txBody>
          <a:bodyPr/>
          <a:lstStyle/>
          <a:p>
            <a:pPr algn="ctr"/>
            <a:r>
              <a:rPr lang="en-US" b="1" i="1" dirty="0"/>
              <a:t>END</a:t>
            </a:r>
            <a:endParaRPr lang="th-TH" b="1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5E280-26E4-4439-B798-7F8FCAAD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6/19/2021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BBC05-0970-4EF4-A316-7D1BC78F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044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9C245-29D1-4069-8509-8499DC6B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3</a:t>
            </a:fld>
            <a:endParaRPr lang="th-T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0AF9A0-C48B-4D16-BE5B-971B039BC457}"/>
                  </a:ext>
                </a:extLst>
              </p:cNvPr>
              <p:cNvSpPr/>
              <p:nvPr/>
            </p:nvSpPr>
            <p:spPr>
              <a:xfrm>
                <a:off x="69758" y="2971528"/>
                <a:ext cx="6210483" cy="1805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𝐵𝑈𝑆</m:t>
                          </m:r>
                        </m:sub>
                      </m:sSub>
                      <m:r>
                        <a:rPr lang="th-TH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0AF9A0-C48B-4D16-BE5B-971B039BC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8" y="2971528"/>
                <a:ext cx="6210483" cy="18053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CB8236DC-5C18-4959-BC5C-26143C46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90" y="128574"/>
            <a:ext cx="10515600" cy="7162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Form Y</a:t>
            </a:r>
            <a:r>
              <a:rPr lang="en-US" sz="4000" b="1" baseline="-25000" dirty="0">
                <a:solidFill>
                  <a:srgbClr val="7030A0"/>
                </a:solidFill>
              </a:rPr>
              <a:t>BUS</a:t>
            </a:r>
            <a:r>
              <a:rPr lang="en-US" sz="4000" b="1" dirty="0">
                <a:solidFill>
                  <a:srgbClr val="7030A0"/>
                </a:solidFill>
              </a:rPr>
              <a:t> matrix using Kron Method</a:t>
            </a:r>
            <a:endParaRPr lang="th-TH" sz="4000" b="1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D3B2A-8A3E-4763-AF27-3D6005E1DB74}"/>
              </a:ext>
            </a:extLst>
          </p:cNvPr>
          <p:cNvSpPr txBox="1"/>
          <p:nvPr/>
        </p:nvSpPr>
        <p:spPr>
          <a:xfrm>
            <a:off x="0" y="4711045"/>
            <a:ext cx="11251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Eliminate node 4 and form New Y</a:t>
            </a:r>
            <a:r>
              <a:rPr lang="en-US" baseline="-25000" dirty="0"/>
              <a:t>BUS</a:t>
            </a:r>
            <a:r>
              <a:rPr lang="en-US" dirty="0"/>
              <a:t> matrix using </a:t>
            </a:r>
            <a:r>
              <a:rPr lang="en-US" dirty="0" err="1"/>
              <a:t>kron</a:t>
            </a:r>
            <a:r>
              <a:rPr lang="en-US" dirty="0"/>
              <a:t> method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29862C0-10F1-4F45-BC0F-826318BF4196}"/>
                  </a:ext>
                </a:extLst>
              </p:cNvPr>
              <p:cNvSpPr/>
              <p:nvPr/>
            </p:nvSpPr>
            <p:spPr>
              <a:xfrm>
                <a:off x="388829" y="5259665"/>
                <a:ext cx="5024261" cy="1461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𝐵𝑈𝑆</m:t>
                          </m:r>
                        </m:sub>
                      </m:sSub>
                      <m:r>
                        <a:rPr lang="th-TH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29862C0-10F1-4F45-BC0F-826318BF41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29" y="5259665"/>
                <a:ext cx="5024261" cy="146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E64A280-456A-43F1-9EC9-77367F1B4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18837" y="2802925"/>
            <a:ext cx="4708620" cy="15720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C235593-7AED-4AD6-B648-61BF0C439029}"/>
                  </a:ext>
                </a:extLst>
              </p:cNvPr>
              <p:cNvSpPr/>
              <p:nvPr/>
            </p:nvSpPr>
            <p:spPr>
              <a:xfrm>
                <a:off x="69758" y="962496"/>
                <a:ext cx="10910998" cy="16995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𝐵𝑈𝑆</m:t>
                          </m:r>
                        </m:sub>
                      </m:sSub>
                      <m:r>
                        <a:rPr lang="th-TH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C235593-7AED-4AD6-B648-61BF0C439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8" y="962496"/>
                <a:ext cx="10910998" cy="16995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58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08B212-B710-4467-88E0-C18DFE9E4777}"/>
                  </a:ext>
                </a:extLst>
              </p:cNvPr>
              <p:cNvSpPr/>
              <p:nvPr/>
            </p:nvSpPr>
            <p:spPr>
              <a:xfrm>
                <a:off x="837369" y="556853"/>
                <a:ext cx="5078570" cy="1072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𝑗𝑘</m:t>
                          </m:r>
                          <m:d>
                            <m:d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𝑁𝑒𝑤</m:t>
                              </m:r>
                            </m:e>
                          </m:d>
                        </m:sub>
                      </m:sSub>
                      <m:r>
                        <a:rPr lang="th-TH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d>
                            <m:dPr>
                              <m:begChr m:val=""/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𝑂𝑙𝑑</m:t>
                              </m:r>
                            </m:e>
                          </m:d>
                        </m:sub>
                      </m:sSub>
                      <m:r>
                        <a:rPr lang="th-TH" i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h-TH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th-TH" i="1">
                                      <a:latin typeface="Cambria Math" panose="02040503050406030204" pitchFamily="18" charset="0"/>
                                    </a:rPr>
                                    <m:t>𝑗𝑛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h-TH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th-TH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h-TH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d>
                                    <m:dPr>
                                      <m:begChr m:val=""/>
                                      <m:ctrlPr>
                                        <a:rPr lang="th-T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h-TH" i="1">
                                          <a:latin typeface="Cambria Math" panose="02040503050406030204" pitchFamily="18" charset="0"/>
                                        </a:rPr>
                                        <m:t>𝑛𝑛</m:t>
                                      </m:r>
                                      <m:r>
                                        <a:rPr lang="th-TH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th-TH" i="1"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e>
                                  </m:d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08B212-B710-4467-88E0-C18DFE9E4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69" y="556853"/>
                <a:ext cx="5078570" cy="10720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8DF17A6-7B97-4DDC-A883-67C2323C957F}"/>
              </a:ext>
            </a:extLst>
          </p:cNvPr>
          <p:cNvSpPr/>
          <p:nvPr/>
        </p:nvSpPr>
        <p:spPr>
          <a:xfrm>
            <a:off x="699715" y="556853"/>
            <a:ext cx="5470497" cy="11367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10DBB6C-99DA-462F-89FE-71D0F5D15B55}"/>
                  </a:ext>
                </a:extLst>
              </p:cNvPr>
              <p:cNvSpPr/>
              <p:nvPr/>
            </p:nvSpPr>
            <p:spPr>
              <a:xfrm>
                <a:off x="222638" y="1780679"/>
                <a:ext cx="11969362" cy="22183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b="1" dirty="0">
                    <a:solidFill>
                      <a:srgbClr val="7030A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Let j = 1, k = 1, n = 4</a:t>
                </a:r>
                <a:endParaRPr lang="en-US" sz="1400" b="1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𝑗𝑘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𝑁𝑒𝑤</m:t>
                              </m:r>
                            </m:e>
                          </m:d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𝑂𝑙𝑑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)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𝑗𝑛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𝑜𝑙𝑑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)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𝑛𝑘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 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𝑜𝑙𝑑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)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𝑛𝑛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𝑜𝑙𝑑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)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11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𝑁𝑒𝑤</m:t>
                              </m:r>
                            </m:e>
                          </m:d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𝑂𝑙𝑑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)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14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𝑜𝑙𝑑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)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41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𝑜𝑙𝑑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)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44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  <m:t>𝑜𝑙𝑑</m:t>
                                      </m:r>
                                    </m:e>
                                  </m:d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1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3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.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1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3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 </m:t>
                      </m:r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10DBB6C-99DA-462F-89FE-71D0F5D15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38" y="1780679"/>
                <a:ext cx="11969362" cy="2218364"/>
              </a:xfrm>
              <a:prstGeom prst="rect">
                <a:avLst/>
              </a:prstGeom>
              <a:blipFill>
                <a:blip r:embed="rId3"/>
                <a:stretch>
                  <a:fillRect l="-560" t="-109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C1AAD62-4F01-4591-88FC-578398584F15}"/>
                  </a:ext>
                </a:extLst>
              </p:cNvPr>
              <p:cNvSpPr/>
              <p:nvPr/>
            </p:nvSpPr>
            <p:spPr>
              <a:xfrm>
                <a:off x="164327" y="4663848"/>
                <a:ext cx="11863346" cy="18883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b="1" dirty="0">
                    <a:solidFill>
                      <a:srgbClr val="7030A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Let j = 2, k = 2, n = 4</a:t>
                </a:r>
                <a:endParaRPr lang="en-US" sz="1200" b="1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𝑗𝑘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𝑁𝑒𝑤</m:t>
                              </m:r>
                            </m:e>
                          </m:d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𝑗𝑘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𝑂𝑙𝑑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)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𝑗𝑛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𝑜𝑙𝑑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)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𝑛𝑘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𝑜𝑙𝑑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)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𝑛𝑛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𝑜𝑙𝑑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)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22</m:t>
                          </m:r>
                          <m:d>
                            <m:d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𝑁𝑒𝑤</m:t>
                              </m:r>
                            </m:e>
                          </m:d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22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(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𝑂𝑙𝑑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)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24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(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𝑜𝑙𝑑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)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42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(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𝑜𝑙𝑑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)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44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  <m:t>𝑜𝑙𝑑</m:t>
                                      </m:r>
                                    </m:e>
                                  </m:d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−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1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.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8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𝑗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0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.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5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∗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𝑗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0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.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−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𝑗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0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.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−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1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.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8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0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.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277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=−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1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.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523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 </m:t>
                      </m:r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C1AAD62-4F01-4591-88FC-578398584F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27" y="4663848"/>
                <a:ext cx="11863346" cy="1888337"/>
              </a:xfrm>
              <a:prstGeom prst="rect">
                <a:avLst/>
              </a:prstGeom>
              <a:blipFill>
                <a:blip r:embed="rId4"/>
                <a:stretch>
                  <a:fillRect l="-462" t="-129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56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489CDF0-F78C-4B92-AD6B-0F9DF7C2AA48}"/>
                  </a:ext>
                </a:extLst>
              </p:cNvPr>
              <p:cNvSpPr/>
              <p:nvPr/>
            </p:nvSpPr>
            <p:spPr>
              <a:xfrm>
                <a:off x="209385" y="171361"/>
                <a:ext cx="12099234" cy="19623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b="1" dirty="0">
                    <a:solidFill>
                      <a:srgbClr val="7030A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Let j = 3, k = 3, n = 4</a:t>
                </a:r>
                <a:endParaRPr lang="en-US" sz="1200" b="1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𝑗𝑘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𝑁𝑒𝑤</m:t>
                              </m:r>
                            </m:e>
                          </m:d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𝑗𝑘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𝑂𝑙𝑑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)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𝑗𝑛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𝑜𝑙𝑑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)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𝑛𝑘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𝑜𝑙𝑑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)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𝑛𝑛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𝑜𝑙𝑑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)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33</m:t>
                          </m:r>
                          <m:d>
                            <m:d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𝑁𝑒𝑤</m:t>
                              </m:r>
                            </m:e>
                          </m:d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33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(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𝑂𝑙𝑑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)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34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43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44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  <m:t>𝑜𝑙𝑑</m:t>
                                      </m:r>
                                    </m:e>
                                  </m:d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−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1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.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4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𝑗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0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.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4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∗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𝑗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0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.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−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𝑗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0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.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−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1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.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4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0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.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1777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=−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1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.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22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 </m:t>
                      </m:r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489CDF0-F78C-4B92-AD6B-0F9DF7C2A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5" y="171361"/>
                <a:ext cx="12099234" cy="1962397"/>
              </a:xfrm>
              <a:prstGeom prst="rect">
                <a:avLst/>
              </a:prstGeom>
              <a:blipFill>
                <a:blip r:embed="rId2"/>
                <a:stretch>
                  <a:fillRect l="-403" t="-124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4DF6847-D656-493D-A480-17576FA3A998}"/>
                  </a:ext>
                </a:extLst>
              </p:cNvPr>
              <p:cNvSpPr/>
              <p:nvPr/>
            </p:nvSpPr>
            <p:spPr>
              <a:xfrm>
                <a:off x="280945" y="2138399"/>
                <a:ext cx="10834977" cy="1706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b="1" dirty="0">
                    <a:solidFill>
                      <a:srgbClr val="7030A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Let j = 1, k = 2, n = 4</a:t>
                </a:r>
                <a:endParaRPr lang="en-US" sz="1100" b="1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𝑗𝑘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𝑁𝑒𝑤</m:t>
                              </m:r>
                            </m:e>
                          </m:d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𝑂𝑙𝑑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)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𝑗𝑛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𝑛𝑘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𝑛𝑛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𝑜𝑙𝑑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)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12</m:t>
                          </m:r>
                          <m:d>
                            <m:d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𝑁𝑒𝑤</m:t>
                              </m:r>
                            </m:e>
                          </m:d>
                        </m:sub>
                      </m:sSub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12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(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𝑂𝑙𝑑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)</m:t>
                          </m:r>
                        </m:sub>
                      </m:sSub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14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42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44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  <m:t>𝑜𝑙𝑑</m:t>
                                      </m:r>
                                    </m:e>
                                  </m:d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−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0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.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8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𝑗</m:t>
                              </m:r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0</m:t>
                              </m:r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∗</m:t>
                              </m:r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𝑗</m:t>
                              </m:r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0</m:t>
                              </m:r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.</m:t>
                              </m:r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−</m:t>
                              </m:r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𝑗</m:t>
                              </m:r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0</m:t>
                              </m:r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.</m:t>
                              </m:r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−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0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.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8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21</m:t>
                          </m:r>
                          <m:d>
                            <m:d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𝑁𝑒𝑤</m:t>
                              </m:r>
                            </m:e>
                          </m:d>
                        </m:sub>
                      </m:sSub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  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4DF6847-D656-493D-A480-17576FA3A9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45" y="2138399"/>
                <a:ext cx="10834977" cy="1706686"/>
              </a:xfrm>
              <a:prstGeom prst="rect">
                <a:avLst/>
              </a:prstGeom>
              <a:blipFill>
                <a:blip r:embed="rId3"/>
                <a:stretch>
                  <a:fillRect l="-281" t="-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7779D0E-2A0F-470C-AA52-F84D63B3536B}"/>
                  </a:ext>
                </a:extLst>
              </p:cNvPr>
              <p:cNvSpPr/>
              <p:nvPr/>
            </p:nvSpPr>
            <p:spPr>
              <a:xfrm>
                <a:off x="280945" y="3845085"/>
                <a:ext cx="10524877" cy="1598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b="1" dirty="0">
                    <a:solidFill>
                      <a:srgbClr val="7030A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Let j = 1, k = 3, n = 4</a:t>
                </a:r>
                <a:endParaRPr lang="en-US" sz="1050" b="1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𝑗𝑘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𝑁𝑒𝑤</m:t>
                              </m:r>
                            </m:e>
                          </m:d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𝑂𝑙𝑑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)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𝑗𝑛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𝑛𝑘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𝑛𝑛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(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𝑜𝑙𝑑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)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13</m:t>
                          </m:r>
                          <m:d>
                            <m:dPr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𝑁𝑒𝑤</m:t>
                              </m:r>
                            </m:e>
                          </m:d>
                        </m:sub>
                      </m:sSub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13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(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𝑂𝑙𝑑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)</m:t>
                          </m:r>
                        </m:sub>
                      </m:sSub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14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43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44</m:t>
                                  </m:r>
                                  <m:d>
                                    <m:dPr>
                                      <m:ctrlP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  <m:t>𝑜𝑙𝑑</m:t>
                                      </m:r>
                                    </m:e>
                                  </m:d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−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0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.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5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𝑗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0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∗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𝑗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0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.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−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𝑗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0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.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−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0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.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5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31</m:t>
                          </m:r>
                          <m:d>
                            <m:dPr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𝑁𝑒𝑤</m:t>
                              </m:r>
                            </m:e>
                          </m:d>
                        </m:sub>
                      </m:sSub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  </m:t>
                      </m:r>
                    </m:oMath>
                  </m:oMathPara>
                </a14:m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7779D0E-2A0F-470C-AA52-F84D63B35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45" y="3845085"/>
                <a:ext cx="10524877" cy="1598771"/>
              </a:xfrm>
              <a:prstGeom prst="rect">
                <a:avLst/>
              </a:prstGeom>
              <a:blipFill>
                <a:blip r:embed="rId4"/>
                <a:stretch>
                  <a:fillRect l="-174" t="-38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63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BBC31E-64CB-4E11-AC46-67D13994E69D}"/>
                  </a:ext>
                </a:extLst>
              </p:cNvPr>
              <p:cNvSpPr/>
              <p:nvPr/>
            </p:nvSpPr>
            <p:spPr>
              <a:xfrm>
                <a:off x="614900" y="322436"/>
                <a:ext cx="10858831" cy="18883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b="1" dirty="0">
                    <a:solidFill>
                      <a:srgbClr val="7030A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Let j = 2, k = 3, n = 4</a:t>
                </a:r>
                <a:endParaRPr lang="en-US" sz="1200" b="1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𝑗𝑘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𝑁𝑒𝑤</m:t>
                              </m:r>
                            </m:e>
                          </m:d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𝑗𝑘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𝑂𝑙𝑑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)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𝑗𝑛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𝑛𝑘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𝑛𝑛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𝑜𝑙𝑑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)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23</m:t>
                          </m:r>
                          <m:d>
                            <m:d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𝑁𝑒𝑤</m:t>
                              </m:r>
                            </m:e>
                          </m:d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23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(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𝑂𝑙𝑑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)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24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43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44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  <m:t>𝑜𝑙𝑑</m:t>
                                      </m:r>
                                    </m:e>
                                  </m:d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−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0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.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5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𝑗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0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.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5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∗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𝑗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0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.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−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𝑗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0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.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−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0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.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277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32</m:t>
                          </m:r>
                          <m:d>
                            <m:d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𝑁𝑒𝑤</m:t>
                              </m:r>
                            </m:e>
                          </m:d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  </m:t>
                      </m:r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BBC31E-64CB-4E11-AC46-67D13994E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00" y="322436"/>
                <a:ext cx="10858831" cy="1888337"/>
              </a:xfrm>
              <a:prstGeom prst="rect">
                <a:avLst/>
              </a:prstGeom>
              <a:blipFill>
                <a:blip r:embed="rId2"/>
                <a:stretch>
                  <a:fillRect l="-505" t="-161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D956951-CD5B-4AEC-A9BA-7DC98909A0A6}"/>
                  </a:ext>
                </a:extLst>
              </p:cNvPr>
              <p:cNvSpPr/>
              <p:nvPr/>
            </p:nvSpPr>
            <p:spPr>
              <a:xfrm>
                <a:off x="1417982" y="3365362"/>
                <a:ext cx="9356035" cy="1461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𝑁𝐸𝑊</m:t>
                          </m:r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𝐵𝑈𝑆</m:t>
                          </m:r>
                        </m:sub>
                      </m:sSub>
                      <m:r>
                        <a:rPr lang="th-TH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th-TH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523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277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277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D956951-CD5B-4AEC-A9BA-7DC98909A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982" y="3365362"/>
                <a:ext cx="9356035" cy="146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730C5E17-6F71-4586-AF52-36277F3043AE}"/>
              </a:ext>
            </a:extLst>
          </p:cNvPr>
          <p:cNvSpPr/>
          <p:nvPr/>
        </p:nvSpPr>
        <p:spPr>
          <a:xfrm>
            <a:off x="1417982" y="3029447"/>
            <a:ext cx="10055749" cy="23058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384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399E-C59D-4985-A53B-6EE310E8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73" y="253808"/>
            <a:ext cx="11051650" cy="36512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EXAMPLE: Apply the Kron Method to eliminate node 3 on a four bus system</a:t>
            </a:r>
            <a:endParaRPr lang="th-TH" sz="2800" b="1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E20BD-08E7-4F24-A6A8-37019AFB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7</a:t>
            </a:fld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A01C64-BF8E-4516-98E4-5AE4F9D6A1DE}"/>
                  </a:ext>
                </a:extLst>
              </p:cNvPr>
              <p:cNvSpPr/>
              <p:nvPr/>
            </p:nvSpPr>
            <p:spPr>
              <a:xfrm>
                <a:off x="598051" y="832394"/>
                <a:ext cx="5966697" cy="1770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𝐵𝑈𝑆</m:t>
                          </m:r>
                        </m:sub>
                      </m:sSub>
                      <m:r>
                        <a:rPr lang="th-TH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h-TH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h-TH" i="0">
                                    <a:latin typeface="Cambria Math" panose="02040503050406030204" pitchFamily="18" charset="0"/>
                                  </a:rPr>
                                  <m:t>38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A01C64-BF8E-4516-98E4-5AE4F9D6A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51" y="832394"/>
                <a:ext cx="5966697" cy="17701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26F3409-B2B0-4823-8448-EAEC8A58B016}"/>
              </a:ext>
            </a:extLst>
          </p:cNvPr>
          <p:cNvSpPr txBox="1"/>
          <p:nvPr/>
        </p:nvSpPr>
        <p:spPr>
          <a:xfrm>
            <a:off x="318052" y="2743200"/>
            <a:ext cx="3021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SOLUTION</a:t>
            </a:r>
            <a:endParaRPr lang="th-TH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418AD2C-76BF-4DB2-8E39-9A4D9F03EAC6}"/>
                  </a:ext>
                </a:extLst>
              </p:cNvPr>
              <p:cNvSpPr/>
              <p:nvPr/>
            </p:nvSpPr>
            <p:spPr>
              <a:xfrm>
                <a:off x="468748" y="3266420"/>
                <a:ext cx="6096000" cy="17481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Interchange the rows 3 and 4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𝐵𝑈𝑆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34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418AD2C-76BF-4DB2-8E39-9A4D9F03E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48" y="3266420"/>
                <a:ext cx="6096000" cy="1748107"/>
              </a:xfrm>
              <a:prstGeom prst="rect">
                <a:avLst/>
              </a:prstGeom>
              <a:blipFill>
                <a:blip r:embed="rId3"/>
                <a:stretch>
                  <a:fillRect l="-900" t="-174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167779-E260-43FD-9928-3668A60D036B}"/>
                  </a:ext>
                </a:extLst>
              </p:cNvPr>
              <p:cNvSpPr/>
              <p:nvPr/>
            </p:nvSpPr>
            <p:spPr>
              <a:xfrm>
                <a:off x="533399" y="4948031"/>
                <a:ext cx="6096000" cy="17481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Now interchange the columns 3 and 4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𝐵𝑈𝑆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38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167779-E260-43FD-9928-3668A60D0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" y="4948031"/>
                <a:ext cx="6096000" cy="1748107"/>
              </a:xfrm>
              <a:prstGeom prst="rect">
                <a:avLst/>
              </a:prstGeom>
              <a:blipFill>
                <a:blip r:embed="rId4"/>
                <a:stretch>
                  <a:fillRect l="-800" t="-174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61C3AB1A-27DE-44A3-9F13-2C14890279C9}"/>
              </a:ext>
            </a:extLst>
          </p:cNvPr>
          <p:cNvSpPr/>
          <p:nvPr/>
        </p:nvSpPr>
        <p:spPr>
          <a:xfrm>
            <a:off x="8212372" y="2427627"/>
            <a:ext cx="3809338" cy="1454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Eliminate node 4 and form New Y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BUS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matrix using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kron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method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ADF49B3-7128-4ACC-850A-ACE2AD7CAA70}"/>
                  </a:ext>
                </a:extLst>
              </p:cNvPr>
              <p:cNvSpPr/>
              <p:nvPr/>
            </p:nvSpPr>
            <p:spPr>
              <a:xfrm>
                <a:off x="7881366" y="4073955"/>
                <a:ext cx="3841886" cy="1318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𝐵𝑈𝑆</m:t>
                          </m:r>
                        </m:sub>
                      </m:sSub>
                      <m:r>
                        <a:rPr lang="th-TH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h-TH" i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ADF49B3-7128-4ACC-850A-ACE2AD7CAA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366" y="4073955"/>
                <a:ext cx="3841886" cy="1318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99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D6D4D1-9DCF-4C37-85CF-963ACBE8B15D}"/>
              </a:ext>
            </a:extLst>
          </p:cNvPr>
          <p:cNvSpPr/>
          <p:nvPr/>
        </p:nvSpPr>
        <p:spPr>
          <a:xfrm>
            <a:off x="136875" y="193310"/>
            <a:ext cx="10799197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Eliminate node 4 and form New Y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BUS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matrix using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kron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method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96C15A0-2F4F-449D-BD6C-1EAAFB2C969B}"/>
                  </a:ext>
                </a:extLst>
              </p:cNvPr>
              <p:cNvSpPr/>
              <p:nvPr/>
            </p:nvSpPr>
            <p:spPr>
              <a:xfrm>
                <a:off x="129303" y="882094"/>
                <a:ext cx="9492022" cy="1818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𝐵𝑈𝑆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20</m:t>
                                </m:r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30</m:t>
                                </m:r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𝟐𝟑</m:t>
                                    </m:r>
                                  </m:sub>
                                </m:s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𝟑𝟏</m:t>
                                    </m:r>
                                  </m:sub>
                                </m:s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38</m:t>
                                </m:r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20</m:t>
                                </m:r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𝟒𝟐</m:t>
                                    </m:r>
                                  </m:sub>
                                </m:s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20</m:t>
                                </m:r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𝟒𝟑</m:t>
                                    </m:r>
                                  </m:sub>
                                </m:s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34</m:t>
                                </m:r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h-TH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𝟒𝟒</m:t>
                                    </m:r>
                                  </m:sub>
                                </m:s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96C15A0-2F4F-449D-BD6C-1EAAFB2C96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03" y="882094"/>
                <a:ext cx="9492022" cy="18186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0FBEBE3-2AC0-4255-B4A6-C4873BF33C7E}"/>
                  </a:ext>
                </a:extLst>
              </p:cNvPr>
              <p:cNvSpPr/>
              <p:nvPr/>
            </p:nvSpPr>
            <p:spPr>
              <a:xfrm>
                <a:off x="694246" y="4413236"/>
                <a:ext cx="5078570" cy="1072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𝑗𝑘</m:t>
                          </m:r>
                          <m:d>
                            <m:d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𝑁𝑒𝑤</m:t>
                              </m:r>
                            </m:e>
                          </m:d>
                        </m:sub>
                      </m:sSub>
                      <m:r>
                        <a:rPr lang="th-TH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d>
                            <m:dPr>
                              <m:begChr m:val=""/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𝑂𝑙𝑑</m:t>
                              </m:r>
                            </m:e>
                          </m:d>
                        </m:sub>
                      </m:sSub>
                      <m:r>
                        <a:rPr lang="th-TH" i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h-TH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th-TH" i="1">
                                      <a:latin typeface="Cambria Math" panose="02040503050406030204" pitchFamily="18" charset="0"/>
                                    </a:rPr>
                                    <m:t>𝑗𝑛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h-TH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th-TH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h-TH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d>
                                    <m:dPr>
                                      <m:begChr m:val=""/>
                                      <m:ctrlPr>
                                        <a:rPr lang="th-T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h-TH" i="1">
                                          <a:latin typeface="Cambria Math" panose="02040503050406030204" pitchFamily="18" charset="0"/>
                                        </a:rPr>
                                        <m:t>𝑛𝑛</m:t>
                                      </m:r>
                                      <m:r>
                                        <a:rPr lang="th-TH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th-TH" i="1"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e>
                                  </m:d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0FBEBE3-2AC0-4255-B4A6-C4873BF33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46" y="4413236"/>
                <a:ext cx="5078570" cy="1072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04709FE-E360-476B-9FA0-AF46358B44EB}"/>
              </a:ext>
            </a:extLst>
          </p:cNvPr>
          <p:cNvSpPr/>
          <p:nvPr/>
        </p:nvSpPr>
        <p:spPr>
          <a:xfrm>
            <a:off x="556592" y="4413236"/>
            <a:ext cx="5470497" cy="11367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D0286CA-F94C-4BCA-A335-2F7DAFB6541B}"/>
                  </a:ext>
                </a:extLst>
              </p:cNvPr>
              <p:cNvSpPr/>
              <p:nvPr/>
            </p:nvSpPr>
            <p:spPr>
              <a:xfrm>
                <a:off x="6909514" y="3713433"/>
                <a:ext cx="5078571" cy="29512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b="1" dirty="0">
                    <a:solidFill>
                      <a:srgbClr val="7030A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Let j = 1, k = 1, n = 4</a:t>
                </a:r>
                <a:endParaRPr lang="en-US" sz="1400" b="1" dirty="0">
                  <a:solidFill>
                    <a:srgbClr val="7030A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𝑗𝑘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𝑁𝑒𝑤</m:t>
                              </m:r>
                            </m:e>
                          </m:d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𝑂𝑙𝑑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)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𝑗𝑛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𝑜𝑙𝑑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)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𝑛𝑘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 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𝑜𝑙𝑑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)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𝑛𝑛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𝑜𝑙𝑑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)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11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𝑁𝑒𝑤</m:t>
                              </m:r>
                            </m:e>
                          </m:d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𝑂𝑙𝑑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)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14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  <m:t>𝑜𝑙𝑑</m:t>
                                      </m:r>
                                    </m:e>
                                  </m:d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41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  <m:t>𝑜𝑙𝑑</m:t>
                                      </m:r>
                                    </m:e>
                                  </m:d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44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  <m:t>𝑜𝑙𝑑</m:t>
                                      </m:r>
                                    </m:e>
                                  </m:d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20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10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10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34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17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05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 </m:t>
                      </m:r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D0286CA-F94C-4BCA-A335-2F7DAFB654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514" y="3713433"/>
                <a:ext cx="5078571" cy="2951257"/>
              </a:xfrm>
              <a:prstGeom prst="rect">
                <a:avLst/>
              </a:prstGeom>
              <a:blipFill>
                <a:blip r:embed="rId4"/>
                <a:stretch>
                  <a:fillRect l="-1199" t="-8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647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672380F-445D-4922-90D3-15F73606A32D}"/>
                  </a:ext>
                </a:extLst>
              </p:cNvPr>
              <p:cNvSpPr/>
              <p:nvPr/>
            </p:nvSpPr>
            <p:spPr>
              <a:xfrm>
                <a:off x="145606" y="334129"/>
                <a:ext cx="6772029" cy="2036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b="1" dirty="0">
                    <a:solidFill>
                      <a:srgbClr val="7030A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Let j = 2, k = 2, n = 4</a:t>
                </a:r>
                <a:endParaRPr lang="en-US" sz="1200" b="1" dirty="0">
                  <a:solidFill>
                    <a:srgbClr val="7030A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𝑗𝑘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𝑁𝑒𝑤</m:t>
                              </m:r>
                            </m:e>
                          </m:d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𝑗𝑘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𝑂𝑙𝑑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)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𝑗𝑛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𝑜𝑙𝑑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)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𝑛𝑘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 (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𝑜𝑙𝑑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)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𝑛𝑛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𝑜𝑙𝑑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)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22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𝑁𝑒𝑤</m:t>
                              </m:r>
                            </m:e>
                          </m:d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𝑂𝑙𝑑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)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2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4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  <m:t>𝑜𝑙𝑑</m:t>
                                      </m:r>
                                    </m:e>
                                  </m:d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4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  <m:t>𝑜𝑙𝑑</m:t>
                                      </m:r>
                                    </m:e>
                                  </m:d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44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  <m:t>𝑜𝑙𝑑</m:t>
                                      </m:r>
                                    </m:e>
                                  </m:d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30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0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34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30</m:t>
                      </m:r>
                    </m:oMath>
                  </m:oMathPara>
                </a14:m>
                <a:endParaRPr lang="th-TH" sz="1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672380F-445D-4922-90D3-15F73606A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06" y="334129"/>
                <a:ext cx="6772029" cy="2036455"/>
              </a:xfrm>
              <a:prstGeom prst="rect">
                <a:avLst/>
              </a:prstGeom>
              <a:blipFill>
                <a:blip r:embed="rId2"/>
                <a:stretch>
                  <a:fillRect l="-810" t="-149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B7AE96-ED09-49AB-8703-DA29E4C9A6AC}"/>
                  </a:ext>
                </a:extLst>
              </p:cNvPr>
              <p:cNvSpPr/>
              <p:nvPr/>
            </p:nvSpPr>
            <p:spPr>
              <a:xfrm>
                <a:off x="145606" y="2552493"/>
                <a:ext cx="8195312" cy="2036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b="1" dirty="0">
                    <a:solidFill>
                      <a:srgbClr val="7030A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Let j = 3, k = 3, n = 4</a:t>
                </a:r>
                <a:endParaRPr lang="en-US" sz="1200" b="1" dirty="0">
                  <a:solidFill>
                    <a:srgbClr val="7030A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𝑗𝑘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𝑁𝑒𝑤</m:t>
                              </m:r>
                            </m:e>
                          </m:d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𝑗𝑘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𝑂𝑙𝑑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)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𝑗𝑛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𝑜𝑙𝑑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)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𝑛𝑘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 (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𝑜𝑙𝑑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)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𝑛𝑛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𝑜𝑙𝑑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)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33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𝑁𝑒𝑤</m:t>
                              </m:r>
                            </m:e>
                          </m:d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33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𝑂𝑙𝑑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)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4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  <m:t>𝑜𝑙𝑑</m:t>
                                      </m:r>
                                    </m:e>
                                  </m:d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4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  <m:t>𝑜𝑙𝑑</m:t>
                                      </m:r>
                                    </m:e>
                                  </m:d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44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  <m:t>𝑜𝑙𝑑</m:t>
                                      </m:r>
                                    </m:e>
                                  </m:d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=−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38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20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−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𝑗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20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𝑗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34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=−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26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24</m:t>
                      </m:r>
                    </m:oMath>
                  </m:oMathPara>
                </a14:m>
                <a:endParaRPr lang="th-TH" sz="1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B7AE96-ED09-49AB-8703-DA29E4C9A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06" y="2552493"/>
                <a:ext cx="8195312" cy="2036455"/>
              </a:xfrm>
              <a:prstGeom prst="rect">
                <a:avLst/>
              </a:prstGeom>
              <a:blipFill>
                <a:blip r:embed="rId3"/>
                <a:stretch>
                  <a:fillRect l="-670" t="-149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A9E6155-8B5E-4CBB-8352-007AEAD6FBA7}"/>
                  </a:ext>
                </a:extLst>
              </p:cNvPr>
              <p:cNvSpPr/>
              <p:nvPr/>
            </p:nvSpPr>
            <p:spPr>
              <a:xfrm>
                <a:off x="217336" y="4817185"/>
                <a:ext cx="5515555" cy="1706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b="1" dirty="0">
                    <a:solidFill>
                      <a:srgbClr val="7030A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Let j = 1, k = 2, n = 4</a:t>
                </a:r>
                <a:endParaRPr lang="en-US" sz="1100" b="1" dirty="0">
                  <a:solidFill>
                    <a:srgbClr val="7030A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𝑗𝑘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𝑁𝑒𝑤</m:t>
                              </m:r>
                            </m:e>
                          </m:d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𝑂𝑙𝑑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)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𝑗𝑛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𝑛𝑘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𝑛𝑛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𝑜𝑙𝑑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)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12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𝑁𝑒𝑤</m:t>
                              </m:r>
                            </m:e>
                          </m:d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12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𝑂𝑙𝑑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)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14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42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44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  <m:t>𝑜𝑙𝑑</m:t>
                                      </m:r>
                                    </m:e>
                                  </m:d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0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0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∗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34</m:t>
                              </m:r>
                            </m:den>
                          </m:f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0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𝑌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21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𝑁𝑒𝑤</m:t>
                              </m:r>
                            </m:e>
                          </m:d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 </m:t>
                      </m:r>
                    </m:oMath>
                  </m:oMathPara>
                </a14:m>
                <a:endParaRPr lang="th-TH" sz="16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A9E6155-8B5E-4CBB-8352-007AEAD6F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36" y="4817185"/>
                <a:ext cx="5515555" cy="1706686"/>
              </a:xfrm>
              <a:prstGeom prst="rect">
                <a:avLst/>
              </a:prstGeom>
              <a:blipFill>
                <a:blip r:embed="rId4"/>
                <a:stretch>
                  <a:fillRect l="-664" t="-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67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8777</TotalTime>
  <Words>961</Words>
  <Application>Microsoft Office PowerPoint</Application>
  <PresentationFormat>Widescreen</PresentationFormat>
  <Paragraphs>136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Form YBUS matrix using Kron Method</vt:lpstr>
      <vt:lpstr>Form YBUS matrix using Kron Method</vt:lpstr>
      <vt:lpstr>PowerPoint Presentation</vt:lpstr>
      <vt:lpstr>PowerPoint Presentation</vt:lpstr>
      <vt:lpstr>PowerPoint Presentation</vt:lpstr>
      <vt:lpstr>EXAMPLE: Apply the Kron Method to eliminate node 3 on a four bus system</vt:lpstr>
      <vt:lpstr>PowerPoint Presentation</vt:lpstr>
      <vt:lpstr>PowerPoint Presentation</vt:lpstr>
      <vt:lpstr>PowerPoint Presentation</vt:lpstr>
      <vt:lpstr>ZBUS MATRIX</vt:lpstr>
      <vt:lpstr>BUS IMPEDANCE MATRIX [ZBUS]</vt:lpstr>
      <vt:lpstr>Example: Find the bus impedance matrix for system below having three buses connected with ground</vt:lpstr>
      <vt:lpstr>PowerPoint Presentation</vt:lpstr>
      <vt:lpstr>Example: Find the bus impedance matrix for system below having three buses connected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Matrices</dc:title>
  <dc:creator>Wazir Laghari</dc:creator>
  <cp:lastModifiedBy>Wazir laghari</cp:lastModifiedBy>
  <cp:revision>307</cp:revision>
  <dcterms:created xsi:type="dcterms:W3CDTF">2020-04-21T21:27:49Z</dcterms:created>
  <dcterms:modified xsi:type="dcterms:W3CDTF">2021-06-19T11:46:32Z</dcterms:modified>
</cp:coreProperties>
</file>