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0" r:id="rId2"/>
    <p:sldId id="319" r:id="rId3"/>
    <p:sldId id="464" r:id="rId4"/>
    <p:sldId id="305" r:id="rId5"/>
    <p:sldId id="465" r:id="rId6"/>
    <p:sldId id="271" r:id="rId7"/>
    <p:sldId id="274" r:id="rId8"/>
    <p:sldId id="276" r:id="rId9"/>
    <p:sldId id="279" r:id="rId10"/>
    <p:sldId id="284" r:id="rId11"/>
    <p:sldId id="466" r:id="rId12"/>
    <p:sldId id="469" r:id="rId13"/>
    <p:sldId id="468" r:id="rId14"/>
    <p:sldId id="470" r:id="rId15"/>
    <p:sldId id="476" r:id="rId16"/>
    <p:sldId id="471" r:id="rId17"/>
    <p:sldId id="286" r:id="rId18"/>
    <p:sldId id="473" r:id="rId19"/>
    <p:sldId id="474" r:id="rId20"/>
    <p:sldId id="475" r:id="rId21"/>
    <p:sldId id="257" r:id="rId22"/>
    <p:sldId id="477" r:id="rId23"/>
    <p:sldId id="461" r:id="rId24"/>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6" autoAdjust="0"/>
    <p:restoredTop sz="94660"/>
  </p:normalViewPr>
  <p:slideViewPr>
    <p:cSldViewPr snapToGrid="0">
      <p:cViewPr varScale="1">
        <p:scale>
          <a:sx n="120" d="100"/>
          <a:sy n="120" d="100"/>
        </p:scale>
        <p:origin x="108"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F1E7CF-4B57-4906-8DEB-81E8CAA3F382}" type="datetimeFigureOut">
              <a:rPr lang="th-TH" smtClean="0"/>
              <a:t>04/07/63</a:t>
            </a:fld>
            <a:endParaRPr lang="th-T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0A9E6D-F574-41B6-997D-3895FE49BCDF}" type="slidenum">
              <a:rPr lang="th-TH" smtClean="0"/>
              <a:t>‹#›</a:t>
            </a:fld>
            <a:endParaRPr lang="th-TH"/>
          </a:p>
        </p:txBody>
      </p:sp>
    </p:spTree>
    <p:extLst>
      <p:ext uri="{BB962C8B-B14F-4D97-AF65-F5344CB8AC3E}">
        <p14:creationId xmlns:p14="http://schemas.microsoft.com/office/powerpoint/2010/main" val="1384501096"/>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62656-D80E-4623-8E90-78C0995254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h-TH"/>
          </a:p>
        </p:txBody>
      </p:sp>
      <p:sp>
        <p:nvSpPr>
          <p:cNvPr id="3" name="Subtitle 2">
            <a:extLst>
              <a:ext uri="{FF2B5EF4-FFF2-40B4-BE49-F238E27FC236}">
                <a16:creationId xmlns:a16="http://schemas.microsoft.com/office/drawing/2014/main" id="{237F06FE-1EC3-495D-A783-846E01B9F3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h-TH"/>
          </a:p>
        </p:txBody>
      </p:sp>
      <p:sp>
        <p:nvSpPr>
          <p:cNvPr id="4" name="Date Placeholder 3">
            <a:extLst>
              <a:ext uri="{FF2B5EF4-FFF2-40B4-BE49-F238E27FC236}">
                <a16:creationId xmlns:a16="http://schemas.microsoft.com/office/drawing/2014/main" id="{31B85736-C20D-4910-B976-DBDEA03B3965}"/>
              </a:ext>
            </a:extLst>
          </p:cNvPr>
          <p:cNvSpPr>
            <a:spLocks noGrp="1"/>
          </p:cNvSpPr>
          <p:nvPr>
            <p:ph type="dt" sz="half" idx="10"/>
          </p:nvPr>
        </p:nvSpPr>
        <p:spPr/>
        <p:txBody>
          <a:bodyPr/>
          <a:lstStyle/>
          <a:p>
            <a:fld id="{7887B424-BB70-4314-9AD3-C2ABCB7AC6AC}" type="datetime1">
              <a:rPr lang="en-US" smtClean="0"/>
              <a:t>7/4/2020</a:t>
            </a:fld>
            <a:endParaRPr lang="th-TH"/>
          </a:p>
        </p:txBody>
      </p:sp>
      <p:sp>
        <p:nvSpPr>
          <p:cNvPr id="5" name="Footer Placeholder 4">
            <a:extLst>
              <a:ext uri="{FF2B5EF4-FFF2-40B4-BE49-F238E27FC236}">
                <a16:creationId xmlns:a16="http://schemas.microsoft.com/office/drawing/2014/main" id="{6BCB36C3-5E83-446F-9021-98B346964080}"/>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F8B94EB3-0D38-4F52-9C11-878E383195F5}"/>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3599849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C7E84-D6A5-47E4-A6A6-7F7156EADF3C}"/>
              </a:ext>
            </a:extLst>
          </p:cNvPr>
          <p:cNvSpPr>
            <a:spLocks noGrp="1"/>
          </p:cNvSpPr>
          <p:nvPr>
            <p:ph type="title"/>
          </p:nvPr>
        </p:nvSpPr>
        <p:spPr/>
        <p:txBody>
          <a:bodyPr/>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D6DA90FA-8B32-450E-84B8-B32B637B89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72672B40-7BFE-4A31-97FA-C3D9399A77A9}"/>
              </a:ext>
            </a:extLst>
          </p:cNvPr>
          <p:cNvSpPr>
            <a:spLocks noGrp="1"/>
          </p:cNvSpPr>
          <p:nvPr>
            <p:ph type="dt" sz="half" idx="10"/>
          </p:nvPr>
        </p:nvSpPr>
        <p:spPr/>
        <p:txBody>
          <a:bodyPr/>
          <a:lstStyle/>
          <a:p>
            <a:fld id="{A0B4E48F-83C8-48C1-A8CA-A901FE426DC3}" type="datetime1">
              <a:rPr lang="en-US" smtClean="0"/>
              <a:t>7/4/2020</a:t>
            </a:fld>
            <a:endParaRPr lang="th-TH"/>
          </a:p>
        </p:txBody>
      </p:sp>
      <p:sp>
        <p:nvSpPr>
          <p:cNvPr id="5" name="Footer Placeholder 4">
            <a:extLst>
              <a:ext uri="{FF2B5EF4-FFF2-40B4-BE49-F238E27FC236}">
                <a16:creationId xmlns:a16="http://schemas.microsoft.com/office/drawing/2014/main" id="{16F2FF62-3CCA-45E0-9697-82B5BDFFF63D}"/>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81D79D51-1B8E-4DDD-BECF-E06B8FE0D50F}"/>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3418798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BD6767-65BA-4F22-81AE-15391D53A3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DD957645-F80F-485E-9DA0-8C54E0A9BD9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93F129AD-00D5-4CEF-84DB-C41ECE331184}"/>
              </a:ext>
            </a:extLst>
          </p:cNvPr>
          <p:cNvSpPr>
            <a:spLocks noGrp="1"/>
          </p:cNvSpPr>
          <p:nvPr>
            <p:ph type="dt" sz="half" idx="10"/>
          </p:nvPr>
        </p:nvSpPr>
        <p:spPr/>
        <p:txBody>
          <a:bodyPr/>
          <a:lstStyle/>
          <a:p>
            <a:fld id="{F34C2662-657F-4195-916B-AC892D56C1EE}" type="datetime1">
              <a:rPr lang="en-US" smtClean="0"/>
              <a:t>7/4/2020</a:t>
            </a:fld>
            <a:endParaRPr lang="th-TH"/>
          </a:p>
        </p:txBody>
      </p:sp>
      <p:sp>
        <p:nvSpPr>
          <p:cNvPr id="5" name="Footer Placeholder 4">
            <a:extLst>
              <a:ext uri="{FF2B5EF4-FFF2-40B4-BE49-F238E27FC236}">
                <a16:creationId xmlns:a16="http://schemas.microsoft.com/office/drawing/2014/main" id="{6D301103-71D7-42D3-BCC2-23F9F7B584B2}"/>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79942C2A-97DE-458F-A18B-B3B5742BD011}"/>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772030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43EE2-5D7B-40EB-B92B-537981F21353}"/>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91EA223D-9308-4402-90E6-A2A4D24C550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D7EEB8C6-0216-49A3-8FAB-32C0CC6D28F9}"/>
              </a:ext>
            </a:extLst>
          </p:cNvPr>
          <p:cNvSpPr>
            <a:spLocks noGrp="1"/>
          </p:cNvSpPr>
          <p:nvPr>
            <p:ph type="dt" sz="half" idx="10"/>
          </p:nvPr>
        </p:nvSpPr>
        <p:spPr/>
        <p:txBody>
          <a:bodyPr/>
          <a:lstStyle/>
          <a:p>
            <a:fld id="{B94B0649-7372-4CE6-BC21-4A28FA42FD34}" type="datetime1">
              <a:rPr lang="en-US" smtClean="0"/>
              <a:t>7/4/2020</a:t>
            </a:fld>
            <a:endParaRPr lang="th-TH"/>
          </a:p>
        </p:txBody>
      </p:sp>
      <p:sp>
        <p:nvSpPr>
          <p:cNvPr id="5" name="Footer Placeholder 4">
            <a:extLst>
              <a:ext uri="{FF2B5EF4-FFF2-40B4-BE49-F238E27FC236}">
                <a16:creationId xmlns:a16="http://schemas.microsoft.com/office/drawing/2014/main" id="{51D3272C-A052-428C-B06A-71C3DD4A343A}"/>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9E00578E-6234-4B25-A92D-13F77D8CC76F}"/>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4193382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8BBD3-87A3-4EEE-B985-9E0A9F493A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h-TH"/>
          </a:p>
        </p:txBody>
      </p:sp>
      <p:sp>
        <p:nvSpPr>
          <p:cNvPr id="3" name="Text Placeholder 2">
            <a:extLst>
              <a:ext uri="{FF2B5EF4-FFF2-40B4-BE49-F238E27FC236}">
                <a16:creationId xmlns:a16="http://schemas.microsoft.com/office/drawing/2014/main" id="{3C747830-5863-4F52-8417-DCB86CCFC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AABFBAF-9288-445F-9727-DC8575AC4B4F}"/>
              </a:ext>
            </a:extLst>
          </p:cNvPr>
          <p:cNvSpPr>
            <a:spLocks noGrp="1"/>
          </p:cNvSpPr>
          <p:nvPr>
            <p:ph type="dt" sz="half" idx="10"/>
          </p:nvPr>
        </p:nvSpPr>
        <p:spPr/>
        <p:txBody>
          <a:bodyPr/>
          <a:lstStyle/>
          <a:p>
            <a:fld id="{ACAF7A17-E588-4C8B-A450-E0E7AC7324A3}" type="datetime1">
              <a:rPr lang="en-US" smtClean="0"/>
              <a:t>7/4/2020</a:t>
            </a:fld>
            <a:endParaRPr lang="th-TH"/>
          </a:p>
        </p:txBody>
      </p:sp>
      <p:sp>
        <p:nvSpPr>
          <p:cNvPr id="5" name="Footer Placeholder 4">
            <a:extLst>
              <a:ext uri="{FF2B5EF4-FFF2-40B4-BE49-F238E27FC236}">
                <a16:creationId xmlns:a16="http://schemas.microsoft.com/office/drawing/2014/main" id="{292E052A-C8DF-40E9-8C8A-A50A0243BEE7}"/>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4149BD4B-33AB-4968-B565-F2709575E04A}"/>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398866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0BF06-4C95-4847-96BB-102249C4B9CC}"/>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E3F746E1-9F67-4652-8A06-4B1B729436E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Content Placeholder 3">
            <a:extLst>
              <a:ext uri="{FF2B5EF4-FFF2-40B4-BE49-F238E27FC236}">
                <a16:creationId xmlns:a16="http://schemas.microsoft.com/office/drawing/2014/main" id="{BF3AA110-4DEE-4033-9CAE-953FA9627A7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Date Placeholder 4">
            <a:extLst>
              <a:ext uri="{FF2B5EF4-FFF2-40B4-BE49-F238E27FC236}">
                <a16:creationId xmlns:a16="http://schemas.microsoft.com/office/drawing/2014/main" id="{879F2773-7125-468A-B716-5139EB8911F0}"/>
              </a:ext>
            </a:extLst>
          </p:cNvPr>
          <p:cNvSpPr>
            <a:spLocks noGrp="1"/>
          </p:cNvSpPr>
          <p:nvPr>
            <p:ph type="dt" sz="half" idx="10"/>
          </p:nvPr>
        </p:nvSpPr>
        <p:spPr/>
        <p:txBody>
          <a:bodyPr/>
          <a:lstStyle/>
          <a:p>
            <a:fld id="{E51DD8C2-3D5B-4B22-AAC3-274472C92C45}" type="datetime1">
              <a:rPr lang="en-US" smtClean="0"/>
              <a:t>7/4/2020</a:t>
            </a:fld>
            <a:endParaRPr lang="th-TH"/>
          </a:p>
        </p:txBody>
      </p:sp>
      <p:sp>
        <p:nvSpPr>
          <p:cNvPr id="6" name="Footer Placeholder 5">
            <a:extLst>
              <a:ext uri="{FF2B5EF4-FFF2-40B4-BE49-F238E27FC236}">
                <a16:creationId xmlns:a16="http://schemas.microsoft.com/office/drawing/2014/main" id="{FC5ACC7C-9F4D-4EDE-9925-EB4293F1942C}"/>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CD7CA769-9F20-4B71-BA85-26A2836B8059}"/>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2865035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B381-C01B-4D15-BC66-D5F53E4E373C}"/>
              </a:ext>
            </a:extLst>
          </p:cNvPr>
          <p:cNvSpPr>
            <a:spLocks noGrp="1"/>
          </p:cNvSpPr>
          <p:nvPr>
            <p:ph type="title"/>
          </p:nvPr>
        </p:nvSpPr>
        <p:spPr>
          <a:xfrm>
            <a:off x="839788" y="365125"/>
            <a:ext cx="10515600" cy="1325563"/>
          </a:xfrm>
        </p:spPr>
        <p:txBody>
          <a:bodyPr/>
          <a:lstStyle/>
          <a:p>
            <a:r>
              <a:rPr lang="en-US"/>
              <a:t>Click to edit Master title style</a:t>
            </a:r>
            <a:endParaRPr lang="th-TH"/>
          </a:p>
        </p:txBody>
      </p:sp>
      <p:sp>
        <p:nvSpPr>
          <p:cNvPr id="3" name="Text Placeholder 2">
            <a:extLst>
              <a:ext uri="{FF2B5EF4-FFF2-40B4-BE49-F238E27FC236}">
                <a16:creationId xmlns:a16="http://schemas.microsoft.com/office/drawing/2014/main" id="{8D43B45F-EB3B-4483-8A16-C1D80D6E03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99D0ADF-B904-45A9-A465-D00BE5538FC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Text Placeholder 4">
            <a:extLst>
              <a:ext uri="{FF2B5EF4-FFF2-40B4-BE49-F238E27FC236}">
                <a16:creationId xmlns:a16="http://schemas.microsoft.com/office/drawing/2014/main" id="{A678038A-0C31-41F9-A3CA-DF3A24FB14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F09E984-3BBD-426D-8588-6F04F7E474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Date Placeholder 6">
            <a:extLst>
              <a:ext uri="{FF2B5EF4-FFF2-40B4-BE49-F238E27FC236}">
                <a16:creationId xmlns:a16="http://schemas.microsoft.com/office/drawing/2014/main" id="{183426FE-77E1-49F3-A870-B8BB87668736}"/>
              </a:ext>
            </a:extLst>
          </p:cNvPr>
          <p:cNvSpPr>
            <a:spLocks noGrp="1"/>
          </p:cNvSpPr>
          <p:nvPr>
            <p:ph type="dt" sz="half" idx="10"/>
          </p:nvPr>
        </p:nvSpPr>
        <p:spPr/>
        <p:txBody>
          <a:bodyPr/>
          <a:lstStyle/>
          <a:p>
            <a:fld id="{38899D9E-5898-46F0-B775-21FBD5FFF342}" type="datetime1">
              <a:rPr lang="en-US" smtClean="0"/>
              <a:t>7/4/2020</a:t>
            </a:fld>
            <a:endParaRPr lang="th-TH"/>
          </a:p>
        </p:txBody>
      </p:sp>
      <p:sp>
        <p:nvSpPr>
          <p:cNvPr id="8" name="Footer Placeholder 7">
            <a:extLst>
              <a:ext uri="{FF2B5EF4-FFF2-40B4-BE49-F238E27FC236}">
                <a16:creationId xmlns:a16="http://schemas.microsoft.com/office/drawing/2014/main" id="{E5E3B87A-E929-4027-BE72-9EF4EA85EFAF}"/>
              </a:ext>
            </a:extLst>
          </p:cNvPr>
          <p:cNvSpPr>
            <a:spLocks noGrp="1"/>
          </p:cNvSpPr>
          <p:nvPr>
            <p:ph type="ftr" sz="quarter" idx="11"/>
          </p:nvPr>
        </p:nvSpPr>
        <p:spPr/>
        <p:txBody>
          <a:bodyPr/>
          <a:lstStyle/>
          <a:p>
            <a:endParaRPr lang="th-TH"/>
          </a:p>
        </p:txBody>
      </p:sp>
      <p:sp>
        <p:nvSpPr>
          <p:cNvPr id="9" name="Slide Number Placeholder 8">
            <a:extLst>
              <a:ext uri="{FF2B5EF4-FFF2-40B4-BE49-F238E27FC236}">
                <a16:creationId xmlns:a16="http://schemas.microsoft.com/office/drawing/2014/main" id="{CBA07680-2B79-44BB-B98F-606F58802AF4}"/>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9428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0EED-93CC-467E-9A84-1B75D8221643}"/>
              </a:ext>
            </a:extLst>
          </p:cNvPr>
          <p:cNvSpPr>
            <a:spLocks noGrp="1"/>
          </p:cNvSpPr>
          <p:nvPr>
            <p:ph type="title"/>
          </p:nvPr>
        </p:nvSpPr>
        <p:spPr/>
        <p:txBody>
          <a:bodyPr/>
          <a:lstStyle/>
          <a:p>
            <a:r>
              <a:rPr lang="en-US"/>
              <a:t>Click to edit Master title style</a:t>
            </a:r>
            <a:endParaRPr lang="th-TH"/>
          </a:p>
        </p:txBody>
      </p:sp>
      <p:sp>
        <p:nvSpPr>
          <p:cNvPr id="3" name="Date Placeholder 2">
            <a:extLst>
              <a:ext uri="{FF2B5EF4-FFF2-40B4-BE49-F238E27FC236}">
                <a16:creationId xmlns:a16="http://schemas.microsoft.com/office/drawing/2014/main" id="{04935B07-EAF5-4CA3-B8FA-3670A2DAAA86}"/>
              </a:ext>
            </a:extLst>
          </p:cNvPr>
          <p:cNvSpPr>
            <a:spLocks noGrp="1"/>
          </p:cNvSpPr>
          <p:nvPr>
            <p:ph type="dt" sz="half" idx="10"/>
          </p:nvPr>
        </p:nvSpPr>
        <p:spPr/>
        <p:txBody>
          <a:bodyPr/>
          <a:lstStyle/>
          <a:p>
            <a:fld id="{C51904B2-9C64-496A-9566-30AEAA199BC4}" type="datetime1">
              <a:rPr lang="en-US" smtClean="0"/>
              <a:t>7/4/2020</a:t>
            </a:fld>
            <a:endParaRPr lang="th-TH"/>
          </a:p>
        </p:txBody>
      </p:sp>
      <p:sp>
        <p:nvSpPr>
          <p:cNvPr id="4" name="Footer Placeholder 3">
            <a:extLst>
              <a:ext uri="{FF2B5EF4-FFF2-40B4-BE49-F238E27FC236}">
                <a16:creationId xmlns:a16="http://schemas.microsoft.com/office/drawing/2014/main" id="{99E5A2FB-CDE0-4B80-A806-E24729206672}"/>
              </a:ext>
            </a:extLst>
          </p:cNvPr>
          <p:cNvSpPr>
            <a:spLocks noGrp="1"/>
          </p:cNvSpPr>
          <p:nvPr>
            <p:ph type="ftr" sz="quarter" idx="11"/>
          </p:nvPr>
        </p:nvSpPr>
        <p:spPr/>
        <p:txBody>
          <a:bodyPr/>
          <a:lstStyle/>
          <a:p>
            <a:endParaRPr lang="th-TH"/>
          </a:p>
        </p:txBody>
      </p:sp>
      <p:sp>
        <p:nvSpPr>
          <p:cNvPr id="5" name="Slide Number Placeholder 4">
            <a:extLst>
              <a:ext uri="{FF2B5EF4-FFF2-40B4-BE49-F238E27FC236}">
                <a16:creationId xmlns:a16="http://schemas.microsoft.com/office/drawing/2014/main" id="{AE0D1484-2E7C-4788-9726-B310412D4E50}"/>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1221949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C04D15-35F4-49F7-ADCF-D202ABE66B34}"/>
              </a:ext>
            </a:extLst>
          </p:cNvPr>
          <p:cNvSpPr>
            <a:spLocks noGrp="1"/>
          </p:cNvSpPr>
          <p:nvPr>
            <p:ph type="dt" sz="half" idx="10"/>
          </p:nvPr>
        </p:nvSpPr>
        <p:spPr/>
        <p:txBody>
          <a:bodyPr/>
          <a:lstStyle/>
          <a:p>
            <a:fld id="{BE1C0AAD-865E-4610-A409-37722F390FFE}" type="datetime1">
              <a:rPr lang="en-US" smtClean="0"/>
              <a:t>7/4/2020</a:t>
            </a:fld>
            <a:endParaRPr lang="th-TH"/>
          </a:p>
        </p:txBody>
      </p:sp>
      <p:sp>
        <p:nvSpPr>
          <p:cNvPr id="3" name="Footer Placeholder 2">
            <a:extLst>
              <a:ext uri="{FF2B5EF4-FFF2-40B4-BE49-F238E27FC236}">
                <a16:creationId xmlns:a16="http://schemas.microsoft.com/office/drawing/2014/main" id="{DE1FA750-3FAA-4B0B-89D0-60AD03AED8C2}"/>
              </a:ext>
            </a:extLst>
          </p:cNvPr>
          <p:cNvSpPr>
            <a:spLocks noGrp="1"/>
          </p:cNvSpPr>
          <p:nvPr>
            <p:ph type="ftr" sz="quarter" idx="11"/>
          </p:nvPr>
        </p:nvSpPr>
        <p:spPr/>
        <p:txBody>
          <a:bodyPr/>
          <a:lstStyle/>
          <a:p>
            <a:endParaRPr lang="th-TH"/>
          </a:p>
        </p:txBody>
      </p:sp>
      <p:sp>
        <p:nvSpPr>
          <p:cNvPr id="4" name="Slide Number Placeholder 3">
            <a:extLst>
              <a:ext uri="{FF2B5EF4-FFF2-40B4-BE49-F238E27FC236}">
                <a16:creationId xmlns:a16="http://schemas.microsoft.com/office/drawing/2014/main" id="{F1BFC39B-978A-4B02-BCB4-7F713CED4CB9}"/>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342976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D4527-4047-4895-80FE-83A6C4BC9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Content Placeholder 2">
            <a:extLst>
              <a:ext uri="{FF2B5EF4-FFF2-40B4-BE49-F238E27FC236}">
                <a16:creationId xmlns:a16="http://schemas.microsoft.com/office/drawing/2014/main" id="{F542D87B-AB5A-4A7E-A966-6DCD478AEE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Text Placeholder 3">
            <a:extLst>
              <a:ext uri="{FF2B5EF4-FFF2-40B4-BE49-F238E27FC236}">
                <a16:creationId xmlns:a16="http://schemas.microsoft.com/office/drawing/2014/main" id="{E2460AD9-AEC6-491E-8E7E-05893FF382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AF561B-DB3D-4191-BD48-C74E5A574F70}"/>
              </a:ext>
            </a:extLst>
          </p:cNvPr>
          <p:cNvSpPr>
            <a:spLocks noGrp="1"/>
          </p:cNvSpPr>
          <p:nvPr>
            <p:ph type="dt" sz="half" idx="10"/>
          </p:nvPr>
        </p:nvSpPr>
        <p:spPr/>
        <p:txBody>
          <a:bodyPr/>
          <a:lstStyle/>
          <a:p>
            <a:fld id="{2D7D629B-A3CB-4A35-8C58-35FD04A23ED8}" type="datetime1">
              <a:rPr lang="en-US" smtClean="0"/>
              <a:t>7/4/2020</a:t>
            </a:fld>
            <a:endParaRPr lang="th-TH"/>
          </a:p>
        </p:txBody>
      </p:sp>
      <p:sp>
        <p:nvSpPr>
          <p:cNvPr id="6" name="Footer Placeholder 5">
            <a:extLst>
              <a:ext uri="{FF2B5EF4-FFF2-40B4-BE49-F238E27FC236}">
                <a16:creationId xmlns:a16="http://schemas.microsoft.com/office/drawing/2014/main" id="{9ABA3937-B9CF-4A6C-A2DC-68DF8613F84D}"/>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BFC691A2-D622-4D26-B927-80232BE9FB08}"/>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80380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8E2A-5B86-4656-8DA0-C029408D1D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Picture Placeholder 2">
            <a:extLst>
              <a:ext uri="{FF2B5EF4-FFF2-40B4-BE49-F238E27FC236}">
                <a16:creationId xmlns:a16="http://schemas.microsoft.com/office/drawing/2014/main" id="{274AF872-2EE5-4E3A-8B48-5913E6E701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a:extLst>
              <a:ext uri="{FF2B5EF4-FFF2-40B4-BE49-F238E27FC236}">
                <a16:creationId xmlns:a16="http://schemas.microsoft.com/office/drawing/2014/main" id="{98167087-1766-4BD4-B5AC-40B99C2476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9180E2-0262-4341-BF8A-B1312F777432}"/>
              </a:ext>
            </a:extLst>
          </p:cNvPr>
          <p:cNvSpPr>
            <a:spLocks noGrp="1"/>
          </p:cNvSpPr>
          <p:nvPr>
            <p:ph type="dt" sz="half" idx="10"/>
          </p:nvPr>
        </p:nvSpPr>
        <p:spPr/>
        <p:txBody>
          <a:bodyPr/>
          <a:lstStyle/>
          <a:p>
            <a:fld id="{5720A5CD-2814-4BDA-8F7F-6D4E260B95E5}" type="datetime1">
              <a:rPr lang="en-US" smtClean="0"/>
              <a:t>7/4/2020</a:t>
            </a:fld>
            <a:endParaRPr lang="th-TH"/>
          </a:p>
        </p:txBody>
      </p:sp>
      <p:sp>
        <p:nvSpPr>
          <p:cNvPr id="6" name="Footer Placeholder 5">
            <a:extLst>
              <a:ext uri="{FF2B5EF4-FFF2-40B4-BE49-F238E27FC236}">
                <a16:creationId xmlns:a16="http://schemas.microsoft.com/office/drawing/2014/main" id="{EB12ECAB-95ED-4763-8963-C2455D089437}"/>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F09E2873-87DA-44D3-9FBF-3ADCC304B3F0}"/>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1195706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B5F596-B1EA-413B-B76F-446AD02C4E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a:extLst>
              <a:ext uri="{FF2B5EF4-FFF2-40B4-BE49-F238E27FC236}">
                <a16:creationId xmlns:a16="http://schemas.microsoft.com/office/drawing/2014/main" id="{1F4D2040-17A5-4CF5-9A20-3D63C561E0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FACB0509-248D-4ED1-8545-2722FCB97B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BD330C-29B0-4A80-9163-B423C6D9700A}" type="datetime1">
              <a:rPr lang="en-US" smtClean="0"/>
              <a:t>7/4/2020</a:t>
            </a:fld>
            <a:endParaRPr lang="th-TH"/>
          </a:p>
        </p:txBody>
      </p:sp>
      <p:sp>
        <p:nvSpPr>
          <p:cNvPr id="5" name="Footer Placeholder 4">
            <a:extLst>
              <a:ext uri="{FF2B5EF4-FFF2-40B4-BE49-F238E27FC236}">
                <a16:creationId xmlns:a16="http://schemas.microsoft.com/office/drawing/2014/main" id="{5D21704F-285D-49A0-97E8-8327969006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a:extLst>
              <a:ext uri="{FF2B5EF4-FFF2-40B4-BE49-F238E27FC236}">
                <a16:creationId xmlns:a16="http://schemas.microsoft.com/office/drawing/2014/main" id="{C98BB4E5-87AB-499B-B617-A0768401DB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BCD95E-A428-4E8F-A603-A71E22D42A60}" type="slidenum">
              <a:rPr lang="th-TH" smtClean="0"/>
              <a:t>‹#›</a:t>
            </a:fld>
            <a:endParaRPr lang="th-TH"/>
          </a:p>
        </p:txBody>
      </p:sp>
    </p:spTree>
    <p:extLst>
      <p:ext uri="{BB962C8B-B14F-4D97-AF65-F5344CB8AC3E}">
        <p14:creationId xmlns:p14="http://schemas.microsoft.com/office/powerpoint/2010/main" val="279967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12" Type="http://schemas.openxmlformats.org/officeDocument/2006/relationships/image" Target="../media/image64.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63.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s>
</file>

<file path=ppt/slides/_rels/slide16.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1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4.png"/><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image" Target="../media/image85.png"/></Relationships>
</file>

<file path=ppt/slides/_rels/slide22.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57F906E-4B29-47A7-AEBE-316E9F86B3D4}"/>
              </a:ext>
            </a:extLst>
          </p:cNvPr>
          <p:cNvSpPr>
            <a:spLocks noGrp="1"/>
          </p:cNvSpPr>
          <p:nvPr>
            <p:ph type="dt" sz="half" idx="10"/>
          </p:nvPr>
        </p:nvSpPr>
        <p:spPr/>
        <p:txBody>
          <a:bodyPr/>
          <a:lstStyle/>
          <a:p>
            <a:fld id="{566ABBB8-19DC-4F12-B66E-3858C0F4D863}" type="datetime1">
              <a:rPr lang="en-US" smtClean="0"/>
              <a:t>7/4/2020</a:t>
            </a:fld>
            <a:endParaRPr lang="th-TH"/>
          </a:p>
        </p:txBody>
      </p:sp>
      <p:sp>
        <p:nvSpPr>
          <p:cNvPr id="4" name="Slide Number Placeholder 3">
            <a:extLst>
              <a:ext uri="{FF2B5EF4-FFF2-40B4-BE49-F238E27FC236}">
                <a16:creationId xmlns:a16="http://schemas.microsoft.com/office/drawing/2014/main" id="{059BC060-1D64-468B-BF77-C7ADB3526D13}"/>
              </a:ext>
            </a:extLst>
          </p:cNvPr>
          <p:cNvSpPr>
            <a:spLocks noGrp="1"/>
          </p:cNvSpPr>
          <p:nvPr>
            <p:ph type="sldNum" sz="quarter" idx="12"/>
          </p:nvPr>
        </p:nvSpPr>
        <p:spPr/>
        <p:txBody>
          <a:bodyPr/>
          <a:lstStyle/>
          <a:p>
            <a:fld id="{33BCD95E-A428-4E8F-A603-A71E22D42A60}" type="slidenum">
              <a:rPr lang="th-TH" smtClean="0"/>
              <a:t>1</a:t>
            </a:fld>
            <a:endParaRPr lang="th-TH"/>
          </a:p>
        </p:txBody>
      </p:sp>
      <p:sp>
        <p:nvSpPr>
          <p:cNvPr id="5" name="Rectangle 4">
            <a:extLst>
              <a:ext uri="{FF2B5EF4-FFF2-40B4-BE49-F238E27FC236}">
                <a16:creationId xmlns:a16="http://schemas.microsoft.com/office/drawing/2014/main" id="{9EBD9240-1EF0-4212-99D5-9190788ED676}"/>
              </a:ext>
            </a:extLst>
          </p:cNvPr>
          <p:cNvSpPr/>
          <p:nvPr/>
        </p:nvSpPr>
        <p:spPr>
          <a:xfrm>
            <a:off x="2066489" y="4208136"/>
            <a:ext cx="6096000" cy="2246769"/>
          </a:xfrm>
          <a:prstGeom prst="rect">
            <a:avLst/>
          </a:prstGeom>
        </p:spPr>
        <p:txBody>
          <a:bodyPr>
            <a:spAutoFit/>
          </a:bodyPr>
          <a:lstStyle/>
          <a:p>
            <a:pPr algn="ctr"/>
            <a:r>
              <a:rPr lang="en-US" dirty="0">
                <a:solidFill>
                  <a:srgbClr val="0070C0"/>
                </a:solidFill>
              </a:rPr>
              <a:t>By</a:t>
            </a:r>
          </a:p>
          <a:p>
            <a:pPr algn="ctr"/>
            <a:r>
              <a:rPr lang="en-US" dirty="0">
                <a:solidFill>
                  <a:srgbClr val="0070C0"/>
                </a:solidFill>
              </a:rPr>
              <a:t>Dr. Wazir Muhammad Laghari</a:t>
            </a:r>
          </a:p>
          <a:p>
            <a:pPr algn="ctr"/>
            <a:r>
              <a:rPr lang="en-US" dirty="0">
                <a:solidFill>
                  <a:srgbClr val="0070C0"/>
                </a:solidFill>
              </a:rPr>
              <a:t>Electrical Engineering Department</a:t>
            </a:r>
          </a:p>
          <a:p>
            <a:pPr algn="ctr"/>
            <a:r>
              <a:rPr lang="en-US" dirty="0">
                <a:solidFill>
                  <a:srgbClr val="0070C0"/>
                </a:solidFill>
              </a:rPr>
              <a:t>BUET, Khuzdar</a:t>
            </a:r>
          </a:p>
          <a:p>
            <a:pPr algn="ctr"/>
            <a:endParaRPr lang="th-TH" dirty="0"/>
          </a:p>
        </p:txBody>
      </p:sp>
      <p:sp>
        <p:nvSpPr>
          <p:cNvPr id="7" name="Rectangle 6">
            <a:extLst>
              <a:ext uri="{FF2B5EF4-FFF2-40B4-BE49-F238E27FC236}">
                <a16:creationId xmlns:a16="http://schemas.microsoft.com/office/drawing/2014/main" id="{7AB0B6FE-9A03-4850-A315-4D6E8FF0A27A}"/>
              </a:ext>
            </a:extLst>
          </p:cNvPr>
          <p:cNvSpPr/>
          <p:nvPr/>
        </p:nvSpPr>
        <p:spPr>
          <a:xfrm>
            <a:off x="332632" y="253209"/>
            <a:ext cx="10782781" cy="2800767"/>
          </a:xfrm>
          <a:prstGeom prst="rect">
            <a:avLst/>
          </a:prstGeom>
        </p:spPr>
        <p:txBody>
          <a:bodyPr wrap="square">
            <a:spAutoFit/>
          </a:bodyPr>
          <a:lstStyle/>
          <a:p>
            <a:pPr algn="ctr" fontAlgn="ctr"/>
            <a:r>
              <a:rPr lang="en-US" sz="4400" b="1" dirty="0">
                <a:solidFill>
                  <a:schemeClr val="accent6">
                    <a:lumMod val="50000"/>
                  </a:schemeClr>
                </a:solidFill>
                <a:latin typeface="-apple-system"/>
              </a:rPr>
              <a:t>Computational Methods in </a:t>
            </a:r>
          </a:p>
          <a:p>
            <a:pPr algn="ctr" fontAlgn="ctr"/>
            <a:r>
              <a:rPr lang="en-US" sz="4400" b="1" dirty="0">
                <a:solidFill>
                  <a:schemeClr val="accent6">
                    <a:lumMod val="50000"/>
                  </a:schemeClr>
                </a:solidFill>
                <a:latin typeface="-apple-system"/>
              </a:rPr>
              <a:t>Power System Analysis</a:t>
            </a:r>
          </a:p>
          <a:p>
            <a:pPr algn="ctr"/>
            <a:br>
              <a:rPr lang="en-US" sz="4400" b="1" dirty="0">
                <a:solidFill>
                  <a:schemeClr val="accent6">
                    <a:lumMod val="50000"/>
                  </a:schemeClr>
                </a:solidFill>
              </a:rPr>
            </a:br>
            <a:endParaRPr lang="th-TH" sz="4400" b="1" dirty="0">
              <a:solidFill>
                <a:schemeClr val="accent6">
                  <a:lumMod val="50000"/>
                </a:schemeClr>
              </a:solidFill>
            </a:endParaRPr>
          </a:p>
        </p:txBody>
      </p:sp>
      <p:sp>
        <p:nvSpPr>
          <p:cNvPr id="8" name="Rectangle 7">
            <a:extLst>
              <a:ext uri="{FF2B5EF4-FFF2-40B4-BE49-F238E27FC236}">
                <a16:creationId xmlns:a16="http://schemas.microsoft.com/office/drawing/2014/main" id="{18626DA8-0D2D-4E5C-A592-8A5E58899654}"/>
              </a:ext>
            </a:extLst>
          </p:cNvPr>
          <p:cNvSpPr/>
          <p:nvPr/>
        </p:nvSpPr>
        <p:spPr>
          <a:xfrm>
            <a:off x="1333851" y="2007535"/>
            <a:ext cx="8648350" cy="1569660"/>
          </a:xfrm>
          <a:prstGeom prst="rect">
            <a:avLst/>
          </a:prstGeom>
        </p:spPr>
        <p:txBody>
          <a:bodyPr wrap="square">
            <a:spAutoFit/>
          </a:bodyPr>
          <a:lstStyle/>
          <a:p>
            <a:pPr algn="ctr"/>
            <a:r>
              <a:rPr lang="en-US" sz="4800" b="1" dirty="0">
                <a:solidFill>
                  <a:srgbClr val="7030A0"/>
                </a:solidFill>
              </a:rPr>
              <a:t>Lecture-6</a:t>
            </a:r>
            <a:br>
              <a:rPr lang="en-US" sz="4800" b="1" dirty="0">
                <a:solidFill>
                  <a:srgbClr val="7030A0"/>
                </a:solidFill>
              </a:rPr>
            </a:br>
            <a:r>
              <a:rPr lang="en-US" sz="4800" b="1" dirty="0">
                <a:solidFill>
                  <a:srgbClr val="7030A0"/>
                </a:solidFill>
              </a:rPr>
              <a:t>Three-phase</a:t>
            </a:r>
            <a:endParaRPr lang="th-TH" sz="4800" dirty="0">
              <a:solidFill>
                <a:srgbClr val="7030A0"/>
              </a:solidFill>
            </a:endParaRPr>
          </a:p>
        </p:txBody>
      </p:sp>
      <p:pic>
        <p:nvPicPr>
          <p:cNvPr id="6" name="Picture 5">
            <a:extLst>
              <a:ext uri="{FF2B5EF4-FFF2-40B4-BE49-F238E27FC236}">
                <a16:creationId xmlns:a16="http://schemas.microsoft.com/office/drawing/2014/main" id="{CC9188D0-9CCD-47A4-A1B6-05B30952B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632" y="136525"/>
            <a:ext cx="1301405" cy="1280160"/>
          </a:xfrm>
          <a:prstGeom prst="rect">
            <a:avLst/>
          </a:prstGeom>
        </p:spPr>
      </p:pic>
    </p:spTree>
    <p:extLst>
      <p:ext uri="{BB962C8B-B14F-4D97-AF65-F5344CB8AC3E}">
        <p14:creationId xmlns:p14="http://schemas.microsoft.com/office/powerpoint/2010/main" val="3863428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E727E-D2EE-40E3-BD7A-2AE628C9505A}"/>
              </a:ext>
            </a:extLst>
          </p:cNvPr>
          <p:cNvSpPr>
            <a:spLocks noGrp="1"/>
          </p:cNvSpPr>
          <p:nvPr>
            <p:ph type="title"/>
          </p:nvPr>
        </p:nvSpPr>
        <p:spPr>
          <a:xfrm>
            <a:off x="432683" y="317417"/>
            <a:ext cx="10515600" cy="573129"/>
          </a:xfrm>
        </p:spPr>
        <p:txBody>
          <a:bodyPr>
            <a:normAutofit fontScale="90000"/>
          </a:bodyPr>
          <a:lstStyle/>
          <a:p>
            <a:r>
              <a:rPr lang="en-US" b="1" dirty="0">
                <a:solidFill>
                  <a:srgbClr val="7030A0"/>
                </a:solidFill>
              </a:rPr>
              <a:t>ALL POSSIBLE CONNECTIONS OF THREE PHASE </a:t>
            </a:r>
            <a:endParaRPr lang="th-TH" b="1" dirty="0">
              <a:solidFill>
                <a:srgbClr val="7030A0"/>
              </a:solidFill>
            </a:endParaRPr>
          </a:p>
        </p:txBody>
      </p:sp>
      <p:sp>
        <p:nvSpPr>
          <p:cNvPr id="3" name="Content Placeholder 2">
            <a:extLst>
              <a:ext uri="{FF2B5EF4-FFF2-40B4-BE49-F238E27FC236}">
                <a16:creationId xmlns:a16="http://schemas.microsoft.com/office/drawing/2014/main" id="{3FF27195-FAC7-4A4A-B3DE-FDFF76781B24}"/>
              </a:ext>
            </a:extLst>
          </p:cNvPr>
          <p:cNvSpPr>
            <a:spLocks noGrp="1"/>
          </p:cNvSpPr>
          <p:nvPr>
            <p:ph idx="1"/>
          </p:nvPr>
        </p:nvSpPr>
        <p:spPr>
          <a:xfrm>
            <a:off x="337267" y="1119558"/>
            <a:ext cx="11653299" cy="4351338"/>
          </a:xfrm>
        </p:spPr>
        <p:txBody>
          <a:bodyPr>
            <a:normAutofit lnSpcReduction="10000"/>
          </a:bodyPr>
          <a:lstStyle/>
          <a:p>
            <a:pPr>
              <a:buFont typeface="Wingdings" panose="05000000000000000000" pitchFamily="2" charset="2"/>
              <a:buChar char="q"/>
            </a:pPr>
            <a:r>
              <a:rPr lang="en-US" dirty="0"/>
              <a:t>Both the </a:t>
            </a:r>
            <a:r>
              <a:rPr lang="en-US" dirty="0">
                <a:solidFill>
                  <a:srgbClr val="0070C0"/>
                </a:solidFill>
              </a:rPr>
              <a:t>three phase source </a:t>
            </a:r>
            <a:r>
              <a:rPr lang="en-US" dirty="0"/>
              <a:t>and the </a:t>
            </a:r>
            <a:r>
              <a:rPr lang="en-US" dirty="0">
                <a:solidFill>
                  <a:srgbClr val="0070C0"/>
                </a:solidFill>
              </a:rPr>
              <a:t>three phase load </a:t>
            </a:r>
            <a:r>
              <a:rPr lang="en-US" dirty="0"/>
              <a:t>can be connected either </a:t>
            </a:r>
            <a:r>
              <a:rPr lang="en-US" dirty="0">
                <a:solidFill>
                  <a:srgbClr val="00B050"/>
                </a:solidFill>
              </a:rPr>
              <a:t>Wye or DELTA</a:t>
            </a:r>
            <a:r>
              <a:rPr lang="en-US" dirty="0"/>
              <a:t>. </a:t>
            </a:r>
          </a:p>
          <a:p>
            <a:pPr>
              <a:buFont typeface="Wingdings" panose="05000000000000000000" pitchFamily="2" charset="2"/>
              <a:buChar char="q"/>
            </a:pPr>
            <a:endParaRPr lang="en-US" dirty="0"/>
          </a:p>
          <a:p>
            <a:pPr>
              <a:buFont typeface="Wingdings" panose="05000000000000000000" pitchFamily="2" charset="2"/>
              <a:buChar char="q"/>
            </a:pPr>
            <a:r>
              <a:rPr lang="en-US" dirty="0"/>
              <a:t>We have </a:t>
            </a:r>
            <a:r>
              <a:rPr lang="en-US" dirty="0">
                <a:solidFill>
                  <a:schemeClr val="accent2"/>
                </a:solidFill>
              </a:rPr>
              <a:t>4 possible types </a:t>
            </a:r>
            <a:r>
              <a:rPr lang="en-US" dirty="0"/>
              <a:t>of connections</a:t>
            </a:r>
          </a:p>
          <a:p>
            <a:pPr lvl="1">
              <a:buFont typeface="Wingdings" panose="05000000000000000000" pitchFamily="2" charset="2"/>
              <a:buChar char="q"/>
            </a:pPr>
            <a:r>
              <a:rPr lang="en-US" dirty="0"/>
              <a:t>Y-Y Connection</a:t>
            </a:r>
            <a:r>
              <a:rPr lang="en-US" sz="3600" dirty="0"/>
              <a:t> </a:t>
            </a:r>
            <a:r>
              <a:rPr lang="en-US" sz="1400" dirty="0"/>
              <a:t>(Source is Star Connected and Load is also in Star Connected)</a:t>
            </a:r>
          </a:p>
          <a:p>
            <a:pPr lvl="1">
              <a:buFont typeface="Wingdings" panose="05000000000000000000" pitchFamily="2" charset="2"/>
              <a:buChar char="q"/>
            </a:pPr>
            <a:endParaRPr lang="en-US" sz="1050" dirty="0"/>
          </a:p>
          <a:p>
            <a:pPr lvl="1">
              <a:buFont typeface="Wingdings" panose="05000000000000000000" pitchFamily="2" charset="2"/>
              <a:buChar char="q"/>
            </a:pPr>
            <a:r>
              <a:rPr lang="en-US" dirty="0"/>
              <a:t>Y-</a:t>
            </a:r>
            <a:r>
              <a:rPr lang="en-US" dirty="0">
                <a:sym typeface="Symbol" panose="05050102010706020507" pitchFamily="18" charset="2"/>
              </a:rPr>
              <a:t> Connection</a:t>
            </a:r>
          </a:p>
          <a:p>
            <a:pPr lvl="1">
              <a:buFont typeface="Wingdings" panose="05000000000000000000" pitchFamily="2" charset="2"/>
              <a:buChar char="q"/>
            </a:pPr>
            <a:endParaRPr lang="en-US" dirty="0">
              <a:sym typeface="Symbol" panose="05050102010706020507" pitchFamily="18" charset="2"/>
            </a:endParaRPr>
          </a:p>
          <a:p>
            <a:pPr lvl="1">
              <a:buFont typeface="Wingdings" panose="05000000000000000000" pitchFamily="2" charset="2"/>
              <a:buChar char="q"/>
            </a:pPr>
            <a:r>
              <a:rPr lang="en-US" dirty="0">
                <a:sym typeface="Symbol" panose="05050102010706020507" pitchFamily="18" charset="2"/>
              </a:rPr>
              <a:t>-  Connection</a:t>
            </a:r>
          </a:p>
          <a:p>
            <a:pPr lvl="1">
              <a:buFont typeface="Wingdings" panose="05000000000000000000" pitchFamily="2" charset="2"/>
              <a:buChar char="q"/>
            </a:pPr>
            <a:endParaRPr lang="en-US" dirty="0">
              <a:sym typeface="Symbol" panose="05050102010706020507" pitchFamily="18" charset="2"/>
            </a:endParaRPr>
          </a:p>
          <a:p>
            <a:pPr lvl="1">
              <a:buFont typeface="Wingdings" panose="05000000000000000000" pitchFamily="2" charset="2"/>
              <a:buChar char="q"/>
            </a:pPr>
            <a:r>
              <a:rPr lang="en-US" dirty="0">
                <a:sym typeface="Symbol" panose="05050102010706020507" pitchFamily="18" charset="2"/>
              </a:rPr>
              <a:t>-Y Connection</a:t>
            </a:r>
            <a:endParaRPr lang="th-TH" dirty="0"/>
          </a:p>
        </p:txBody>
      </p:sp>
      <p:sp>
        <p:nvSpPr>
          <p:cNvPr id="6" name="Rectangle 5">
            <a:extLst>
              <a:ext uri="{FF2B5EF4-FFF2-40B4-BE49-F238E27FC236}">
                <a16:creationId xmlns:a16="http://schemas.microsoft.com/office/drawing/2014/main" id="{58CB3A34-5F1B-4BD2-9586-21C9979EF111}"/>
              </a:ext>
            </a:extLst>
          </p:cNvPr>
          <p:cNvSpPr/>
          <p:nvPr/>
        </p:nvSpPr>
        <p:spPr>
          <a:xfrm>
            <a:off x="901479" y="5397026"/>
            <a:ext cx="3535679" cy="1323439"/>
          </a:xfrm>
          <a:prstGeom prst="rect">
            <a:avLst/>
          </a:prstGeom>
        </p:spPr>
        <p:txBody>
          <a:bodyPr wrap="square">
            <a:spAutoFit/>
          </a:bodyPr>
          <a:lstStyle/>
          <a:p>
            <a:r>
              <a:rPr lang="en-US" sz="2000" dirty="0"/>
              <a:t>Mostly Y connected sources are more common.</a:t>
            </a:r>
          </a:p>
          <a:p>
            <a:r>
              <a:rPr lang="en-US" sz="2000" dirty="0"/>
              <a:t>And Balanced </a:t>
            </a:r>
            <a:r>
              <a:rPr lang="en-US" sz="2000" dirty="0">
                <a:sym typeface="Symbol" panose="05050102010706020507" pitchFamily="18" charset="2"/>
              </a:rPr>
              <a:t> connected load is more common.</a:t>
            </a:r>
            <a:endParaRPr lang="en-US" sz="2000" dirty="0"/>
          </a:p>
        </p:txBody>
      </p:sp>
      <p:sp>
        <p:nvSpPr>
          <p:cNvPr id="7" name="Rectangle 6">
            <a:extLst>
              <a:ext uri="{FF2B5EF4-FFF2-40B4-BE49-F238E27FC236}">
                <a16:creationId xmlns:a16="http://schemas.microsoft.com/office/drawing/2014/main" id="{2D0F182E-6882-45D8-98A0-F9E367DDE785}"/>
              </a:ext>
            </a:extLst>
          </p:cNvPr>
          <p:cNvSpPr/>
          <p:nvPr/>
        </p:nvSpPr>
        <p:spPr>
          <a:xfrm>
            <a:off x="5001371" y="3983603"/>
            <a:ext cx="1677725" cy="1137037"/>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8" name="Rectangle 7">
            <a:extLst>
              <a:ext uri="{FF2B5EF4-FFF2-40B4-BE49-F238E27FC236}">
                <a16:creationId xmlns:a16="http://schemas.microsoft.com/office/drawing/2014/main" id="{0C89D979-3BE5-45A6-93B1-68F98BCCF30C}"/>
              </a:ext>
            </a:extLst>
          </p:cNvPr>
          <p:cNvSpPr/>
          <p:nvPr/>
        </p:nvSpPr>
        <p:spPr>
          <a:xfrm>
            <a:off x="9693966" y="3983603"/>
            <a:ext cx="1677725" cy="1137037"/>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10" name="Straight Connector 9">
            <a:extLst>
              <a:ext uri="{FF2B5EF4-FFF2-40B4-BE49-F238E27FC236}">
                <a16:creationId xmlns:a16="http://schemas.microsoft.com/office/drawing/2014/main" id="{7DA0E6D1-9B8F-445E-A2AB-405B561C62A7}"/>
              </a:ext>
            </a:extLst>
          </p:cNvPr>
          <p:cNvCxnSpPr/>
          <p:nvPr/>
        </p:nvCxnSpPr>
        <p:spPr>
          <a:xfrm>
            <a:off x="6679096" y="4190337"/>
            <a:ext cx="301487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3A19549-B6A0-4498-9EE8-D2858069EEF3}"/>
              </a:ext>
            </a:extLst>
          </p:cNvPr>
          <p:cNvCxnSpPr/>
          <p:nvPr/>
        </p:nvCxnSpPr>
        <p:spPr>
          <a:xfrm>
            <a:off x="6679096" y="4517666"/>
            <a:ext cx="301487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8FAD892-A6A5-4206-807F-10103D3C16EA}"/>
              </a:ext>
            </a:extLst>
          </p:cNvPr>
          <p:cNvCxnSpPr/>
          <p:nvPr/>
        </p:nvCxnSpPr>
        <p:spPr>
          <a:xfrm>
            <a:off x="6679096" y="4867523"/>
            <a:ext cx="301487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DC1D4D6-A583-42AB-849C-5E4522A78640}"/>
              </a:ext>
            </a:extLst>
          </p:cNvPr>
          <p:cNvSpPr txBox="1"/>
          <p:nvPr/>
        </p:nvSpPr>
        <p:spPr>
          <a:xfrm>
            <a:off x="5422789" y="4190337"/>
            <a:ext cx="5525493" cy="523220"/>
          </a:xfrm>
          <a:prstGeom prst="rect">
            <a:avLst/>
          </a:prstGeom>
          <a:noFill/>
        </p:spPr>
        <p:txBody>
          <a:bodyPr wrap="square" rtlCol="0">
            <a:spAutoFit/>
          </a:bodyPr>
          <a:lstStyle/>
          <a:p>
            <a:r>
              <a:rPr lang="en-US" b="1" dirty="0">
                <a:solidFill>
                  <a:srgbClr val="C00000"/>
                </a:solidFill>
              </a:rPr>
              <a:t>Source</a:t>
            </a:r>
            <a:r>
              <a:rPr lang="en-US" dirty="0"/>
              <a:t>                                         </a:t>
            </a:r>
            <a:r>
              <a:rPr lang="en-US" b="1" dirty="0">
                <a:solidFill>
                  <a:schemeClr val="accent6"/>
                </a:solidFill>
              </a:rPr>
              <a:t>Load</a:t>
            </a:r>
            <a:endParaRPr lang="th-TH" b="1" dirty="0">
              <a:solidFill>
                <a:schemeClr val="accent6"/>
              </a:solidFill>
            </a:endParaRPr>
          </a:p>
        </p:txBody>
      </p:sp>
      <p:pic>
        <p:nvPicPr>
          <p:cNvPr id="14" name="Picture 13">
            <a:extLst>
              <a:ext uri="{FF2B5EF4-FFF2-40B4-BE49-F238E27FC236}">
                <a16:creationId xmlns:a16="http://schemas.microsoft.com/office/drawing/2014/main" id="{8E24D52D-FCE6-4991-BCD8-A49EF18A17DE}"/>
              </a:ext>
            </a:extLst>
          </p:cNvPr>
          <p:cNvPicPr>
            <a:picLocks noChangeAspect="1"/>
          </p:cNvPicPr>
          <p:nvPr/>
        </p:nvPicPr>
        <p:blipFill>
          <a:blip r:embed="rId2"/>
          <a:stretch>
            <a:fillRect/>
          </a:stretch>
        </p:blipFill>
        <p:spPr>
          <a:xfrm>
            <a:off x="5001370" y="5274606"/>
            <a:ext cx="6567777" cy="1568280"/>
          </a:xfrm>
          <a:prstGeom prst="rect">
            <a:avLst/>
          </a:prstGeom>
        </p:spPr>
      </p:pic>
      <p:sp>
        <p:nvSpPr>
          <p:cNvPr id="15" name="Rectangle 14">
            <a:extLst>
              <a:ext uri="{FF2B5EF4-FFF2-40B4-BE49-F238E27FC236}">
                <a16:creationId xmlns:a16="http://schemas.microsoft.com/office/drawing/2014/main" id="{6B8EA0D2-D25F-42EA-AC0B-2CB88B449E83}"/>
              </a:ext>
            </a:extLst>
          </p:cNvPr>
          <p:cNvSpPr/>
          <p:nvPr/>
        </p:nvSpPr>
        <p:spPr>
          <a:xfrm>
            <a:off x="818984" y="5397026"/>
            <a:ext cx="3618174" cy="1323439"/>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133646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43258-C0A3-4AF4-9736-09C5EB81B9CF}"/>
              </a:ext>
            </a:extLst>
          </p:cNvPr>
          <p:cNvSpPr>
            <a:spLocks noGrp="1"/>
          </p:cNvSpPr>
          <p:nvPr>
            <p:ph type="title"/>
          </p:nvPr>
        </p:nvSpPr>
        <p:spPr>
          <a:xfrm>
            <a:off x="182879" y="163627"/>
            <a:ext cx="10515600" cy="665321"/>
          </a:xfrm>
        </p:spPr>
        <p:txBody>
          <a:bodyPr>
            <a:normAutofit fontScale="90000"/>
          </a:bodyPr>
          <a:lstStyle/>
          <a:p>
            <a:r>
              <a:rPr lang="en-US" b="1" dirty="0">
                <a:solidFill>
                  <a:srgbClr val="7030A0"/>
                </a:solidFill>
              </a:rPr>
              <a:t>BALANCED LOAD</a:t>
            </a:r>
            <a:endParaRPr lang="th-TH" b="1" dirty="0">
              <a:solidFill>
                <a:srgbClr val="7030A0"/>
              </a:solidFill>
            </a:endParaRPr>
          </a:p>
        </p:txBody>
      </p:sp>
      <p:sp>
        <p:nvSpPr>
          <p:cNvPr id="4" name="Date Placeholder 3">
            <a:extLst>
              <a:ext uri="{FF2B5EF4-FFF2-40B4-BE49-F238E27FC236}">
                <a16:creationId xmlns:a16="http://schemas.microsoft.com/office/drawing/2014/main" id="{CE12DEE4-A32C-4E83-8828-26672D2AEE6D}"/>
              </a:ext>
            </a:extLst>
          </p:cNvPr>
          <p:cNvSpPr>
            <a:spLocks noGrp="1"/>
          </p:cNvSpPr>
          <p:nvPr>
            <p:ph type="dt" sz="half" idx="10"/>
          </p:nvPr>
        </p:nvSpPr>
        <p:spPr/>
        <p:txBody>
          <a:bodyPr/>
          <a:lstStyle/>
          <a:p>
            <a:fld id="{B94B0649-7372-4CE6-BC21-4A28FA42FD34}" type="datetime1">
              <a:rPr lang="en-US" smtClean="0"/>
              <a:t>7/4/2020</a:t>
            </a:fld>
            <a:endParaRPr lang="th-TH" dirty="0"/>
          </a:p>
        </p:txBody>
      </p:sp>
      <p:sp>
        <p:nvSpPr>
          <p:cNvPr id="5" name="Slide Number Placeholder 4">
            <a:extLst>
              <a:ext uri="{FF2B5EF4-FFF2-40B4-BE49-F238E27FC236}">
                <a16:creationId xmlns:a16="http://schemas.microsoft.com/office/drawing/2014/main" id="{52E22F7A-4979-4767-88E2-D8FC16137C6D}"/>
              </a:ext>
            </a:extLst>
          </p:cNvPr>
          <p:cNvSpPr>
            <a:spLocks noGrp="1"/>
          </p:cNvSpPr>
          <p:nvPr>
            <p:ph type="sldNum" sz="quarter" idx="12"/>
          </p:nvPr>
        </p:nvSpPr>
        <p:spPr/>
        <p:txBody>
          <a:bodyPr/>
          <a:lstStyle/>
          <a:p>
            <a:fld id="{33BCD95E-A428-4E8F-A603-A71E22D42A60}" type="slidenum">
              <a:rPr lang="th-TH" smtClean="0"/>
              <a:t>11</a:t>
            </a:fld>
            <a:endParaRPr lang="th-TH"/>
          </a:p>
        </p:txBody>
      </p:sp>
      <p:sp>
        <p:nvSpPr>
          <p:cNvPr id="7" name="Rectangle 6">
            <a:extLst>
              <a:ext uri="{FF2B5EF4-FFF2-40B4-BE49-F238E27FC236}">
                <a16:creationId xmlns:a16="http://schemas.microsoft.com/office/drawing/2014/main" id="{194CC299-3475-4305-8C14-3050559EC03E}"/>
              </a:ext>
            </a:extLst>
          </p:cNvPr>
          <p:cNvSpPr/>
          <p:nvPr/>
        </p:nvSpPr>
        <p:spPr>
          <a:xfrm>
            <a:off x="182879" y="2698115"/>
            <a:ext cx="6096000" cy="954107"/>
          </a:xfrm>
          <a:prstGeom prst="rect">
            <a:avLst/>
          </a:prstGeom>
        </p:spPr>
        <p:txBody>
          <a:bodyPr>
            <a:spAutoFit/>
          </a:bodyPr>
          <a:lstStyle/>
          <a:p>
            <a:pPr marL="457200" indent="-457200">
              <a:buFont typeface="Wingdings" panose="05000000000000000000" pitchFamily="2" charset="2"/>
              <a:buChar char="q"/>
            </a:pPr>
            <a:r>
              <a:rPr lang="en-US" dirty="0"/>
              <a:t>For a balanced delta connected load:</a:t>
            </a:r>
          </a:p>
          <a:p>
            <a:r>
              <a:rPr lang="en-US" dirty="0"/>
              <a:t>Z</a:t>
            </a:r>
            <a:r>
              <a:rPr lang="en-US" baseline="-25000" dirty="0"/>
              <a:t>a</a:t>
            </a:r>
            <a:r>
              <a:rPr lang="en-US" dirty="0"/>
              <a:t> = </a:t>
            </a:r>
            <a:r>
              <a:rPr lang="en-US" dirty="0" err="1"/>
              <a:t>Z</a:t>
            </a:r>
            <a:r>
              <a:rPr lang="en-US" baseline="-25000" dirty="0" err="1"/>
              <a:t>b</a:t>
            </a:r>
            <a:r>
              <a:rPr lang="en-US" dirty="0"/>
              <a:t> = </a:t>
            </a:r>
            <a:r>
              <a:rPr lang="en-US" dirty="0" err="1"/>
              <a:t>Z</a:t>
            </a:r>
            <a:r>
              <a:rPr lang="en-US" baseline="-25000" dirty="0" err="1"/>
              <a:t>c</a:t>
            </a:r>
            <a:r>
              <a:rPr lang="en-US" dirty="0"/>
              <a:t> = Z</a:t>
            </a:r>
            <a:r>
              <a:rPr lang="en-US" baseline="-25000" dirty="0">
                <a:sym typeface="Symbol" panose="05050102010706020507" pitchFamily="18" charset="2"/>
              </a:rPr>
              <a:t></a:t>
            </a:r>
            <a:endParaRPr lang="th-TH" dirty="0"/>
          </a:p>
        </p:txBody>
      </p:sp>
      <p:pic>
        <p:nvPicPr>
          <p:cNvPr id="8" name="Picture 7">
            <a:extLst>
              <a:ext uri="{FF2B5EF4-FFF2-40B4-BE49-F238E27FC236}">
                <a16:creationId xmlns:a16="http://schemas.microsoft.com/office/drawing/2014/main" id="{D436CE57-D6AA-4B45-99DF-7F42C5ECCF16}"/>
              </a:ext>
            </a:extLst>
          </p:cNvPr>
          <p:cNvPicPr>
            <a:picLocks noChangeAspect="1"/>
          </p:cNvPicPr>
          <p:nvPr/>
        </p:nvPicPr>
        <p:blipFill>
          <a:blip r:embed="rId2"/>
          <a:stretch>
            <a:fillRect/>
          </a:stretch>
        </p:blipFill>
        <p:spPr>
          <a:xfrm>
            <a:off x="7470336" y="1526130"/>
            <a:ext cx="3414246" cy="3282199"/>
          </a:xfrm>
          <a:prstGeom prst="rect">
            <a:avLst/>
          </a:prstGeom>
        </p:spPr>
      </p:pic>
      <p:sp>
        <p:nvSpPr>
          <p:cNvPr id="9" name="Rectangle 8">
            <a:extLst>
              <a:ext uri="{FF2B5EF4-FFF2-40B4-BE49-F238E27FC236}">
                <a16:creationId xmlns:a16="http://schemas.microsoft.com/office/drawing/2014/main" id="{435120D2-3863-463F-AC29-D258189A20BA}"/>
              </a:ext>
            </a:extLst>
          </p:cNvPr>
          <p:cNvSpPr/>
          <p:nvPr/>
        </p:nvSpPr>
        <p:spPr>
          <a:xfrm>
            <a:off x="172278" y="1711897"/>
            <a:ext cx="6096000" cy="954107"/>
          </a:xfrm>
          <a:prstGeom prst="rect">
            <a:avLst/>
          </a:prstGeom>
        </p:spPr>
        <p:txBody>
          <a:bodyPr>
            <a:spAutoFit/>
          </a:bodyPr>
          <a:lstStyle/>
          <a:p>
            <a:pPr marL="457200" indent="-457200">
              <a:buFont typeface="Wingdings" panose="05000000000000000000" pitchFamily="2" charset="2"/>
              <a:buChar char="q"/>
            </a:pPr>
            <a:r>
              <a:rPr lang="en-US" dirty="0"/>
              <a:t>For a balanced wye connected load:</a:t>
            </a:r>
          </a:p>
          <a:p>
            <a:r>
              <a:rPr lang="en-US" dirty="0"/>
              <a:t>Z</a:t>
            </a:r>
            <a:r>
              <a:rPr lang="en-US" baseline="-25000" dirty="0"/>
              <a:t>1</a:t>
            </a:r>
            <a:r>
              <a:rPr lang="en-US" dirty="0"/>
              <a:t> = Z</a:t>
            </a:r>
            <a:r>
              <a:rPr lang="en-US" baseline="-25000" dirty="0"/>
              <a:t>2</a:t>
            </a:r>
            <a:r>
              <a:rPr lang="en-US" dirty="0"/>
              <a:t> = Z</a:t>
            </a:r>
            <a:r>
              <a:rPr lang="en-US" baseline="-25000" dirty="0"/>
              <a:t>3</a:t>
            </a:r>
            <a:r>
              <a:rPr lang="en-US" dirty="0"/>
              <a:t> = Z</a:t>
            </a:r>
            <a:r>
              <a:rPr lang="en-US" baseline="-25000" dirty="0"/>
              <a:t>Y</a:t>
            </a:r>
            <a:endParaRPr lang="th-TH" dirty="0"/>
          </a:p>
        </p:txBody>
      </p:sp>
      <p:sp>
        <p:nvSpPr>
          <p:cNvPr id="10" name="Rectangle 9">
            <a:extLst>
              <a:ext uri="{FF2B5EF4-FFF2-40B4-BE49-F238E27FC236}">
                <a16:creationId xmlns:a16="http://schemas.microsoft.com/office/drawing/2014/main" id="{533526CC-42AE-41BF-8125-2ED2256501DD}"/>
              </a:ext>
            </a:extLst>
          </p:cNvPr>
          <p:cNvSpPr/>
          <p:nvPr/>
        </p:nvSpPr>
        <p:spPr>
          <a:xfrm>
            <a:off x="172278" y="848789"/>
            <a:ext cx="11847443" cy="830997"/>
          </a:xfrm>
          <a:prstGeom prst="rect">
            <a:avLst/>
          </a:prstGeom>
        </p:spPr>
        <p:txBody>
          <a:bodyPr wrap="square">
            <a:spAutoFit/>
          </a:bodyPr>
          <a:lstStyle/>
          <a:p>
            <a:pPr>
              <a:buFont typeface="Wingdings" panose="05000000000000000000" pitchFamily="2" charset="2"/>
              <a:buChar char="q"/>
            </a:pPr>
            <a:r>
              <a:rPr lang="en-US" sz="2400" dirty="0"/>
              <a:t>A Balanced Load is one in which the phase impedances are equal in magnitude and in phase.</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031EBD55-C385-4859-AB46-D78C3B95551E}"/>
                  </a:ext>
                </a:extLst>
              </p:cNvPr>
              <p:cNvSpPr/>
              <p:nvPr/>
            </p:nvSpPr>
            <p:spPr>
              <a:xfrm>
                <a:off x="291878" y="4641291"/>
                <a:ext cx="3835843" cy="1624676"/>
              </a:xfrm>
              <a:prstGeom prst="rect">
                <a:avLst/>
              </a:prstGeom>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libri" panose="020F0502020204030204" pitchFamily="34" charset="0"/>
                              <a:cs typeface="Cordia New" panose="020B0304020202020204" pitchFamily="34" charset="-34"/>
                            </a:rPr>
                          </m:ctrlPr>
                        </m:sSubPr>
                        <m:e>
                          <m:r>
                            <a:rPr lang="en-US" i="1">
                              <a:latin typeface="Cambria Math" panose="02040503050406030204" pitchFamily="18" charset="0"/>
                              <a:ea typeface="Calibri" panose="020F0502020204030204" pitchFamily="34" charset="0"/>
                              <a:cs typeface="Cordia New" panose="020B0304020202020204" pitchFamily="34" charset="-34"/>
                            </a:rPr>
                            <m:t>𝑍</m:t>
                          </m:r>
                        </m:e>
                        <m:sub>
                          <m:r>
                            <a:rPr lang="en-US" i="1">
                              <a:latin typeface="Cambria Math" panose="02040503050406030204" pitchFamily="18" charset="0"/>
                              <a:ea typeface="Calibri" panose="020F0502020204030204" pitchFamily="34" charset="0"/>
                              <a:cs typeface="Cordia New" panose="020B0304020202020204" pitchFamily="34" charset="-34"/>
                            </a:rPr>
                            <m:t>∆</m:t>
                          </m:r>
                        </m:sub>
                      </m:sSub>
                      <m:r>
                        <a:rPr lang="en-US" i="1">
                          <a:latin typeface="Cambria Math" panose="02040503050406030204" pitchFamily="18" charset="0"/>
                          <a:ea typeface="Calibri" panose="020F0502020204030204" pitchFamily="34" charset="0"/>
                          <a:cs typeface="Cordia New" panose="020B0304020202020204" pitchFamily="34" charset="-34"/>
                        </a:rPr>
                        <m:t>=3 </m:t>
                      </m:r>
                      <m:sSub>
                        <m:sSubPr>
                          <m:ctrlPr>
                            <a:rPr lang="en-US" i="1">
                              <a:latin typeface="Cambria Math" panose="02040503050406030204" pitchFamily="18" charset="0"/>
                              <a:ea typeface="Calibri" panose="020F0502020204030204" pitchFamily="34" charset="0"/>
                              <a:cs typeface="Cordia New" panose="020B0304020202020204" pitchFamily="34" charset="-34"/>
                            </a:rPr>
                          </m:ctrlPr>
                        </m:sSubPr>
                        <m:e>
                          <m:r>
                            <a:rPr lang="en-US" i="1">
                              <a:latin typeface="Cambria Math" panose="02040503050406030204" pitchFamily="18" charset="0"/>
                              <a:ea typeface="Calibri" panose="020F0502020204030204" pitchFamily="34" charset="0"/>
                              <a:cs typeface="Cordia New" panose="020B0304020202020204" pitchFamily="34" charset="-34"/>
                            </a:rPr>
                            <m:t>𝑍</m:t>
                          </m:r>
                        </m:e>
                        <m:sub>
                          <m:r>
                            <a:rPr lang="en-US" i="1">
                              <a:latin typeface="Cambria Math" panose="02040503050406030204" pitchFamily="18" charset="0"/>
                              <a:ea typeface="Calibri" panose="020F0502020204030204" pitchFamily="34" charset="0"/>
                              <a:cs typeface="Cordia New" panose="020B0304020202020204" pitchFamily="34" charset="-34"/>
                            </a:rPr>
                            <m:t>𝑌</m:t>
                          </m:r>
                        </m:sub>
                      </m:sSub>
                      <m:r>
                        <a:rPr lang="en-US" i="1">
                          <a:latin typeface="Cambria Math" panose="02040503050406030204" pitchFamily="18" charset="0"/>
                          <a:ea typeface="Calibri" panose="020F0502020204030204" pitchFamily="34" charset="0"/>
                          <a:cs typeface="Cordia New" panose="020B0304020202020204" pitchFamily="34" charset="-34"/>
                        </a:rPr>
                        <m:t> </m:t>
                      </m:r>
                      <m:r>
                        <a:rPr lang="en-US" i="1">
                          <a:latin typeface="Cambria Math" panose="02040503050406030204" pitchFamily="18" charset="0"/>
                          <a:ea typeface="Calibri" panose="020F0502020204030204" pitchFamily="34" charset="0"/>
                          <a:cs typeface="Cordia New" panose="020B0304020202020204" pitchFamily="34" charset="-34"/>
                        </a:rPr>
                        <m:t>𝑖</m:t>
                      </m:r>
                      <m:r>
                        <a:rPr lang="en-US" i="1">
                          <a:latin typeface="Cambria Math" panose="02040503050406030204" pitchFamily="18" charset="0"/>
                          <a:ea typeface="Calibri" panose="020F0502020204030204" pitchFamily="34" charset="0"/>
                          <a:cs typeface="Cordia New" panose="020B0304020202020204" pitchFamily="34" charset="-34"/>
                        </a:rPr>
                        <m:t>.</m:t>
                      </m:r>
                      <m:r>
                        <a:rPr lang="en-US" i="1">
                          <a:latin typeface="Cambria Math" panose="02040503050406030204" pitchFamily="18" charset="0"/>
                          <a:ea typeface="Calibri" panose="020F0502020204030204" pitchFamily="34" charset="0"/>
                          <a:cs typeface="Cordia New" panose="020B0304020202020204" pitchFamily="34" charset="-34"/>
                        </a:rPr>
                        <m:t>𝑒</m:t>
                      </m:r>
                      <m:r>
                        <a:rPr lang="en-US" i="1">
                          <a:latin typeface="Cambria Math" panose="02040503050406030204" pitchFamily="18" charset="0"/>
                          <a:ea typeface="Calibri" panose="020F0502020204030204" pitchFamily="34" charset="0"/>
                          <a:cs typeface="Cordia New" panose="020B0304020202020204" pitchFamily="34" charset="-34"/>
                        </a:rPr>
                        <m:t> </m:t>
                      </m:r>
                      <m:sSub>
                        <m:sSubPr>
                          <m:ctrlPr>
                            <a:rPr lang="en-US" i="1">
                              <a:latin typeface="Cambria Math" panose="02040503050406030204" pitchFamily="18" charset="0"/>
                              <a:ea typeface="Calibri" panose="020F0502020204030204" pitchFamily="34" charset="0"/>
                              <a:cs typeface="Cordia New" panose="020B0304020202020204" pitchFamily="34" charset="-34"/>
                            </a:rPr>
                          </m:ctrlPr>
                        </m:sSubPr>
                        <m:e>
                          <m:r>
                            <a:rPr lang="en-US" i="1">
                              <a:latin typeface="Cambria Math" panose="02040503050406030204" pitchFamily="18" charset="0"/>
                              <a:ea typeface="Calibri" panose="020F0502020204030204" pitchFamily="34" charset="0"/>
                              <a:cs typeface="Cordia New" panose="020B0304020202020204" pitchFamily="34" charset="-34"/>
                            </a:rPr>
                            <m:t>𝑍</m:t>
                          </m:r>
                        </m:e>
                        <m:sub>
                          <m:r>
                            <a:rPr lang="en-US" i="1">
                              <a:latin typeface="Cambria Math" panose="02040503050406030204" pitchFamily="18" charset="0"/>
                              <a:ea typeface="Calibri" panose="020F0502020204030204" pitchFamily="34" charset="0"/>
                              <a:cs typeface="Cordia New" panose="020B0304020202020204" pitchFamily="34" charset="-34"/>
                            </a:rPr>
                            <m:t>𝑎</m:t>
                          </m:r>
                        </m:sub>
                      </m:sSub>
                      <m:r>
                        <a:rPr lang="en-US" i="1">
                          <a:latin typeface="Cambria Math" panose="02040503050406030204" pitchFamily="18" charset="0"/>
                          <a:ea typeface="Calibri" panose="020F0502020204030204" pitchFamily="34" charset="0"/>
                          <a:cs typeface="Cordia New" panose="020B0304020202020204" pitchFamily="34" charset="-34"/>
                        </a:rPr>
                        <m:t>=3 </m:t>
                      </m:r>
                      <m:sSub>
                        <m:sSubPr>
                          <m:ctrlPr>
                            <a:rPr lang="en-US" i="1">
                              <a:latin typeface="Cambria Math" panose="02040503050406030204" pitchFamily="18" charset="0"/>
                              <a:ea typeface="Calibri" panose="020F0502020204030204" pitchFamily="34" charset="0"/>
                              <a:cs typeface="Cordia New" panose="020B0304020202020204" pitchFamily="34" charset="-34"/>
                            </a:rPr>
                          </m:ctrlPr>
                        </m:sSubPr>
                        <m:e>
                          <m:r>
                            <a:rPr lang="en-US" i="1">
                              <a:latin typeface="Cambria Math" panose="02040503050406030204" pitchFamily="18" charset="0"/>
                              <a:ea typeface="Calibri" panose="020F0502020204030204" pitchFamily="34" charset="0"/>
                              <a:cs typeface="Cordia New" panose="020B0304020202020204" pitchFamily="34" charset="-34"/>
                            </a:rPr>
                            <m:t>𝑍</m:t>
                          </m:r>
                        </m:e>
                        <m:sub>
                          <m:r>
                            <a:rPr lang="en-US" i="1">
                              <a:latin typeface="Cambria Math" panose="02040503050406030204" pitchFamily="18" charset="0"/>
                              <a:ea typeface="Calibri" panose="020F0502020204030204" pitchFamily="34" charset="0"/>
                              <a:cs typeface="Cordia New" panose="020B0304020202020204" pitchFamily="34" charset="-34"/>
                            </a:rPr>
                            <m:t>1</m:t>
                          </m:r>
                        </m:sub>
                      </m:sSub>
                    </m:oMath>
                  </m:oMathPara>
                </a14:m>
                <a:endParaRPr lang="en-US" sz="12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libri" panose="020F0502020204030204" pitchFamily="34" charset="0"/>
                              <a:cs typeface="Cordia New" panose="020B0304020202020204" pitchFamily="34" charset="-34"/>
                            </a:rPr>
                          </m:ctrlPr>
                        </m:sSubPr>
                        <m:e>
                          <m:r>
                            <a:rPr lang="en-US" i="1">
                              <a:latin typeface="Cambria Math" panose="02040503050406030204" pitchFamily="18" charset="0"/>
                              <a:ea typeface="Calibri" panose="020F0502020204030204" pitchFamily="34" charset="0"/>
                              <a:cs typeface="Cordia New" panose="020B0304020202020204" pitchFamily="34" charset="-34"/>
                            </a:rPr>
                            <m:t>𝑍</m:t>
                          </m:r>
                        </m:e>
                        <m:sub>
                          <m:r>
                            <a:rPr lang="en-US" i="1">
                              <a:latin typeface="Cambria Math" panose="02040503050406030204" pitchFamily="18" charset="0"/>
                              <a:ea typeface="Calibri" panose="020F0502020204030204" pitchFamily="34" charset="0"/>
                              <a:cs typeface="Cordia New" panose="020B0304020202020204" pitchFamily="34" charset="-34"/>
                            </a:rPr>
                            <m:t>𝑌</m:t>
                          </m:r>
                        </m:sub>
                      </m:sSub>
                      <m:r>
                        <a:rPr lang="en-US" i="1">
                          <a:latin typeface="Cambria Math" panose="02040503050406030204" pitchFamily="18" charset="0"/>
                          <a:ea typeface="Calibri" panose="020F0502020204030204" pitchFamily="34" charset="0"/>
                          <a:cs typeface="Cordia New" panose="020B0304020202020204" pitchFamily="34" charset="-34"/>
                        </a:rPr>
                        <m:t>=</m:t>
                      </m:r>
                      <m:f>
                        <m:fPr>
                          <m:ctrlPr>
                            <a:rPr lang="en-US" i="1">
                              <a:latin typeface="Cambria Math" panose="02040503050406030204" pitchFamily="18" charset="0"/>
                              <a:ea typeface="Calibri" panose="020F0502020204030204" pitchFamily="34" charset="0"/>
                              <a:cs typeface="Cordia New" panose="020B0304020202020204" pitchFamily="34" charset="-34"/>
                            </a:rPr>
                          </m:ctrlPr>
                        </m:fPr>
                        <m:num>
                          <m:r>
                            <a:rPr lang="en-US" i="1">
                              <a:latin typeface="Cambria Math" panose="02040503050406030204" pitchFamily="18" charset="0"/>
                              <a:ea typeface="Calibri" panose="020F0502020204030204" pitchFamily="34" charset="0"/>
                              <a:cs typeface="Cordia New" panose="020B0304020202020204" pitchFamily="34" charset="-34"/>
                            </a:rPr>
                            <m:t>1</m:t>
                          </m:r>
                        </m:num>
                        <m:den>
                          <m:r>
                            <a:rPr lang="en-US" i="1">
                              <a:latin typeface="Cambria Math" panose="02040503050406030204" pitchFamily="18" charset="0"/>
                              <a:ea typeface="Calibri" panose="020F0502020204030204" pitchFamily="34" charset="0"/>
                              <a:cs typeface="Cordia New" panose="020B0304020202020204" pitchFamily="34" charset="-34"/>
                            </a:rPr>
                            <m:t>3</m:t>
                          </m:r>
                        </m:den>
                      </m:f>
                      <m:sSub>
                        <m:sSubPr>
                          <m:ctrlPr>
                            <a:rPr lang="en-US" i="1">
                              <a:latin typeface="Cambria Math" panose="02040503050406030204" pitchFamily="18" charset="0"/>
                              <a:ea typeface="Calibri" panose="020F0502020204030204" pitchFamily="34" charset="0"/>
                              <a:cs typeface="Cordia New" panose="020B0304020202020204" pitchFamily="34" charset="-34"/>
                            </a:rPr>
                          </m:ctrlPr>
                        </m:sSubPr>
                        <m:e>
                          <m:r>
                            <a:rPr lang="en-US" i="1">
                              <a:latin typeface="Cambria Math" panose="02040503050406030204" pitchFamily="18" charset="0"/>
                              <a:ea typeface="Calibri" panose="020F0502020204030204" pitchFamily="34" charset="0"/>
                              <a:cs typeface="Cordia New" panose="020B0304020202020204" pitchFamily="34" charset="-34"/>
                            </a:rPr>
                            <m:t>𝑍</m:t>
                          </m:r>
                        </m:e>
                        <m:sub>
                          <m:r>
                            <a:rPr lang="en-US" i="1">
                              <a:latin typeface="Cambria Math" panose="02040503050406030204" pitchFamily="18" charset="0"/>
                              <a:ea typeface="Calibri" panose="020F0502020204030204" pitchFamily="34" charset="0"/>
                              <a:cs typeface="Cordia New" panose="020B0304020202020204" pitchFamily="34" charset="-34"/>
                            </a:rPr>
                            <m:t>∆</m:t>
                          </m:r>
                        </m:sub>
                      </m:sSub>
                      <m:r>
                        <a:rPr lang="en-US" i="1">
                          <a:latin typeface="Cambria Math" panose="02040503050406030204" pitchFamily="18" charset="0"/>
                          <a:ea typeface="Calibri" panose="020F0502020204030204" pitchFamily="34" charset="0"/>
                          <a:cs typeface="Cordia New" panose="020B0304020202020204" pitchFamily="34" charset="-34"/>
                        </a:rPr>
                        <m:t>𝑖</m:t>
                      </m:r>
                      <m:r>
                        <a:rPr lang="en-US" i="1">
                          <a:latin typeface="Cambria Math" panose="02040503050406030204" pitchFamily="18" charset="0"/>
                          <a:ea typeface="Calibri" panose="020F0502020204030204" pitchFamily="34" charset="0"/>
                          <a:cs typeface="Cordia New" panose="020B0304020202020204" pitchFamily="34" charset="-34"/>
                        </a:rPr>
                        <m:t>.</m:t>
                      </m:r>
                      <m:r>
                        <a:rPr lang="en-US" i="1">
                          <a:latin typeface="Cambria Math" panose="02040503050406030204" pitchFamily="18" charset="0"/>
                          <a:ea typeface="Calibri" panose="020F0502020204030204" pitchFamily="34" charset="0"/>
                          <a:cs typeface="Cordia New" panose="020B0304020202020204" pitchFamily="34" charset="-34"/>
                        </a:rPr>
                        <m:t>𝑒</m:t>
                      </m:r>
                      <m:r>
                        <a:rPr lang="en-US" i="1">
                          <a:latin typeface="Cambria Math" panose="02040503050406030204" pitchFamily="18" charset="0"/>
                          <a:ea typeface="Calibri" panose="020F0502020204030204" pitchFamily="34" charset="0"/>
                          <a:cs typeface="Cordia New" panose="020B0304020202020204" pitchFamily="34" charset="-34"/>
                        </a:rPr>
                        <m:t> </m:t>
                      </m:r>
                      <m:sSub>
                        <m:sSubPr>
                          <m:ctrlPr>
                            <a:rPr lang="en-US" i="1">
                              <a:latin typeface="Cambria Math" panose="02040503050406030204" pitchFamily="18" charset="0"/>
                              <a:ea typeface="Calibri" panose="020F0502020204030204" pitchFamily="34" charset="0"/>
                              <a:cs typeface="Cordia New" panose="020B0304020202020204" pitchFamily="34" charset="-34"/>
                            </a:rPr>
                          </m:ctrlPr>
                        </m:sSubPr>
                        <m:e>
                          <m:r>
                            <a:rPr lang="en-US" i="1">
                              <a:latin typeface="Cambria Math" panose="02040503050406030204" pitchFamily="18" charset="0"/>
                              <a:ea typeface="Calibri" panose="020F0502020204030204" pitchFamily="34" charset="0"/>
                              <a:cs typeface="Cordia New" panose="020B0304020202020204" pitchFamily="34" charset="-34"/>
                            </a:rPr>
                            <m:t>𝑍</m:t>
                          </m:r>
                        </m:e>
                        <m:sub>
                          <m:r>
                            <a:rPr lang="en-US" i="1">
                              <a:latin typeface="Cambria Math" panose="02040503050406030204" pitchFamily="18" charset="0"/>
                              <a:ea typeface="Calibri" panose="020F0502020204030204" pitchFamily="34" charset="0"/>
                              <a:cs typeface="Cordia New" panose="020B0304020202020204" pitchFamily="34" charset="-34"/>
                            </a:rPr>
                            <m:t>1</m:t>
                          </m:r>
                        </m:sub>
                      </m:sSub>
                      <m:r>
                        <a:rPr lang="en-US" i="1">
                          <a:latin typeface="Cambria Math" panose="02040503050406030204" pitchFamily="18" charset="0"/>
                          <a:ea typeface="Calibri" panose="020F0502020204030204" pitchFamily="34" charset="0"/>
                          <a:cs typeface="Cordia New" panose="020B0304020202020204" pitchFamily="34" charset="-34"/>
                        </a:rPr>
                        <m:t>=</m:t>
                      </m:r>
                      <m:f>
                        <m:fPr>
                          <m:ctrlPr>
                            <a:rPr lang="en-US" i="1">
                              <a:latin typeface="Cambria Math" panose="02040503050406030204" pitchFamily="18" charset="0"/>
                              <a:ea typeface="Calibri" panose="020F0502020204030204" pitchFamily="34" charset="0"/>
                              <a:cs typeface="Cordia New" panose="020B0304020202020204" pitchFamily="34" charset="-34"/>
                            </a:rPr>
                          </m:ctrlPr>
                        </m:fPr>
                        <m:num>
                          <m:r>
                            <a:rPr lang="en-US" i="1">
                              <a:latin typeface="Cambria Math" panose="02040503050406030204" pitchFamily="18" charset="0"/>
                              <a:ea typeface="Calibri" panose="020F0502020204030204" pitchFamily="34" charset="0"/>
                              <a:cs typeface="Cordia New" panose="020B0304020202020204" pitchFamily="34" charset="-34"/>
                            </a:rPr>
                            <m:t>1</m:t>
                          </m:r>
                        </m:num>
                        <m:den>
                          <m:r>
                            <a:rPr lang="en-US" i="1">
                              <a:latin typeface="Cambria Math" panose="02040503050406030204" pitchFamily="18" charset="0"/>
                              <a:ea typeface="Calibri" panose="020F0502020204030204" pitchFamily="34" charset="0"/>
                              <a:cs typeface="Cordia New" panose="020B0304020202020204" pitchFamily="34" charset="-34"/>
                            </a:rPr>
                            <m:t>3</m:t>
                          </m:r>
                        </m:den>
                      </m:f>
                      <m:sSub>
                        <m:sSubPr>
                          <m:ctrlPr>
                            <a:rPr lang="en-US" i="1">
                              <a:latin typeface="Cambria Math" panose="02040503050406030204" pitchFamily="18" charset="0"/>
                              <a:ea typeface="Calibri" panose="020F0502020204030204" pitchFamily="34" charset="0"/>
                              <a:cs typeface="Cordia New" panose="020B0304020202020204" pitchFamily="34" charset="-34"/>
                            </a:rPr>
                          </m:ctrlPr>
                        </m:sSubPr>
                        <m:e>
                          <m:r>
                            <a:rPr lang="en-US" i="1">
                              <a:latin typeface="Cambria Math" panose="02040503050406030204" pitchFamily="18" charset="0"/>
                              <a:ea typeface="Calibri" panose="020F0502020204030204" pitchFamily="34" charset="0"/>
                              <a:cs typeface="Cordia New" panose="020B0304020202020204" pitchFamily="34" charset="-34"/>
                            </a:rPr>
                            <m:t>𝑍</m:t>
                          </m:r>
                        </m:e>
                        <m:sub>
                          <m:r>
                            <a:rPr lang="en-US" i="1">
                              <a:latin typeface="Cambria Math" panose="02040503050406030204" pitchFamily="18" charset="0"/>
                              <a:ea typeface="Calibri" panose="020F0502020204030204" pitchFamily="34" charset="0"/>
                              <a:cs typeface="Cordia New" panose="020B0304020202020204" pitchFamily="34" charset="-34"/>
                            </a:rPr>
                            <m:t>𝑎</m:t>
                          </m:r>
                        </m:sub>
                      </m:sSub>
                    </m:oMath>
                  </m:oMathPara>
                </a14:m>
                <a:endParaRPr lang="en-US" sz="1200" dirty="0">
                  <a:effectLst/>
                  <a:latin typeface="Calibri" panose="020F0502020204030204" pitchFamily="34" charset="0"/>
                  <a:ea typeface="Calibri" panose="020F0502020204030204" pitchFamily="34" charset="0"/>
                  <a:cs typeface="Cordia New" panose="020B0304020202020204" pitchFamily="34" charset="-34"/>
                </a:endParaRPr>
              </a:p>
            </p:txBody>
          </p:sp>
        </mc:Choice>
        <mc:Fallback xmlns="">
          <p:sp>
            <p:nvSpPr>
              <p:cNvPr id="11" name="Rectangle 10">
                <a:extLst>
                  <a:ext uri="{FF2B5EF4-FFF2-40B4-BE49-F238E27FC236}">
                    <a16:creationId xmlns:a16="http://schemas.microsoft.com/office/drawing/2014/main" id="{031EBD55-C385-4859-AB46-D78C3B95551E}"/>
                  </a:ext>
                </a:extLst>
              </p:cNvPr>
              <p:cNvSpPr>
                <a:spLocks noRot="1" noChangeAspect="1" noMove="1" noResize="1" noEditPoints="1" noAdjustHandles="1" noChangeArrowheads="1" noChangeShapeType="1" noTextEdit="1"/>
              </p:cNvSpPr>
              <p:nvPr/>
            </p:nvSpPr>
            <p:spPr>
              <a:xfrm>
                <a:off x="291878" y="4641291"/>
                <a:ext cx="3835843" cy="1624676"/>
              </a:xfrm>
              <a:prstGeom prst="rect">
                <a:avLst/>
              </a:prstGeom>
              <a:blipFill>
                <a:blip r:embed="rId3"/>
                <a:stretch>
                  <a:fillRect/>
                </a:stretch>
              </a:blipFill>
            </p:spPr>
            <p:txBody>
              <a:bodyPr/>
              <a:lstStyle/>
              <a:p>
                <a:r>
                  <a:rPr lang="th-TH">
                    <a:noFill/>
                  </a:rPr>
                  <a:t> </a:t>
                </a:r>
              </a:p>
            </p:txBody>
          </p:sp>
        </mc:Fallback>
      </mc:AlternateContent>
      <p:sp>
        <p:nvSpPr>
          <p:cNvPr id="12" name="TextBox 11">
            <a:extLst>
              <a:ext uri="{FF2B5EF4-FFF2-40B4-BE49-F238E27FC236}">
                <a16:creationId xmlns:a16="http://schemas.microsoft.com/office/drawing/2014/main" id="{C5C5CE4B-801C-4A8F-BEE1-85F25EA7E347}"/>
              </a:ext>
            </a:extLst>
          </p:cNvPr>
          <p:cNvSpPr txBox="1"/>
          <p:nvPr/>
        </p:nvSpPr>
        <p:spPr>
          <a:xfrm>
            <a:off x="172278" y="3760967"/>
            <a:ext cx="7071360" cy="400110"/>
          </a:xfrm>
          <a:prstGeom prst="rect">
            <a:avLst/>
          </a:prstGeom>
          <a:noFill/>
        </p:spPr>
        <p:txBody>
          <a:bodyPr wrap="square" rtlCol="0">
            <a:spAutoFit/>
          </a:bodyPr>
          <a:lstStyle/>
          <a:p>
            <a:r>
              <a:rPr lang="en-US" sz="2000" dirty="0"/>
              <a:t>The following formulas are derived from wye-delta conversion:</a:t>
            </a:r>
            <a:endParaRPr lang="th-TH" sz="2000" dirty="0"/>
          </a:p>
        </p:txBody>
      </p:sp>
      <p:sp>
        <p:nvSpPr>
          <p:cNvPr id="13" name="Rectangle 12">
            <a:extLst>
              <a:ext uri="{FF2B5EF4-FFF2-40B4-BE49-F238E27FC236}">
                <a16:creationId xmlns:a16="http://schemas.microsoft.com/office/drawing/2014/main" id="{A2E66081-EE71-4195-B5DC-068D5BD4DFC8}"/>
              </a:ext>
            </a:extLst>
          </p:cNvPr>
          <p:cNvSpPr/>
          <p:nvPr/>
        </p:nvSpPr>
        <p:spPr>
          <a:xfrm>
            <a:off x="4127721" y="4670551"/>
            <a:ext cx="6096000" cy="954107"/>
          </a:xfrm>
          <a:prstGeom prst="rect">
            <a:avLst/>
          </a:prstGeom>
        </p:spPr>
        <p:txBody>
          <a:bodyPr>
            <a:spAutoFit/>
          </a:bodyPr>
          <a:lstStyle/>
          <a:p>
            <a:r>
              <a:rPr lang="en-US" dirty="0"/>
              <a:t>(Delta impedance equal</a:t>
            </a:r>
          </a:p>
          <a:p>
            <a:r>
              <a:rPr lang="en-US" dirty="0"/>
              <a:t>to 3 times Y impedances)</a:t>
            </a:r>
            <a:endParaRPr lang="th-TH" dirty="0"/>
          </a:p>
        </p:txBody>
      </p:sp>
    </p:spTree>
    <p:extLst>
      <p:ext uri="{BB962C8B-B14F-4D97-AF65-F5344CB8AC3E}">
        <p14:creationId xmlns:p14="http://schemas.microsoft.com/office/powerpoint/2010/main" val="2048431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B9B73-53C8-4737-801A-8528AD6E70F3}"/>
              </a:ext>
            </a:extLst>
          </p:cNvPr>
          <p:cNvSpPr>
            <a:spLocks noGrp="1"/>
          </p:cNvSpPr>
          <p:nvPr>
            <p:ph type="title"/>
          </p:nvPr>
        </p:nvSpPr>
        <p:spPr>
          <a:xfrm>
            <a:off x="170290" y="136525"/>
            <a:ext cx="10515600" cy="668545"/>
          </a:xfrm>
        </p:spPr>
        <p:txBody>
          <a:bodyPr>
            <a:normAutofit fontScale="90000"/>
          </a:bodyPr>
          <a:lstStyle/>
          <a:p>
            <a:r>
              <a:rPr lang="en-US" b="1" dirty="0">
                <a:solidFill>
                  <a:srgbClr val="7030A0"/>
                </a:solidFill>
              </a:rPr>
              <a:t>Symmetrical And Unsymmetrical System</a:t>
            </a:r>
            <a:endParaRPr lang="th-TH" b="1" dirty="0">
              <a:solidFill>
                <a:srgbClr val="7030A0"/>
              </a:solidFill>
            </a:endParaRPr>
          </a:p>
        </p:txBody>
      </p:sp>
      <p:sp>
        <p:nvSpPr>
          <p:cNvPr id="3" name="Content Placeholder 2">
            <a:extLst>
              <a:ext uri="{FF2B5EF4-FFF2-40B4-BE49-F238E27FC236}">
                <a16:creationId xmlns:a16="http://schemas.microsoft.com/office/drawing/2014/main" id="{896F720D-8E44-424C-A5D0-44F326B1ED12}"/>
              </a:ext>
            </a:extLst>
          </p:cNvPr>
          <p:cNvSpPr>
            <a:spLocks noGrp="1"/>
          </p:cNvSpPr>
          <p:nvPr>
            <p:ph idx="1"/>
          </p:nvPr>
        </p:nvSpPr>
        <p:spPr>
          <a:xfrm>
            <a:off x="233900" y="805070"/>
            <a:ext cx="11787809" cy="4351338"/>
          </a:xfrm>
        </p:spPr>
        <p:txBody>
          <a:bodyPr/>
          <a:lstStyle/>
          <a:p>
            <a:pPr marL="0" indent="0" algn="just">
              <a:buNone/>
            </a:pPr>
            <a:r>
              <a:rPr lang="en-US" dirty="0"/>
              <a:t>In a three phase system the three voltages are of same magnitude and frequency which is displaced from each other by 120</a:t>
            </a:r>
            <a:r>
              <a:rPr lang="en-US" baseline="30000" dirty="0"/>
              <a:t>0</a:t>
            </a:r>
            <a:r>
              <a:rPr lang="en-US" dirty="0"/>
              <a:t> phase angle it is defined as symmetrical system. </a:t>
            </a:r>
            <a:endParaRPr lang="th-TH" dirty="0"/>
          </a:p>
          <a:p>
            <a:pPr marL="0" indent="0" algn="just">
              <a:buNone/>
            </a:pPr>
            <a:endParaRPr lang="th-TH" dirty="0"/>
          </a:p>
        </p:txBody>
      </p:sp>
      <p:sp>
        <p:nvSpPr>
          <p:cNvPr id="4" name="Date Placeholder 3">
            <a:extLst>
              <a:ext uri="{FF2B5EF4-FFF2-40B4-BE49-F238E27FC236}">
                <a16:creationId xmlns:a16="http://schemas.microsoft.com/office/drawing/2014/main" id="{0B425438-D234-465D-99C7-749FFEC73690}"/>
              </a:ext>
            </a:extLst>
          </p:cNvPr>
          <p:cNvSpPr>
            <a:spLocks noGrp="1"/>
          </p:cNvSpPr>
          <p:nvPr>
            <p:ph type="dt" sz="half" idx="10"/>
          </p:nvPr>
        </p:nvSpPr>
        <p:spPr/>
        <p:txBody>
          <a:bodyPr/>
          <a:lstStyle/>
          <a:p>
            <a:fld id="{B94B0649-7372-4CE6-BC21-4A28FA42FD34}" type="datetime1">
              <a:rPr lang="en-US" smtClean="0"/>
              <a:t>7/4/2020</a:t>
            </a:fld>
            <a:endParaRPr lang="th-TH"/>
          </a:p>
        </p:txBody>
      </p:sp>
      <p:sp>
        <p:nvSpPr>
          <p:cNvPr id="5" name="Slide Number Placeholder 4">
            <a:extLst>
              <a:ext uri="{FF2B5EF4-FFF2-40B4-BE49-F238E27FC236}">
                <a16:creationId xmlns:a16="http://schemas.microsoft.com/office/drawing/2014/main" id="{CD79CFF1-3CFF-4CEB-A145-E748374631FB}"/>
              </a:ext>
            </a:extLst>
          </p:cNvPr>
          <p:cNvSpPr>
            <a:spLocks noGrp="1"/>
          </p:cNvSpPr>
          <p:nvPr>
            <p:ph type="sldNum" sz="quarter" idx="12"/>
          </p:nvPr>
        </p:nvSpPr>
        <p:spPr/>
        <p:txBody>
          <a:bodyPr/>
          <a:lstStyle/>
          <a:p>
            <a:fld id="{33BCD95E-A428-4E8F-A603-A71E22D42A60}" type="slidenum">
              <a:rPr lang="th-TH" smtClean="0"/>
              <a:t>12</a:t>
            </a:fld>
            <a:endParaRPr lang="th-TH"/>
          </a:p>
        </p:txBody>
      </p:sp>
      <p:pic>
        <p:nvPicPr>
          <p:cNvPr id="6" name="Picture 5">
            <a:extLst>
              <a:ext uri="{FF2B5EF4-FFF2-40B4-BE49-F238E27FC236}">
                <a16:creationId xmlns:a16="http://schemas.microsoft.com/office/drawing/2014/main" id="{37A5C067-5A99-43F1-AD0A-EA134CF4811D}"/>
              </a:ext>
            </a:extLst>
          </p:cNvPr>
          <p:cNvPicPr>
            <a:picLocks noChangeAspect="1"/>
          </p:cNvPicPr>
          <p:nvPr/>
        </p:nvPicPr>
        <p:blipFill>
          <a:blip r:embed="rId2"/>
          <a:stretch>
            <a:fillRect/>
          </a:stretch>
        </p:blipFill>
        <p:spPr>
          <a:xfrm>
            <a:off x="621971" y="2426638"/>
            <a:ext cx="6858000" cy="3086100"/>
          </a:xfrm>
          <a:prstGeom prst="rect">
            <a:avLst/>
          </a:prstGeom>
        </p:spPr>
      </p:pic>
      <p:sp>
        <p:nvSpPr>
          <p:cNvPr id="7" name="TextBox 6">
            <a:extLst>
              <a:ext uri="{FF2B5EF4-FFF2-40B4-BE49-F238E27FC236}">
                <a16:creationId xmlns:a16="http://schemas.microsoft.com/office/drawing/2014/main" id="{A802FB36-D622-47FC-9BC2-65F87DE13371}"/>
              </a:ext>
            </a:extLst>
          </p:cNvPr>
          <p:cNvSpPr txBox="1"/>
          <p:nvPr/>
        </p:nvSpPr>
        <p:spPr>
          <a:xfrm>
            <a:off x="233900" y="5512738"/>
            <a:ext cx="3479359" cy="400110"/>
          </a:xfrm>
          <a:prstGeom prst="rect">
            <a:avLst/>
          </a:prstGeom>
          <a:noFill/>
        </p:spPr>
        <p:txBody>
          <a:bodyPr wrap="square" rtlCol="0">
            <a:spAutoFit/>
          </a:bodyPr>
          <a:lstStyle/>
          <a:p>
            <a:r>
              <a:rPr lang="en-US" sz="2000" dirty="0"/>
              <a:t>Symmetrical /Balanced System</a:t>
            </a:r>
            <a:endParaRPr lang="th-TH" sz="2000" dirty="0"/>
          </a:p>
        </p:txBody>
      </p:sp>
      <p:sp>
        <p:nvSpPr>
          <p:cNvPr id="8" name="TextBox 7">
            <a:extLst>
              <a:ext uri="{FF2B5EF4-FFF2-40B4-BE49-F238E27FC236}">
                <a16:creationId xmlns:a16="http://schemas.microsoft.com/office/drawing/2014/main" id="{ECA4C3E0-FD3F-470A-8325-2ADBE8BAC685}"/>
              </a:ext>
            </a:extLst>
          </p:cNvPr>
          <p:cNvSpPr txBox="1"/>
          <p:nvPr/>
        </p:nvSpPr>
        <p:spPr>
          <a:xfrm>
            <a:off x="4455380" y="5512738"/>
            <a:ext cx="4299006" cy="400110"/>
          </a:xfrm>
          <a:prstGeom prst="rect">
            <a:avLst/>
          </a:prstGeom>
          <a:noFill/>
        </p:spPr>
        <p:txBody>
          <a:bodyPr wrap="square" rtlCol="0">
            <a:spAutoFit/>
          </a:bodyPr>
          <a:lstStyle/>
          <a:p>
            <a:r>
              <a:rPr lang="en-US" sz="2000" dirty="0"/>
              <a:t>Un-Symmetrical /Unbalanced System</a:t>
            </a:r>
            <a:endParaRPr lang="th-TH" sz="2000" dirty="0"/>
          </a:p>
        </p:txBody>
      </p:sp>
      <p:pic>
        <p:nvPicPr>
          <p:cNvPr id="10" name="Picture 9">
            <a:extLst>
              <a:ext uri="{FF2B5EF4-FFF2-40B4-BE49-F238E27FC236}">
                <a16:creationId xmlns:a16="http://schemas.microsoft.com/office/drawing/2014/main" id="{37B062C5-4F0D-401A-AF00-188BC7FDFD62}"/>
              </a:ext>
            </a:extLst>
          </p:cNvPr>
          <p:cNvPicPr>
            <a:picLocks noChangeAspect="1"/>
          </p:cNvPicPr>
          <p:nvPr/>
        </p:nvPicPr>
        <p:blipFill>
          <a:blip r:embed="rId3"/>
          <a:stretch>
            <a:fillRect/>
          </a:stretch>
        </p:blipFill>
        <p:spPr>
          <a:xfrm>
            <a:off x="7868041" y="2117945"/>
            <a:ext cx="4153668" cy="3108960"/>
          </a:xfrm>
          <a:prstGeom prst="rect">
            <a:avLst/>
          </a:prstGeom>
        </p:spPr>
      </p:pic>
    </p:spTree>
    <p:extLst>
      <p:ext uri="{BB962C8B-B14F-4D97-AF65-F5344CB8AC3E}">
        <p14:creationId xmlns:p14="http://schemas.microsoft.com/office/powerpoint/2010/main" val="3484028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C2B4CAD-EC23-4AD2-B0E6-9D967357F179}"/>
              </a:ext>
            </a:extLst>
          </p:cNvPr>
          <p:cNvPicPr>
            <a:picLocks noChangeAspect="1"/>
          </p:cNvPicPr>
          <p:nvPr/>
        </p:nvPicPr>
        <p:blipFill>
          <a:blip r:embed="rId2"/>
          <a:stretch>
            <a:fillRect/>
          </a:stretch>
        </p:blipFill>
        <p:spPr>
          <a:xfrm>
            <a:off x="103366" y="3548778"/>
            <a:ext cx="5303520" cy="3166529"/>
          </a:xfrm>
          <a:prstGeom prst="rect">
            <a:avLst/>
          </a:prstGeom>
        </p:spPr>
      </p:pic>
      <p:pic>
        <p:nvPicPr>
          <p:cNvPr id="8" name="Picture 7">
            <a:extLst>
              <a:ext uri="{FF2B5EF4-FFF2-40B4-BE49-F238E27FC236}">
                <a16:creationId xmlns:a16="http://schemas.microsoft.com/office/drawing/2014/main" id="{ECFC8ADC-40A6-4727-BD19-E7C16C90A7E3}"/>
              </a:ext>
            </a:extLst>
          </p:cNvPr>
          <p:cNvPicPr>
            <a:picLocks noChangeAspect="1"/>
          </p:cNvPicPr>
          <p:nvPr/>
        </p:nvPicPr>
        <p:blipFill>
          <a:blip r:embed="rId3"/>
          <a:stretch>
            <a:fillRect/>
          </a:stretch>
        </p:blipFill>
        <p:spPr>
          <a:xfrm>
            <a:off x="5706137" y="4044579"/>
            <a:ext cx="5953125" cy="2171700"/>
          </a:xfrm>
          <a:prstGeom prst="rect">
            <a:avLst/>
          </a:prstGeom>
        </p:spPr>
      </p:pic>
      <p:sp>
        <p:nvSpPr>
          <p:cNvPr id="10" name="TextBox 9">
            <a:extLst>
              <a:ext uri="{FF2B5EF4-FFF2-40B4-BE49-F238E27FC236}">
                <a16:creationId xmlns:a16="http://schemas.microsoft.com/office/drawing/2014/main" id="{4113037F-5ABC-4765-A98E-699C6421F99D}"/>
              </a:ext>
            </a:extLst>
          </p:cNvPr>
          <p:cNvSpPr txBox="1"/>
          <p:nvPr/>
        </p:nvSpPr>
        <p:spPr>
          <a:xfrm>
            <a:off x="10940994" y="5693059"/>
            <a:ext cx="803082" cy="523220"/>
          </a:xfrm>
          <a:prstGeom prst="rect">
            <a:avLst/>
          </a:prstGeom>
          <a:noFill/>
        </p:spPr>
        <p:txBody>
          <a:bodyPr wrap="square" rtlCol="0">
            <a:spAutoFit/>
          </a:bodyPr>
          <a:lstStyle/>
          <a:p>
            <a:r>
              <a:rPr lang="en-US" sz="1400" dirty="0"/>
              <a:t>No rotation</a:t>
            </a:r>
            <a:endParaRPr lang="th-TH" sz="1400" dirty="0"/>
          </a:p>
        </p:txBody>
      </p:sp>
      <p:sp>
        <p:nvSpPr>
          <p:cNvPr id="11" name="Content Placeholder 2">
            <a:extLst>
              <a:ext uri="{FF2B5EF4-FFF2-40B4-BE49-F238E27FC236}">
                <a16:creationId xmlns:a16="http://schemas.microsoft.com/office/drawing/2014/main" id="{E1B20C06-E302-4622-8952-B1C520D5B6BE}"/>
              </a:ext>
            </a:extLst>
          </p:cNvPr>
          <p:cNvSpPr>
            <a:spLocks noGrp="1"/>
          </p:cNvSpPr>
          <p:nvPr>
            <p:ph idx="1"/>
          </p:nvPr>
        </p:nvSpPr>
        <p:spPr>
          <a:xfrm>
            <a:off x="197540" y="695596"/>
            <a:ext cx="11621494" cy="1818708"/>
          </a:xfrm>
        </p:spPr>
        <p:txBody>
          <a:bodyPr>
            <a:normAutofit/>
          </a:bodyPr>
          <a:lstStyle/>
          <a:p>
            <a:pPr algn="just">
              <a:buFont typeface="Wingdings" panose="05000000000000000000" pitchFamily="2" charset="2"/>
              <a:buChar char="q"/>
            </a:pPr>
            <a:r>
              <a:rPr lang="en-US" sz="1800" dirty="0"/>
              <a:t>Phase sequence or Phase rotation is the order in which the voltage waveforms of Three Phase AC source reach their respective peaks. OR</a:t>
            </a:r>
          </a:p>
          <a:p>
            <a:pPr algn="just">
              <a:buFont typeface="Wingdings" panose="05000000000000000000" pitchFamily="2" charset="2"/>
              <a:buChar char="q"/>
            </a:pPr>
            <a:r>
              <a:rPr lang="en-US" sz="1800" dirty="0"/>
              <a:t>The sequence in which the voltages in 3-phase supply reach their maximum possible values is called Phase Sequence.</a:t>
            </a:r>
          </a:p>
          <a:p>
            <a:pPr algn="just">
              <a:buFont typeface="Wingdings" panose="05000000000000000000" pitchFamily="2" charset="2"/>
              <a:buChar char="q"/>
            </a:pPr>
            <a:r>
              <a:rPr lang="en-US" sz="1800" dirty="0"/>
              <a:t>Generally the phase sequence is R-Y-B or A-B-C or a-b-c.</a:t>
            </a:r>
          </a:p>
          <a:p>
            <a:pPr algn="just">
              <a:buFont typeface="Wingdings" panose="05000000000000000000" pitchFamily="2" charset="2"/>
              <a:buChar char="q"/>
            </a:pPr>
            <a:r>
              <a:rPr lang="en-US" sz="1800" dirty="0"/>
              <a:t>The need of phase sequence is very important in determining the direction of rotation of a.c motors.</a:t>
            </a:r>
            <a:endParaRPr lang="th-TH" sz="1800" dirty="0"/>
          </a:p>
        </p:txBody>
      </p:sp>
      <p:sp>
        <p:nvSpPr>
          <p:cNvPr id="12" name="Title 1">
            <a:extLst>
              <a:ext uri="{FF2B5EF4-FFF2-40B4-BE49-F238E27FC236}">
                <a16:creationId xmlns:a16="http://schemas.microsoft.com/office/drawing/2014/main" id="{4F54F0FB-FE40-4447-8ED8-FCEA63AFE6AE}"/>
              </a:ext>
            </a:extLst>
          </p:cNvPr>
          <p:cNvSpPr>
            <a:spLocks noGrp="1"/>
          </p:cNvSpPr>
          <p:nvPr>
            <p:ph type="title"/>
          </p:nvPr>
        </p:nvSpPr>
        <p:spPr>
          <a:xfrm>
            <a:off x="297511" y="182246"/>
            <a:ext cx="10515600" cy="498791"/>
          </a:xfrm>
        </p:spPr>
        <p:txBody>
          <a:bodyPr>
            <a:normAutofit fontScale="90000"/>
          </a:bodyPr>
          <a:lstStyle/>
          <a:p>
            <a:r>
              <a:rPr lang="en-US" b="1" dirty="0">
                <a:solidFill>
                  <a:srgbClr val="7030A0"/>
                </a:solidFill>
              </a:rPr>
              <a:t>PHASE SEQUENCE</a:t>
            </a:r>
            <a:endParaRPr lang="th-TH" b="1" dirty="0">
              <a:solidFill>
                <a:srgbClr val="7030A0"/>
              </a:solidFill>
            </a:endParaRPr>
          </a:p>
        </p:txBody>
      </p:sp>
      <p:pic>
        <p:nvPicPr>
          <p:cNvPr id="1026" name="Picture 2" descr="Phasor Diagram and Phasor Algebra used in AC Circuits">
            <a:extLst>
              <a:ext uri="{FF2B5EF4-FFF2-40B4-BE49-F238E27FC236}">
                <a16:creationId xmlns:a16="http://schemas.microsoft.com/office/drawing/2014/main" id="{E3BB9981-3F8D-496E-85BE-60373FB7D3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6611" y="2463174"/>
            <a:ext cx="2057400" cy="1692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397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E8C7E-E443-440B-8B14-08BBF41FFF9A}"/>
              </a:ext>
            </a:extLst>
          </p:cNvPr>
          <p:cNvSpPr>
            <a:spLocks noGrp="1"/>
          </p:cNvSpPr>
          <p:nvPr>
            <p:ph type="title"/>
          </p:nvPr>
        </p:nvSpPr>
        <p:spPr>
          <a:xfrm>
            <a:off x="294198" y="237904"/>
            <a:ext cx="11752028" cy="620837"/>
          </a:xfrm>
        </p:spPr>
        <p:txBody>
          <a:bodyPr>
            <a:normAutofit fontScale="90000"/>
          </a:bodyPr>
          <a:lstStyle/>
          <a:p>
            <a:r>
              <a:rPr lang="en-US" sz="4000" b="1" dirty="0">
                <a:solidFill>
                  <a:srgbClr val="7030A0"/>
                </a:solidFill>
              </a:rPr>
              <a:t>Phase Sequence of a Balanced Three Phase Voltages </a:t>
            </a:r>
            <a:endParaRPr lang="th-TH" sz="4000" b="1" dirty="0">
              <a:solidFill>
                <a:srgbClr val="7030A0"/>
              </a:solidFill>
            </a:endParaRPr>
          </a:p>
        </p:txBody>
      </p:sp>
      <p:sp>
        <p:nvSpPr>
          <p:cNvPr id="4" name="Date Placeholder 3">
            <a:extLst>
              <a:ext uri="{FF2B5EF4-FFF2-40B4-BE49-F238E27FC236}">
                <a16:creationId xmlns:a16="http://schemas.microsoft.com/office/drawing/2014/main" id="{C050BBA5-2E34-46AC-9FD2-37D2436B0D3C}"/>
              </a:ext>
            </a:extLst>
          </p:cNvPr>
          <p:cNvSpPr>
            <a:spLocks noGrp="1"/>
          </p:cNvSpPr>
          <p:nvPr>
            <p:ph type="dt" sz="half" idx="10"/>
          </p:nvPr>
        </p:nvSpPr>
        <p:spPr/>
        <p:txBody>
          <a:bodyPr/>
          <a:lstStyle/>
          <a:p>
            <a:fld id="{B94B0649-7372-4CE6-BC21-4A28FA42FD34}" type="datetime1">
              <a:rPr lang="en-US" smtClean="0"/>
              <a:t>7/4/2020</a:t>
            </a:fld>
            <a:endParaRPr lang="th-TH"/>
          </a:p>
        </p:txBody>
      </p:sp>
      <p:sp>
        <p:nvSpPr>
          <p:cNvPr id="5" name="Slide Number Placeholder 4">
            <a:extLst>
              <a:ext uri="{FF2B5EF4-FFF2-40B4-BE49-F238E27FC236}">
                <a16:creationId xmlns:a16="http://schemas.microsoft.com/office/drawing/2014/main" id="{52047E1F-6883-4F0B-9AB9-2462B9AA2CD7}"/>
              </a:ext>
            </a:extLst>
          </p:cNvPr>
          <p:cNvSpPr>
            <a:spLocks noGrp="1"/>
          </p:cNvSpPr>
          <p:nvPr>
            <p:ph type="sldNum" sz="quarter" idx="12"/>
          </p:nvPr>
        </p:nvSpPr>
        <p:spPr/>
        <p:txBody>
          <a:bodyPr/>
          <a:lstStyle/>
          <a:p>
            <a:fld id="{33BCD95E-A428-4E8F-A603-A71E22D42A60}" type="slidenum">
              <a:rPr lang="th-TH" smtClean="0"/>
              <a:t>14</a:t>
            </a:fld>
            <a:endParaRPr lang="th-TH"/>
          </a:p>
        </p:txBody>
      </p:sp>
      <p:pic>
        <p:nvPicPr>
          <p:cNvPr id="6" name="Picture 5">
            <a:extLst>
              <a:ext uri="{FF2B5EF4-FFF2-40B4-BE49-F238E27FC236}">
                <a16:creationId xmlns:a16="http://schemas.microsoft.com/office/drawing/2014/main" id="{2B786624-068E-4BE4-B83A-D2D40549652B}"/>
              </a:ext>
            </a:extLst>
          </p:cNvPr>
          <p:cNvPicPr>
            <a:picLocks noChangeAspect="1"/>
          </p:cNvPicPr>
          <p:nvPr/>
        </p:nvPicPr>
        <p:blipFill>
          <a:blip r:embed="rId2"/>
          <a:stretch>
            <a:fillRect/>
          </a:stretch>
        </p:blipFill>
        <p:spPr>
          <a:xfrm>
            <a:off x="128063" y="1193068"/>
            <a:ext cx="11225737" cy="5029200"/>
          </a:xfrm>
          <a:prstGeom prst="rect">
            <a:avLst/>
          </a:prstGeom>
        </p:spPr>
      </p:pic>
    </p:spTree>
    <p:extLst>
      <p:ext uri="{BB962C8B-B14F-4D97-AF65-F5344CB8AC3E}">
        <p14:creationId xmlns:p14="http://schemas.microsoft.com/office/powerpoint/2010/main" val="2239163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EC478-336B-4AC4-84DE-23B701F22709}"/>
              </a:ext>
            </a:extLst>
          </p:cNvPr>
          <p:cNvSpPr>
            <a:spLocks noGrp="1"/>
          </p:cNvSpPr>
          <p:nvPr>
            <p:ph type="title"/>
          </p:nvPr>
        </p:nvSpPr>
        <p:spPr>
          <a:xfrm>
            <a:off x="146436" y="136525"/>
            <a:ext cx="10515600" cy="565178"/>
          </a:xfrm>
        </p:spPr>
        <p:txBody>
          <a:bodyPr>
            <a:normAutofit/>
          </a:bodyPr>
          <a:lstStyle/>
          <a:p>
            <a:r>
              <a:rPr lang="en-US" sz="3200" b="1" dirty="0">
                <a:solidFill>
                  <a:srgbClr val="7030A0"/>
                </a:solidFill>
              </a:rPr>
              <a:t>Line Voltage = root 3 times Phase Voltage with angle of 30</a:t>
            </a:r>
            <a:r>
              <a:rPr lang="en-US" sz="3200" b="1" baseline="30000" dirty="0">
                <a:solidFill>
                  <a:srgbClr val="7030A0"/>
                </a:solidFill>
              </a:rPr>
              <a:t>0</a:t>
            </a:r>
            <a:r>
              <a:rPr lang="en-US" sz="3200" b="1" dirty="0">
                <a:solidFill>
                  <a:srgbClr val="7030A0"/>
                </a:solidFill>
              </a:rPr>
              <a:t>  </a:t>
            </a:r>
            <a:endParaRPr lang="th-TH" sz="3200" b="1" dirty="0">
              <a:solidFill>
                <a:srgbClr val="7030A0"/>
              </a:solidFill>
            </a:endParaRPr>
          </a:p>
        </p:txBody>
      </p:sp>
      <p:sp>
        <p:nvSpPr>
          <p:cNvPr id="4" name="Date Placeholder 3">
            <a:extLst>
              <a:ext uri="{FF2B5EF4-FFF2-40B4-BE49-F238E27FC236}">
                <a16:creationId xmlns:a16="http://schemas.microsoft.com/office/drawing/2014/main" id="{9DC257EC-4D1E-4CF0-A8FE-DABD3704C13A}"/>
              </a:ext>
            </a:extLst>
          </p:cNvPr>
          <p:cNvSpPr>
            <a:spLocks noGrp="1"/>
          </p:cNvSpPr>
          <p:nvPr>
            <p:ph type="dt" sz="half" idx="10"/>
          </p:nvPr>
        </p:nvSpPr>
        <p:spPr/>
        <p:txBody>
          <a:bodyPr/>
          <a:lstStyle/>
          <a:p>
            <a:fld id="{B94B0649-7372-4CE6-BC21-4A28FA42FD34}" type="datetime1">
              <a:rPr lang="en-US" sz="1000" smtClean="0"/>
              <a:t>7/4/2020</a:t>
            </a:fld>
            <a:endParaRPr lang="th-TH" sz="1000"/>
          </a:p>
        </p:txBody>
      </p:sp>
      <p:sp>
        <p:nvSpPr>
          <p:cNvPr id="5" name="Slide Number Placeholder 4">
            <a:extLst>
              <a:ext uri="{FF2B5EF4-FFF2-40B4-BE49-F238E27FC236}">
                <a16:creationId xmlns:a16="http://schemas.microsoft.com/office/drawing/2014/main" id="{BFB9E6F1-94EF-4BE7-9215-2CDF9773A049}"/>
              </a:ext>
            </a:extLst>
          </p:cNvPr>
          <p:cNvSpPr>
            <a:spLocks noGrp="1"/>
          </p:cNvSpPr>
          <p:nvPr>
            <p:ph type="sldNum" sz="quarter" idx="12"/>
          </p:nvPr>
        </p:nvSpPr>
        <p:spPr/>
        <p:txBody>
          <a:bodyPr/>
          <a:lstStyle/>
          <a:p>
            <a:fld id="{33BCD95E-A428-4E8F-A603-A71E22D42A60}" type="slidenum">
              <a:rPr lang="th-TH" sz="1000" smtClean="0"/>
              <a:t>15</a:t>
            </a:fld>
            <a:endParaRPr lang="th-TH" sz="100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7EF154F-D672-470A-8D80-53874F0ACAD0}"/>
                  </a:ext>
                </a:extLst>
              </p:cNvPr>
              <p:cNvSpPr/>
              <p:nvPr/>
            </p:nvSpPr>
            <p:spPr>
              <a:xfrm>
                <a:off x="356303" y="595251"/>
                <a:ext cx="1554336" cy="3962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1">
                              <a:latin typeface="Cambria Math" panose="02040503050406030204" pitchFamily="18" charset="0"/>
                            </a:rPr>
                            <m:t>𝑎𝑛</m:t>
                          </m:r>
                          <m:r>
                            <a:rPr lang="th-TH" sz="1800" i="0">
                              <a:latin typeface="Cambria Math" panose="02040503050406030204" pitchFamily="18" charset="0"/>
                            </a:rPr>
                            <m:t> </m:t>
                          </m:r>
                        </m:sub>
                      </m:sSub>
                      <m:r>
                        <a:rPr lang="th-TH" sz="1800" i="0">
                          <a:latin typeface="Cambria Math" panose="02040503050406030204" pitchFamily="18" charset="0"/>
                        </a:rPr>
                        <m:t>= </m:t>
                      </m:r>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1">
                              <a:latin typeface="Cambria Math" panose="02040503050406030204" pitchFamily="18" charset="0"/>
                            </a:rPr>
                            <m:t>𝑝</m:t>
                          </m:r>
                        </m:sub>
                      </m:sSub>
                      <m:sSup>
                        <m:sSupPr>
                          <m:ctrlPr>
                            <a:rPr lang="th-TH" sz="1800" i="1">
                              <a:latin typeface="Cambria Math" panose="02040503050406030204" pitchFamily="18" charset="0"/>
                            </a:rPr>
                          </m:ctrlPr>
                        </m:sSupPr>
                        <m:e>
                          <m:r>
                            <a:rPr lang="en-US" sz="1800" i="1">
                              <a:latin typeface="Cambria Math" panose="02040503050406030204" pitchFamily="18" charset="0"/>
                              <a:ea typeface="Calibri" panose="020F0502020204030204" pitchFamily="34" charset="0"/>
                              <a:cs typeface="Cordia New" panose="020B0304020202020204" pitchFamily="34" charset="-34"/>
                              <a:sym typeface="Symbol" panose="05050102010706020507" pitchFamily="18" charset="2"/>
                            </a:rPr>
                            <m:t></m:t>
                          </m:r>
                          <m:r>
                            <a:rPr lang="th-TH" sz="1800" i="0">
                              <a:latin typeface="Cambria Math" panose="02040503050406030204" pitchFamily="18" charset="0"/>
                            </a:rPr>
                            <m:t>0</m:t>
                          </m:r>
                        </m:e>
                        <m:sup>
                          <m:r>
                            <a:rPr lang="th-TH" sz="1800" i="0">
                              <a:latin typeface="Cambria Math" panose="02040503050406030204" pitchFamily="18" charset="0"/>
                            </a:rPr>
                            <m:t>0</m:t>
                          </m:r>
                        </m:sup>
                      </m:sSup>
                    </m:oMath>
                  </m:oMathPara>
                </a14:m>
                <a:endParaRPr lang="th-TH" sz="1800" dirty="0"/>
              </a:p>
            </p:txBody>
          </p:sp>
        </mc:Choice>
        <mc:Fallback xmlns="">
          <p:sp>
            <p:nvSpPr>
              <p:cNvPr id="6" name="Rectangle 5">
                <a:extLst>
                  <a:ext uri="{FF2B5EF4-FFF2-40B4-BE49-F238E27FC236}">
                    <a16:creationId xmlns:a16="http://schemas.microsoft.com/office/drawing/2014/main" id="{B7EF154F-D672-470A-8D80-53874F0ACAD0}"/>
                  </a:ext>
                </a:extLst>
              </p:cNvPr>
              <p:cNvSpPr>
                <a:spLocks noRot="1" noChangeAspect="1" noMove="1" noResize="1" noEditPoints="1" noAdjustHandles="1" noChangeArrowheads="1" noChangeShapeType="1" noTextEdit="1"/>
              </p:cNvSpPr>
              <p:nvPr/>
            </p:nvSpPr>
            <p:spPr>
              <a:xfrm>
                <a:off x="356303" y="595251"/>
                <a:ext cx="1554336" cy="396262"/>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A2632401-D02A-46F4-8988-7EC8375E9D29}"/>
                  </a:ext>
                </a:extLst>
              </p:cNvPr>
              <p:cNvSpPr/>
              <p:nvPr/>
            </p:nvSpPr>
            <p:spPr>
              <a:xfrm>
                <a:off x="386535" y="981529"/>
                <a:ext cx="2105192" cy="3962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h-TH" sz="1800" i="1" smtClean="0">
                              <a:latin typeface="Cambria Math" panose="02040503050406030204" pitchFamily="18" charset="0"/>
                            </a:rPr>
                          </m:ctrlPr>
                        </m:sSubPr>
                        <m:e>
                          <m:r>
                            <a:rPr lang="th-TH" sz="1800" i="1">
                              <a:latin typeface="Cambria Math" panose="02040503050406030204" pitchFamily="18" charset="0"/>
                            </a:rPr>
                            <m:t>𝑉</m:t>
                          </m:r>
                        </m:e>
                        <m:sub>
                          <m:r>
                            <a:rPr lang="th-TH" sz="1800" i="1">
                              <a:latin typeface="Cambria Math" panose="02040503050406030204" pitchFamily="18" charset="0"/>
                            </a:rPr>
                            <m:t>𝑏𝑛</m:t>
                          </m:r>
                          <m:r>
                            <a:rPr lang="th-TH" sz="1800" i="0">
                              <a:latin typeface="Cambria Math" panose="02040503050406030204" pitchFamily="18" charset="0"/>
                            </a:rPr>
                            <m:t> </m:t>
                          </m:r>
                        </m:sub>
                      </m:sSub>
                      <m:r>
                        <a:rPr lang="th-TH" sz="1800" i="0">
                          <a:latin typeface="Cambria Math" panose="02040503050406030204" pitchFamily="18" charset="0"/>
                        </a:rPr>
                        <m:t>= </m:t>
                      </m:r>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1">
                              <a:latin typeface="Cambria Math" panose="02040503050406030204" pitchFamily="18" charset="0"/>
                            </a:rPr>
                            <m:t>𝑝</m:t>
                          </m:r>
                        </m:sub>
                      </m:sSub>
                      <m:sSup>
                        <m:sSupPr>
                          <m:ctrlPr>
                            <a:rPr lang="th-TH" sz="1800" i="1">
                              <a:latin typeface="Cambria Math" panose="02040503050406030204" pitchFamily="18" charset="0"/>
                            </a:rPr>
                          </m:ctrlPr>
                        </m:sSupPr>
                        <m:e>
                          <m:r>
                            <a:rPr lang="en-US" sz="1800" i="1">
                              <a:latin typeface="Cambria Math" panose="02040503050406030204" pitchFamily="18" charset="0"/>
                              <a:ea typeface="Calibri" panose="020F0502020204030204" pitchFamily="34" charset="0"/>
                              <a:cs typeface="Cordia New" panose="020B0304020202020204" pitchFamily="34" charset="-34"/>
                              <a:sym typeface="Symbol" panose="05050102010706020507" pitchFamily="18" charset="2"/>
                            </a:rPr>
                            <m:t></m:t>
                          </m:r>
                          <m:r>
                            <a:rPr lang="th-TH" sz="1800" i="0">
                              <a:latin typeface="Cambria Math" panose="02040503050406030204" pitchFamily="18" charset="0"/>
                            </a:rPr>
                            <m:t>−120</m:t>
                          </m:r>
                        </m:e>
                        <m:sup>
                          <m:r>
                            <a:rPr lang="th-TH" sz="1800" i="0">
                              <a:latin typeface="Cambria Math" panose="02040503050406030204" pitchFamily="18" charset="0"/>
                            </a:rPr>
                            <m:t>0</m:t>
                          </m:r>
                        </m:sup>
                      </m:sSup>
                    </m:oMath>
                  </m:oMathPara>
                </a14:m>
                <a:endParaRPr lang="th-TH" sz="1800" dirty="0"/>
              </a:p>
            </p:txBody>
          </p:sp>
        </mc:Choice>
        <mc:Fallback xmlns="">
          <p:sp>
            <p:nvSpPr>
              <p:cNvPr id="8" name="Rectangle 7">
                <a:extLst>
                  <a:ext uri="{FF2B5EF4-FFF2-40B4-BE49-F238E27FC236}">
                    <a16:creationId xmlns:a16="http://schemas.microsoft.com/office/drawing/2014/main" id="{A2632401-D02A-46F4-8988-7EC8375E9D29}"/>
                  </a:ext>
                </a:extLst>
              </p:cNvPr>
              <p:cNvSpPr>
                <a:spLocks noRot="1" noChangeAspect="1" noMove="1" noResize="1" noEditPoints="1" noAdjustHandles="1" noChangeArrowheads="1" noChangeShapeType="1" noTextEdit="1"/>
              </p:cNvSpPr>
              <p:nvPr/>
            </p:nvSpPr>
            <p:spPr>
              <a:xfrm>
                <a:off x="386535" y="981529"/>
                <a:ext cx="2105192" cy="396262"/>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06A86780-BB70-4B42-8934-E2A740075D18}"/>
                  </a:ext>
                </a:extLst>
              </p:cNvPr>
              <p:cNvSpPr/>
              <p:nvPr/>
            </p:nvSpPr>
            <p:spPr>
              <a:xfrm>
                <a:off x="367067" y="1399807"/>
                <a:ext cx="2065694" cy="3962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1">
                              <a:latin typeface="Cambria Math" panose="02040503050406030204" pitchFamily="18" charset="0"/>
                            </a:rPr>
                            <m:t>𝑐𝑛</m:t>
                          </m:r>
                          <m:r>
                            <a:rPr lang="th-TH" sz="1800" i="0">
                              <a:latin typeface="Cambria Math" panose="02040503050406030204" pitchFamily="18" charset="0"/>
                            </a:rPr>
                            <m:t> </m:t>
                          </m:r>
                        </m:sub>
                      </m:sSub>
                      <m:r>
                        <a:rPr lang="th-TH" sz="1800" i="0">
                          <a:latin typeface="Cambria Math" panose="02040503050406030204" pitchFamily="18" charset="0"/>
                        </a:rPr>
                        <m:t>= </m:t>
                      </m:r>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1">
                              <a:latin typeface="Cambria Math" panose="02040503050406030204" pitchFamily="18" charset="0"/>
                            </a:rPr>
                            <m:t>𝑝</m:t>
                          </m:r>
                        </m:sub>
                      </m:sSub>
                      <m:sSup>
                        <m:sSupPr>
                          <m:ctrlPr>
                            <a:rPr lang="th-TH" sz="1800" i="1">
                              <a:latin typeface="Cambria Math" panose="02040503050406030204" pitchFamily="18" charset="0"/>
                            </a:rPr>
                          </m:ctrlPr>
                        </m:sSupPr>
                        <m:e>
                          <m:r>
                            <a:rPr lang="en-US" sz="1800" i="1">
                              <a:latin typeface="Cambria Math" panose="02040503050406030204" pitchFamily="18" charset="0"/>
                              <a:ea typeface="Calibri" panose="020F0502020204030204" pitchFamily="34" charset="0"/>
                              <a:cs typeface="Cordia New" panose="020B0304020202020204" pitchFamily="34" charset="-34"/>
                              <a:sym typeface="Symbol" panose="05050102010706020507" pitchFamily="18" charset="2"/>
                            </a:rPr>
                            <m:t></m:t>
                          </m:r>
                          <m:r>
                            <a:rPr lang="th-TH" sz="1800" i="0">
                              <a:latin typeface="Cambria Math" panose="02040503050406030204" pitchFamily="18" charset="0"/>
                            </a:rPr>
                            <m:t>+120</m:t>
                          </m:r>
                        </m:e>
                        <m:sup>
                          <m:r>
                            <a:rPr lang="th-TH" sz="1800" i="0">
                              <a:latin typeface="Cambria Math" panose="02040503050406030204" pitchFamily="18" charset="0"/>
                            </a:rPr>
                            <m:t>0</m:t>
                          </m:r>
                        </m:sup>
                      </m:sSup>
                    </m:oMath>
                  </m:oMathPara>
                </a14:m>
                <a:endParaRPr lang="th-TH" sz="1800" dirty="0"/>
              </a:p>
            </p:txBody>
          </p:sp>
        </mc:Choice>
        <mc:Fallback xmlns="">
          <p:sp>
            <p:nvSpPr>
              <p:cNvPr id="9" name="Rectangle 8">
                <a:extLst>
                  <a:ext uri="{FF2B5EF4-FFF2-40B4-BE49-F238E27FC236}">
                    <a16:creationId xmlns:a16="http://schemas.microsoft.com/office/drawing/2014/main" id="{06A86780-BB70-4B42-8934-E2A740075D18}"/>
                  </a:ext>
                </a:extLst>
              </p:cNvPr>
              <p:cNvSpPr>
                <a:spLocks noRot="1" noChangeAspect="1" noMove="1" noResize="1" noEditPoints="1" noAdjustHandles="1" noChangeArrowheads="1" noChangeShapeType="1" noTextEdit="1"/>
              </p:cNvSpPr>
              <p:nvPr/>
            </p:nvSpPr>
            <p:spPr>
              <a:xfrm>
                <a:off x="367067" y="1399807"/>
                <a:ext cx="2065694" cy="396262"/>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1A1870C2-B823-43DD-9ABA-75AFDD292200}"/>
                  </a:ext>
                </a:extLst>
              </p:cNvPr>
              <p:cNvSpPr/>
              <p:nvPr/>
            </p:nvSpPr>
            <p:spPr>
              <a:xfrm>
                <a:off x="339785" y="1777065"/>
                <a:ext cx="10005819" cy="415563"/>
              </a:xfrm>
              <a:prstGeom prst="rect">
                <a:avLst/>
              </a:prstGeom>
            </p:spPr>
            <p:txBody>
              <a:bodyPr wrap="square">
                <a:spAutoFit/>
              </a:bodyPr>
              <a:lstStyle/>
              <a:p>
                <a:pPr algn="just">
                  <a:lnSpc>
                    <a:spcPct val="107000"/>
                  </a:lnSpc>
                  <a:spcAft>
                    <a:spcPts val="800"/>
                  </a:spcAft>
                </a:pPr>
                <a14:m>
                  <m:oMath xmlns:m="http://schemas.openxmlformats.org/officeDocument/2006/math">
                    <m:sSub>
                      <m:sSubPr>
                        <m:ctrlPr>
                          <a:rPr lang="en-US" sz="1800" i="1">
                            <a:latin typeface="Cambria Math" panose="02040503050406030204" pitchFamily="18" charset="0"/>
                            <a:ea typeface="Calibri" panose="020F0502020204030204" pitchFamily="34" charset="0"/>
                            <a:cs typeface="Cordia New" panose="020B0304020202020204" pitchFamily="34" charset="-34"/>
                          </a:rPr>
                        </m:ctrlPr>
                      </m:sSubPr>
                      <m:e>
                        <m:r>
                          <a:rPr lang="en-US" sz="1800" i="1">
                            <a:latin typeface="Cambria Math" panose="02040503050406030204" pitchFamily="18" charset="0"/>
                            <a:ea typeface="Calibri" panose="020F0502020204030204" pitchFamily="34" charset="0"/>
                            <a:cs typeface="Cordia New" panose="020B0304020202020204" pitchFamily="34" charset="-34"/>
                          </a:rPr>
                          <m:t>𝑉</m:t>
                        </m:r>
                      </m:e>
                      <m:sub>
                        <m:r>
                          <a:rPr lang="en-US" sz="1800" i="1">
                            <a:latin typeface="Cambria Math" panose="02040503050406030204" pitchFamily="18" charset="0"/>
                            <a:ea typeface="Calibri" panose="020F0502020204030204" pitchFamily="34" charset="0"/>
                            <a:cs typeface="Cordia New" panose="020B0304020202020204" pitchFamily="34" charset="-34"/>
                          </a:rPr>
                          <m:t>𝑎𝑏</m:t>
                        </m:r>
                        <m:r>
                          <a:rPr lang="en-US" sz="1800" i="1">
                            <a:latin typeface="Cambria Math" panose="02040503050406030204" pitchFamily="18" charset="0"/>
                            <a:ea typeface="Calibri" panose="020F0502020204030204" pitchFamily="34" charset="0"/>
                            <a:cs typeface="Cordia New" panose="020B0304020202020204" pitchFamily="34" charset="-34"/>
                          </a:rPr>
                          <m:t> </m:t>
                        </m:r>
                      </m:sub>
                    </m:sSub>
                    <m:r>
                      <a:rPr lang="en-US" sz="1800" i="1">
                        <a:latin typeface="Cambria Math" panose="02040503050406030204" pitchFamily="18" charset="0"/>
                        <a:ea typeface="Calibri" panose="020F0502020204030204" pitchFamily="34" charset="0"/>
                        <a:cs typeface="Cordia New" panose="020B0304020202020204" pitchFamily="34" charset="-34"/>
                      </a:rPr>
                      <m:t>= </m:t>
                    </m:r>
                    <m:sSub>
                      <m:sSubPr>
                        <m:ctrlPr>
                          <a:rPr lang="en-US" sz="1800" i="1">
                            <a:latin typeface="Cambria Math" panose="02040503050406030204" pitchFamily="18" charset="0"/>
                            <a:ea typeface="Calibri" panose="020F0502020204030204" pitchFamily="34" charset="0"/>
                            <a:cs typeface="Cordia New" panose="020B0304020202020204" pitchFamily="34" charset="-34"/>
                          </a:rPr>
                        </m:ctrlPr>
                      </m:sSubPr>
                      <m:e>
                        <m:r>
                          <a:rPr lang="en-US" sz="1800" i="1">
                            <a:latin typeface="Cambria Math" panose="02040503050406030204" pitchFamily="18" charset="0"/>
                            <a:ea typeface="Calibri" panose="020F0502020204030204" pitchFamily="34" charset="0"/>
                            <a:cs typeface="Cordia New" panose="020B0304020202020204" pitchFamily="34" charset="-34"/>
                          </a:rPr>
                          <m:t>𝑉</m:t>
                        </m:r>
                      </m:e>
                      <m:sub>
                        <m:r>
                          <a:rPr lang="en-US" sz="1800" i="1">
                            <a:latin typeface="Cambria Math" panose="02040503050406030204" pitchFamily="18" charset="0"/>
                            <a:ea typeface="Calibri" panose="020F0502020204030204" pitchFamily="34" charset="0"/>
                            <a:cs typeface="Cordia New" panose="020B0304020202020204" pitchFamily="34" charset="-34"/>
                          </a:rPr>
                          <m:t>𝑎𝑛</m:t>
                        </m:r>
                        <m:r>
                          <a:rPr lang="en-US" sz="1800" i="1">
                            <a:latin typeface="Cambria Math" panose="02040503050406030204" pitchFamily="18" charset="0"/>
                            <a:ea typeface="Calibri" panose="020F0502020204030204" pitchFamily="34" charset="0"/>
                            <a:cs typeface="Cordia New" panose="020B0304020202020204" pitchFamily="34" charset="-34"/>
                          </a:rPr>
                          <m:t> </m:t>
                        </m:r>
                      </m:sub>
                    </m:sSub>
                    <m:r>
                      <a:rPr lang="en-US" sz="1800" i="1">
                        <a:latin typeface="Cambria Math" panose="02040503050406030204" pitchFamily="18" charset="0"/>
                        <a:ea typeface="Calibri" panose="020F0502020204030204" pitchFamily="34" charset="0"/>
                        <a:cs typeface="Cordia New" panose="020B0304020202020204" pitchFamily="34" charset="-34"/>
                      </a:rPr>
                      <m:t>+ </m:t>
                    </m:r>
                    <m:sSub>
                      <m:sSubPr>
                        <m:ctrlPr>
                          <a:rPr lang="en-US" sz="1800" i="1">
                            <a:latin typeface="Cambria Math" panose="02040503050406030204" pitchFamily="18" charset="0"/>
                            <a:ea typeface="Calibri" panose="020F0502020204030204" pitchFamily="34" charset="0"/>
                            <a:cs typeface="Cordia New" panose="020B0304020202020204" pitchFamily="34" charset="-34"/>
                          </a:rPr>
                        </m:ctrlPr>
                      </m:sSubPr>
                      <m:e>
                        <m:r>
                          <a:rPr lang="en-US" sz="1800" i="1">
                            <a:latin typeface="Cambria Math" panose="02040503050406030204" pitchFamily="18" charset="0"/>
                            <a:ea typeface="Calibri" panose="020F0502020204030204" pitchFamily="34" charset="0"/>
                            <a:cs typeface="Cordia New" panose="020B0304020202020204" pitchFamily="34" charset="-34"/>
                          </a:rPr>
                          <m:t>𝑉</m:t>
                        </m:r>
                      </m:e>
                      <m:sub>
                        <m:r>
                          <a:rPr lang="en-US" sz="1800" i="1">
                            <a:latin typeface="Cambria Math" panose="02040503050406030204" pitchFamily="18" charset="0"/>
                            <a:ea typeface="Calibri" panose="020F0502020204030204" pitchFamily="34" charset="0"/>
                            <a:cs typeface="Cordia New" panose="020B0304020202020204" pitchFamily="34" charset="-34"/>
                          </a:rPr>
                          <m:t>𝑛𝑏</m:t>
                        </m:r>
                        <m:r>
                          <a:rPr lang="en-US" sz="1800" i="1">
                            <a:latin typeface="Cambria Math" panose="02040503050406030204" pitchFamily="18" charset="0"/>
                            <a:ea typeface="Calibri" panose="020F0502020204030204" pitchFamily="34" charset="0"/>
                            <a:cs typeface="Cordia New" panose="020B0304020202020204" pitchFamily="34" charset="-34"/>
                          </a:rPr>
                          <m:t> </m:t>
                        </m:r>
                      </m:sub>
                    </m:sSub>
                    <m:r>
                      <a:rPr lang="en-US" sz="1800" i="1">
                        <a:latin typeface="Cambria Math" panose="02040503050406030204" pitchFamily="18" charset="0"/>
                        <a:ea typeface="Calibri" panose="020F0502020204030204" pitchFamily="34" charset="0"/>
                        <a:cs typeface="Cordia New" panose="020B0304020202020204" pitchFamily="34" charset="-34"/>
                      </a:rPr>
                      <m:t>= </m:t>
                    </m:r>
                    <m:sSub>
                      <m:sSubPr>
                        <m:ctrlPr>
                          <a:rPr lang="en-US" sz="1800" i="1">
                            <a:latin typeface="Cambria Math" panose="02040503050406030204" pitchFamily="18" charset="0"/>
                            <a:ea typeface="Calibri" panose="020F0502020204030204" pitchFamily="34" charset="0"/>
                            <a:cs typeface="Cordia New" panose="020B0304020202020204" pitchFamily="34" charset="-34"/>
                          </a:rPr>
                        </m:ctrlPr>
                      </m:sSubPr>
                      <m:e>
                        <m:sSub>
                          <m:sSubPr>
                            <m:ctrlPr>
                              <a:rPr lang="en-US" sz="1800" i="1">
                                <a:latin typeface="Cambria Math" panose="02040503050406030204" pitchFamily="18" charset="0"/>
                                <a:ea typeface="Calibri" panose="020F0502020204030204" pitchFamily="34" charset="0"/>
                                <a:cs typeface="Cordia New" panose="020B0304020202020204" pitchFamily="34" charset="-34"/>
                              </a:rPr>
                            </m:ctrlPr>
                          </m:sSubPr>
                          <m:e>
                            <m:r>
                              <a:rPr lang="en-US" sz="1800" i="1">
                                <a:latin typeface="Cambria Math" panose="02040503050406030204" pitchFamily="18" charset="0"/>
                                <a:ea typeface="Calibri" panose="020F0502020204030204" pitchFamily="34" charset="0"/>
                                <a:cs typeface="Cordia New" panose="020B0304020202020204" pitchFamily="34" charset="-34"/>
                              </a:rPr>
                              <m:t>𝑉</m:t>
                            </m:r>
                          </m:e>
                          <m:sub>
                            <m:r>
                              <a:rPr lang="en-US" sz="1800" i="1">
                                <a:latin typeface="Cambria Math" panose="02040503050406030204" pitchFamily="18" charset="0"/>
                                <a:ea typeface="Calibri" panose="020F0502020204030204" pitchFamily="34" charset="0"/>
                                <a:cs typeface="Cordia New" panose="020B0304020202020204" pitchFamily="34" charset="-34"/>
                              </a:rPr>
                              <m:t>𝑎𝑛</m:t>
                            </m:r>
                            <m:r>
                              <a:rPr lang="en-US" sz="1800" i="1">
                                <a:latin typeface="Cambria Math" panose="02040503050406030204" pitchFamily="18" charset="0"/>
                                <a:ea typeface="Calibri" panose="020F0502020204030204" pitchFamily="34" charset="0"/>
                                <a:cs typeface="Cordia New" panose="020B0304020202020204" pitchFamily="34" charset="-34"/>
                              </a:rPr>
                              <m:t> </m:t>
                            </m:r>
                          </m:sub>
                        </m:sSub>
                        <m:r>
                          <a:rPr lang="en-US" sz="1800" i="1">
                            <a:latin typeface="Cambria Math" panose="02040503050406030204" pitchFamily="18" charset="0"/>
                            <a:ea typeface="Calibri" panose="020F0502020204030204" pitchFamily="34" charset="0"/>
                            <a:cs typeface="Cordia New" panose="020B0304020202020204" pitchFamily="34" charset="-34"/>
                          </a:rPr>
                          <m:t>− </m:t>
                        </m:r>
                        <m:sSub>
                          <m:sSubPr>
                            <m:ctrlPr>
                              <a:rPr lang="en-US" sz="1800" i="1">
                                <a:latin typeface="Cambria Math" panose="02040503050406030204" pitchFamily="18" charset="0"/>
                                <a:ea typeface="Calibri" panose="020F0502020204030204" pitchFamily="34" charset="0"/>
                                <a:cs typeface="Cordia New" panose="020B0304020202020204" pitchFamily="34" charset="-34"/>
                              </a:rPr>
                            </m:ctrlPr>
                          </m:sSubPr>
                          <m:e>
                            <m:r>
                              <a:rPr lang="en-US" sz="1800" i="1">
                                <a:latin typeface="Cambria Math" panose="02040503050406030204" pitchFamily="18" charset="0"/>
                                <a:ea typeface="Calibri" panose="020F0502020204030204" pitchFamily="34" charset="0"/>
                                <a:cs typeface="Cordia New" panose="020B0304020202020204" pitchFamily="34" charset="-34"/>
                              </a:rPr>
                              <m:t>𝑉</m:t>
                            </m:r>
                          </m:e>
                          <m:sub>
                            <m:r>
                              <a:rPr lang="en-US" sz="1800" i="1">
                                <a:latin typeface="Cambria Math" panose="02040503050406030204" pitchFamily="18" charset="0"/>
                                <a:ea typeface="Calibri" panose="020F0502020204030204" pitchFamily="34" charset="0"/>
                                <a:cs typeface="Cordia New" panose="020B0304020202020204" pitchFamily="34" charset="-34"/>
                              </a:rPr>
                              <m:t>𝑏𝑛</m:t>
                            </m:r>
                            <m:r>
                              <a:rPr lang="en-US" sz="1800" i="1">
                                <a:latin typeface="Cambria Math" panose="02040503050406030204" pitchFamily="18" charset="0"/>
                                <a:ea typeface="Calibri" panose="020F0502020204030204" pitchFamily="34" charset="0"/>
                                <a:cs typeface="Cordia New" panose="020B0304020202020204" pitchFamily="34" charset="-34"/>
                              </a:rPr>
                              <m:t> </m:t>
                            </m:r>
                          </m:sub>
                        </m:sSub>
                        <m:r>
                          <a:rPr lang="en-US" sz="1800" i="1">
                            <a:latin typeface="Cambria Math" panose="02040503050406030204" pitchFamily="18" charset="0"/>
                            <a:ea typeface="Calibri" panose="020F0502020204030204" pitchFamily="34" charset="0"/>
                            <a:cs typeface="Cordia New" panose="020B0304020202020204" pitchFamily="34" charset="-34"/>
                          </a:rPr>
                          <m:t>= </m:t>
                        </m:r>
                        <m:r>
                          <a:rPr lang="en-US" sz="1800" i="1">
                            <a:latin typeface="Cambria Math" panose="02040503050406030204" pitchFamily="18" charset="0"/>
                            <a:ea typeface="Calibri" panose="020F0502020204030204" pitchFamily="34" charset="0"/>
                            <a:cs typeface="Cordia New" panose="020B0304020202020204" pitchFamily="34" charset="-34"/>
                          </a:rPr>
                          <m:t>𝑉</m:t>
                        </m:r>
                      </m:e>
                      <m:sub>
                        <m:r>
                          <a:rPr lang="en-US" sz="1800" i="1">
                            <a:latin typeface="Cambria Math" panose="02040503050406030204" pitchFamily="18" charset="0"/>
                            <a:ea typeface="Calibri" panose="020F0502020204030204" pitchFamily="34" charset="0"/>
                            <a:cs typeface="Cordia New" panose="020B0304020202020204" pitchFamily="34" charset="-34"/>
                          </a:rPr>
                          <m:t>𝑝</m:t>
                        </m:r>
                      </m:sub>
                    </m:sSub>
                    <m:sSup>
                      <m:sSupPr>
                        <m:ctrlPr>
                          <a:rPr lang="en-US" sz="1800" i="1">
                            <a:latin typeface="Cambria Math" panose="02040503050406030204" pitchFamily="18" charset="0"/>
                            <a:ea typeface="Calibri" panose="020F0502020204030204" pitchFamily="34" charset="0"/>
                            <a:cs typeface="Cordia New" panose="020B0304020202020204" pitchFamily="34" charset="-34"/>
                          </a:rPr>
                        </m:ctrlPr>
                      </m:sSupPr>
                      <m:e>
                        <m:r>
                          <a:rPr lang="en-US" sz="1800" i="1">
                            <a:latin typeface="Cambria Math" panose="02040503050406030204" pitchFamily="18" charset="0"/>
                            <a:ea typeface="Calibri" panose="020F0502020204030204" pitchFamily="34" charset="0"/>
                            <a:cs typeface="Cordia New" panose="020B0304020202020204" pitchFamily="34" charset="-34"/>
                            <a:sym typeface="Symbol" panose="05050102010706020507" pitchFamily="18" charset="2"/>
                          </a:rPr>
                          <m:t></m:t>
                        </m:r>
                        <m:r>
                          <a:rPr lang="en-US" sz="1800" i="1">
                            <a:latin typeface="Cambria Math" panose="02040503050406030204" pitchFamily="18" charset="0"/>
                            <a:ea typeface="Calibri" panose="020F0502020204030204" pitchFamily="34" charset="0"/>
                            <a:cs typeface="Cordia New" panose="020B0304020202020204" pitchFamily="34" charset="-34"/>
                          </a:rPr>
                          <m:t>0</m:t>
                        </m:r>
                      </m:e>
                      <m:sup>
                        <m:r>
                          <a:rPr lang="en-US" sz="1800" i="1">
                            <a:latin typeface="Cambria Math" panose="02040503050406030204" pitchFamily="18" charset="0"/>
                            <a:ea typeface="Calibri" panose="020F0502020204030204" pitchFamily="34" charset="0"/>
                            <a:cs typeface="Cordia New" panose="020B0304020202020204" pitchFamily="34" charset="-34"/>
                          </a:rPr>
                          <m:t>0</m:t>
                        </m:r>
                      </m:sup>
                    </m:sSup>
                    <m:r>
                      <a:rPr lang="en-US" sz="1400" i="1">
                        <a:effectLst/>
                        <a:latin typeface="Cambria Math" panose="02040503050406030204" pitchFamily="18" charset="0"/>
                        <a:ea typeface="Calibri" panose="020F0502020204030204" pitchFamily="34" charset="0"/>
                        <a:cs typeface="Cordia New" panose="020B0304020202020204" pitchFamily="34" charset="-34"/>
                      </a:rPr>
                      <m:t>− </m:t>
                    </m:r>
                    <m:sSub>
                      <m:sSubPr>
                        <m:ctrlPr>
                          <a:rPr lang="en-US" sz="1800" i="1">
                            <a:latin typeface="Cambria Math" panose="02040503050406030204" pitchFamily="18" charset="0"/>
                            <a:ea typeface="Calibri" panose="020F0502020204030204" pitchFamily="34" charset="0"/>
                            <a:cs typeface="Cordia New" panose="020B0304020202020204" pitchFamily="34" charset="-34"/>
                          </a:rPr>
                        </m:ctrlPr>
                      </m:sSubPr>
                      <m:e>
                        <m:r>
                          <a:rPr lang="en-US" sz="1800" i="1">
                            <a:latin typeface="Cambria Math" panose="02040503050406030204" pitchFamily="18" charset="0"/>
                            <a:ea typeface="Calibri" panose="020F0502020204030204" pitchFamily="34" charset="0"/>
                            <a:cs typeface="Cordia New" panose="020B0304020202020204" pitchFamily="34" charset="-34"/>
                          </a:rPr>
                          <m:t>𝑉</m:t>
                        </m:r>
                      </m:e>
                      <m:sub>
                        <m:r>
                          <a:rPr lang="en-US" sz="1800" i="1">
                            <a:latin typeface="Cambria Math" panose="02040503050406030204" pitchFamily="18" charset="0"/>
                            <a:ea typeface="Calibri" panose="020F0502020204030204" pitchFamily="34" charset="0"/>
                            <a:cs typeface="Cordia New" panose="020B0304020202020204" pitchFamily="34" charset="-34"/>
                          </a:rPr>
                          <m:t>𝑝</m:t>
                        </m:r>
                        <m:r>
                          <a:rPr lang="en-US" sz="1800" i="1">
                            <a:latin typeface="Cambria Math" panose="02040503050406030204" pitchFamily="18" charset="0"/>
                            <a:ea typeface="Calibri" panose="020F0502020204030204" pitchFamily="34" charset="0"/>
                            <a:cs typeface="Cordia New" panose="020B0304020202020204" pitchFamily="34" charset="-34"/>
                          </a:rPr>
                          <m:t> </m:t>
                        </m:r>
                      </m:sub>
                    </m:sSub>
                    <m:r>
                      <a:rPr lang="en-US" sz="1800" i="1">
                        <a:latin typeface="Cambria Math" panose="02040503050406030204" pitchFamily="18" charset="0"/>
                        <a:ea typeface="Calibri" panose="020F0502020204030204" pitchFamily="34" charset="0"/>
                        <a:cs typeface="Cordia New" panose="020B0304020202020204" pitchFamily="34" charset="-34"/>
                        <a:sym typeface="Symbol" panose="05050102010706020507" pitchFamily="18" charset="2"/>
                      </a:rPr>
                      <m:t></m:t>
                    </m:r>
                    <m:r>
                      <a:rPr lang="en-US" sz="1800" i="1">
                        <a:latin typeface="Cambria Math" panose="02040503050406030204" pitchFamily="18" charset="0"/>
                        <a:ea typeface="Calibri" panose="020F0502020204030204" pitchFamily="34" charset="0"/>
                        <a:cs typeface="Cordia New" panose="020B0304020202020204" pitchFamily="34" charset="-34"/>
                      </a:rPr>
                      <m:t>−12</m:t>
                    </m:r>
                    <m:sSup>
                      <m:sSupPr>
                        <m:ctrlPr>
                          <a:rPr lang="en-US" sz="1800" i="1">
                            <a:latin typeface="Cambria Math" panose="02040503050406030204" pitchFamily="18" charset="0"/>
                            <a:ea typeface="Calibri" panose="020F0502020204030204" pitchFamily="34" charset="0"/>
                            <a:cs typeface="Cordia New" panose="020B0304020202020204" pitchFamily="34" charset="-34"/>
                          </a:rPr>
                        </m:ctrlPr>
                      </m:sSupPr>
                      <m:e>
                        <m:r>
                          <a:rPr lang="en-US" sz="1800" i="1">
                            <a:latin typeface="Cambria Math" panose="02040503050406030204" pitchFamily="18" charset="0"/>
                            <a:ea typeface="Calibri" panose="020F0502020204030204" pitchFamily="34" charset="0"/>
                            <a:cs typeface="Cordia New" panose="020B0304020202020204" pitchFamily="34" charset="-34"/>
                          </a:rPr>
                          <m:t>0</m:t>
                        </m:r>
                      </m:e>
                      <m:sup>
                        <m:r>
                          <a:rPr lang="en-US" sz="1800" i="1">
                            <a:latin typeface="Cambria Math" panose="02040503050406030204" pitchFamily="18" charset="0"/>
                            <a:ea typeface="Calibri" panose="020F0502020204030204" pitchFamily="34" charset="0"/>
                            <a:cs typeface="Cordia New" panose="020B0304020202020204" pitchFamily="34" charset="-34"/>
                          </a:rPr>
                          <m:t>0</m:t>
                        </m:r>
                      </m:sup>
                    </m:sSup>
                  </m:oMath>
                </a14:m>
                <a:r>
                  <a:rPr lang="en-US" sz="2000" dirty="0">
                    <a:effectLst/>
                    <a:latin typeface="Calibri" panose="020F0502020204030204" pitchFamily="34" charset="0"/>
                    <a:ea typeface="Calibri" panose="020F0502020204030204" pitchFamily="34" charset="0"/>
                    <a:cs typeface="Cordia New" panose="020B0304020202020204" pitchFamily="34" charset="-34"/>
                  </a:rPr>
                  <a:t> </a:t>
                </a: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p:txBody>
          </p:sp>
        </mc:Choice>
        <mc:Fallback xmlns="">
          <p:sp>
            <p:nvSpPr>
              <p:cNvPr id="10" name="Rectangle 9">
                <a:extLst>
                  <a:ext uri="{FF2B5EF4-FFF2-40B4-BE49-F238E27FC236}">
                    <a16:creationId xmlns:a16="http://schemas.microsoft.com/office/drawing/2014/main" id="{1A1870C2-B823-43DD-9ABA-75AFDD292200}"/>
                  </a:ext>
                </a:extLst>
              </p:cNvPr>
              <p:cNvSpPr>
                <a:spLocks noRot="1" noChangeAspect="1" noMove="1" noResize="1" noEditPoints="1" noAdjustHandles="1" noChangeArrowheads="1" noChangeShapeType="1" noTextEdit="1"/>
              </p:cNvSpPr>
              <p:nvPr/>
            </p:nvSpPr>
            <p:spPr>
              <a:xfrm>
                <a:off x="339785" y="1777065"/>
                <a:ext cx="10005819" cy="415563"/>
              </a:xfrm>
              <a:prstGeom prst="rect">
                <a:avLst/>
              </a:prstGeom>
              <a:blipFill>
                <a:blip r:embed="rId5"/>
                <a:stretch>
                  <a:fillRect b="-2941"/>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42B85329-F1C1-4FE3-96B5-F819CDCE0C44}"/>
                  </a:ext>
                </a:extLst>
              </p:cNvPr>
              <p:cNvSpPr/>
              <p:nvPr/>
            </p:nvSpPr>
            <p:spPr>
              <a:xfrm>
                <a:off x="254870" y="2258212"/>
                <a:ext cx="5841130" cy="39626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1">
                              <a:latin typeface="Cambria Math" panose="02040503050406030204" pitchFamily="18" charset="0"/>
                            </a:rPr>
                            <m:t>𝑎𝑏</m:t>
                          </m:r>
                          <m:r>
                            <a:rPr lang="th-TH" sz="1800" i="0">
                              <a:latin typeface="Cambria Math" panose="02040503050406030204" pitchFamily="18" charset="0"/>
                            </a:rPr>
                            <m:t> </m:t>
                          </m:r>
                        </m:sub>
                      </m:sSub>
                      <m:r>
                        <a:rPr lang="th-TH" sz="1800" i="0">
                          <a:latin typeface="Cambria Math" panose="02040503050406030204" pitchFamily="18" charset="0"/>
                        </a:rPr>
                        <m:t>=  </m:t>
                      </m:r>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1">
                              <a:latin typeface="Cambria Math" panose="02040503050406030204" pitchFamily="18" charset="0"/>
                            </a:rPr>
                            <m:t>𝑝</m:t>
                          </m:r>
                          <m:r>
                            <a:rPr lang="th-TH" sz="1800" i="0">
                              <a:latin typeface="Cambria Math" panose="02040503050406030204" pitchFamily="18" charset="0"/>
                            </a:rPr>
                            <m:t> </m:t>
                          </m:r>
                        </m:sub>
                      </m:sSub>
                      <m:d>
                        <m:dPr>
                          <m:ctrlPr>
                            <a:rPr lang="th-TH" sz="1800" i="1">
                              <a:latin typeface="Cambria Math" panose="02040503050406030204" pitchFamily="18" charset="0"/>
                            </a:rPr>
                          </m:ctrlPr>
                        </m:dPr>
                        <m:e>
                          <m:r>
                            <a:rPr lang="th-TH" sz="1800" i="0">
                              <a:latin typeface="Cambria Math" panose="02040503050406030204" pitchFamily="18" charset="0"/>
                            </a:rPr>
                            <m:t>1</m:t>
                          </m:r>
                          <m:sSup>
                            <m:sSupPr>
                              <m:ctrlPr>
                                <a:rPr lang="th-TH" sz="1800" i="1">
                                  <a:latin typeface="Cambria Math" panose="02040503050406030204" pitchFamily="18" charset="0"/>
                                </a:rPr>
                              </m:ctrlPr>
                            </m:sSupPr>
                            <m:e>
                              <m:r>
                                <a:rPr lang="en-US" sz="1800" i="1">
                                  <a:latin typeface="Cambria Math" panose="02040503050406030204" pitchFamily="18" charset="0"/>
                                  <a:ea typeface="Calibri" panose="020F0502020204030204" pitchFamily="34" charset="0"/>
                                  <a:cs typeface="Cordia New" panose="020B0304020202020204" pitchFamily="34" charset="-34"/>
                                  <a:sym typeface="Symbol" panose="05050102010706020507" pitchFamily="18" charset="2"/>
                                </a:rPr>
                                <m:t></m:t>
                              </m:r>
                              <m:r>
                                <a:rPr lang="th-TH" sz="1800" i="0">
                                  <a:latin typeface="Cambria Math" panose="02040503050406030204" pitchFamily="18" charset="0"/>
                                </a:rPr>
                                <m:t>0</m:t>
                              </m:r>
                            </m:e>
                            <m:sup>
                              <m:r>
                                <a:rPr lang="th-TH" sz="1800" i="0">
                                  <a:latin typeface="Cambria Math" panose="02040503050406030204" pitchFamily="18" charset="0"/>
                                </a:rPr>
                                <m:t>0</m:t>
                              </m:r>
                            </m:sup>
                          </m:sSup>
                          <m:r>
                            <a:rPr lang="th-TH" sz="1800" i="0">
                              <a:latin typeface="Cambria Math" panose="02040503050406030204" pitchFamily="18" charset="0"/>
                            </a:rPr>
                            <m:t>−1</m:t>
                          </m:r>
                          <m:r>
                            <a:rPr lang="en-US" sz="1800" i="1">
                              <a:latin typeface="Cambria Math" panose="02040503050406030204" pitchFamily="18" charset="0"/>
                              <a:ea typeface="Calibri" panose="020F0502020204030204" pitchFamily="34" charset="0"/>
                              <a:cs typeface="Cordia New" panose="020B0304020202020204" pitchFamily="34" charset="-34"/>
                              <a:sym typeface="Symbol" panose="05050102010706020507" pitchFamily="18" charset="2"/>
                            </a:rPr>
                            <m:t></m:t>
                          </m:r>
                          <m:r>
                            <a:rPr lang="th-TH" sz="1800" i="0">
                              <a:latin typeface="Cambria Math" panose="02040503050406030204" pitchFamily="18" charset="0"/>
                            </a:rPr>
                            <m:t>−12</m:t>
                          </m:r>
                          <m:sSup>
                            <m:sSupPr>
                              <m:ctrlPr>
                                <a:rPr lang="th-TH" sz="1800" i="1">
                                  <a:latin typeface="Cambria Math" panose="02040503050406030204" pitchFamily="18" charset="0"/>
                                </a:rPr>
                              </m:ctrlPr>
                            </m:sSupPr>
                            <m:e>
                              <m:r>
                                <a:rPr lang="th-TH" sz="1800" i="0">
                                  <a:latin typeface="Cambria Math" panose="02040503050406030204" pitchFamily="18" charset="0"/>
                                </a:rPr>
                                <m:t>0</m:t>
                              </m:r>
                            </m:e>
                            <m:sup>
                              <m:r>
                                <a:rPr lang="th-TH" sz="1800" i="0">
                                  <a:latin typeface="Cambria Math" panose="02040503050406030204" pitchFamily="18" charset="0"/>
                                </a:rPr>
                                <m:t>0</m:t>
                              </m:r>
                            </m:sup>
                          </m:sSup>
                        </m:e>
                      </m:d>
                      <m:r>
                        <a:rPr lang="th-TH" sz="1800" i="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1">
                              <a:latin typeface="Cambria Math" panose="02040503050406030204" pitchFamily="18" charset="0"/>
                            </a:rPr>
                            <m:t>𝑝</m:t>
                          </m:r>
                          <m:r>
                            <a:rPr lang="th-TH" sz="1800" i="0">
                              <a:latin typeface="Cambria Math" panose="02040503050406030204" pitchFamily="18" charset="0"/>
                            </a:rPr>
                            <m:t> </m:t>
                          </m:r>
                        </m:sub>
                      </m:sSub>
                      <m:d>
                        <m:dPr>
                          <m:ctrlPr>
                            <a:rPr lang="th-TH" sz="1800" i="1">
                              <a:latin typeface="Cambria Math" panose="02040503050406030204" pitchFamily="18" charset="0"/>
                            </a:rPr>
                          </m:ctrlPr>
                        </m:dPr>
                        <m:e>
                          <m:r>
                            <a:rPr lang="th-TH" sz="1800" i="0">
                              <a:latin typeface="Cambria Math" panose="02040503050406030204" pitchFamily="18" charset="0"/>
                            </a:rPr>
                            <m:t>1+0.5+</m:t>
                          </m:r>
                          <m:r>
                            <a:rPr lang="th-TH" sz="1800" i="1">
                              <a:latin typeface="Cambria Math" panose="02040503050406030204" pitchFamily="18" charset="0"/>
                            </a:rPr>
                            <m:t>𝑗</m:t>
                          </m:r>
                          <m:r>
                            <a:rPr lang="th-TH" sz="1800" i="0">
                              <a:latin typeface="Cambria Math" panose="02040503050406030204" pitchFamily="18" charset="0"/>
                            </a:rPr>
                            <m:t>0.866</m:t>
                          </m:r>
                        </m:e>
                      </m:d>
                    </m:oMath>
                  </m:oMathPara>
                </a14:m>
                <a:endParaRPr lang="th-TH" sz="1800" dirty="0"/>
              </a:p>
            </p:txBody>
          </p:sp>
        </mc:Choice>
        <mc:Fallback xmlns="">
          <p:sp>
            <p:nvSpPr>
              <p:cNvPr id="11" name="Rectangle 10">
                <a:extLst>
                  <a:ext uri="{FF2B5EF4-FFF2-40B4-BE49-F238E27FC236}">
                    <a16:creationId xmlns:a16="http://schemas.microsoft.com/office/drawing/2014/main" id="{42B85329-F1C1-4FE3-96B5-F819CDCE0C44}"/>
                  </a:ext>
                </a:extLst>
              </p:cNvPr>
              <p:cNvSpPr>
                <a:spLocks noRot="1" noChangeAspect="1" noMove="1" noResize="1" noEditPoints="1" noAdjustHandles="1" noChangeArrowheads="1" noChangeShapeType="1" noTextEdit="1"/>
              </p:cNvSpPr>
              <p:nvPr/>
            </p:nvSpPr>
            <p:spPr>
              <a:xfrm>
                <a:off x="254870" y="2258212"/>
                <a:ext cx="5841130" cy="396262"/>
              </a:xfrm>
              <a:prstGeom prst="rect">
                <a:avLst/>
              </a:prstGeom>
              <a:blipFill>
                <a:blip r:embed="rId6"/>
                <a:stretch>
                  <a:fillRect b="-4615"/>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5EAEC266-99A9-45F6-A3E8-4D8D20E4381D}"/>
                  </a:ext>
                </a:extLst>
              </p:cNvPr>
              <p:cNvSpPr/>
              <p:nvPr/>
            </p:nvSpPr>
            <p:spPr>
              <a:xfrm>
                <a:off x="339785" y="2736169"/>
                <a:ext cx="4556097" cy="39626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1">
                              <a:latin typeface="Cambria Math" panose="02040503050406030204" pitchFamily="18" charset="0"/>
                            </a:rPr>
                            <m:t>𝑎𝑏</m:t>
                          </m:r>
                          <m:r>
                            <a:rPr lang="th-TH" sz="1800" i="0">
                              <a:latin typeface="Cambria Math" panose="02040503050406030204" pitchFamily="18" charset="0"/>
                            </a:rPr>
                            <m:t> </m:t>
                          </m:r>
                        </m:sub>
                      </m:sSub>
                      <m:r>
                        <a:rPr lang="th-TH" sz="1800" i="0">
                          <a:latin typeface="Cambria Math" panose="02040503050406030204" pitchFamily="18" charset="0"/>
                        </a:rPr>
                        <m:t>=  </m:t>
                      </m:r>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1">
                              <a:latin typeface="Cambria Math" panose="02040503050406030204" pitchFamily="18" charset="0"/>
                            </a:rPr>
                            <m:t>𝑝</m:t>
                          </m:r>
                          <m:r>
                            <a:rPr lang="th-TH" sz="1800" i="0">
                              <a:latin typeface="Cambria Math" panose="02040503050406030204" pitchFamily="18" charset="0"/>
                            </a:rPr>
                            <m:t> </m:t>
                          </m:r>
                        </m:sub>
                      </m:sSub>
                      <m:d>
                        <m:dPr>
                          <m:ctrlPr>
                            <a:rPr lang="th-TH" sz="1800" i="1">
                              <a:latin typeface="Cambria Math" panose="02040503050406030204" pitchFamily="18" charset="0"/>
                            </a:rPr>
                          </m:ctrlPr>
                        </m:dPr>
                        <m:e>
                          <m:r>
                            <a:rPr lang="th-TH" sz="1800" i="0">
                              <a:latin typeface="Cambria Math" panose="02040503050406030204" pitchFamily="18" charset="0"/>
                            </a:rPr>
                            <m:t>1.5+</m:t>
                          </m:r>
                          <m:r>
                            <a:rPr lang="th-TH" sz="1800" i="1">
                              <a:latin typeface="Cambria Math" panose="02040503050406030204" pitchFamily="18" charset="0"/>
                            </a:rPr>
                            <m:t>𝑗</m:t>
                          </m:r>
                          <m:r>
                            <a:rPr lang="th-TH" sz="1800" i="0">
                              <a:latin typeface="Cambria Math" panose="02040503050406030204" pitchFamily="18" charset="0"/>
                            </a:rPr>
                            <m:t>0.866</m:t>
                          </m:r>
                        </m:e>
                      </m:d>
                      <m:r>
                        <a:rPr lang="th-TH" sz="1800" i="0">
                          <a:latin typeface="Cambria Math" panose="02040503050406030204" pitchFamily="18" charset="0"/>
                        </a:rPr>
                        <m:t>= </m:t>
                      </m:r>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1">
                              <a:latin typeface="Cambria Math" panose="02040503050406030204" pitchFamily="18" charset="0"/>
                            </a:rPr>
                            <m:t>𝑝</m:t>
                          </m:r>
                          <m:r>
                            <a:rPr lang="th-TH" sz="1800" i="0">
                              <a:latin typeface="Cambria Math" panose="02040503050406030204" pitchFamily="18" charset="0"/>
                            </a:rPr>
                            <m:t> </m:t>
                          </m:r>
                        </m:sub>
                      </m:sSub>
                      <m:d>
                        <m:dPr>
                          <m:ctrlPr>
                            <a:rPr lang="th-TH" sz="1800" i="1">
                              <a:latin typeface="Cambria Math" panose="02040503050406030204" pitchFamily="18" charset="0"/>
                            </a:rPr>
                          </m:ctrlPr>
                        </m:dPr>
                        <m:e>
                          <m:r>
                            <a:rPr lang="th-TH" sz="1800" i="0">
                              <a:latin typeface="Cambria Math" panose="02040503050406030204" pitchFamily="18" charset="0"/>
                            </a:rPr>
                            <m:t>1.732</m:t>
                          </m:r>
                          <m:r>
                            <a:rPr lang="en-US" sz="1800" i="1">
                              <a:latin typeface="Cambria Math" panose="02040503050406030204" pitchFamily="18" charset="0"/>
                              <a:ea typeface="Calibri" panose="020F0502020204030204" pitchFamily="34" charset="0"/>
                              <a:cs typeface="Cordia New" panose="020B0304020202020204" pitchFamily="34" charset="-34"/>
                              <a:sym typeface="Symbol" panose="05050102010706020507" pitchFamily="18" charset="2"/>
                            </a:rPr>
                            <m:t></m:t>
                          </m:r>
                          <m:r>
                            <a:rPr lang="th-TH" sz="1800" i="0">
                              <a:latin typeface="Cambria Math" panose="02040503050406030204" pitchFamily="18" charset="0"/>
                            </a:rPr>
                            <m:t>3</m:t>
                          </m:r>
                          <m:sSup>
                            <m:sSupPr>
                              <m:ctrlPr>
                                <a:rPr lang="th-TH" sz="1800" i="1">
                                  <a:latin typeface="Cambria Math" panose="02040503050406030204" pitchFamily="18" charset="0"/>
                                </a:rPr>
                              </m:ctrlPr>
                            </m:sSupPr>
                            <m:e>
                              <m:r>
                                <a:rPr lang="th-TH" sz="1800" i="0">
                                  <a:latin typeface="Cambria Math" panose="02040503050406030204" pitchFamily="18" charset="0"/>
                                </a:rPr>
                                <m:t>0</m:t>
                              </m:r>
                            </m:e>
                            <m:sup>
                              <m:r>
                                <a:rPr lang="th-TH" sz="1800" i="0">
                                  <a:latin typeface="Cambria Math" panose="02040503050406030204" pitchFamily="18" charset="0"/>
                                </a:rPr>
                                <m:t>0</m:t>
                              </m:r>
                            </m:sup>
                          </m:sSup>
                        </m:e>
                      </m:d>
                    </m:oMath>
                  </m:oMathPara>
                </a14:m>
                <a:endParaRPr lang="th-TH" sz="1800" dirty="0"/>
              </a:p>
            </p:txBody>
          </p:sp>
        </mc:Choice>
        <mc:Fallback xmlns="">
          <p:sp>
            <p:nvSpPr>
              <p:cNvPr id="12" name="Rectangle 11">
                <a:extLst>
                  <a:ext uri="{FF2B5EF4-FFF2-40B4-BE49-F238E27FC236}">
                    <a16:creationId xmlns:a16="http://schemas.microsoft.com/office/drawing/2014/main" id="{5EAEC266-99A9-45F6-A3E8-4D8D20E4381D}"/>
                  </a:ext>
                </a:extLst>
              </p:cNvPr>
              <p:cNvSpPr>
                <a:spLocks noRot="1" noChangeAspect="1" noMove="1" noResize="1" noEditPoints="1" noAdjustHandles="1" noChangeArrowheads="1" noChangeShapeType="1" noTextEdit="1"/>
              </p:cNvSpPr>
              <p:nvPr/>
            </p:nvSpPr>
            <p:spPr>
              <a:xfrm>
                <a:off x="339785" y="2736169"/>
                <a:ext cx="4556097" cy="396262"/>
              </a:xfrm>
              <a:prstGeom prst="rect">
                <a:avLst/>
              </a:prstGeom>
              <a:blipFill>
                <a:blip r:embed="rId7"/>
                <a:stretch>
                  <a:fillRect b="-3077"/>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52D45A1E-7726-4914-86C9-955FB0EEA702}"/>
                  </a:ext>
                </a:extLst>
              </p:cNvPr>
              <p:cNvSpPr/>
              <p:nvPr/>
            </p:nvSpPr>
            <p:spPr>
              <a:xfrm>
                <a:off x="424110" y="3099293"/>
                <a:ext cx="2867452" cy="5468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h-TH" sz="2400" b="1" i="1">
                              <a:latin typeface="Cambria Math" panose="02040503050406030204" pitchFamily="18" charset="0"/>
                            </a:rPr>
                          </m:ctrlPr>
                        </m:sSubPr>
                        <m:e>
                          <m:r>
                            <a:rPr lang="th-TH" sz="2400" b="1" i="1">
                              <a:latin typeface="Cambria Math" panose="02040503050406030204" pitchFamily="18" charset="0"/>
                            </a:rPr>
                            <m:t>𝑽</m:t>
                          </m:r>
                        </m:e>
                        <m:sub>
                          <m:r>
                            <a:rPr lang="th-TH" sz="2400" b="1" i="1">
                              <a:latin typeface="Cambria Math" panose="02040503050406030204" pitchFamily="18" charset="0"/>
                            </a:rPr>
                            <m:t>𝒂𝒃</m:t>
                          </m:r>
                          <m:r>
                            <a:rPr lang="th-TH" sz="2400" b="1">
                              <a:latin typeface="Cambria Math" panose="02040503050406030204" pitchFamily="18" charset="0"/>
                            </a:rPr>
                            <m:t> </m:t>
                          </m:r>
                        </m:sub>
                      </m:sSub>
                      <m:r>
                        <a:rPr lang="th-TH" sz="2400" b="1">
                          <a:latin typeface="Cambria Math" panose="02040503050406030204" pitchFamily="18" charset="0"/>
                        </a:rPr>
                        <m:t>=</m:t>
                      </m:r>
                      <m:r>
                        <a:rPr lang="th-TH" sz="2400" b="1" i="0">
                          <a:latin typeface="Cambria Math" panose="02040503050406030204" pitchFamily="18" charset="0"/>
                        </a:rPr>
                        <m:t> </m:t>
                      </m:r>
                      <m:rad>
                        <m:radPr>
                          <m:degHide m:val="on"/>
                          <m:ctrlPr>
                            <a:rPr lang="th-TH" sz="2400" b="1" i="1">
                              <a:latin typeface="Cambria Math" panose="02040503050406030204" pitchFamily="18" charset="0"/>
                            </a:rPr>
                          </m:ctrlPr>
                        </m:radPr>
                        <m:deg/>
                        <m:e>
                          <m:r>
                            <a:rPr lang="th-TH" sz="2400" b="1" i="0">
                              <a:latin typeface="Cambria Math" panose="02040503050406030204" pitchFamily="18" charset="0"/>
                            </a:rPr>
                            <m:t>𝟑</m:t>
                          </m:r>
                        </m:e>
                      </m:rad>
                      <m:r>
                        <a:rPr lang="th-TH" sz="2400" b="1" i="0">
                          <a:latin typeface="Cambria Math" panose="02040503050406030204" pitchFamily="18" charset="0"/>
                        </a:rPr>
                        <m:t> </m:t>
                      </m:r>
                      <m:sSub>
                        <m:sSubPr>
                          <m:ctrlPr>
                            <a:rPr lang="th-TH" sz="2400" b="1" i="1">
                              <a:latin typeface="Cambria Math" panose="02040503050406030204" pitchFamily="18" charset="0"/>
                            </a:rPr>
                          </m:ctrlPr>
                        </m:sSubPr>
                        <m:e>
                          <m:r>
                            <a:rPr lang="th-TH" sz="2400" b="1" i="1">
                              <a:latin typeface="Cambria Math" panose="02040503050406030204" pitchFamily="18" charset="0"/>
                            </a:rPr>
                            <m:t>𝑽</m:t>
                          </m:r>
                        </m:e>
                        <m:sub>
                          <m:r>
                            <a:rPr lang="th-TH" sz="2400" b="1" i="1">
                              <a:latin typeface="Cambria Math" panose="02040503050406030204" pitchFamily="18" charset="0"/>
                            </a:rPr>
                            <m:t>𝒑</m:t>
                          </m:r>
                          <m:r>
                            <a:rPr lang="th-TH" sz="2400" b="1" i="0">
                              <a:latin typeface="Cambria Math" panose="02040503050406030204" pitchFamily="18" charset="0"/>
                            </a:rPr>
                            <m:t> </m:t>
                          </m:r>
                        </m:sub>
                      </m:sSub>
                      <m:r>
                        <a:rPr lang="en-US" sz="2400" b="1" i="1">
                          <a:latin typeface="Cambria Math" panose="02040503050406030204" pitchFamily="18" charset="0"/>
                          <a:ea typeface="Calibri" panose="020F0502020204030204" pitchFamily="34" charset="0"/>
                          <a:cs typeface="Cordia New" panose="020B0304020202020204" pitchFamily="34" charset="-34"/>
                          <a:sym typeface="Symbol" panose="05050102010706020507" pitchFamily="18" charset="2"/>
                        </a:rPr>
                        <m:t></m:t>
                      </m:r>
                      <m:r>
                        <a:rPr lang="th-TH" sz="2400" b="1" i="0">
                          <a:latin typeface="Cambria Math" panose="02040503050406030204" pitchFamily="18" charset="0"/>
                        </a:rPr>
                        <m:t>𝟑</m:t>
                      </m:r>
                      <m:sSup>
                        <m:sSupPr>
                          <m:ctrlPr>
                            <a:rPr lang="th-TH" sz="2400" b="1" i="1">
                              <a:latin typeface="Cambria Math" panose="02040503050406030204" pitchFamily="18" charset="0"/>
                            </a:rPr>
                          </m:ctrlPr>
                        </m:sSupPr>
                        <m:e>
                          <m:r>
                            <a:rPr lang="th-TH" sz="2400" b="1" i="0">
                              <a:latin typeface="Cambria Math" panose="02040503050406030204" pitchFamily="18" charset="0"/>
                            </a:rPr>
                            <m:t>𝟎</m:t>
                          </m:r>
                        </m:e>
                        <m:sup>
                          <m:r>
                            <a:rPr lang="th-TH" sz="2400" b="1" i="0">
                              <a:latin typeface="Cambria Math" panose="02040503050406030204" pitchFamily="18" charset="0"/>
                            </a:rPr>
                            <m:t>𝟎</m:t>
                          </m:r>
                        </m:sup>
                      </m:sSup>
                    </m:oMath>
                  </m:oMathPara>
                </a14:m>
                <a:endParaRPr lang="th-TH" sz="2400" b="1" dirty="0"/>
              </a:p>
            </p:txBody>
          </p:sp>
        </mc:Choice>
        <mc:Fallback xmlns="">
          <p:sp>
            <p:nvSpPr>
              <p:cNvPr id="13" name="Rectangle 12">
                <a:extLst>
                  <a:ext uri="{FF2B5EF4-FFF2-40B4-BE49-F238E27FC236}">
                    <a16:creationId xmlns:a16="http://schemas.microsoft.com/office/drawing/2014/main" id="{52D45A1E-7726-4914-86C9-955FB0EEA702}"/>
                  </a:ext>
                </a:extLst>
              </p:cNvPr>
              <p:cNvSpPr>
                <a:spLocks noRot="1" noChangeAspect="1" noMove="1" noResize="1" noEditPoints="1" noAdjustHandles="1" noChangeArrowheads="1" noChangeShapeType="1" noTextEdit="1"/>
              </p:cNvSpPr>
              <p:nvPr/>
            </p:nvSpPr>
            <p:spPr>
              <a:xfrm>
                <a:off x="424110" y="3099293"/>
                <a:ext cx="2867452" cy="546816"/>
              </a:xfrm>
              <a:prstGeom prst="rect">
                <a:avLst/>
              </a:prstGeom>
              <a:blipFill>
                <a:blip r:embed="rId8"/>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739A91F-DECC-4DEB-AB16-7F660229163B}"/>
                  </a:ext>
                </a:extLst>
              </p:cNvPr>
              <p:cNvSpPr/>
              <p:nvPr/>
            </p:nvSpPr>
            <p:spPr>
              <a:xfrm>
                <a:off x="418013" y="3621834"/>
                <a:ext cx="5590878" cy="4297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1">
                              <a:latin typeface="Cambria Math" panose="02040503050406030204" pitchFamily="18" charset="0"/>
                            </a:rPr>
                            <m:t>𝑏𝑐</m:t>
                          </m:r>
                          <m:r>
                            <a:rPr lang="th-TH" sz="1800" i="0">
                              <a:latin typeface="Cambria Math" panose="02040503050406030204" pitchFamily="18" charset="0"/>
                            </a:rPr>
                            <m:t> </m:t>
                          </m:r>
                        </m:sub>
                      </m:sSub>
                      <m:r>
                        <a:rPr lang="th-TH" sz="1800" i="0">
                          <a:latin typeface="Cambria Math" panose="02040503050406030204" pitchFamily="18" charset="0"/>
                        </a:rPr>
                        <m:t>= </m:t>
                      </m:r>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1">
                              <a:latin typeface="Cambria Math" panose="02040503050406030204" pitchFamily="18" charset="0"/>
                            </a:rPr>
                            <m:t>𝑏𝑛</m:t>
                          </m:r>
                          <m:r>
                            <a:rPr lang="th-TH" sz="1800" i="0">
                              <a:latin typeface="Cambria Math" panose="02040503050406030204" pitchFamily="18" charset="0"/>
                            </a:rPr>
                            <m:t> </m:t>
                          </m:r>
                        </m:sub>
                      </m:sSub>
                      <m:r>
                        <a:rPr lang="th-TH" sz="1800" i="0">
                          <a:latin typeface="Cambria Math" panose="02040503050406030204" pitchFamily="18" charset="0"/>
                        </a:rPr>
                        <m:t>+ </m:t>
                      </m:r>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1">
                              <a:latin typeface="Cambria Math" panose="02040503050406030204" pitchFamily="18" charset="0"/>
                            </a:rPr>
                            <m:t>𝑛𝑐</m:t>
                          </m:r>
                          <m:r>
                            <a:rPr lang="th-TH" sz="1800" i="0">
                              <a:latin typeface="Cambria Math" panose="02040503050406030204" pitchFamily="18" charset="0"/>
                            </a:rPr>
                            <m:t> </m:t>
                          </m:r>
                        </m:sub>
                      </m:sSub>
                      <m:r>
                        <a:rPr lang="th-TH" sz="1800" i="0">
                          <a:latin typeface="Cambria Math" panose="02040503050406030204" pitchFamily="18" charset="0"/>
                        </a:rPr>
                        <m:t>= </m:t>
                      </m:r>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1">
                              <a:latin typeface="Cambria Math" panose="02040503050406030204" pitchFamily="18" charset="0"/>
                            </a:rPr>
                            <m:t>𝑏𝑛</m:t>
                          </m:r>
                          <m:r>
                            <a:rPr lang="th-TH" sz="1800" i="0">
                              <a:latin typeface="Cambria Math" panose="02040503050406030204" pitchFamily="18" charset="0"/>
                            </a:rPr>
                            <m:t> </m:t>
                          </m:r>
                        </m:sub>
                      </m:sSub>
                      <m:r>
                        <a:rPr lang="th-TH" sz="1800" i="0">
                          <a:latin typeface="Cambria Math" panose="02040503050406030204" pitchFamily="18" charset="0"/>
                        </a:rPr>
                        <m:t>− </m:t>
                      </m:r>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1">
                              <a:latin typeface="Cambria Math" panose="02040503050406030204" pitchFamily="18" charset="0"/>
                            </a:rPr>
                            <m:t>𝑐𝑛</m:t>
                          </m:r>
                          <m:r>
                            <a:rPr lang="th-TH" sz="1800" i="0">
                              <a:latin typeface="Cambria Math" panose="02040503050406030204" pitchFamily="18" charset="0"/>
                            </a:rPr>
                            <m:t> </m:t>
                          </m:r>
                        </m:sub>
                      </m:sSub>
                      <m:r>
                        <a:rPr lang="th-TH" sz="1800" i="0">
                          <a:latin typeface="Cambria Math" panose="02040503050406030204" pitchFamily="18" charset="0"/>
                        </a:rPr>
                        <m:t>= </m:t>
                      </m:r>
                      <m:rad>
                        <m:radPr>
                          <m:degHide m:val="on"/>
                          <m:ctrlPr>
                            <a:rPr lang="th-TH" sz="1800" i="1">
                              <a:latin typeface="Cambria Math" panose="02040503050406030204" pitchFamily="18" charset="0"/>
                            </a:rPr>
                          </m:ctrlPr>
                        </m:radPr>
                        <m:deg/>
                        <m:e>
                          <m:r>
                            <a:rPr lang="th-TH" sz="1800" i="0">
                              <a:latin typeface="Cambria Math" panose="02040503050406030204" pitchFamily="18" charset="0"/>
                            </a:rPr>
                            <m:t>3</m:t>
                          </m:r>
                        </m:e>
                      </m:rad>
                      <m:r>
                        <a:rPr lang="th-TH" sz="1800" i="0">
                          <a:latin typeface="Cambria Math" panose="02040503050406030204" pitchFamily="18" charset="0"/>
                        </a:rPr>
                        <m:t> </m:t>
                      </m:r>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1">
                              <a:latin typeface="Cambria Math" panose="02040503050406030204" pitchFamily="18" charset="0"/>
                            </a:rPr>
                            <m:t>𝑝</m:t>
                          </m:r>
                          <m:r>
                            <a:rPr lang="th-TH" sz="1800" i="0">
                              <a:latin typeface="Cambria Math" panose="02040503050406030204" pitchFamily="18" charset="0"/>
                            </a:rPr>
                            <m:t> </m:t>
                          </m:r>
                        </m:sub>
                      </m:sSub>
                      <m:r>
                        <a:rPr lang="en-US" sz="1800" i="1">
                          <a:latin typeface="Cambria Math" panose="02040503050406030204" pitchFamily="18" charset="0"/>
                          <a:ea typeface="Calibri" panose="020F0502020204030204" pitchFamily="34" charset="0"/>
                          <a:cs typeface="Cordia New" panose="020B0304020202020204" pitchFamily="34" charset="-34"/>
                          <a:sym typeface="Symbol" panose="05050102010706020507" pitchFamily="18" charset="2"/>
                        </a:rPr>
                        <m:t></m:t>
                      </m:r>
                      <m:r>
                        <a:rPr lang="th-TH" sz="1800" i="0">
                          <a:latin typeface="Cambria Math" panose="02040503050406030204" pitchFamily="18" charset="0"/>
                        </a:rPr>
                        <m:t>3</m:t>
                      </m:r>
                      <m:sSup>
                        <m:sSupPr>
                          <m:ctrlPr>
                            <a:rPr lang="th-TH" sz="1800" i="1">
                              <a:latin typeface="Cambria Math" panose="02040503050406030204" pitchFamily="18" charset="0"/>
                            </a:rPr>
                          </m:ctrlPr>
                        </m:sSupPr>
                        <m:e>
                          <m:r>
                            <a:rPr lang="th-TH" sz="1800" i="0">
                              <a:latin typeface="Cambria Math" panose="02040503050406030204" pitchFamily="18" charset="0"/>
                            </a:rPr>
                            <m:t>0</m:t>
                          </m:r>
                        </m:e>
                        <m:sup>
                          <m:r>
                            <a:rPr lang="th-TH" sz="1800" i="0">
                              <a:latin typeface="Cambria Math" panose="02040503050406030204" pitchFamily="18" charset="0"/>
                            </a:rPr>
                            <m:t>0</m:t>
                          </m:r>
                        </m:sup>
                      </m:sSup>
                      <m:r>
                        <a:rPr lang="th-TH" sz="1800" i="0">
                          <a:latin typeface="Cambria Math" panose="02040503050406030204" pitchFamily="18" charset="0"/>
                        </a:rPr>
                        <m:t>−12</m:t>
                      </m:r>
                      <m:sSup>
                        <m:sSupPr>
                          <m:ctrlPr>
                            <a:rPr lang="th-TH" sz="1800" i="1">
                              <a:latin typeface="Cambria Math" panose="02040503050406030204" pitchFamily="18" charset="0"/>
                            </a:rPr>
                          </m:ctrlPr>
                        </m:sSupPr>
                        <m:e>
                          <m:r>
                            <a:rPr lang="th-TH" sz="1800" i="0">
                              <a:latin typeface="Cambria Math" panose="02040503050406030204" pitchFamily="18" charset="0"/>
                            </a:rPr>
                            <m:t>0</m:t>
                          </m:r>
                        </m:e>
                        <m:sup>
                          <m:r>
                            <a:rPr lang="th-TH" sz="1800" i="0">
                              <a:latin typeface="Cambria Math" panose="02040503050406030204" pitchFamily="18" charset="0"/>
                            </a:rPr>
                            <m:t>0</m:t>
                          </m:r>
                        </m:sup>
                      </m:sSup>
                    </m:oMath>
                  </m:oMathPara>
                </a14:m>
                <a:endParaRPr lang="th-TH" sz="1800" dirty="0"/>
              </a:p>
            </p:txBody>
          </p:sp>
        </mc:Choice>
        <mc:Fallback xmlns="">
          <p:sp>
            <p:nvSpPr>
              <p:cNvPr id="14" name="Rectangle 13">
                <a:extLst>
                  <a:ext uri="{FF2B5EF4-FFF2-40B4-BE49-F238E27FC236}">
                    <a16:creationId xmlns:a16="http://schemas.microsoft.com/office/drawing/2014/main" id="{2739A91F-DECC-4DEB-AB16-7F660229163B}"/>
                  </a:ext>
                </a:extLst>
              </p:cNvPr>
              <p:cNvSpPr>
                <a:spLocks noRot="1" noChangeAspect="1" noMove="1" noResize="1" noEditPoints="1" noAdjustHandles="1" noChangeArrowheads="1" noChangeShapeType="1" noTextEdit="1"/>
              </p:cNvSpPr>
              <p:nvPr/>
            </p:nvSpPr>
            <p:spPr>
              <a:xfrm>
                <a:off x="418013" y="3621834"/>
                <a:ext cx="5590878" cy="429733"/>
              </a:xfrm>
              <a:prstGeom prst="rect">
                <a:avLst/>
              </a:prstGeom>
              <a:blipFill>
                <a:blip r:embed="rId9"/>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BAEC19D3-37BF-4F80-8DC6-CF98ECCC79E0}"/>
                  </a:ext>
                </a:extLst>
              </p:cNvPr>
              <p:cNvSpPr/>
              <p:nvPr/>
            </p:nvSpPr>
            <p:spPr>
              <a:xfrm>
                <a:off x="433577" y="4090469"/>
                <a:ext cx="3708003" cy="6224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h-TH" b="1" i="1">
                              <a:latin typeface="Cambria Math" panose="02040503050406030204" pitchFamily="18" charset="0"/>
                            </a:rPr>
                          </m:ctrlPr>
                        </m:sSubPr>
                        <m:e>
                          <m:r>
                            <a:rPr lang="th-TH" b="1" i="1">
                              <a:latin typeface="Cambria Math" panose="02040503050406030204" pitchFamily="18" charset="0"/>
                            </a:rPr>
                            <m:t>𝑽</m:t>
                          </m:r>
                        </m:e>
                        <m:sub>
                          <m:r>
                            <a:rPr lang="th-TH" b="1" i="1">
                              <a:latin typeface="Cambria Math" panose="02040503050406030204" pitchFamily="18" charset="0"/>
                            </a:rPr>
                            <m:t>𝒃𝒄</m:t>
                          </m:r>
                          <m:r>
                            <a:rPr lang="th-TH" b="1" i="0">
                              <a:latin typeface="Cambria Math" panose="02040503050406030204" pitchFamily="18" charset="0"/>
                            </a:rPr>
                            <m:t> </m:t>
                          </m:r>
                        </m:sub>
                      </m:sSub>
                      <m:r>
                        <a:rPr lang="th-TH" b="1" i="0">
                          <a:latin typeface="Cambria Math" panose="02040503050406030204" pitchFamily="18" charset="0"/>
                        </a:rPr>
                        <m:t>= </m:t>
                      </m:r>
                      <m:rad>
                        <m:radPr>
                          <m:degHide m:val="on"/>
                          <m:ctrlPr>
                            <a:rPr lang="th-TH" b="1" i="1">
                              <a:latin typeface="Cambria Math" panose="02040503050406030204" pitchFamily="18" charset="0"/>
                            </a:rPr>
                          </m:ctrlPr>
                        </m:radPr>
                        <m:deg/>
                        <m:e>
                          <m:r>
                            <a:rPr lang="th-TH" b="1" i="0">
                              <a:latin typeface="Cambria Math" panose="02040503050406030204" pitchFamily="18" charset="0"/>
                            </a:rPr>
                            <m:t>𝟑</m:t>
                          </m:r>
                        </m:e>
                      </m:rad>
                      <m:r>
                        <a:rPr lang="th-TH" b="1" i="0">
                          <a:latin typeface="Cambria Math" panose="02040503050406030204" pitchFamily="18" charset="0"/>
                        </a:rPr>
                        <m:t> </m:t>
                      </m:r>
                      <m:sSub>
                        <m:sSubPr>
                          <m:ctrlPr>
                            <a:rPr lang="th-TH" b="1" i="1">
                              <a:latin typeface="Cambria Math" panose="02040503050406030204" pitchFamily="18" charset="0"/>
                            </a:rPr>
                          </m:ctrlPr>
                        </m:sSubPr>
                        <m:e>
                          <m:r>
                            <a:rPr lang="th-TH" b="1" i="1">
                              <a:latin typeface="Cambria Math" panose="02040503050406030204" pitchFamily="18" charset="0"/>
                            </a:rPr>
                            <m:t>𝑽</m:t>
                          </m:r>
                        </m:e>
                        <m:sub>
                          <m:r>
                            <a:rPr lang="th-TH" b="1" i="1">
                              <a:latin typeface="Cambria Math" panose="02040503050406030204" pitchFamily="18" charset="0"/>
                            </a:rPr>
                            <m:t>𝒑</m:t>
                          </m:r>
                          <m:r>
                            <a:rPr lang="th-TH" b="1" i="0">
                              <a:latin typeface="Cambria Math" panose="02040503050406030204" pitchFamily="18" charset="0"/>
                            </a:rPr>
                            <m:t> </m:t>
                          </m:r>
                        </m:sub>
                      </m:sSub>
                      <m:r>
                        <a:rPr lang="en-US" b="1" i="1">
                          <a:latin typeface="Cambria Math" panose="02040503050406030204" pitchFamily="18" charset="0"/>
                          <a:ea typeface="Calibri" panose="020F0502020204030204" pitchFamily="34" charset="0"/>
                          <a:cs typeface="Cordia New" panose="020B0304020202020204" pitchFamily="34" charset="-34"/>
                          <a:sym typeface="Symbol" panose="05050102010706020507" pitchFamily="18" charset="2"/>
                        </a:rPr>
                        <m:t></m:t>
                      </m:r>
                      <m:r>
                        <a:rPr lang="th-TH" b="1" i="0">
                          <a:latin typeface="Cambria Math" panose="02040503050406030204" pitchFamily="18" charset="0"/>
                        </a:rPr>
                        <m:t>−</m:t>
                      </m:r>
                      <m:r>
                        <a:rPr lang="th-TH" b="1" i="0">
                          <a:latin typeface="Cambria Math" panose="02040503050406030204" pitchFamily="18" charset="0"/>
                        </a:rPr>
                        <m:t>𝟗</m:t>
                      </m:r>
                      <m:sSup>
                        <m:sSupPr>
                          <m:ctrlPr>
                            <a:rPr lang="th-TH" b="1" i="1">
                              <a:latin typeface="Cambria Math" panose="02040503050406030204" pitchFamily="18" charset="0"/>
                            </a:rPr>
                          </m:ctrlPr>
                        </m:sSupPr>
                        <m:e>
                          <m:r>
                            <a:rPr lang="th-TH" b="1" i="0">
                              <a:latin typeface="Cambria Math" panose="02040503050406030204" pitchFamily="18" charset="0"/>
                            </a:rPr>
                            <m:t>𝟎</m:t>
                          </m:r>
                        </m:e>
                        <m:sup>
                          <m:r>
                            <a:rPr lang="th-TH" b="1" i="0">
                              <a:latin typeface="Cambria Math" panose="02040503050406030204" pitchFamily="18" charset="0"/>
                            </a:rPr>
                            <m:t>𝟎</m:t>
                          </m:r>
                        </m:sup>
                      </m:sSup>
                    </m:oMath>
                  </m:oMathPara>
                </a14:m>
                <a:endParaRPr lang="th-TH" b="1" dirty="0"/>
              </a:p>
            </p:txBody>
          </p:sp>
        </mc:Choice>
        <mc:Fallback xmlns="">
          <p:sp>
            <p:nvSpPr>
              <p:cNvPr id="15" name="Rectangle 14">
                <a:extLst>
                  <a:ext uri="{FF2B5EF4-FFF2-40B4-BE49-F238E27FC236}">
                    <a16:creationId xmlns:a16="http://schemas.microsoft.com/office/drawing/2014/main" id="{BAEC19D3-37BF-4F80-8DC6-CF98ECCC79E0}"/>
                  </a:ext>
                </a:extLst>
              </p:cNvPr>
              <p:cNvSpPr>
                <a:spLocks noRot="1" noChangeAspect="1" noMove="1" noResize="1" noEditPoints="1" noAdjustHandles="1" noChangeArrowheads="1" noChangeShapeType="1" noTextEdit="1"/>
              </p:cNvSpPr>
              <p:nvPr/>
            </p:nvSpPr>
            <p:spPr>
              <a:xfrm>
                <a:off x="433577" y="4090469"/>
                <a:ext cx="3708003" cy="622478"/>
              </a:xfrm>
              <a:prstGeom prst="rect">
                <a:avLst/>
              </a:prstGeom>
              <a:blipFill>
                <a:blip r:embed="rId10"/>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7E0206E1-EDC1-4B74-B819-46AAC7599915}"/>
                  </a:ext>
                </a:extLst>
              </p:cNvPr>
              <p:cNvSpPr/>
              <p:nvPr/>
            </p:nvSpPr>
            <p:spPr>
              <a:xfrm>
                <a:off x="233342" y="4876998"/>
                <a:ext cx="6229617" cy="4297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1">
                              <a:latin typeface="Cambria Math" panose="02040503050406030204" pitchFamily="18" charset="0"/>
                            </a:rPr>
                            <m:t>𝑐𝑎</m:t>
                          </m:r>
                          <m:r>
                            <a:rPr lang="th-TH" sz="1800" i="0">
                              <a:latin typeface="Cambria Math" panose="02040503050406030204" pitchFamily="18" charset="0"/>
                            </a:rPr>
                            <m:t> </m:t>
                          </m:r>
                        </m:sub>
                      </m:sSub>
                      <m:r>
                        <a:rPr lang="th-TH" sz="1800" i="0">
                          <a:latin typeface="Cambria Math" panose="02040503050406030204" pitchFamily="18" charset="0"/>
                        </a:rPr>
                        <m:t>= </m:t>
                      </m:r>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1">
                              <a:latin typeface="Cambria Math" panose="02040503050406030204" pitchFamily="18" charset="0"/>
                            </a:rPr>
                            <m:t>𝑐𝑛</m:t>
                          </m:r>
                          <m:r>
                            <a:rPr lang="th-TH" sz="1800" i="0">
                              <a:latin typeface="Cambria Math" panose="02040503050406030204" pitchFamily="18" charset="0"/>
                            </a:rPr>
                            <m:t> </m:t>
                          </m:r>
                        </m:sub>
                      </m:sSub>
                      <m:r>
                        <a:rPr lang="th-TH" sz="1800" i="0">
                          <a:latin typeface="Cambria Math" panose="02040503050406030204" pitchFamily="18" charset="0"/>
                        </a:rPr>
                        <m:t>+ </m:t>
                      </m:r>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1">
                              <a:latin typeface="Cambria Math" panose="02040503050406030204" pitchFamily="18" charset="0"/>
                            </a:rPr>
                            <m:t>𝑛𝑎</m:t>
                          </m:r>
                          <m:r>
                            <a:rPr lang="th-TH" sz="1800" i="0">
                              <a:latin typeface="Cambria Math" panose="02040503050406030204" pitchFamily="18" charset="0"/>
                            </a:rPr>
                            <m:t> </m:t>
                          </m:r>
                        </m:sub>
                      </m:sSub>
                      <m:r>
                        <a:rPr lang="th-TH" sz="1800" i="0">
                          <a:latin typeface="Cambria Math" panose="02040503050406030204" pitchFamily="18" charset="0"/>
                        </a:rPr>
                        <m:t>= </m:t>
                      </m:r>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1">
                              <a:latin typeface="Cambria Math" panose="02040503050406030204" pitchFamily="18" charset="0"/>
                            </a:rPr>
                            <m:t>𝑐𝑛</m:t>
                          </m:r>
                          <m:r>
                            <a:rPr lang="th-TH" sz="1800" i="0">
                              <a:latin typeface="Cambria Math" panose="02040503050406030204" pitchFamily="18" charset="0"/>
                            </a:rPr>
                            <m:t> </m:t>
                          </m:r>
                        </m:sub>
                      </m:sSub>
                      <m:r>
                        <a:rPr lang="th-TH" sz="1800" i="0">
                          <a:latin typeface="Cambria Math" panose="02040503050406030204" pitchFamily="18" charset="0"/>
                        </a:rPr>
                        <m:t>− </m:t>
                      </m:r>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1">
                              <a:latin typeface="Cambria Math" panose="02040503050406030204" pitchFamily="18" charset="0"/>
                            </a:rPr>
                            <m:t>𝑎𝑛</m:t>
                          </m:r>
                          <m:r>
                            <a:rPr lang="th-TH" sz="1800" i="0">
                              <a:latin typeface="Cambria Math" panose="02040503050406030204" pitchFamily="18" charset="0"/>
                            </a:rPr>
                            <m:t> </m:t>
                          </m:r>
                        </m:sub>
                      </m:sSub>
                      <m:r>
                        <a:rPr lang="th-TH" sz="1800" i="0">
                          <a:latin typeface="Cambria Math" panose="02040503050406030204" pitchFamily="18" charset="0"/>
                        </a:rPr>
                        <m:t>= </m:t>
                      </m:r>
                      <m:rad>
                        <m:radPr>
                          <m:degHide m:val="on"/>
                          <m:ctrlPr>
                            <a:rPr lang="th-TH" sz="1800" i="1">
                              <a:latin typeface="Cambria Math" panose="02040503050406030204" pitchFamily="18" charset="0"/>
                            </a:rPr>
                          </m:ctrlPr>
                        </m:radPr>
                        <m:deg/>
                        <m:e>
                          <m:r>
                            <a:rPr lang="th-TH" sz="1800" i="0">
                              <a:latin typeface="Cambria Math" panose="02040503050406030204" pitchFamily="18" charset="0"/>
                            </a:rPr>
                            <m:t>3</m:t>
                          </m:r>
                        </m:e>
                      </m:rad>
                      <m:r>
                        <a:rPr lang="th-TH" sz="1800" i="0">
                          <a:latin typeface="Cambria Math" panose="02040503050406030204" pitchFamily="18" charset="0"/>
                        </a:rPr>
                        <m:t> </m:t>
                      </m:r>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1">
                              <a:latin typeface="Cambria Math" panose="02040503050406030204" pitchFamily="18" charset="0"/>
                            </a:rPr>
                            <m:t>𝑝</m:t>
                          </m:r>
                          <m:r>
                            <a:rPr lang="th-TH" sz="1800" i="0">
                              <a:latin typeface="Cambria Math" panose="02040503050406030204" pitchFamily="18" charset="0"/>
                            </a:rPr>
                            <m:t> </m:t>
                          </m:r>
                        </m:sub>
                      </m:sSub>
                      <m:r>
                        <a:rPr lang="en-US" sz="1800" i="1">
                          <a:latin typeface="Cambria Math" panose="02040503050406030204" pitchFamily="18" charset="0"/>
                          <a:ea typeface="Calibri" panose="020F0502020204030204" pitchFamily="34" charset="0"/>
                          <a:cs typeface="Cordia New" panose="020B0304020202020204" pitchFamily="34" charset="-34"/>
                          <a:sym typeface="Symbol" panose="05050102010706020507" pitchFamily="18" charset="2"/>
                        </a:rPr>
                        <m:t></m:t>
                      </m:r>
                      <m:r>
                        <a:rPr lang="th-TH" sz="1800" i="0">
                          <a:latin typeface="Cambria Math" panose="02040503050406030204" pitchFamily="18" charset="0"/>
                        </a:rPr>
                        <m:t>−9</m:t>
                      </m:r>
                      <m:sSup>
                        <m:sSupPr>
                          <m:ctrlPr>
                            <a:rPr lang="th-TH" sz="1800" i="1">
                              <a:latin typeface="Cambria Math" panose="02040503050406030204" pitchFamily="18" charset="0"/>
                            </a:rPr>
                          </m:ctrlPr>
                        </m:sSupPr>
                        <m:e>
                          <m:r>
                            <a:rPr lang="th-TH" sz="1800" i="0">
                              <a:latin typeface="Cambria Math" panose="02040503050406030204" pitchFamily="18" charset="0"/>
                            </a:rPr>
                            <m:t>0</m:t>
                          </m:r>
                        </m:e>
                        <m:sup>
                          <m:r>
                            <a:rPr lang="th-TH" sz="1800" i="0">
                              <a:latin typeface="Cambria Math" panose="02040503050406030204" pitchFamily="18" charset="0"/>
                            </a:rPr>
                            <m:t>0</m:t>
                          </m:r>
                        </m:sup>
                      </m:sSup>
                      <m:r>
                        <a:rPr lang="th-TH" sz="1800" i="0">
                          <a:latin typeface="Cambria Math" panose="02040503050406030204" pitchFamily="18" charset="0"/>
                        </a:rPr>
                        <m:t>−12</m:t>
                      </m:r>
                      <m:sSup>
                        <m:sSupPr>
                          <m:ctrlPr>
                            <a:rPr lang="th-TH" sz="1800" i="1">
                              <a:latin typeface="Cambria Math" panose="02040503050406030204" pitchFamily="18" charset="0"/>
                            </a:rPr>
                          </m:ctrlPr>
                        </m:sSupPr>
                        <m:e>
                          <m:r>
                            <a:rPr lang="th-TH" sz="1800" i="0">
                              <a:latin typeface="Cambria Math" panose="02040503050406030204" pitchFamily="18" charset="0"/>
                            </a:rPr>
                            <m:t>0</m:t>
                          </m:r>
                        </m:e>
                        <m:sup>
                          <m:r>
                            <a:rPr lang="th-TH" sz="1800" i="0">
                              <a:latin typeface="Cambria Math" panose="02040503050406030204" pitchFamily="18" charset="0"/>
                            </a:rPr>
                            <m:t>0</m:t>
                          </m:r>
                        </m:sup>
                      </m:sSup>
                    </m:oMath>
                  </m:oMathPara>
                </a14:m>
                <a:endParaRPr lang="th-TH" sz="1800" dirty="0"/>
              </a:p>
            </p:txBody>
          </p:sp>
        </mc:Choice>
        <mc:Fallback xmlns="">
          <p:sp>
            <p:nvSpPr>
              <p:cNvPr id="16" name="Rectangle 15">
                <a:extLst>
                  <a:ext uri="{FF2B5EF4-FFF2-40B4-BE49-F238E27FC236}">
                    <a16:creationId xmlns:a16="http://schemas.microsoft.com/office/drawing/2014/main" id="{7E0206E1-EDC1-4B74-B819-46AAC7599915}"/>
                  </a:ext>
                </a:extLst>
              </p:cNvPr>
              <p:cNvSpPr>
                <a:spLocks noRot="1" noChangeAspect="1" noMove="1" noResize="1" noEditPoints="1" noAdjustHandles="1" noChangeArrowheads="1" noChangeShapeType="1" noTextEdit="1"/>
              </p:cNvSpPr>
              <p:nvPr/>
            </p:nvSpPr>
            <p:spPr>
              <a:xfrm>
                <a:off x="233342" y="4876998"/>
                <a:ext cx="6229617" cy="429733"/>
              </a:xfrm>
              <a:prstGeom prst="rect">
                <a:avLst/>
              </a:prstGeom>
              <a:blipFill>
                <a:blip r:embed="rId11"/>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F59D7AC8-C264-47CA-AA6C-B0416DDAEBA7}"/>
                  </a:ext>
                </a:extLst>
              </p:cNvPr>
              <p:cNvSpPr/>
              <p:nvPr/>
            </p:nvSpPr>
            <p:spPr>
              <a:xfrm>
                <a:off x="497816" y="5497323"/>
                <a:ext cx="3672800" cy="6170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h-TH" i="1">
                              <a:latin typeface="Cambria Math" panose="02040503050406030204" pitchFamily="18" charset="0"/>
                            </a:rPr>
                          </m:ctrlPr>
                        </m:sSubPr>
                        <m:e>
                          <m:r>
                            <a:rPr lang="th-TH" i="1">
                              <a:latin typeface="Cambria Math" panose="02040503050406030204" pitchFamily="18" charset="0"/>
                            </a:rPr>
                            <m:t>𝑉</m:t>
                          </m:r>
                        </m:e>
                        <m:sub>
                          <m:r>
                            <a:rPr lang="th-TH" i="1">
                              <a:latin typeface="Cambria Math" panose="02040503050406030204" pitchFamily="18" charset="0"/>
                            </a:rPr>
                            <m:t>𝑐𝑎</m:t>
                          </m:r>
                          <m:r>
                            <a:rPr lang="th-TH" i="0">
                              <a:latin typeface="Cambria Math" panose="02040503050406030204" pitchFamily="18" charset="0"/>
                            </a:rPr>
                            <m:t> </m:t>
                          </m:r>
                        </m:sub>
                      </m:sSub>
                      <m:r>
                        <a:rPr lang="th-TH" i="0">
                          <a:latin typeface="Cambria Math" panose="02040503050406030204" pitchFamily="18" charset="0"/>
                        </a:rPr>
                        <m:t>= </m:t>
                      </m:r>
                      <m:rad>
                        <m:radPr>
                          <m:degHide m:val="on"/>
                          <m:ctrlPr>
                            <a:rPr lang="th-TH" i="1">
                              <a:latin typeface="Cambria Math" panose="02040503050406030204" pitchFamily="18" charset="0"/>
                            </a:rPr>
                          </m:ctrlPr>
                        </m:radPr>
                        <m:deg/>
                        <m:e>
                          <m:r>
                            <a:rPr lang="th-TH" i="0">
                              <a:latin typeface="Cambria Math" panose="02040503050406030204" pitchFamily="18" charset="0"/>
                            </a:rPr>
                            <m:t>3</m:t>
                          </m:r>
                        </m:e>
                      </m:rad>
                      <m:r>
                        <a:rPr lang="th-TH" i="0">
                          <a:latin typeface="Cambria Math" panose="02040503050406030204" pitchFamily="18" charset="0"/>
                        </a:rPr>
                        <m:t> </m:t>
                      </m:r>
                      <m:sSub>
                        <m:sSubPr>
                          <m:ctrlPr>
                            <a:rPr lang="th-TH" i="1">
                              <a:latin typeface="Cambria Math" panose="02040503050406030204" pitchFamily="18" charset="0"/>
                            </a:rPr>
                          </m:ctrlPr>
                        </m:sSubPr>
                        <m:e>
                          <m:r>
                            <a:rPr lang="th-TH" i="1">
                              <a:latin typeface="Cambria Math" panose="02040503050406030204" pitchFamily="18" charset="0"/>
                            </a:rPr>
                            <m:t>𝑉</m:t>
                          </m:r>
                        </m:e>
                        <m:sub>
                          <m:r>
                            <a:rPr lang="th-TH" i="1">
                              <a:latin typeface="Cambria Math" panose="02040503050406030204" pitchFamily="18" charset="0"/>
                            </a:rPr>
                            <m:t>𝑝</m:t>
                          </m:r>
                          <m:r>
                            <a:rPr lang="th-TH" i="0">
                              <a:latin typeface="Cambria Math" panose="02040503050406030204" pitchFamily="18" charset="0"/>
                            </a:rPr>
                            <m:t> </m:t>
                          </m:r>
                        </m:sub>
                      </m:sSub>
                      <m:r>
                        <a:rPr lang="en-US" i="1">
                          <a:latin typeface="Cambria Math" panose="02040503050406030204" pitchFamily="18" charset="0"/>
                          <a:ea typeface="Calibri" panose="020F0502020204030204" pitchFamily="34" charset="0"/>
                          <a:cs typeface="Cordia New" panose="020B0304020202020204" pitchFamily="34" charset="-34"/>
                          <a:sym typeface="Symbol" panose="05050102010706020507" pitchFamily="18" charset="2"/>
                        </a:rPr>
                        <m:t></m:t>
                      </m:r>
                      <m:r>
                        <a:rPr lang="th-TH" i="0">
                          <a:latin typeface="Cambria Math" panose="02040503050406030204" pitchFamily="18" charset="0"/>
                        </a:rPr>
                        <m:t>−21</m:t>
                      </m:r>
                      <m:sSup>
                        <m:sSupPr>
                          <m:ctrlPr>
                            <a:rPr lang="th-TH" i="1">
                              <a:latin typeface="Cambria Math" panose="02040503050406030204" pitchFamily="18" charset="0"/>
                            </a:rPr>
                          </m:ctrlPr>
                        </m:sSupPr>
                        <m:e>
                          <m:r>
                            <a:rPr lang="th-TH" i="0">
                              <a:latin typeface="Cambria Math" panose="02040503050406030204" pitchFamily="18" charset="0"/>
                            </a:rPr>
                            <m:t>0</m:t>
                          </m:r>
                        </m:e>
                        <m:sup>
                          <m:r>
                            <a:rPr lang="th-TH" i="0">
                              <a:latin typeface="Cambria Math" panose="02040503050406030204" pitchFamily="18" charset="0"/>
                            </a:rPr>
                            <m:t>0</m:t>
                          </m:r>
                        </m:sup>
                      </m:sSup>
                    </m:oMath>
                  </m:oMathPara>
                </a14:m>
                <a:endParaRPr lang="th-TH" dirty="0"/>
              </a:p>
            </p:txBody>
          </p:sp>
        </mc:Choice>
        <mc:Fallback xmlns="">
          <p:sp>
            <p:nvSpPr>
              <p:cNvPr id="17" name="Rectangle 16">
                <a:extLst>
                  <a:ext uri="{FF2B5EF4-FFF2-40B4-BE49-F238E27FC236}">
                    <a16:creationId xmlns:a16="http://schemas.microsoft.com/office/drawing/2014/main" id="{F59D7AC8-C264-47CA-AA6C-B0416DDAEBA7}"/>
                  </a:ext>
                </a:extLst>
              </p:cNvPr>
              <p:cNvSpPr>
                <a:spLocks noRot="1" noChangeAspect="1" noMove="1" noResize="1" noEditPoints="1" noAdjustHandles="1" noChangeArrowheads="1" noChangeShapeType="1" noTextEdit="1"/>
              </p:cNvSpPr>
              <p:nvPr/>
            </p:nvSpPr>
            <p:spPr>
              <a:xfrm>
                <a:off x="497816" y="5497323"/>
                <a:ext cx="3672800" cy="617092"/>
              </a:xfrm>
              <a:prstGeom prst="rect">
                <a:avLst/>
              </a:prstGeom>
              <a:blipFill>
                <a:blip r:embed="rId12"/>
                <a:stretch>
                  <a:fillRect/>
                </a:stretch>
              </a:blipFill>
            </p:spPr>
            <p:txBody>
              <a:bodyPr/>
              <a:lstStyle/>
              <a:p>
                <a:r>
                  <a:rPr lang="th-TH">
                    <a:noFill/>
                  </a:rPr>
                  <a:t> </a:t>
                </a:r>
              </a:p>
            </p:txBody>
          </p:sp>
        </mc:Fallback>
      </mc:AlternateContent>
      <p:sp>
        <p:nvSpPr>
          <p:cNvPr id="18" name="Rectangle 17">
            <a:extLst>
              <a:ext uri="{FF2B5EF4-FFF2-40B4-BE49-F238E27FC236}">
                <a16:creationId xmlns:a16="http://schemas.microsoft.com/office/drawing/2014/main" id="{BA40A81E-607E-4010-A52C-1E410715A194}"/>
              </a:ext>
            </a:extLst>
          </p:cNvPr>
          <p:cNvSpPr/>
          <p:nvPr/>
        </p:nvSpPr>
        <p:spPr>
          <a:xfrm>
            <a:off x="367067" y="3132431"/>
            <a:ext cx="3417754" cy="513678"/>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9" name="Rectangle 18">
            <a:extLst>
              <a:ext uri="{FF2B5EF4-FFF2-40B4-BE49-F238E27FC236}">
                <a16:creationId xmlns:a16="http://schemas.microsoft.com/office/drawing/2014/main" id="{955F98FC-74C6-4722-B744-B0E5D691BEDD}"/>
              </a:ext>
            </a:extLst>
          </p:cNvPr>
          <p:cNvSpPr/>
          <p:nvPr/>
        </p:nvSpPr>
        <p:spPr>
          <a:xfrm>
            <a:off x="386534" y="4172732"/>
            <a:ext cx="3784081" cy="513678"/>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20" name="Rectangle 19">
            <a:extLst>
              <a:ext uri="{FF2B5EF4-FFF2-40B4-BE49-F238E27FC236}">
                <a16:creationId xmlns:a16="http://schemas.microsoft.com/office/drawing/2014/main" id="{9671FC9C-15F2-4D60-9E82-01ED5EF71842}"/>
              </a:ext>
            </a:extLst>
          </p:cNvPr>
          <p:cNvSpPr/>
          <p:nvPr/>
        </p:nvSpPr>
        <p:spPr>
          <a:xfrm>
            <a:off x="500922" y="5538378"/>
            <a:ext cx="3864343" cy="513678"/>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596273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FE6824E-1C6E-49FA-A04F-BB9BB954A163}"/>
              </a:ext>
            </a:extLst>
          </p:cNvPr>
          <p:cNvSpPr>
            <a:spLocks noGrp="1"/>
          </p:cNvSpPr>
          <p:nvPr>
            <p:ph type="dt" sz="half" idx="10"/>
          </p:nvPr>
        </p:nvSpPr>
        <p:spPr/>
        <p:txBody>
          <a:bodyPr/>
          <a:lstStyle/>
          <a:p>
            <a:fld id="{B94B0649-7372-4CE6-BC21-4A28FA42FD34}" type="datetime1">
              <a:rPr lang="en-US" smtClean="0"/>
              <a:t>7/4/2020</a:t>
            </a:fld>
            <a:endParaRPr lang="th-TH"/>
          </a:p>
        </p:txBody>
      </p:sp>
      <p:sp>
        <p:nvSpPr>
          <p:cNvPr id="5" name="Slide Number Placeholder 4">
            <a:extLst>
              <a:ext uri="{FF2B5EF4-FFF2-40B4-BE49-F238E27FC236}">
                <a16:creationId xmlns:a16="http://schemas.microsoft.com/office/drawing/2014/main" id="{6319656D-4811-4F69-9199-21E08C9150FD}"/>
              </a:ext>
            </a:extLst>
          </p:cNvPr>
          <p:cNvSpPr>
            <a:spLocks noGrp="1"/>
          </p:cNvSpPr>
          <p:nvPr>
            <p:ph type="sldNum" sz="quarter" idx="12"/>
          </p:nvPr>
        </p:nvSpPr>
        <p:spPr/>
        <p:txBody>
          <a:bodyPr/>
          <a:lstStyle/>
          <a:p>
            <a:fld id="{33BCD95E-A428-4E8F-A603-A71E22D42A60}" type="slidenum">
              <a:rPr lang="th-TH" smtClean="0"/>
              <a:t>16</a:t>
            </a:fld>
            <a:endParaRPr lang="th-TH"/>
          </a:p>
        </p:txBody>
      </p:sp>
      <p:sp>
        <p:nvSpPr>
          <p:cNvPr id="6" name="Rectangle 5">
            <a:extLst>
              <a:ext uri="{FF2B5EF4-FFF2-40B4-BE49-F238E27FC236}">
                <a16:creationId xmlns:a16="http://schemas.microsoft.com/office/drawing/2014/main" id="{3B6D0852-1E47-44FE-86E5-D5D5E44FB0A1}"/>
              </a:ext>
            </a:extLst>
          </p:cNvPr>
          <p:cNvSpPr/>
          <p:nvPr/>
        </p:nvSpPr>
        <p:spPr>
          <a:xfrm>
            <a:off x="0" y="136525"/>
            <a:ext cx="11060265" cy="532903"/>
          </a:xfrm>
          <a:prstGeom prst="rect">
            <a:avLst/>
          </a:prstGeom>
        </p:spPr>
        <p:txBody>
          <a:bodyPr wrap="square">
            <a:spAutoFit/>
          </a:bodyPr>
          <a:lstStyle/>
          <a:p>
            <a:pPr>
              <a:lnSpc>
                <a:spcPct val="107000"/>
              </a:lnSpc>
              <a:spcAft>
                <a:spcPts val="800"/>
              </a:spcAft>
            </a:pPr>
            <a:r>
              <a:rPr lang="en-US" b="1" dirty="0">
                <a:solidFill>
                  <a:srgbClr val="7030A0"/>
                </a:solidFill>
                <a:latin typeface="Calibri" panose="020F0502020204030204" pitchFamily="34" charset="0"/>
                <a:ea typeface="Calibri" panose="020F0502020204030204" pitchFamily="34" charset="0"/>
                <a:cs typeface="Cordia New" panose="020B0304020202020204" pitchFamily="34" charset="-34"/>
              </a:rPr>
              <a:t>EXAMPLE: Determine the phase sequence of the set of voltages</a:t>
            </a:r>
            <a:endParaRPr lang="en-US" sz="1400" b="1" dirty="0">
              <a:solidFill>
                <a:srgbClr val="7030A0"/>
              </a:solidFill>
              <a:effectLst/>
              <a:latin typeface="Calibri" panose="020F0502020204030204" pitchFamily="34" charset="0"/>
              <a:ea typeface="Calibri" panose="020F0502020204030204" pitchFamily="34" charset="0"/>
              <a:cs typeface="Cordia New" panose="020B0304020202020204" pitchFamily="34" charset="-34"/>
            </a:endParaRP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814C482B-BAEA-41E4-8DDA-1A4FCDCA09FC}"/>
                  </a:ext>
                </a:extLst>
              </p:cNvPr>
              <p:cNvSpPr/>
              <p:nvPr/>
            </p:nvSpPr>
            <p:spPr>
              <a:xfrm>
                <a:off x="292872" y="695483"/>
                <a:ext cx="4142629" cy="655949"/>
              </a:xfrm>
              <a:prstGeom prst="rect">
                <a:avLst/>
              </a:prstGeom>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libri" panose="020F0502020204030204" pitchFamily="34" charset="0"/>
                              <a:cs typeface="Cordia New" panose="020B0304020202020204" pitchFamily="34" charset="-34"/>
                            </a:rPr>
                          </m:ctrlPr>
                        </m:sSubPr>
                        <m:e>
                          <m:r>
                            <a:rPr lang="en-US" i="1">
                              <a:latin typeface="Cambria Math" panose="02040503050406030204" pitchFamily="18" charset="0"/>
                              <a:ea typeface="Calibri" panose="020F0502020204030204" pitchFamily="34" charset="0"/>
                              <a:cs typeface="Cordia New" panose="020B0304020202020204" pitchFamily="34" charset="-34"/>
                            </a:rPr>
                            <m:t>𝑣</m:t>
                          </m:r>
                        </m:e>
                        <m:sub>
                          <m:r>
                            <a:rPr lang="en-US" i="1">
                              <a:latin typeface="Cambria Math" panose="02040503050406030204" pitchFamily="18" charset="0"/>
                              <a:ea typeface="Calibri" panose="020F0502020204030204" pitchFamily="34" charset="0"/>
                              <a:cs typeface="Cordia New" panose="020B0304020202020204" pitchFamily="34" charset="-34"/>
                            </a:rPr>
                            <m:t>𝑎𝑛</m:t>
                          </m:r>
                        </m:sub>
                      </m:sSub>
                      <m:r>
                        <a:rPr lang="en-US" i="1">
                          <a:latin typeface="Cambria Math" panose="02040503050406030204" pitchFamily="18" charset="0"/>
                          <a:ea typeface="Calibri" panose="020F0502020204030204" pitchFamily="34" charset="0"/>
                          <a:cs typeface="Cordia New" panose="020B0304020202020204" pitchFamily="34" charset="-34"/>
                        </a:rPr>
                        <m:t>=200</m:t>
                      </m:r>
                      <m:func>
                        <m:funcPr>
                          <m:ctrlPr>
                            <a:rPr lang="en-US" i="1">
                              <a:latin typeface="Cambria Math" panose="02040503050406030204" pitchFamily="18" charset="0"/>
                              <a:ea typeface="Calibri" panose="020F0502020204030204" pitchFamily="34" charset="0"/>
                              <a:cs typeface="Cordia New" panose="020B0304020202020204" pitchFamily="34" charset="-34"/>
                            </a:rPr>
                          </m:ctrlPr>
                        </m:funcPr>
                        <m:fName>
                          <m:r>
                            <m:rPr>
                              <m:sty m:val="p"/>
                            </m:rPr>
                            <a:rPr lang="en-US">
                              <a:latin typeface="Cambria Math" panose="02040503050406030204" pitchFamily="18" charset="0"/>
                              <a:ea typeface="Calibri" panose="020F0502020204030204" pitchFamily="34" charset="0"/>
                              <a:cs typeface="Cordia New" panose="020B0304020202020204" pitchFamily="34" charset="-34"/>
                            </a:rPr>
                            <m:t>cos</m:t>
                          </m:r>
                        </m:fName>
                        <m:e>
                          <m:d>
                            <m:dPr>
                              <m:ctrlPr>
                                <a:rPr lang="en-US" i="1">
                                  <a:latin typeface="Cambria Math" panose="02040503050406030204" pitchFamily="18" charset="0"/>
                                  <a:ea typeface="Calibri" panose="020F0502020204030204" pitchFamily="34" charset="0"/>
                                  <a:cs typeface="Cordia New" panose="020B0304020202020204" pitchFamily="34" charset="-34"/>
                                </a:rPr>
                              </m:ctrlPr>
                            </m:dPr>
                            <m:e>
                              <m:r>
                                <a:rPr lang="en-US" i="1">
                                  <a:latin typeface="Cambria Math" panose="02040503050406030204" pitchFamily="18" charset="0"/>
                                  <a:ea typeface="Calibri" panose="020F0502020204030204" pitchFamily="34" charset="0"/>
                                  <a:cs typeface="Cordia New" panose="020B0304020202020204" pitchFamily="34" charset="-34"/>
                                </a:rPr>
                                <m:t>𝜔</m:t>
                              </m:r>
                              <m:r>
                                <a:rPr lang="en-US" i="1">
                                  <a:latin typeface="Cambria Math" panose="02040503050406030204" pitchFamily="18" charset="0"/>
                                  <a:ea typeface="Calibri" panose="020F0502020204030204" pitchFamily="34" charset="0"/>
                                  <a:cs typeface="Cordia New" panose="020B0304020202020204" pitchFamily="34" charset="-34"/>
                                </a:rPr>
                                <m:t>𝑡</m:t>
                              </m:r>
                              <m:r>
                                <a:rPr lang="en-US" i="1">
                                  <a:latin typeface="Cambria Math" panose="02040503050406030204" pitchFamily="18" charset="0"/>
                                  <a:ea typeface="Calibri" panose="020F0502020204030204" pitchFamily="34" charset="0"/>
                                  <a:cs typeface="Cordia New" panose="020B0304020202020204" pitchFamily="34" charset="-34"/>
                                </a:rPr>
                                <m:t>+ </m:t>
                              </m:r>
                              <m:sSup>
                                <m:sSupPr>
                                  <m:ctrlPr>
                                    <a:rPr lang="en-US" i="1">
                                      <a:latin typeface="Cambria Math" panose="02040503050406030204" pitchFamily="18" charset="0"/>
                                      <a:ea typeface="Calibri" panose="020F0502020204030204" pitchFamily="34" charset="0"/>
                                      <a:cs typeface="Cordia New" panose="020B0304020202020204" pitchFamily="34" charset="-34"/>
                                    </a:rPr>
                                  </m:ctrlPr>
                                </m:sSupPr>
                                <m:e>
                                  <m:r>
                                    <a:rPr lang="en-US" i="1">
                                      <a:latin typeface="Cambria Math" panose="02040503050406030204" pitchFamily="18" charset="0"/>
                                      <a:ea typeface="Calibri" panose="020F0502020204030204" pitchFamily="34" charset="0"/>
                                      <a:cs typeface="Cordia New" panose="020B0304020202020204" pitchFamily="34" charset="-34"/>
                                    </a:rPr>
                                    <m:t>10</m:t>
                                  </m:r>
                                </m:e>
                                <m:sup>
                                  <m:r>
                                    <a:rPr lang="en-US" i="1">
                                      <a:latin typeface="Cambria Math" panose="02040503050406030204" pitchFamily="18" charset="0"/>
                                      <a:ea typeface="Calibri" panose="020F0502020204030204" pitchFamily="34" charset="0"/>
                                      <a:cs typeface="Cordia New" panose="020B0304020202020204" pitchFamily="34" charset="-34"/>
                                    </a:rPr>
                                    <m:t>0</m:t>
                                  </m:r>
                                </m:sup>
                              </m:sSup>
                            </m:e>
                          </m:d>
                        </m:e>
                      </m:func>
                    </m:oMath>
                  </m:oMathPara>
                </a14:m>
                <a:endParaRPr lang="en-US" sz="1400" dirty="0">
                  <a:latin typeface="Calibri" panose="020F0502020204030204" pitchFamily="34" charset="0"/>
                  <a:ea typeface="Calibri" panose="020F0502020204030204" pitchFamily="34" charset="0"/>
                  <a:cs typeface="Cordia New" panose="020B0304020202020204" pitchFamily="34" charset="-34"/>
                </a:endParaRPr>
              </a:p>
            </p:txBody>
          </p:sp>
        </mc:Choice>
        <mc:Fallback xmlns="">
          <p:sp>
            <p:nvSpPr>
              <p:cNvPr id="8" name="Rectangle 7">
                <a:extLst>
                  <a:ext uri="{FF2B5EF4-FFF2-40B4-BE49-F238E27FC236}">
                    <a16:creationId xmlns:a16="http://schemas.microsoft.com/office/drawing/2014/main" id="{814C482B-BAEA-41E4-8DDA-1A4FCDCA09FC}"/>
                  </a:ext>
                </a:extLst>
              </p:cNvPr>
              <p:cNvSpPr>
                <a:spLocks noRot="1" noChangeAspect="1" noMove="1" noResize="1" noEditPoints="1" noAdjustHandles="1" noChangeArrowheads="1" noChangeShapeType="1" noTextEdit="1"/>
              </p:cNvSpPr>
              <p:nvPr/>
            </p:nvSpPr>
            <p:spPr>
              <a:xfrm>
                <a:off x="292872" y="695483"/>
                <a:ext cx="4142629" cy="655949"/>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8630311D-D490-4E7D-BB05-D38D83E40909}"/>
                  </a:ext>
                </a:extLst>
              </p:cNvPr>
              <p:cNvSpPr/>
              <p:nvPr/>
            </p:nvSpPr>
            <p:spPr>
              <a:xfrm>
                <a:off x="222636" y="1231465"/>
                <a:ext cx="4283103" cy="655949"/>
              </a:xfrm>
              <a:prstGeom prst="rect">
                <a:avLst/>
              </a:prstGeom>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libri" panose="020F0502020204030204" pitchFamily="34" charset="0"/>
                              <a:cs typeface="Cordia New" panose="020B0304020202020204" pitchFamily="34" charset="-34"/>
                            </a:rPr>
                          </m:ctrlPr>
                        </m:sSubPr>
                        <m:e>
                          <m:r>
                            <a:rPr lang="en-US" i="1">
                              <a:latin typeface="Cambria Math" panose="02040503050406030204" pitchFamily="18" charset="0"/>
                              <a:ea typeface="Calibri" panose="020F0502020204030204" pitchFamily="34" charset="0"/>
                              <a:cs typeface="Cordia New" panose="020B0304020202020204" pitchFamily="34" charset="-34"/>
                            </a:rPr>
                            <m:t>𝑣</m:t>
                          </m:r>
                        </m:e>
                        <m:sub>
                          <m:r>
                            <a:rPr lang="en-US" i="1">
                              <a:latin typeface="Cambria Math" panose="02040503050406030204" pitchFamily="18" charset="0"/>
                              <a:ea typeface="Calibri" panose="020F0502020204030204" pitchFamily="34" charset="0"/>
                              <a:cs typeface="Cordia New" panose="020B0304020202020204" pitchFamily="34" charset="-34"/>
                            </a:rPr>
                            <m:t>𝑏𝑛</m:t>
                          </m:r>
                        </m:sub>
                      </m:sSub>
                      <m:r>
                        <a:rPr lang="en-US" i="1">
                          <a:latin typeface="Cambria Math" panose="02040503050406030204" pitchFamily="18" charset="0"/>
                          <a:ea typeface="Calibri" panose="020F0502020204030204" pitchFamily="34" charset="0"/>
                          <a:cs typeface="Cordia New" panose="020B0304020202020204" pitchFamily="34" charset="-34"/>
                        </a:rPr>
                        <m:t>=200</m:t>
                      </m:r>
                      <m:func>
                        <m:funcPr>
                          <m:ctrlPr>
                            <a:rPr lang="en-US" i="1">
                              <a:latin typeface="Cambria Math" panose="02040503050406030204" pitchFamily="18" charset="0"/>
                              <a:ea typeface="Calibri" panose="020F0502020204030204" pitchFamily="34" charset="0"/>
                              <a:cs typeface="Cordia New" panose="020B0304020202020204" pitchFamily="34" charset="-34"/>
                            </a:rPr>
                          </m:ctrlPr>
                        </m:funcPr>
                        <m:fName>
                          <m:r>
                            <m:rPr>
                              <m:sty m:val="p"/>
                            </m:rPr>
                            <a:rPr lang="en-US">
                              <a:latin typeface="Cambria Math" panose="02040503050406030204" pitchFamily="18" charset="0"/>
                              <a:ea typeface="Calibri" panose="020F0502020204030204" pitchFamily="34" charset="0"/>
                              <a:cs typeface="Cordia New" panose="020B0304020202020204" pitchFamily="34" charset="-34"/>
                            </a:rPr>
                            <m:t>cos</m:t>
                          </m:r>
                        </m:fName>
                        <m:e>
                          <m:d>
                            <m:dPr>
                              <m:ctrlPr>
                                <a:rPr lang="en-US" i="1">
                                  <a:latin typeface="Cambria Math" panose="02040503050406030204" pitchFamily="18" charset="0"/>
                                  <a:ea typeface="Calibri" panose="020F0502020204030204" pitchFamily="34" charset="0"/>
                                  <a:cs typeface="Cordia New" panose="020B0304020202020204" pitchFamily="34" charset="-34"/>
                                </a:rPr>
                              </m:ctrlPr>
                            </m:dPr>
                            <m:e>
                              <m:r>
                                <a:rPr lang="en-US" i="1">
                                  <a:latin typeface="Cambria Math" panose="02040503050406030204" pitchFamily="18" charset="0"/>
                                  <a:ea typeface="Calibri" panose="020F0502020204030204" pitchFamily="34" charset="0"/>
                                  <a:cs typeface="Cordia New" panose="020B0304020202020204" pitchFamily="34" charset="-34"/>
                                </a:rPr>
                                <m:t>𝜔</m:t>
                              </m:r>
                              <m:r>
                                <a:rPr lang="en-US" i="1">
                                  <a:latin typeface="Cambria Math" panose="02040503050406030204" pitchFamily="18" charset="0"/>
                                  <a:ea typeface="Calibri" panose="020F0502020204030204" pitchFamily="34" charset="0"/>
                                  <a:cs typeface="Cordia New" panose="020B0304020202020204" pitchFamily="34" charset="-34"/>
                                </a:rPr>
                                <m:t>𝑡</m:t>
                              </m:r>
                              <m:r>
                                <a:rPr lang="en-US" i="1">
                                  <a:latin typeface="Cambria Math" panose="02040503050406030204" pitchFamily="18" charset="0"/>
                                  <a:ea typeface="Calibri" panose="020F0502020204030204" pitchFamily="34" charset="0"/>
                                  <a:cs typeface="Cordia New" panose="020B0304020202020204" pitchFamily="34" charset="-34"/>
                                </a:rPr>
                                <m:t>−23</m:t>
                              </m:r>
                              <m:sSup>
                                <m:sSupPr>
                                  <m:ctrlPr>
                                    <a:rPr lang="en-US" i="1">
                                      <a:latin typeface="Cambria Math" panose="02040503050406030204" pitchFamily="18" charset="0"/>
                                      <a:ea typeface="Calibri" panose="020F0502020204030204" pitchFamily="34" charset="0"/>
                                      <a:cs typeface="Cordia New" panose="020B0304020202020204" pitchFamily="34" charset="-34"/>
                                    </a:rPr>
                                  </m:ctrlPr>
                                </m:sSupPr>
                                <m:e>
                                  <m:r>
                                    <a:rPr lang="en-US" i="1">
                                      <a:latin typeface="Cambria Math" panose="02040503050406030204" pitchFamily="18" charset="0"/>
                                      <a:ea typeface="Calibri" panose="020F0502020204030204" pitchFamily="34" charset="0"/>
                                      <a:cs typeface="Cordia New" panose="020B0304020202020204" pitchFamily="34" charset="-34"/>
                                    </a:rPr>
                                    <m:t>0</m:t>
                                  </m:r>
                                </m:e>
                                <m:sup>
                                  <m:r>
                                    <a:rPr lang="en-US" i="1">
                                      <a:latin typeface="Cambria Math" panose="02040503050406030204" pitchFamily="18" charset="0"/>
                                      <a:ea typeface="Calibri" panose="020F0502020204030204" pitchFamily="34" charset="0"/>
                                      <a:cs typeface="Cordia New" panose="020B0304020202020204" pitchFamily="34" charset="-34"/>
                                    </a:rPr>
                                    <m:t>0</m:t>
                                  </m:r>
                                </m:sup>
                              </m:sSup>
                            </m:e>
                          </m:d>
                        </m:e>
                      </m:func>
                    </m:oMath>
                  </m:oMathPara>
                </a14:m>
                <a:endParaRPr lang="en-US" sz="1400" dirty="0">
                  <a:latin typeface="Calibri" panose="020F0502020204030204" pitchFamily="34" charset="0"/>
                  <a:ea typeface="Calibri" panose="020F0502020204030204" pitchFamily="34" charset="0"/>
                  <a:cs typeface="Cordia New" panose="020B0304020202020204" pitchFamily="34" charset="-34"/>
                </a:endParaRPr>
              </a:p>
            </p:txBody>
          </p:sp>
        </mc:Choice>
        <mc:Fallback xmlns="">
          <p:sp>
            <p:nvSpPr>
              <p:cNvPr id="9" name="Rectangle 8">
                <a:extLst>
                  <a:ext uri="{FF2B5EF4-FFF2-40B4-BE49-F238E27FC236}">
                    <a16:creationId xmlns:a16="http://schemas.microsoft.com/office/drawing/2014/main" id="{8630311D-D490-4E7D-BB05-D38D83E40909}"/>
                  </a:ext>
                </a:extLst>
              </p:cNvPr>
              <p:cNvSpPr>
                <a:spLocks noRot="1" noChangeAspect="1" noMove="1" noResize="1" noEditPoints="1" noAdjustHandles="1" noChangeArrowheads="1" noChangeShapeType="1" noTextEdit="1"/>
              </p:cNvSpPr>
              <p:nvPr/>
            </p:nvSpPr>
            <p:spPr>
              <a:xfrm>
                <a:off x="222636" y="1231465"/>
                <a:ext cx="4283103" cy="655949"/>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6073487F-1111-4D1D-8987-4D39E3A43F47}"/>
                  </a:ext>
                </a:extLst>
              </p:cNvPr>
              <p:cNvSpPr/>
              <p:nvPr/>
            </p:nvSpPr>
            <p:spPr>
              <a:xfrm>
                <a:off x="222636" y="1790133"/>
                <a:ext cx="4283103"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libri" panose="020F0502020204030204" pitchFamily="34" charset="0"/>
                              <a:cs typeface="Cordia New" panose="020B0304020202020204" pitchFamily="34" charset="-34"/>
                            </a:rPr>
                          </m:ctrlPr>
                        </m:sSubPr>
                        <m:e>
                          <m:r>
                            <a:rPr lang="en-US" i="1">
                              <a:latin typeface="Cambria Math" panose="02040503050406030204" pitchFamily="18" charset="0"/>
                              <a:ea typeface="Calibri" panose="020F0502020204030204" pitchFamily="34" charset="0"/>
                              <a:cs typeface="Cordia New" panose="020B0304020202020204" pitchFamily="34" charset="-34"/>
                            </a:rPr>
                            <m:t>𝑣</m:t>
                          </m:r>
                        </m:e>
                        <m:sub>
                          <m:r>
                            <a:rPr lang="en-US" i="1">
                              <a:latin typeface="Cambria Math" panose="02040503050406030204" pitchFamily="18" charset="0"/>
                              <a:ea typeface="Calibri" panose="020F0502020204030204" pitchFamily="34" charset="0"/>
                              <a:cs typeface="Cordia New" panose="020B0304020202020204" pitchFamily="34" charset="-34"/>
                            </a:rPr>
                            <m:t>𝑐𝑛</m:t>
                          </m:r>
                        </m:sub>
                      </m:sSub>
                      <m:r>
                        <a:rPr lang="en-US" i="1">
                          <a:latin typeface="Cambria Math" panose="02040503050406030204" pitchFamily="18" charset="0"/>
                          <a:ea typeface="Calibri" panose="020F0502020204030204" pitchFamily="34" charset="0"/>
                          <a:cs typeface="Cordia New" panose="020B0304020202020204" pitchFamily="34" charset="-34"/>
                        </a:rPr>
                        <m:t>=200</m:t>
                      </m:r>
                      <m:func>
                        <m:funcPr>
                          <m:ctrlPr>
                            <a:rPr lang="en-US" i="1">
                              <a:latin typeface="Cambria Math" panose="02040503050406030204" pitchFamily="18" charset="0"/>
                              <a:ea typeface="Calibri" panose="020F0502020204030204" pitchFamily="34" charset="0"/>
                              <a:cs typeface="Cordia New" panose="020B0304020202020204" pitchFamily="34" charset="-34"/>
                            </a:rPr>
                          </m:ctrlPr>
                        </m:funcPr>
                        <m:fName>
                          <m:r>
                            <m:rPr>
                              <m:sty m:val="p"/>
                            </m:rPr>
                            <a:rPr lang="en-US">
                              <a:latin typeface="Cambria Math" panose="02040503050406030204" pitchFamily="18" charset="0"/>
                              <a:ea typeface="Calibri" panose="020F0502020204030204" pitchFamily="34" charset="0"/>
                              <a:cs typeface="Cordia New" panose="020B0304020202020204" pitchFamily="34" charset="-34"/>
                            </a:rPr>
                            <m:t>cos</m:t>
                          </m:r>
                        </m:fName>
                        <m:e>
                          <m:d>
                            <m:dPr>
                              <m:ctrlPr>
                                <a:rPr lang="en-US" i="1">
                                  <a:latin typeface="Cambria Math" panose="02040503050406030204" pitchFamily="18" charset="0"/>
                                  <a:ea typeface="Calibri" panose="020F0502020204030204" pitchFamily="34" charset="0"/>
                                  <a:cs typeface="Cordia New" panose="020B0304020202020204" pitchFamily="34" charset="-34"/>
                                </a:rPr>
                              </m:ctrlPr>
                            </m:dPr>
                            <m:e>
                              <m:r>
                                <a:rPr lang="en-US" i="1">
                                  <a:latin typeface="Cambria Math" panose="02040503050406030204" pitchFamily="18" charset="0"/>
                                  <a:ea typeface="Calibri" panose="020F0502020204030204" pitchFamily="34" charset="0"/>
                                  <a:cs typeface="Cordia New" panose="020B0304020202020204" pitchFamily="34" charset="-34"/>
                                </a:rPr>
                                <m:t>𝜔</m:t>
                              </m:r>
                              <m:r>
                                <a:rPr lang="en-US" i="1">
                                  <a:latin typeface="Cambria Math" panose="02040503050406030204" pitchFamily="18" charset="0"/>
                                  <a:ea typeface="Calibri" panose="020F0502020204030204" pitchFamily="34" charset="0"/>
                                  <a:cs typeface="Cordia New" panose="020B0304020202020204" pitchFamily="34" charset="-34"/>
                                </a:rPr>
                                <m:t>𝑡</m:t>
                              </m:r>
                              <m:r>
                                <a:rPr lang="en-US" i="1">
                                  <a:latin typeface="Cambria Math" panose="02040503050406030204" pitchFamily="18" charset="0"/>
                                  <a:ea typeface="Calibri" panose="020F0502020204030204" pitchFamily="34" charset="0"/>
                                  <a:cs typeface="Cordia New" panose="020B0304020202020204" pitchFamily="34" charset="-34"/>
                                </a:rPr>
                                <m:t>−11</m:t>
                              </m:r>
                              <m:sSup>
                                <m:sSupPr>
                                  <m:ctrlPr>
                                    <a:rPr lang="en-US" i="1">
                                      <a:latin typeface="Cambria Math" panose="02040503050406030204" pitchFamily="18" charset="0"/>
                                      <a:ea typeface="Calibri" panose="020F0502020204030204" pitchFamily="34" charset="0"/>
                                      <a:cs typeface="Cordia New" panose="020B0304020202020204" pitchFamily="34" charset="-34"/>
                                    </a:rPr>
                                  </m:ctrlPr>
                                </m:sSupPr>
                                <m:e>
                                  <m:r>
                                    <a:rPr lang="en-US" i="1">
                                      <a:latin typeface="Cambria Math" panose="02040503050406030204" pitchFamily="18" charset="0"/>
                                      <a:ea typeface="Calibri" panose="020F0502020204030204" pitchFamily="34" charset="0"/>
                                      <a:cs typeface="Cordia New" panose="020B0304020202020204" pitchFamily="34" charset="-34"/>
                                    </a:rPr>
                                    <m:t>0</m:t>
                                  </m:r>
                                </m:e>
                                <m:sup>
                                  <m:r>
                                    <a:rPr lang="en-US" i="1">
                                      <a:latin typeface="Cambria Math" panose="02040503050406030204" pitchFamily="18" charset="0"/>
                                      <a:ea typeface="Calibri" panose="020F0502020204030204" pitchFamily="34" charset="0"/>
                                      <a:cs typeface="Cordia New" panose="020B0304020202020204" pitchFamily="34" charset="-34"/>
                                    </a:rPr>
                                    <m:t>0</m:t>
                                  </m:r>
                                </m:sup>
                              </m:sSup>
                            </m:e>
                          </m:d>
                        </m:e>
                      </m:func>
                    </m:oMath>
                  </m:oMathPara>
                </a14:m>
                <a:endParaRPr lang="th-TH" dirty="0"/>
              </a:p>
            </p:txBody>
          </p:sp>
        </mc:Choice>
        <mc:Fallback xmlns="">
          <p:sp>
            <p:nvSpPr>
              <p:cNvPr id="10" name="Rectangle 9">
                <a:extLst>
                  <a:ext uri="{FF2B5EF4-FFF2-40B4-BE49-F238E27FC236}">
                    <a16:creationId xmlns:a16="http://schemas.microsoft.com/office/drawing/2014/main" id="{6073487F-1111-4D1D-8987-4D39E3A43F47}"/>
                  </a:ext>
                </a:extLst>
              </p:cNvPr>
              <p:cNvSpPr>
                <a:spLocks noRot="1" noChangeAspect="1" noMove="1" noResize="1" noEditPoints="1" noAdjustHandles="1" noChangeArrowheads="1" noChangeShapeType="1" noTextEdit="1"/>
              </p:cNvSpPr>
              <p:nvPr/>
            </p:nvSpPr>
            <p:spPr>
              <a:xfrm>
                <a:off x="222636" y="1790133"/>
                <a:ext cx="4283103" cy="523220"/>
              </a:xfrm>
              <a:prstGeom prst="rect">
                <a:avLst/>
              </a:prstGeom>
              <a:blipFill>
                <a:blip r:embed="rId4"/>
                <a:stretch>
                  <a:fillRect/>
                </a:stretch>
              </a:blipFill>
            </p:spPr>
            <p:txBody>
              <a:bodyPr/>
              <a:lstStyle/>
              <a:p>
                <a:r>
                  <a:rPr lang="th-TH">
                    <a:noFill/>
                  </a:rPr>
                  <a:t> </a:t>
                </a:r>
              </a:p>
            </p:txBody>
          </p:sp>
        </mc:Fallback>
      </mc:AlternateContent>
      <p:sp>
        <p:nvSpPr>
          <p:cNvPr id="11" name="Rectangle 10">
            <a:extLst>
              <a:ext uri="{FF2B5EF4-FFF2-40B4-BE49-F238E27FC236}">
                <a16:creationId xmlns:a16="http://schemas.microsoft.com/office/drawing/2014/main" id="{1140C088-9E3A-4325-8EE4-421CB0BB6322}"/>
              </a:ext>
            </a:extLst>
          </p:cNvPr>
          <p:cNvSpPr/>
          <p:nvPr/>
        </p:nvSpPr>
        <p:spPr>
          <a:xfrm>
            <a:off x="222637" y="2346827"/>
            <a:ext cx="1727589" cy="523220"/>
          </a:xfrm>
          <a:prstGeom prst="rect">
            <a:avLst/>
          </a:prstGeom>
        </p:spPr>
        <p:txBody>
          <a:bodyPr wrap="none">
            <a:spAutoFit/>
          </a:bodyPr>
          <a:lstStyle/>
          <a:p>
            <a:r>
              <a:rPr lang="en-US" b="1" dirty="0">
                <a:solidFill>
                  <a:schemeClr val="tx2">
                    <a:lumMod val="75000"/>
                  </a:schemeClr>
                </a:solidFill>
                <a:latin typeface="Calibri" panose="020F0502020204030204" pitchFamily="34" charset="0"/>
                <a:ea typeface="Calibri" panose="020F0502020204030204" pitchFamily="34" charset="0"/>
                <a:cs typeface="Cordia New" panose="020B0304020202020204" pitchFamily="34" charset="-34"/>
              </a:rPr>
              <a:t>SOLUTION</a:t>
            </a:r>
            <a:endParaRPr lang="th-TH" dirty="0">
              <a:solidFill>
                <a:schemeClr val="tx2">
                  <a:lumMod val="75000"/>
                </a:schemeClr>
              </a:solidFill>
            </a:endParaRP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036F5010-C1C4-4192-862A-1B8A19B8B382}"/>
                  </a:ext>
                </a:extLst>
              </p:cNvPr>
              <p:cNvSpPr/>
              <p:nvPr/>
            </p:nvSpPr>
            <p:spPr>
              <a:xfrm>
                <a:off x="1325" y="2675635"/>
                <a:ext cx="7569642" cy="57868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𝑎𝑛</m:t>
                          </m:r>
                        </m:sub>
                      </m:sSub>
                      <m:r>
                        <a:rPr lang="en-US" i="1">
                          <a:latin typeface="Cambria Math" panose="02040503050406030204" pitchFamily="18" charset="0"/>
                        </a:rPr>
                        <m:t>=200</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d>
                            <m:dPr>
                              <m:ctrlPr>
                                <a:rPr lang="en-US" i="1">
                                  <a:latin typeface="Cambria Math" panose="02040503050406030204" pitchFamily="18" charset="0"/>
                                </a:rPr>
                              </m:ctrlPr>
                            </m:dPr>
                            <m:e>
                              <m:r>
                                <a:rPr lang="en-US" i="1">
                                  <a:latin typeface="Cambria Math" panose="02040503050406030204" pitchFamily="18" charset="0"/>
                                </a:rPr>
                                <m:t>𝜔</m:t>
                              </m:r>
                              <m:r>
                                <a:rPr lang="en-US" i="1">
                                  <a:latin typeface="Cambria Math" panose="02040503050406030204" pitchFamily="18" charset="0"/>
                                </a:rPr>
                                <m:t>𝑡</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0</m:t>
                                  </m:r>
                                </m:sup>
                              </m:sSup>
                            </m:e>
                          </m:d>
                        </m:e>
                      </m:func>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𝑎𝑛</m:t>
                          </m:r>
                        </m:sub>
                      </m:sSub>
                      <m:r>
                        <a:rPr lang="en-US" i="1">
                          <a:latin typeface="Cambria Math" panose="02040503050406030204" pitchFamily="18" charset="0"/>
                        </a:rPr>
                        <m:t>=200</m:t>
                      </m:r>
                      <m:sSup>
                        <m:sSupPr>
                          <m:ctrlPr>
                            <a:rPr lang="en-US" i="1">
                              <a:latin typeface="Cambria Math" panose="02040503050406030204" pitchFamily="18" charset="0"/>
                            </a:rPr>
                          </m:ctrlPr>
                        </m:sSupPr>
                        <m:e>
                          <m:r>
                            <a:rPr lang="en-US" i="1">
                              <a:latin typeface="Cambria Math" panose="02040503050406030204" pitchFamily="18" charset="0"/>
                              <a:sym typeface="Symbol" panose="05050102010706020507" pitchFamily="18" charset="2"/>
                            </a:rPr>
                            <m:t></m:t>
                          </m:r>
                          <m:r>
                            <a:rPr lang="en-US" i="1">
                              <a:latin typeface="Cambria Math" panose="02040503050406030204" pitchFamily="18" charset="0"/>
                            </a:rPr>
                            <m:t>10</m:t>
                          </m:r>
                        </m:e>
                        <m:sup>
                          <m:r>
                            <a:rPr lang="en-US" i="1">
                              <a:latin typeface="Cambria Math" panose="02040503050406030204" pitchFamily="18" charset="0"/>
                            </a:rPr>
                            <m:t>0</m:t>
                          </m:r>
                        </m:sup>
                      </m:sSup>
                      <m:r>
                        <a:rPr lang="en-US" i="1">
                          <a:latin typeface="Cambria Math" panose="02040503050406030204" pitchFamily="18" charset="0"/>
                        </a:rPr>
                        <m:t>𝑉</m:t>
                      </m:r>
                    </m:oMath>
                  </m:oMathPara>
                </a14:m>
                <a:endParaRPr lang="en-US" dirty="0"/>
              </a:p>
            </p:txBody>
          </p:sp>
        </mc:Choice>
        <mc:Fallback xmlns="">
          <p:sp>
            <p:nvSpPr>
              <p:cNvPr id="12" name="Rectangle 11">
                <a:extLst>
                  <a:ext uri="{FF2B5EF4-FFF2-40B4-BE49-F238E27FC236}">
                    <a16:creationId xmlns:a16="http://schemas.microsoft.com/office/drawing/2014/main" id="{036F5010-C1C4-4192-862A-1B8A19B8B382}"/>
                  </a:ext>
                </a:extLst>
              </p:cNvPr>
              <p:cNvSpPr>
                <a:spLocks noRot="1" noChangeAspect="1" noMove="1" noResize="1" noEditPoints="1" noAdjustHandles="1" noChangeArrowheads="1" noChangeShapeType="1" noTextEdit="1"/>
              </p:cNvSpPr>
              <p:nvPr/>
            </p:nvSpPr>
            <p:spPr>
              <a:xfrm>
                <a:off x="1325" y="2675635"/>
                <a:ext cx="7569642" cy="578685"/>
              </a:xfrm>
              <a:prstGeom prst="rect">
                <a:avLst/>
              </a:prstGeom>
              <a:blipFill>
                <a:blip r:embed="rId5"/>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5C34E6A4-1731-4155-81E2-D406621893AB}"/>
                  </a:ext>
                </a:extLst>
              </p:cNvPr>
              <p:cNvSpPr/>
              <p:nvPr/>
            </p:nvSpPr>
            <p:spPr>
              <a:xfrm>
                <a:off x="1325" y="3208538"/>
                <a:ext cx="8261405" cy="655949"/>
              </a:xfrm>
              <a:prstGeom prst="rect">
                <a:avLst/>
              </a:prstGeom>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libri" panose="020F0502020204030204" pitchFamily="34" charset="0"/>
                              <a:cs typeface="Cordia New" panose="020B0304020202020204" pitchFamily="34" charset="-34"/>
                            </a:rPr>
                          </m:ctrlPr>
                        </m:sSubPr>
                        <m:e>
                          <m:r>
                            <a:rPr lang="en-US" i="1">
                              <a:latin typeface="Cambria Math" panose="02040503050406030204" pitchFamily="18" charset="0"/>
                              <a:ea typeface="Calibri" panose="020F0502020204030204" pitchFamily="34" charset="0"/>
                              <a:cs typeface="Cordia New" panose="020B0304020202020204" pitchFamily="34" charset="-34"/>
                            </a:rPr>
                            <m:t>𝑣</m:t>
                          </m:r>
                        </m:e>
                        <m:sub>
                          <m:r>
                            <a:rPr lang="en-US" i="1">
                              <a:latin typeface="Cambria Math" panose="02040503050406030204" pitchFamily="18" charset="0"/>
                              <a:ea typeface="Calibri" panose="020F0502020204030204" pitchFamily="34" charset="0"/>
                              <a:cs typeface="Cordia New" panose="020B0304020202020204" pitchFamily="34" charset="-34"/>
                            </a:rPr>
                            <m:t>𝑏𝑛</m:t>
                          </m:r>
                        </m:sub>
                      </m:sSub>
                      <m:r>
                        <a:rPr lang="en-US" i="1">
                          <a:latin typeface="Cambria Math" panose="02040503050406030204" pitchFamily="18" charset="0"/>
                          <a:ea typeface="Calibri" panose="020F0502020204030204" pitchFamily="34" charset="0"/>
                          <a:cs typeface="Cordia New" panose="020B0304020202020204" pitchFamily="34" charset="-34"/>
                        </a:rPr>
                        <m:t>=200</m:t>
                      </m:r>
                      <m:func>
                        <m:funcPr>
                          <m:ctrlPr>
                            <a:rPr lang="en-US" i="1">
                              <a:latin typeface="Cambria Math" panose="02040503050406030204" pitchFamily="18" charset="0"/>
                              <a:ea typeface="Calibri" panose="020F0502020204030204" pitchFamily="34" charset="0"/>
                              <a:cs typeface="Cordia New" panose="020B0304020202020204" pitchFamily="34" charset="-34"/>
                            </a:rPr>
                          </m:ctrlPr>
                        </m:funcPr>
                        <m:fName>
                          <m:r>
                            <m:rPr>
                              <m:sty m:val="p"/>
                            </m:rPr>
                            <a:rPr lang="en-US">
                              <a:latin typeface="Cambria Math" panose="02040503050406030204" pitchFamily="18" charset="0"/>
                              <a:ea typeface="Calibri" panose="020F0502020204030204" pitchFamily="34" charset="0"/>
                              <a:cs typeface="Cordia New" panose="020B0304020202020204" pitchFamily="34" charset="-34"/>
                            </a:rPr>
                            <m:t>cos</m:t>
                          </m:r>
                        </m:fName>
                        <m:e>
                          <m:d>
                            <m:dPr>
                              <m:ctrlPr>
                                <a:rPr lang="en-US" i="1">
                                  <a:latin typeface="Cambria Math" panose="02040503050406030204" pitchFamily="18" charset="0"/>
                                  <a:ea typeface="Calibri" panose="020F0502020204030204" pitchFamily="34" charset="0"/>
                                  <a:cs typeface="Cordia New" panose="020B0304020202020204" pitchFamily="34" charset="-34"/>
                                </a:rPr>
                              </m:ctrlPr>
                            </m:dPr>
                            <m:e>
                              <m:r>
                                <a:rPr lang="en-US" i="1">
                                  <a:latin typeface="Cambria Math" panose="02040503050406030204" pitchFamily="18" charset="0"/>
                                  <a:ea typeface="Calibri" panose="020F0502020204030204" pitchFamily="34" charset="0"/>
                                  <a:cs typeface="Cordia New" panose="020B0304020202020204" pitchFamily="34" charset="-34"/>
                                </a:rPr>
                                <m:t>𝜔</m:t>
                              </m:r>
                              <m:r>
                                <a:rPr lang="en-US" i="1">
                                  <a:latin typeface="Cambria Math" panose="02040503050406030204" pitchFamily="18" charset="0"/>
                                  <a:ea typeface="Calibri" panose="020F0502020204030204" pitchFamily="34" charset="0"/>
                                  <a:cs typeface="Cordia New" panose="020B0304020202020204" pitchFamily="34" charset="-34"/>
                                </a:rPr>
                                <m:t>𝑡</m:t>
                              </m:r>
                              <m:r>
                                <a:rPr lang="en-US" i="1">
                                  <a:latin typeface="Cambria Math" panose="02040503050406030204" pitchFamily="18" charset="0"/>
                                  <a:ea typeface="Calibri" panose="020F0502020204030204" pitchFamily="34" charset="0"/>
                                  <a:cs typeface="Cordia New" panose="020B0304020202020204" pitchFamily="34" charset="-34"/>
                                </a:rPr>
                                <m:t>−23</m:t>
                              </m:r>
                              <m:sSup>
                                <m:sSupPr>
                                  <m:ctrlPr>
                                    <a:rPr lang="en-US" i="1">
                                      <a:latin typeface="Cambria Math" panose="02040503050406030204" pitchFamily="18" charset="0"/>
                                      <a:ea typeface="Calibri" panose="020F0502020204030204" pitchFamily="34" charset="0"/>
                                      <a:cs typeface="Cordia New" panose="020B0304020202020204" pitchFamily="34" charset="-34"/>
                                    </a:rPr>
                                  </m:ctrlPr>
                                </m:sSupPr>
                                <m:e>
                                  <m:r>
                                    <a:rPr lang="en-US" i="1">
                                      <a:latin typeface="Cambria Math" panose="02040503050406030204" pitchFamily="18" charset="0"/>
                                      <a:ea typeface="Calibri" panose="020F0502020204030204" pitchFamily="34" charset="0"/>
                                      <a:cs typeface="Cordia New" panose="020B0304020202020204" pitchFamily="34" charset="-34"/>
                                    </a:rPr>
                                    <m:t>0</m:t>
                                  </m:r>
                                </m:e>
                                <m:sup>
                                  <m:r>
                                    <a:rPr lang="en-US" i="1">
                                      <a:latin typeface="Cambria Math" panose="02040503050406030204" pitchFamily="18" charset="0"/>
                                      <a:ea typeface="Calibri" panose="020F0502020204030204" pitchFamily="34" charset="0"/>
                                      <a:cs typeface="Cordia New" panose="020B0304020202020204" pitchFamily="34" charset="-34"/>
                                    </a:rPr>
                                    <m:t>0</m:t>
                                  </m:r>
                                </m:sup>
                              </m:sSup>
                            </m:e>
                          </m:d>
                        </m:e>
                      </m:func>
                      <m:r>
                        <a:rPr lang="en-US" i="1">
                          <a:latin typeface="Cambria Math" panose="02040503050406030204" pitchFamily="18" charset="0"/>
                          <a:ea typeface="Calibri" panose="020F0502020204030204" pitchFamily="34" charset="0"/>
                          <a:cs typeface="Cordia New" panose="020B0304020202020204" pitchFamily="34" charset="-34"/>
                        </a:rPr>
                        <m:t>↔ </m:t>
                      </m:r>
                      <m:sSub>
                        <m:sSubPr>
                          <m:ctrlPr>
                            <a:rPr lang="en-US" i="1">
                              <a:latin typeface="Cambria Math" panose="02040503050406030204" pitchFamily="18" charset="0"/>
                              <a:ea typeface="Calibri" panose="020F0502020204030204" pitchFamily="34" charset="0"/>
                              <a:cs typeface="Cordia New" panose="020B0304020202020204" pitchFamily="34" charset="-34"/>
                            </a:rPr>
                          </m:ctrlPr>
                        </m:sSubPr>
                        <m:e>
                          <m:r>
                            <a:rPr lang="en-US" i="1">
                              <a:latin typeface="Cambria Math" panose="02040503050406030204" pitchFamily="18" charset="0"/>
                              <a:ea typeface="Calibri" panose="020F0502020204030204" pitchFamily="34" charset="0"/>
                              <a:cs typeface="Cordia New" panose="020B0304020202020204" pitchFamily="34" charset="-34"/>
                            </a:rPr>
                            <m:t>𝑉</m:t>
                          </m:r>
                        </m:e>
                        <m:sub>
                          <m:r>
                            <a:rPr lang="en-US" i="1">
                              <a:latin typeface="Cambria Math" panose="02040503050406030204" pitchFamily="18" charset="0"/>
                              <a:ea typeface="Calibri" panose="020F0502020204030204" pitchFamily="34" charset="0"/>
                              <a:cs typeface="Cordia New" panose="020B0304020202020204" pitchFamily="34" charset="-34"/>
                            </a:rPr>
                            <m:t>𝑎𝑛</m:t>
                          </m:r>
                        </m:sub>
                      </m:sSub>
                      <m:r>
                        <a:rPr lang="en-US" i="1">
                          <a:latin typeface="Cambria Math" panose="02040503050406030204" pitchFamily="18" charset="0"/>
                          <a:ea typeface="Calibri" panose="020F0502020204030204" pitchFamily="34" charset="0"/>
                          <a:cs typeface="Cordia New" panose="020B0304020202020204" pitchFamily="34" charset="-34"/>
                        </a:rPr>
                        <m:t>=200</m:t>
                      </m:r>
                      <m:sSup>
                        <m:sSupPr>
                          <m:ctrlPr>
                            <a:rPr lang="en-US" i="1">
                              <a:latin typeface="Cambria Math" panose="02040503050406030204" pitchFamily="18" charset="0"/>
                              <a:ea typeface="Calibri" panose="020F0502020204030204" pitchFamily="34" charset="0"/>
                              <a:cs typeface="Cordia New" panose="020B0304020202020204" pitchFamily="34" charset="-34"/>
                            </a:rPr>
                          </m:ctrlPr>
                        </m:sSupPr>
                        <m:e>
                          <m:r>
                            <a:rPr lang="en-US" i="1">
                              <a:latin typeface="Cambria Math" panose="02040503050406030204" pitchFamily="18" charset="0"/>
                              <a:sym typeface="Symbol" panose="05050102010706020507" pitchFamily="18" charset="2"/>
                            </a:rPr>
                            <m:t></m:t>
                          </m:r>
                          <m:r>
                            <a:rPr lang="en-US" i="1">
                              <a:latin typeface="Cambria Math" panose="02040503050406030204" pitchFamily="18" charset="0"/>
                              <a:ea typeface="Calibri" panose="020F0502020204030204" pitchFamily="34" charset="0"/>
                              <a:cs typeface="Cordia New" panose="020B0304020202020204" pitchFamily="34" charset="-34"/>
                            </a:rPr>
                            <m:t>−230</m:t>
                          </m:r>
                        </m:e>
                        <m:sup>
                          <m:r>
                            <a:rPr lang="en-US" i="1">
                              <a:latin typeface="Cambria Math" panose="02040503050406030204" pitchFamily="18" charset="0"/>
                              <a:ea typeface="Calibri" panose="020F0502020204030204" pitchFamily="34" charset="0"/>
                              <a:cs typeface="Cordia New" panose="020B0304020202020204" pitchFamily="34" charset="-34"/>
                            </a:rPr>
                            <m:t>0</m:t>
                          </m:r>
                        </m:sup>
                      </m:sSup>
                      <m:r>
                        <a:rPr lang="en-US" i="1">
                          <a:latin typeface="Cambria Math" panose="02040503050406030204" pitchFamily="18" charset="0"/>
                          <a:ea typeface="Calibri" panose="020F0502020204030204" pitchFamily="34" charset="0"/>
                          <a:cs typeface="Cordia New" panose="020B0304020202020204" pitchFamily="34" charset="-34"/>
                        </a:rPr>
                        <m:t>𝑉</m:t>
                      </m:r>
                    </m:oMath>
                  </m:oMathPara>
                </a14:m>
                <a:endParaRPr lang="en-US" sz="1400" dirty="0">
                  <a:latin typeface="Calibri" panose="020F0502020204030204" pitchFamily="34" charset="0"/>
                  <a:ea typeface="Calibri" panose="020F0502020204030204" pitchFamily="34" charset="0"/>
                  <a:cs typeface="Cordia New" panose="020B0304020202020204" pitchFamily="34" charset="-34"/>
                </a:endParaRPr>
              </a:p>
            </p:txBody>
          </p:sp>
        </mc:Choice>
        <mc:Fallback xmlns="">
          <p:sp>
            <p:nvSpPr>
              <p:cNvPr id="13" name="Rectangle 12">
                <a:extLst>
                  <a:ext uri="{FF2B5EF4-FFF2-40B4-BE49-F238E27FC236}">
                    <a16:creationId xmlns:a16="http://schemas.microsoft.com/office/drawing/2014/main" id="{5C34E6A4-1731-4155-81E2-D406621893AB}"/>
                  </a:ext>
                </a:extLst>
              </p:cNvPr>
              <p:cNvSpPr>
                <a:spLocks noRot="1" noChangeAspect="1" noMove="1" noResize="1" noEditPoints="1" noAdjustHandles="1" noChangeArrowheads="1" noChangeShapeType="1" noTextEdit="1"/>
              </p:cNvSpPr>
              <p:nvPr/>
            </p:nvSpPr>
            <p:spPr>
              <a:xfrm>
                <a:off x="1325" y="3208538"/>
                <a:ext cx="8261405" cy="655949"/>
              </a:xfrm>
              <a:prstGeom prst="rect">
                <a:avLst/>
              </a:prstGeom>
              <a:blipFill>
                <a:blip r:embed="rId6"/>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DC174900-FF8F-4BAC-A3E9-117225014410}"/>
                  </a:ext>
                </a:extLst>
              </p:cNvPr>
              <p:cNvSpPr/>
              <p:nvPr/>
            </p:nvSpPr>
            <p:spPr>
              <a:xfrm>
                <a:off x="-139149" y="3726344"/>
                <a:ext cx="8401879"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libri" panose="020F0502020204030204" pitchFamily="34" charset="0"/>
                              <a:cs typeface="Cordia New" panose="020B0304020202020204" pitchFamily="34" charset="-34"/>
                            </a:rPr>
                          </m:ctrlPr>
                        </m:sSubPr>
                        <m:e>
                          <m:r>
                            <a:rPr lang="en-US" i="1">
                              <a:latin typeface="Cambria Math" panose="02040503050406030204" pitchFamily="18" charset="0"/>
                              <a:ea typeface="Calibri" panose="020F0502020204030204" pitchFamily="34" charset="0"/>
                              <a:cs typeface="Cordia New" panose="020B0304020202020204" pitchFamily="34" charset="-34"/>
                            </a:rPr>
                            <m:t>𝑣</m:t>
                          </m:r>
                        </m:e>
                        <m:sub>
                          <m:r>
                            <a:rPr lang="en-US" i="1">
                              <a:latin typeface="Cambria Math" panose="02040503050406030204" pitchFamily="18" charset="0"/>
                              <a:ea typeface="Calibri" panose="020F0502020204030204" pitchFamily="34" charset="0"/>
                              <a:cs typeface="Cordia New" panose="020B0304020202020204" pitchFamily="34" charset="-34"/>
                            </a:rPr>
                            <m:t>𝑐𝑛</m:t>
                          </m:r>
                        </m:sub>
                      </m:sSub>
                      <m:r>
                        <a:rPr lang="en-US" i="1">
                          <a:latin typeface="Cambria Math" panose="02040503050406030204" pitchFamily="18" charset="0"/>
                          <a:ea typeface="Calibri" panose="020F0502020204030204" pitchFamily="34" charset="0"/>
                          <a:cs typeface="Cordia New" panose="020B0304020202020204" pitchFamily="34" charset="-34"/>
                        </a:rPr>
                        <m:t>=200</m:t>
                      </m:r>
                      <m:func>
                        <m:funcPr>
                          <m:ctrlPr>
                            <a:rPr lang="en-US" i="1">
                              <a:latin typeface="Cambria Math" panose="02040503050406030204" pitchFamily="18" charset="0"/>
                              <a:ea typeface="Calibri" panose="020F0502020204030204" pitchFamily="34" charset="0"/>
                              <a:cs typeface="Cordia New" panose="020B0304020202020204" pitchFamily="34" charset="-34"/>
                            </a:rPr>
                          </m:ctrlPr>
                        </m:funcPr>
                        <m:fName>
                          <m:r>
                            <m:rPr>
                              <m:sty m:val="p"/>
                            </m:rPr>
                            <a:rPr lang="en-US">
                              <a:latin typeface="Cambria Math" panose="02040503050406030204" pitchFamily="18" charset="0"/>
                              <a:ea typeface="Calibri" panose="020F0502020204030204" pitchFamily="34" charset="0"/>
                              <a:cs typeface="Cordia New" panose="020B0304020202020204" pitchFamily="34" charset="-34"/>
                            </a:rPr>
                            <m:t>cos</m:t>
                          </m:r>
                        </m:fName>
                        <m:e>
                          <m:d>
                            <m:dPr>
                              <m:ctrlPr>
                                <a:rPr lang="en-US" i="1">
                                  <a:latin typeface="Cambria Math" panose="02040503050406030204" pitchFamily="18" charset="0"/>
                                  <a:ea typeface="Calibri" panose="020F0502020204030204" pitchFamily="34" charset="0"/>
                                  <a:cs typeface="Cordia New" panose="020B0304020202020204" pitchFamily="34" charset="-34"/>
                                </a:rPr>
                              </m:ctrlPr>
                            </m:dPr>
                            <m:e>
                              <m:r>
                                <a:rPr lang="en-US" i="1">
                                  <a:latin typeface="Cambria Math" panose="02040503050406030204" pitchFamily="18" charset="0"/>
                                  <a:ea typeface="Calibri" panose="020F0502020204030204" pitchFamily="34" charset="0"/>
                                  <a:cs typeface="Cordia New" panose="020B0304020202020204" pitchFamily="34" charset="-34"/>
                                </a:rPr>
                                <m:t>𝜔</m:t>
                              </m:r>
                              <m:r>
                                <a:rPr lang="en-US" i="1">
                                  <a:latin typeface="Cambria Math" panose="02040503050406030204" pitchFamily="18" charset="0"/>
                                  <a:ea typeface="Calibri" panose="020F0502020204030204" pitchFamily="34" charset="0"/>
                                  <a:cs typeface="Cordia New" panose="020B0304020202020204" pitchFamily="34" charset="-34"/>
                                </a:rPr>
                                <m:t>𝑡</m:t>
                              </m:r>
                              <m:r>
                                <a:rPr lang="en-US" i="1">
                                  <a:latin typeface="Cambria Math" panose="02040503050406030204" pitchFamily="18" charset="0"/>
                                  <a:ea typeface="Calibri" panose="020F0502020204030204" pitchFamily="34" charset="0"/>
                                  <a:cs typeface="Cordia New" panose="020B0304020202020204" pitchFamily="34" charset="-34"/>
                                </a:rPr>
                                <m:t>−11</m:t>
                              </m:r>
                              <m:sSup>
                                <m:sSupPr>
                                  <m:ctrlPr>
                                    <a:rPr lang="en-US" i="1">
                                      <a:latin typeface="Cambria Math" panose="02040503050406030204" pitchFamily="18" charset="0"/>
                                      <a:ea typeface="Calibri" panose="020F0502020204030204" pitchFamily="34" charset="0"/>
                                      <a:cs typeface="Cordia New" panose="020B0304020202020204" pitchFamily="34" charset="-34"/>
                                    </a:rPr>
                                  </m:ctrlPr>
                                </m:sSupPr>
                                <m:e>
                                  <m:r>
                                    <a:rPr lang="en-US" i="1">
                                      <a:latin typeface="Cambria Math" panose="02040503050406030204" pitchFamily="18" charset="0"/>
                                      <a:ea typeface="Calibri" panose="020F0502020204030204" pitchFamily="34" charset="0"/>
                                      <a:cs typeface="Cordia New" panose="020B0304020202020204" pitchFamily="34" charset="-34"/>
                                    </a:rPr>
                                    <m:t>0</m:t>
                                  </m:r>
                                </m:e>
                                <m:sup>
                                  <m:r>
                                    <a:rPr lang="en-US" i="1">
                                      <a:latin typeface="Cambria Math" panose="02040503050406030204" pitchFamily="18" charset="0"/>
                                      <a:ea typeface="Calibri" panose="020F0502020204030204" pitchFamily="34" charset="0"/>
                                      <a:cs typeface="Cordia New" panose="020B0304020202020204" pitchFamily="34" charset="-34"/>
                                    </a:rPr>
                                    <m:t>0</m:t>
                                  </m:r>
                                </m:sup>
                              </m:sSup>
                            </m:e>
                          </m:d>
                        </m:e>
                      </m:func>
                      <m:r>
                        <a:rPr lang="en-US" i="1">
                          <a:latin typeface="Cambria Math" panose="02040503050406030204" pitchFamily="18" charset="0"/>
                          <a:ea typeface="Calibri" panose="020F0502020204030204" pitchFamily="34" charset="0"/>
                          <a:cs typeface="Cordia New" panose="020B0304020202020204" pitchFamily="34" charset="-34"/>
                        </a:rPr>
                        <m:t>↔ </m:t>
                      </m:r>
                      <m:sSub>
                        <m:sSubPr>
                          <m:ctrlPr>
                            <a:rPr lang="en-US" i="1">
                              <a:latin typeface="Cambria Math" panose="02040503050406030204" pitchFamily="18" charset="0"/>
                              <a:ea typeface="Calibri" panose="020F0502020204030204" pitchFamily="34" charset="0"/>
                              <a:cs typeface="Cordia New" panose="020B0304020202020204" pitchFamily="34" charset="-34"/>
                            </a:rPr>
                          </m:ctrlPr>
                        </m:sSubPr>
                        <m:e>
                          <m:r>
                            <a:rPr lang="en-US" i="1">
                              <a:latin typeface="Cambria Math" panose="02040503050406030204" pitchFamily="18" charset="0"/>
                              <a:ea typeface="Calibri" panose="020F0502020204030204" pitchFamily="34" charset="0"/>
                              <a:cs typeface="Cordia New" panose="020B0304020202020204" pitchFamily="34" charset="-34"/>
                            </a:rPr>
                            <m:t>𝑉</m:t>
                          </m:r>
                        </m:e>
                        <m:sub>
                          <m:r>
                            <a:rPr lang="en-US" i="1">
                              <a:latin typeface="Cambria Math" panose="02040503050406030204" pitchFamily="18" charset="0"/>
                              <a:ea typeface="Calibri" panose="020F0502020204030204" pitchFamily="34" charset="0"/>
                              <a:cs typeface="Cordia New" panose="020B0304020202020204" pitchFamily="34" charset="-34"/>
                            </a:rPr>
                            <m:t>𝑐𝑛</m:t>
                          </m:r>
                        </m:sub>
                      </m:sSub>
                      <m:r>
                        <a:rPr lang="en-US" i="1">
                          <a:latin typeface="Cambria Math" panose="02040503050406030204" pitchFamily="18" charset="0"/>
                          <a:ea typeface="Calibri" panose="020F0502020204030204" pitchFamily="34" charset="0"/>
                          <a:cs typeface="Cordia New" panose="020B0304020202020204" pitchFamily="34" charset="-34"/>
                        </a:rPr>
                        <m:t>=200</m:t>
                      </m:r>
                      <m:sSup>
                        <m:sSupPr>
                          <m:ctrlPr>
                            <a:rPr lang="en-US" i="1">
                              <a:latin typeface="Cambria Math" panose="02040503050406030204" pitchFamily="18" charset="0"/>
                              <a:ea typeface="Calibri" panose="020F0502020204030204" pitchFamily="34" charset="0"/>
                              <a:cs typeface="Cordia New" panose="020B0304020202020204" pitchFamily="34" charset="-34"/>
                            </a:rPr>
                          </m:ctrlPr>
                        </m:sSupPr>
                        <m:e>
                          <m:r>
                            <a:rPr lang="en-US" i="1">
                              <a:latin typeface="Cambria Math" panose="02040503050406030204" pitchFamily="18" charset="0"/>
                              <a:sym typeface="Symbol" panose="05050102010706020507" pitchFamily="18" charset="2"/>
                            </a:rPr>
                            <m:t></m:t>
                          </m:r>
                          <m:r>
                            <a:rPr lang="en-US" i="1">
                              <a:latin typeface="Cambria Math" panose="02040503050406030204" pitchFamily="18" charset="0"/>
                              <a:ea typeface="Calibri" panose="020F0502020204030204" pitchFamily="34" charset="0"/>
                              <a:cs typeface="Cordia New" panose="020B0304020202020204" pitchFamily="34" charset="-34"/>
                            </a:rPr>
                            <m:t>−110</m:t>
                          </m:r>
                        </m:e>
                        <m:sup>
                          <m:r>
                            <a:rPr lang="en-US" i="1">
                              <a:latin typeface="Cambria Math" panose="02040503050406030204" pitchFamily="18" charset="0"/>
                              <a:ea typeface="Calibri" panose="020F0502020204030204" pitchFamily="34" charset="0"/>
                              <a:cs typeface="Cordia New" panose="020B0304020202020204" pitchFamily="34" charset="-34"/>
                            </a:rPr>
                            <m:t>0</m:t>
                          </m:r>
                        </m:sup>
                      </m:sSup>
                      <m:r>
                        <a:rPr lang="en-US" i="1">
                          <a:latin typeface="Cambria Math" panose="02040503050406030204" pitchFamily="18" charset="0"/>
                          <a:ea typeface="Calibri" panose="020F0502020204030204" pitchFamily="34" charset="0"/>
                          <a:cs typeface="Cordia New" panose="020B0304020202020204" pitchFamily="34" charset="-34"/>
                        </a:rPr>
                        <m:t>𝑉</m:t>
                      </m:r>
                    </m:oMath>
                  </m:oMathPara>
                </a14:m>
                <a:endParaRPr lang="th-TH" dirty="0"/>
              </a:p>
            </p:txBody>
          </p:sp>
        </mc:Choice>
        <mc:Fallback xmlns="">
          <p:sp>
            <p:nvSpPr>
              <p:cNvPr id="14" name="Rectangle 13">
                <a:extLst>
                  <a:ext uri="{FF2B5EF4-FFF2-40B4-BE49-F238E27FC236}">
                    <a16:creationId xmlns:a16="http://schemas.microsoft.com/office/drawing/2014/main" id="{DC174900-FF8F-4BAC-A3E9-117225014410}"/>
                  </a:ext>
                </a:extLst>
              </p:cNvPr>
              <p:cNvSpPr>
                <a:spLocks noRot="1" noChangeAspect="1" noMove="1" noResize="1" noEditPoints="1" noAdjustHandles="1" noChangeArrowheads="1" noChangeShapeType="1" noTextEdit="1"/>
              </p:cNvSpPr>
              <p:nvPr/>
            </p:nvSpPr>
            <p:spPr>
              <a:xfrm>
                <a:off x="-139149" y="3726344"/>
                <a:ext cx="8401879" cy="523220"/>
              </a:xfrm>
              <a:prstGeom prst="rect">
                <a:avLst/>
              </a:prstGeom>
              <a:blipFill>
                <a:blip r:embed="rId7"/>
                <a:stretch>
                  <a:fillRect/>
                </a:stretch>
              </a:blipFill>
            </p:spPr>
            <p:txBody>
              <a:bodyPr/>
              <a:lstStyle/>
              <a:p>
                <a:r>
                  <a:rPr lang="th-TH">
                    <a:noFill/>
                  </a:rPr>
                  <a:t> </a:t>
                </a:r>
              </a:p>
            </p:txBody>
          </p:sp>
        </mc:Fallback>
      </mc:AlternateContent>
      <p:pic>
        <p:nvPicPr>
          <p:cNvPr id="15" name="Picture 14">
            <a:extLst>
              <a:ext uri="{FF2B5EF4-FFF2-40B4-BE49-F238E27FC236}">
                <a16:creationId xmlns:a16="http://schemas.microsoft.com/office/drawing/2014/main" id="{06141D18-DD7B-4E13-9018-59D4348E949C}"/>
              </a:ext>
            </a:extLst>
          </p:cNvPr>
          <p:cNvPicPr>
            <a:picLocks noChangeAspect="1"/>
          </p:cNvPicPr>
          <p:nvPr/>
        </p:nvPicPr>
        <p:blipFill>
          <a:blip r:embed="rId8"/>
          <a:stretch>
            <a:fillRect/>
          </a:stretch>
        </p:blipFill>
        <p:spPr>
          <a:xfrm>
            <a:off x="8262730" y="2051743"/>
            <a:ext cx="3981450" cy="4042997"/>
          </a:xfrm>
          <a:prstGeom prst="rect">
            <a:avLst/>
          </a:prstGeom>
        </p:spPr>
      </p:pic>
    </p:spTree>
    <p:extLst>
      <p:ext uri="{BB962C8B-B14F-4D97-AF65-F5344CB8AC3E}">
        <p14:creationId xmlns:p14="http://schemas.microsoft.com/office/powerpoint/2010/main" val="2995991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1A4DF47-96AC-4B7A-B3D0-760783429C2D}"/>
                  </a:ext>
                </a:extLst>
              </p:cNvPr>
              <p:cNvSpPr txBox="1"/>
              <p:nvPr/>
            </p:nvSpPr>
            <p:spPr>
              <a:xfrm>
                <a:off x="182880" y="262393"/>
                <a:ext cx="12009120" cy="839332"/>
              </a:xfrm>
              <a:prstGeom prst="rect">
                <a:avLst/>
              </a:prstGeom>
              <a:noFill/>
            </p:spPr>
            <p:txBody>
              <a:bodyPr wrap="square" rtlCol="0">
                <a:spAutoFit/>
              </a:bodyPr>
              <a:lstStyle/>
              <a:p>
                <a:r>
                  <a:rPr lang="en-US" sz="2400" b="1" dirty="0">
                    <a:solidFill>
                      <a:srgbClr val="7030A0"/>
                    </a:solidFill>
                  </a:rPr>
                  <a:t>EXAMPLE: </a:t>
                </a:r>
              </a:p>
              <a:p>
                <a:r>
                  <a:rPr lang="en-US" sz="2400" b="1" dirty="0">
                    <a:solidFill>
                      <a:srgbClr val="7030A0"/>
                    </a:solidFill>
                  </a:rPr>
                  <a:t>Given that </a:t>
                </a:r>
                <a14:m>
                  <m:oMath xmlns:m="http://schemas.openxmlformats.org/officeDocument/2006/math">
                    <m:sSub>
                      <m:sSubPr>
                        <m:ctrlPr>
                          <a:rPr lang="en-US" sz="2400" b="1" i="1">
                            <a:solidFill>
                              <a:srgbClr val="7030A0"/>
                            </a:solidFill>
                            <a:latin typeface="Cambria Math" panose="02040503050406030204" pitchFamily="18" charset="0"/>
                          </a:rPr>
                        </m:ctrlPr>
                      </m:sSubPr>
                      <m:e>
                        <m:r>
                          <a:rPr lang="en-US" sz="2400" b="1" i="1" smtClean="0">
                            <a:solidFill>
                              <a:srgbClr val="7030A0"/>
                            </a:solidFill>
                            <a:latin typeface="Cambria Math" panose="02040503050406030204" pitchFamily="18" charset="0"/>
                          </a:rPr>
                          <m:t>𝑽</m:t>
                        </m:r>
                      </m:e>
                      <m:sub>
                        <m:r>
                          <a:rPr lang="en-US" sz="2400" b="1" i="1" smtClean="0">
                            <a:solidFill>
                              <a:srgbClr val="7030A0"/>
                            </a:solidFill>
                            <a:latin typeface="Cambria Math" panose="02040503050406030204" pitchFamily="18" charset="0"/>
                          </a:rPr>
                          <m:t>𝒃𝒏</m:t>
                        </m:r>
                      </m:sub>
                    </m:sSub>
                    <m:r>
                      <a:rPr lang="en-US" sz="2400" b="1" i="1" smtClean="0">
                        <a:solidFill>
                          <a:srgbClr val="7030A0"/>
                        </a:solidFill>
                        <a:latin typeface="Cambria Math" panose="02040503050406030204" pitchFamily="18" charset="0"/>
                      </a:rPr>
                      <m:t>=</m:t>
                    </m:r>
                    <m:r>
                      <a:rPr lang="en-US" sz="2400" b="1" i="1" smtClean="0">
                        <a:solidFill>
                          <a:srgbClr val="7030A0"/>
                        </a:solidFill>
                        <a:latin typeface="Cambria Math" panose="02040503050406030204" pitchFamily="18" charset="0"/>
                      </a:rPr>
                      <m:t>𝟏𝟏𝟎</m:t>
                    </m:r>
                    <m:sSup>
                      <m:sSupPr>
                        <m:ctrlPr>
                          <a:rPr lang="en-US" sz="2400" b="1" i="1">
                            <a:solidFill>
                              <a:srgbClr val="7030A0"/>
                            </a:solidFill>
                            <a:latin typeface="Cambria Math" panose="02040503050406030204" pitchFamily="18" charset="0"/>
                          </a:rPr>
                        </m:ctrlPr>
                      </m:sSupPr>
                      <m:e>
                        <m:r>
                          <a:rPr lang="en-US" sz="2400" b="1" i="1" smtClean="0">
                            <a:solidFill>
                              <a:srgbClr val="7030A0"/>
                            </a:solidFill>
                            <a:latin typeface="Cambria Math" panose="02040503050406030204" pitchFamily="18" charset="0"/>
                            <a:sym typeface="Symbol" panose="05050102010706020507" pitchFamily="18" charset="2"/>
                          </a:rPr>
                          <m:t></m:t>
                        </m:r>
                        <m:r>
                          <a:rPr lang="en-US" sz="2400" b="1" i="1" smtClean="0">
                            <a:solidFill>
                              <a:srgbClr val="7030A0"/>
                            </a:solidFill>
                            <a:latin typeface="Cambria Math" panose="02040503050406030204" pitchFamily="18" charset="0"/>
                            <a:sym typeface="Symbol" panose="05050102010706020507" pitchFamily="18" charset="2"/>
                          </a:rPr>
                          <m:t>𝟑𝟎</m:t>
                        </m:r>
                      </m:e>
                      <m:sup>
                        <m:r>
                          <a:rPr lang="en-US" sz="2400" b="1" i="1" smtClean="0">
                            <a:solidFill>
                              <a:srgbClr val="7030A0"/>
                            </a:solidFill>
                            <a:latin typeface="Cambria Math" panose="02040503050406030204" pitchFamily="18" charset="0"/>
                          </a:rPr>
                          <m:t>𝟎</m:t>
                        </m:r>
                      </m:sup>
                    </m:sSup>
                    <m:r>
                      <a:rPr lang="en-US" sz="2400" b="1" i="1" smtClean="0">
                        <a:solidFill>
                          <a:srgbClr val="7030A0"/>
                        </a:solidFill>
                        <a:latin typeface="Cambria Math" panose="02040503050406030204" pitchFamily="18" charset="0"/>
                      </a:rPr>
                      <m:t>𝑽</m:t>
                    </m:r>
                    <m:r>
                      <a:rPr lang="en-US" sz="2400" b="1" i="1" smtClean="0">
                        <a:solidFill>
                          <a:srgbClr val="7030A0"/>
                        </a:solidFill>
                        <a:latin typeface="Cambria Math" panose="02040503050406030204" pitchFamily="18" charset="0"/>
                      </a:rPr>
                      <m:t>, </m:t>
                    </m:r>
                    <m:r>
                      <a:rPr lang="en-US" sz="2400" b="1" i="1" smtClean="0">
                        <a:solidFill>
                          <a:srgbClr val="7030A0"/>
                        </a:solidFill>
                        <a:latin typeface="Cambria Math" panose="02040503050406030204" pitchFamily="18" charset="0"/>
                      </a:rPr>
                      <m:t>𝒇𝒊𝒏𝒅</m:t>
                    </m:r>
                    <m:sSub>
                      <m:sSubPr>
                        <m:ctrlPr>
                          <a:rPr lang="en-US" sz="2400" b="1" i="1">
                            <a:solidFill>
                              <a:srgbClr val="7030A0"/>
                            </a:solidFill>
                            <a:latin typeface="Cambria Math" panose="02040503050406030204" pitchFamily="18" charset="0"/>
                          </a:rPr>
                        </m:ctrlPr>
                      </m:sSubPr>
                      <m:e>
                        <m:r>
                          <a:rPr lang="en-US" sz="2400" b="1" i="1" smtClean="0">
                            <a:solidFill>
                              <a:srgbClr val="7030A0"/>
                            </a:solidFill>
                            <a:latin typeface="Cambria Math" panose="02040503050406030204" pitchFamily="18" charset="0"/>
                          </a:rPr>
                          <m:t> </m:t>
                        </m:r>
                        <m:r>
                          <a:rPr lang="en-US" sz="2400" b="1" i="1" smtClean="0">
                            <a:solidFill>
                              <a:srgbClr val="7030A0"/>
                            </a:solidFill>
                            <a:latin typeface="Cambria Math" panose="02040503050406030204" pitchFamily="18" charset="0"/>
                          </a:rPr>
                          <m:t>𝑽</m:t>
                        </m:r>
                      </m:e>
                      <m:sub>
                        <m:r>
                          <a:rPr lang="en-US" sz="2400" b="1" i="1" smtClean="0">
                            <a:solidFill>
                              <a:srgbClr val="7030A0"/>
                            </a:solidFill>
                            <a:latin typeface="Cambria Math" panose="02040503050406030204" pitchFamily="18" charset="0"/>
                          </a:rPr>
                          <m:t>𝒂𝒏</m:t>
                        </m:r>
                      </m:sub>
                    </m:sSub>
                    <m:r>
                      <a:rPr lang="en-US" sz="2400" b="1" i="1" smtClean="0">
                        <a:solidFill>
                          <a:srgbClr val="7030A0"/>
                        </a:solidFill>
                        <a:latin typeface="Cambria Math" panose="02040503050406030204" pitchFamily="18" charset="0"/>
                      </a:rPr>
                      <m:t> </m:t>
                    </m:r>
                    <m:r>
                      <a:rPr lang="en-US" sz="2400" b="1" i="1" smtClean="0">
                        <a:solidFill>
                          <a:srgbClr val="7030A0"/>
                        </a:solidFill>
                        <a:latin typeface="Cambria Math" panose="02040503050406030204" pitchFamily="18" charset="0"/>
                      </a:rPr>
                      <m:t>𝒂𝒏𝒅</m:t>
                    </m:r>
                    <m:sSub>
                      <m:sSubPr>
                        <m:ctrlPr>
                          <a:rPr lang="en-US" sz="2400" b="1" i="1">
                            <a:solidFill>
                              <a:srgbClr val="7030A0"/>
                            </a:solidFill>
                            <a:latin typeface="Cambria Math" panose="02040503050406030204" pitchFamily="18" charset="0"/>
                          </a:rPr>
                        </m:ctrlPr>
                      </m:sSubPr>
                      <m:e>
                        <m:r>
                          <a:rPr lang="en-US" sz="2400" b="1" i="1" smtClean="0">
                            <a:solidFill>
                              <a:srgbClr val="7030A0"/>
                            </a:solidFill>
                            <a:latin typeface="Cambria Math" panose="02040503050406030204" pitchFamily="18" charset="0"/>
                          </a:rPr>
                          <m:t> </m:t>
                        </m:r>
                        <m:r>
                          <a:rPr lang="en-US" sz="2400" b="1" i="1" smtClean="0">
                            <a:solidFill>
                              <a:srgbClr val="7030A0"/>
                            </a:solidFill>
                            <a:latin typeface="Cambria Math" panose="02040503050406030204" pitchFamily="18" charset="0"/>
                          </a:rPr>
                          <m:t>𝑽</m:t>
                        </m:r>
                      </m:e>
                      <m:sub>
                        <m:r>
                          <a:rPr lang="en-US" sz="2400" b="1" i="1" smtClean="0">
                            <a:solidFill>
                              <a:srgbClr val="7030A0"/>
                            </a:solidFill>
                            <a:latin typeface="Cambria Math" panose="02040503050406030204" pitchFamily="18" charset="0"/>
                          </a:rPr>
                          <m:t>𝒄𝒏</m:t>
                        </m:r>
                      </m:sub>
                    </m:sSub>
                    <m:r>
                      <a:rPr lang="en-US" sz="2400" b="1" i="1" smtClean="0">
                        <a:solidFill>
                          <a:srgbClr val="7030A0"/>
                        </a:solidFill>
                        <a:latin typeface="Cambria Math" panose="02040503050406030204" pitchFamily="18" charset="0"/>
                      </a:rPr>
                      <m:t> </m:t>
                    </m:r>
                    <m:r>
                      <a:rPr lang="en-US" sz="2400" b="1" i="1" smtClean="0">
                        <a:solidFill>
                          <a:srgbClr val="7030A0"/>
                        </a:solidFill>
                        <a:latin typeface="Cambria Math" panose="02040503050406030204" pitchFamily="18" charset="0"/>
                      </a:rPr>
                      <m:t>𝒂𝒔𝒔𝒖𝒎𝒊𝒏𝒈</m:t>
                    </m:r>
                    <m:r>
                      <a:rPr lang="en-US" sz="2400" b="1" i="1" smtClean="0">
                        <a:solidFill>
                          <a:srgbClr val="7030A0"/>
                        </a:solidFill>
                        <a:latin typeface="Cambria Math" panose="02040503050406030204" pitchFamily="18" charset="0"/>
                      </a:rPr>
                      <m:t> </m:t>
                    </m:r>
                    <m:r>
                      <a:rPr lang="en-US" sz="2400" b="1" i="1" smtClean="0">
                        <a:solidFill>
                          <a:srgbClr val="7030A0"/>
                        </a:solidFill>
                        <a:latin typeface="Cambria Math" panose="02040503050406030204" pitchFamily="18" charset="0"/>
                      </a:rPr>
                      <m:t>𝒂</m:t>
                    </m:r>
                    <m:r>
                      <a:rPr lang="en-US" sz="2400" b="1" i="1" smtClean="0">
                        <a:solidFill>
                          <a:srgbClr val="7030A0"/>
                        </a:solidFill>
                        <a:latin typeface="Cambria Math" panose="02040503050406030204" pitchFamily="18" charset="0"/>
                      </a:rPr>
                      <m:t> </m:t>
                    </m:r>
                    <m:r>
                      <a:rPr lang="en-US" sz="2400" b="1" i="1" smtClean="0">
                        <a:solidFill>
                          <a:srgbClr val="7030A0"/>
                        </a:solidFill>
                        <a:latin typeface="Cambria Math" panose="02040503050406030204" pitchFamily="18" charset="0"/>
                      </a:rPr>
                      <m:t>𝒑𝒐𝒔𝒊𝒕𝒊𝒗𝒆</m:t>
                    </m:r>
                    <m:r>
                      <a:rPr lang="en-US" sz="2400" b="1" i="1" smtClean="0">
                        <a:solidFill>
                          <a:srgbClr val="7030A0"/>
                        </a:solidFill>
                        <a:latin typeface="Cambria Math" panose="02040503050406030204" pitchFamily="18" charset="0"/>
                      </a:rPr>
                      <m:t> </m:t>
                    </m:r>
                    <m:d>
                      <m:dPr>
                        <m:ctrlPr>
                          <a:rPr lang="en-US" sz="2400" b="1" i="1" smtClean="0">
                            <a:solidFill>
                              <a:srgbClr val="7030A0"/>
                            </a:solidFill>
                            <a:latin typeface="Cambria Math" panose="02040503050406030204" pitchFamily="18" charset="0"/>
                          </a:rPr>
                        </m:ctrlPr>
                      </m:dPr>
                      <m:e>
                        <m:r>
                          <a:rPr lang="en-US" sz="2400" b="1" i="1" smtClean="0">
                            <a:solidFill>
                              <a:srgbClr val="7030A0"/>
                            </a:solidFill>
                            <a:latin typeface="Cambria Math" panose="02040503050406030204" pitchFamily="18" charset="0"/>
                          </a:rPr>
                          <m:t>𝒂𝒃𝒄</m:t>
                        </m:r>
                      </m:e>
                    </m:d>
                    <m:r>
                      <a:rPr lang="en-US" sz="2400" b="1" i="1" smtClean="0">
                        <a:solidFill>
                          <a:srgbClr val="7030A0"/>
                        </a:solidFill>
                        <a:latin typeface="Cambria Math" panose="02040503050406030204" pitchFamily="18" charset="0"/>
                      </a:rPr>
                      <m:t>𝒔𝒆𝒒𝒖𝒆𝒏𝒄𝒆</m:t>
                    </m:r>
                  </m:oMath>
                </a14:m>
                <a:endParaRPr lang="th-TH" sz="2400" b="1" dirty="0">
                  <a:solidFill>
                    <a:srgbClr val="7030A0"/>
                  </a:solidFill>
                </a:endParaRPr>
              </a:p>
            </p:txBody>
          </p:sp>
        </mc:Choice>
        <mc:Fallback xmlns="">
          <p:sp>
            <p:nvSpPr>
              <p:cNvPr id="2" name="TextBox 1">
                <a:extLst>
                  <a:ext uri="{FF2B5EF4-FFF2-40B4-BE49-F238E27FC236}">
                    <a16:creationId xmlns:a16="http://schemas.microsoft.com/office/drawing/2014/main" id="{01A4DF47-96AC-4B7A-B3D0-760783429C2D}"/>
                  </a:ext>
                </a:extLst>
              </p:cNvPr>
              <p:cNvSpPr txBox="1">
                <a:spLocks noRot="1" noChangeAspect="1" noMove="1" noResize="1" noEditPoints="1" noAdjustHandles="1" noChangeArrowheads="1" noChangeShapeType="1" noTextEdit="1"/>
              </p:cNvSpPr>
              <p:nvPr/>
            </p:nvSpPr>
            <p:spPr>
              <a:xfrm>
                <a:off x="182880" y="262393"/>
                <a:ext cx="12009120" cy="839332"/>
              </a:xfrm>
              <a:prstGeom prst="rect">
                <a:avLst/>
              </a:prstGeom>
              <a:blipFill>
                <a:blip r:embed="rId2"/>
                <a:stretch>
                  <a:fillRect l="-761" t="-5797" b="-12319"/>
                </a:stretch>
              </a:blipFill>
            </p:spPr>
            <p:txBody>
              <a:bodyPr/>
              <a:lstStyle/>
              <a:p>
                <a:r>
                  <a:rPr lang="th-TH">
                    <a:noFill/>
                  </a:rPr>
                  <a:t> </a:t>
                </a:r>
              </a:p>
            </p:txBody>
          </p:sp>
        </mc:Fallback>
      </mc:AlternateContent>
      <p:pic>
        <p:nvPicPr>
          <p:cNvPr id="3" name="Picture 2">
            <a:extLst>
              <a:ext uri="{FF2B5EF4-FFF2-40B4-BE49-F238E27FC236}">
                <a16:creationId xmlns:a16="http://schemas.microsoft.com/office/drawing/2014/main" id="{B531C8D7-D6E0-4FF8-B6B4-963EDF74386C}"/>
              </a:ext>
            </a:extLst>
          </p:cNvPr>
          <p:cNvPicPr>
            <a:picLocks noChangeAspect="1"/>
          </p:cNvPicPr>
          <p:nvPr/>
        </p:nvPicPr>
        <p:blipFill>
          <a:blip r:embed="rId3"/>
          <a:stretch>
            <a:fillRect/>
          </a:stretch>
        </p:blipFill>
        <p:spPr>
          <a:xfrm>
            <a:off x="950961" y="1692062"/>
            <a:ext cx="9101585" cy="4591878"/>
          </a:xfrm>
          <a:prstGeom prst="rect">
            <a:avLst/>
          </a:prstGeom>
        </p:spPr>
      </p:pic>
      <p:sp>
        <p:nvSpPr>
          <p:cNvPr id="5" name="TextBox 4">
            <a:extLst>
              <a:ext uri="{FF2B5EF4-FFF2-40B4-BE49-F238E27FC236}">
                <a16:creationId xmlns:a16="http://schemas.microsoft.com/office/drawing/2014/main" id="{F844C2A7-858D-4D47-9ADB-B07315BCFFFD}"/>
              </a:ext>
            </a:extLst>
          </p:cNvPr>
          <p:cNvSpPr txBox="1"/>
          <p:nvPr/>
        </p:nvSpPr>
        <p:spPr>
          <a:xfrm>
            <a:off x="286247" y="1168842"/>
            <a:ext cx="4301656" cy="523220"/>
          </a:xfrm>
          <a:prstGeom prst="rect">
            <a:avLst/>
          </a:prstGeom>
          <a:noFill/>
        </p:spPr>
        <p:txBody>
          <a:bodyPr wrap="square" rtlCol="0">
            <a:spAutoFit/>
          </a:bodyPr>
          <a:lstStyle/>
          <a:p>
            <a:r>
              <a:rPr lang="en-US" b="1" dirty="0"/>
              <a:t>SOLUTION:</a:t>
            </a:r>
            <a:endParaRPr lang="th-TH" b="1" dirty="0"/>
          </a:p>
        </p:txBody>
      </p:sp>
    </p:spTree>
    <p:extLst>
      <p:ext uri="{BB962C8B-B14F-4D97-AF65-F5344CB8AC3E}">
        <p14:creationId xmlns:p14="http://schemas.microsoft.com/office/powerpoint/2010/main" val="170833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9BDF0-84D1-4CD9-8EE0-5E0E5FC7D1CC}"/>
              </a:ext>
            </a:extLst>
          </p:cNvPr>
          <p:cNvSpPr>
            <a:spLocks noGrp="1"/>
          </p:cNvSpPr>
          <p:nvPr>
            <p:ph type="title"/>
          </p:nvPr>
        </p:nvSpPr>
        <p:spPr>
          <a:xfrm>
            <a:off x="225950" y="277661"/>
            <a:ext cx="10515600" cy="756009"/>
          </a:xfrm>
        </p:spPr>
        <p:txBody>
          <a:bodyPr/>
          <a:lstStyle/>
          <a:p>
            <a:r>
              <a:rPr lang="en-US" b="1" dirty="0">
                <a:solidFill>
                  <a:srgbClr val="7030A0"/>
                </a:solidFill>
              </a:rPr>
              <a:t>LINE VOLTAGE AND PHASE VOLTAGE</a:t>
            </a:r>
            <a:endParaRPr lang="th-TH" b="1" dirty="0">
              <a:solidFill>
                <a:srgbClr val="7030A0"/>
              </a:solidFill>
            </a:endParaRPr>
          </a:p>
        </p:txBody>
      </p:sp>
      <p:sp>
        <p:nvSpPr>
          <p:cNvPr id="4" name="Date Placeholder 3">
            <a:extLst>
              <a:ext uri="{FF2B5EF4-FFF2-40B4-BE49-F238E27FC236}">
                <a16:creationId xmlns:a16="http://schemas.microsoft.com/office/drawing/2014/main" id="{C715051C-4C90-4CDC-AE8A-38559809F872}"/>
              </a:ext>
            </a:extLst>
          </p:cNvPr>
          <p:cNvSpPr>
            <a:spLocks noGrp="1"/>
          </p:cNvSpPr>
          <p:nvPr>
            <p:ph type="dt" sz="half" idx="10"/>
          </p:nvPr>
        </p:nvSpPr>
        <p:spPr/>
        <p:txBody>
          <a:bodyPr/>
          <a:lstStyle/>
          <a:p>
            <a:fld id="{B94B0649-7372-4CE6-BC21-4A28FA42FD34}" type="datetime1">
              <a:rPr lang="en-US" smtClean="0"/>
              <a:t>7/4/2020</a:t>
            </a:fld>
            <a:endParaRPr lang="th-TH"/>
          </a:p>
        </p:txBody>
      </p:sp>
      <p:sp>
        <p:nvSpPr>
          <p:cNvPr id="5" name="Slide Number Placeholder 4">
            <a:extLst>
              <a:ext uri="{FF2B5EF4-FFF2-40B4-BE49-F238E27FC236}">
                <a16:creationId xmlns:a16="http://schemas.microsoft.com/office/drawing/2014/main" id="{E6D1E899-1881-4B12-AD73-B849DD811786}"/>
              </a:ext>
            </a:extLst>
          </p:cNvPr>
          <p:cNvSpPr>
            <a:spLocks noGrp="1"/>
          </p:cNvSpPr>
          <p:nvPr>
            <p:ph type="sldNum" sz="quarter" idx="12"/>
          </p:nvPr>
        </p:nvSpPr>
        <p:spPr/>
        <p:txBody>
          <a:bodyPr/>
          <a:lstStyle/>
          <a:p>
            <a:fld id="{33BCD95E-A428-4E8F-A603-A71E22D42A60}" type="slidenum">
              <a:rPr lang="th-TH" smtClean="0"/>
              <a:t>18</a:t>
            </a:fld>
            <a:endParaRPr lang="th-TH"/>
          </a:p>
        </p:txBody>
      </p:sp>
      <p:pic>
        <p:nvPicPr>
          <p:cNvPr id="6" name="Picture 5">
            <a:extLst>
              <a:ext uri="{FF2B5EF4-FFF2-40B4-BE49-F238E27FC236}">
                <a16:creationId xmlns:a16="http://schemas.microsoft.com/office/drawing/2014/main" id="{C6048BA2-EADC-459D-A71F-C8395C1D04EA}"/>
              </a:ext>
            </a:extLst>
          </p:cNvPr>
          <p:cNvPicPr>
            <a:picLocks noChangeAspect="1"/>
          </p:cNvPicPr>
          <p:nvPr/>
        </p:nvPicPr>
        <p:blipFill>
          <a:blip r:embed="rId2"/>
          <a:stretch>
            <a:fillRect/>
          </a:stretch>
        </p:blipFill>
        <p:spPr>
          <a:xfrm>
            <a:off x="225950" y="2702907"/>
            <a:ext cx="4114800" cy="2105254"/>
          </a:xfrm>
          <a:prstGeom prst="rect">
            <a:avLst/>
          </a:prstGeom>
        </p:spPr>
      </p:pic>
      <p:pic>
        <p:nvPicPr>
          <p:cNvPr id="7" name="Picture 6">
            <a:extLst>
              <a:ext uri="{FF2B5EF4-FFF2-40B4-BE49-F238E27FC236}">
                <a16:creationId xmlns:a16="http://schemas.microsoft.com/office/drawing/2014/main" id="{0A95A3DB-81D1-4579-9BD6-B73A4F7B9290}"/>
              </a:ext>
            </a:extLst>
          </p:cNvPr>
          <p:cNvPicPr>
            <a:picLocks noChangeAspect="1"/>
          </p:cNvPicPr>
          <p:nvPr/>
        </p:nvPicPr>
        <p:blipFill>
          <a:blip r:embed="rId3"/>
          <a:stretch>
            <a:fillRect/>
          </a:stretch>
        </p:blipFill>
        <p:spPr>
          <a:xfrm>
            <a:off x="4548766" y="2882999"/>
            <a:ext cx="2651760" cy="1497749"/>
          </a:xfrm>
          <a:prstGeom prst="rect">
            <a:avLst/>
          </a:prstGeom>
        </p:spPr>
      </p:pic>
      <p:sp>
        <p:nvSpPr>
          <p:cNvPr id="8" name="Rectangle 7">
            <a:extLst>
              <a:ext uri="{FF2B5EF4-FFF2-40B4-BE49-F238E27FC236}">
                <a16:creationId xmlns:a16="http://schemas.microsoft.com/office/drawing/2014/main" id="{0E2898F1-A3CA-437A-9CA0-3284BD83848C}"/>
              </a:ext>
            </a:extLst>
          </p:cNvPr>
          <p:cNvSpPr/>
          <p:nvPr/>
        </p:nvSpPr>
        <p:spPr>
          <a:xfrm>
            <a:off x="161676" y="1098847"/>
            <a:ext cx="12030323" cy="1538883"/>
          </a:xfrm>
          <a:prstGeom prst="rect">
            <a:avLst/>
          </a:prstGeom>
        </p:spPr>
        <p:txBody>
          <a:bodyPr wrap="square">
            <a:spAutoFit/>
          </a:bodyPr>
          <a:lstStyle/>
          <a:p>
            <a:pPr algn="just"/>
            <a:r>
              <a:rPr lang="en-US" sz="1800" b="1" dirty="0"/>
              <a:t>Line voltage</a:t>
            </a:r>
            <a:r>
              <a:rPr lang="en-US" sz="1800" dirty="0"/>
              <a:t> is the </a:t>
            </a:r>
            <a:r>
              <a:rPr lang="en-US" sz="1800" b="1" dirty="0"/>
              <a:t>voltage</a:t>
            </a:r>
            <a:r>
              <a:rPr lang="en-US" sz="1800" dirty="0"/>
              <a:t> measured between any two </a:t>
            </a:r>
            <a:r>
              <a:rPr lang="en-US" sz="1800" b="1" dirty="0"/>
              <a:t>lines</a:t>
            </a:r>
            <a:r>
              <a:rPr lang="en-US" sz="1800" dirty="0"/>
              <a:t> in a three-</a:t>
            </a:r>
            <a:r>
              <a:rPr lang="en-US" sz="1800" b="1" dirty="0"/>
              <a:t>phase</a:t>
            </a:r>
            <a:r>
              <a:rPr lang="en-US" sz="1800" dirty="0"/>
              <a:t> circuit.</a:t>
            </a:r>
          </a:p>
          <a:p>
            <a:pPr algn="just"/>
            <a:endParaRPr lang="en-US" sz="1800" dirty="0"/>
          </a:p>
          <a:p>
            <a:pPr algn="just"/>
            <a:r>
              <a:rPr lang="en-US" sz="1800" b="1" dirty="0"/>
              <a:t>Phase voltage</a:t>
            </a:r>
            <a:r>
              <a:rPr lang="en-US" sz="1800" dirty="0"/>
              <a:t> is the </a:t>
            </a:r>
            <a:r>
              <a:rPr lang="en-US" sz="1800" b="1" dirty="0"/>
              <a:t>voltage</a:t>
            </a:r>
            <a:r>
              <a:rPr lang="en-US" sz="1800" dirty="0"/>
              <a:t> measured from neutral to line is called Phase voltage.</a:t>
            </a:r>
          </a:p>
          <a:p>
            <a:pPr algn="just"/>
            <a:r>
              <a:rPr lang="en-US" sz="2000" b="1" dirty="0"/>
              <a:t>Phase voltage</a:t>
            </a:r>
            <a:r>
              <a:rPr lang="en-US" sz="2000" dirty="0"/>
              <a:t> refers to the </a:t>
            </a:r>
            <a:r>
              <a:rPr lang="en-US" sz="2000" b="1" dirty="0"/>
              <a:t>voltage</a:t>
            </a:r>
            <a:r>
              <a:rPr lang="en-US" sz="2000" dirty="0"/>
              <a:t> measured across any one component (source winding or load impedance) in a balanced three-</a:t>
            </a:r>
            <a:r>
              <a:rPr lang="en-US" sz="2000" b="1" dirty="0"/>
              <a:t>phase</a:t>
            </a:r>
            <a:r>
              <a:rPr lang="en-US" sz="2000" dirty="0"/>
              <a:t> source or load with reference to neutral.</a:t>
            </a:r>
            <a:endParaRPr lang="th-TH" sz="1800" dirty="0"/>
          </a:p>
        </p:txBody>
      </p:sp>
      <p:sp>
        <p:nvSpPr>
          <p:cNvPr id="11" name="TextBox 10">
            <a:extLst>
              <a:ext uri="{FF2B5EF4-FFF2-40B4-BE49-F238E27FC236}">
                <a16:creationId xmlns:a16="http://schemas.microsoft.com/office/drawing/2014/main" id="{3D8DAC77-B59D-4887-A609-80B23D645F9E}"/>
              </a:ext>
            </a:extLst>
          </p:cNvPr>
          <p:cNvSpPr txBox="1"/>
          <p:nvPr/>
        </p:nvSpPr>
        <p:spPr>
          <a:xfrm>
            <a:off x="4272585" y="5771575"/>
            <a:ext cx="1319916" cy="584775"/>
          </a:xfrm>
          <a:prstGeom prst="rect">
            <a:avLst/>
          </a:prstGeom>
          <a:noFill/>
        </p:spPr>
        <p:txBody>
          <a:bodyPr wrap="square" rtlCol="0">
            <a:spAutoFit/>
          </a:bodyPr>
          <a:lstStyle/>
          <a:p>
            <a:r>
              <a:rPr lang="en-US" sz="1600" dirty="0"/>
              <a:t>Assign V-line and V-phase</a:t>
            </a:r>
            <a:endParaRPr lang="th-TH" sz="1600" dirty="0"/>
          </a:p>
        </p:txBody>
      </p:sp>
      <p:pic>
        <p:nvPicPr>
          <p:cNvPr id="12" name="Picture 11">
            <a:extLst>
              <a:ext uri="{FF2B5EF4-FFF2-40B4-BE49-F238E27FC236}">
                <a16:creationId xmlns:a16="http://schemas.microsoft.com/office/drawing/2014/main" id="{F8EDA9EB-7EE8-462C-848F-EAAA4355137A}"/>
              </a:ext>
            </a:extLst>
          </p:cNvPr>
          <p:cNvPicPr>
            <a:picLocks noChangeAspect="1"/>
          </p:cNvPicPr>
          <p:nvPr/>
        </p:nvPicPr>
        <p:blipFill>
          <a:blip r:embed="rId4"/>
          <a:stretch>
            <a:fillRect/>
          </a:stretch>
        </p:blipFill>
        <p:spPr>
          <a:xfrm>
            <a:off x="6312620" y="4380748"/>
            <a:ext cx="3248025" cy="2243181"/>
          </a:xfrm>
          <a:prstGeom prst="rect">
            <a:avLst/>
          </a:prstGeom>
        </p:spPr>
      </p:pic>
      <p:pic>
        <p:nvPicPr>
          <p:cNvPr id="13" name="Picture 12">
            <a:extLst>
              <a:ext uri="{FF2B5EF4-FFF2-40B4-BE49-F238E27FC236}">
                <a16:creationId xmlns:a16="http://schemas.microsoft.com/office/drawing/2014/main" id="{C61D54C7-2F79-44CE-92C8-138E8CFA2E73}"/>
              </a:ext>
            </a:extLst>
          </p:cNvPr>
          <p:cNvPicPr>
            <a:picLocks noChangeAspect="1"/>
          </p:cNvPicPr>
          <p:nvPr/>
        </p:nvPicPr>
        <p:blipFill>
          <a:blip r:embed="rId5"/>
          <a:stretch>
            <a:fillRect/>
          </a:stretch>
        </p:blipFill>
        <p:spPr>
          <a:xfrm>
            <a:off x="866166" y="4985468"/>
            <a:ext cx="2923250" cy="1872532"/>
          </a:xfrm>
          <a:prstGeom prst="rect">
            <a:avLst/>
          </a:prstGeom>
        </p:spPr>
      </p:pic>
      <p:sp>
        <p:nvSpPr>
          <p:cNvPr id="14" name="Rectangle 13">
            <a:extLst>
              <a:ext uri="{FF2B5EF4-FFF2-40B4-BE49-F238E27FC236}">
                <a16:creationId xmlns:a16="http://schemas.microsoft.com/office/drawing/2014/main" id="{0A823326-2F28-4DE4-8433-B9CC7CCDE63B}"/>
              </a:ext>
            </a:extLst>
          </p:cNvPr>
          <p:cNvSpPr/>
          <p:nvPr/>
        </p:nvSpPr>
        <p:spPr>
          <a:xfrm>
            <a:off x="7408542" y="2371973"/>
            <a:ext cx="4725147" cy="1323439"/>
          </a:xfrm>
          <a:prstGeom prst="rect">
            <a:avLst/>
          </a:prstGeom>
        </p:spPr>
        <p:txBody>
          <a:bodyPr wrap="square">
            <a:spAutoFit/>
          </a:bodyPr>
          <a:lstStyle/>
          <a:p>
            <a:pPr algn="just"/>
            <a:r>
              <a:rPr lang="en-US" sz="1600" dirty="0"/>
              <a:t>Phase Voltage is different in case of Delta, because there is no neutral available, so phase voltage is the voltage across any one load, it is also called a line voltage. In Delta connected line voltage = phase voltage.</a:t>
            </a:r>
            <a:endParaRPr lang="th-TH" sz="1600" dirty="0"/>
          </a:p>
        </p:txBody>
      </p:sp>
      <p:sp>
        <p:nvSpPr>
          <p:cNvPr id="3" name="Rectangle 2">
            <a:extLst>
              <a:ext uri="{FF2B5EF4-FFF2-40B4-BE49-F238E27FC236}">
                <a16:creationId xmlns:a16="http://schemas.microsoft.com/office/drawing/2014/main" id="{59C6AF8D-98F0-42CF-B773-B6945449C712}"/>
              </a:ext>
            </a:extLst>
          </p:cNvPr>
          <p:cNvSpPr/>
          <p:nvPr/>
        </p:nvSpPr>
        <p:spPr>
          <a:xfrm>
            <a:off x="723569" y="4913906"/>
            <a:ext cx="3188473" cy="19440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10" name="Straight Arrow Connector 9">
            <a:extLst>
              <a:ext uri="{FF2B5EF4-FFF2-40B4-BE49-F238E27FC236}">
                <a16:creationId xmlns:a16="http://schemas.microsoft.com/office/drawing/2014/main" id="{1D62EAA3-FFCB-4BA7-8415-A57074EC3BAE}"/>
              </a:ext>
            </a:extLst>
          </p:cNvPr>
          <p:cNvCxnSpPr>
            <a:cxnSpLocks/>
          </p:cNvCxnSpPr>
          <p:nvPr/>
        </p:nvCxnSpPr>
        <p:spPr>
          <a:xfrm flipV="1">
            <a:off x="3124863" y="5311471"/>
            <a:ext cx="0" cy="1410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123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366EDCC-C184-48F2-A95B-6A98527CC1DC}"/>
              </a:ext>
            </a:extLst>
          </p:cNvPr>
          <p:cNvPicPr>
            <a:picLocks noChangeAspect="1"/>
          </p:cNvPicPr>
          <p:nvPr/>
        </p:nvPicPr>
        <p:blipFill>
          <a:blip r:embed="rId2"/>
          <a:stretch>
            <a:fillRect/>
          </a:stretch>
        </p:blipFill>
        <p:spPr>
          <a:xfrm>
            <a:off x="491697" y="3928191"/>
            <a:ext cx="3200400" cy="2799773"/>
          </a:xfrm>
          <a:prstGeom prst="rect">
            <a:avLst/>
          </a:prstGeom>
        </p:spPr>
      </p:pic>
      <p:pic>
        <p:nvPicPr>
          <p:cNvPr id="8" name="Picture 7">
            <a:extLst>
              <a:ext uri="{FF2B5EF4-FFF2-40B4-BE49-F238E27FC236}">
                <a16:creationId xmlns:a16="http://schemas.microsoft.com/office/drawing/2014/main" id="{4F89EF4E-442B-4CC5-9410-3D959C2B86B4}"/>
              </a:ext>
            </a:extLst>
          </p:cNvPr>
          <p:cNvPicPr>
            <a:picLocks noChangeAspect="1"/>
          </p:cNvPicPr>
          <p:nvPr/>
        </p:nvPicPr>
        <p:blipFill>
          <a:blip r:embed="rId3"/>
          <a:stretch>
            <a:fillRect/>
          </a:stretch>
        </p:blipFill>
        <p:spPr>
          <a:xfrm>
            <a:off x="6599044" y="3810663"/>
            <a:ext cx="4257675" cy="2917301"/>
          </a:xfrm>
          <a:prstGeom prst="rect">
            <a:avLst/>
          </a:prstGeom>
        </p:spPr>
      </p:pic>
      <p:pic>
        <p:nvPicPr>
          <p:cNvPr id="9" name="Picture 8">
            <a:extLst>
              <a:ext uri="{FF2B5EF4-FFF2-40B4-BE49-F238E27FC236}">
                <a16:creationId xmlns:a16="http://schemas.microsoft.com/office/drawing/2014/main" id="{FF037362-999E-438B-99E9-EFEF626DB83A}"/>
              </a:ext>
            </a:extLst>
          </p:cNvPr>
          <p:cNvPicPr>
            <a:picLocks noChangeAspect="1"/>
          </p:cNvPicPr>
          <p:nvPr/>
        </p:nvPicPr>
        <p:blipFill>
          <a:blip r:embed="rId4"/>
          <a:stretch>
            <a:fillRect/>
          </a:stretch>
        </p:blipFill>
        <p:spPr>
          <a:xfrm>
            <a:off x="261647" y="1029363"/>
            <a:ext cx="11334750" cy="2781300"/>
          </a:xfrm>
          <a:prstGeom prst="rect">
            <a:avLst/>
          </a:prstGeom>
        </p:spPr>
      </p:pic>
      <p:sp>
        <p:nvSpPr>
          <p:cNvPr id="10" name="Title 1">
            <a:extLst>
              <a:ext uri="{FF2B5EF4-FFF2-40B4-BE49-F238E27FC236}">
                <a16:creationId xmlns:a16="http://schemas.microsoft.com/office/drawing/2014/main" id="{267D15E2-B644-453F-A48A-B7035A56309C}"/>
              </a:ext>
            </a:extLst>
          </p:cNvPr>
          <p:cNvSpPr>
            <a:spLocks noGrp="1"/>
          </p:cNvSpPr>
          <p:nvPr>
            <p:ph type="title"/>
          </p:nvPr>
        </p:nvSpPr>
        <p:spPr>
          <a:xfrm>
            <a:off x="225950" y="285612"/>
            <a:ext cx="10515600" cy="756009"/>
          </a:xfrm>
        </p:spPr>
        <p:txBody>
          <a:bodyPr/>
          <a:lstStyle/>
          <a:p>
            <a:r>
              <a:rPr lang="en-US" b="1" dirty="0">
                <a:solidFill>
                  <a:srgbClr val="7030A0"/>
                </a:solidFill>
              </a:rPr>
              <a:t>LINE VOLTAGE AND PHASE VOLTAGE</a:t>
            </a:r>
            <a:endParaRPr lang="th-TH" b="1" dirty="0">
              <a:solidFill>
                <a:srgbClr val="7030A0"/>
              </a:solidFill>
            </a:endParaRPr>
          </a:p>
        </p:txBody>
      </p:sp>
    </p:spTree>
    <p:extLst>
      <p:ext uri="{BB962C8B-B14F-4D97-AF65-F5344CB8AC3E}">
        <p14:creationId xmlns:p14="http://schemas.microsoft.com/office/powerpoint/2010/main" val="3172241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F1459-CD02-4EC8-BD7E-9E6CBE0DCD0C}"/>
              </a:ext>
            </a:extLst>
          </p:cNvPr>
          <p:cNvSpPr>
            <a:spLocks noGrp="1"/>
          </p:cNvSpPr>
          <p:nvPr>
            <p:ph type="ctrTitle"/>
          </p:nvPr>
        </p:nvSpPr>
        <p:spPr>
          <a:xfrm>
            <a:off x="259743" y="136401"/>
            <a:ext cx="11691066" cy="698486"/>
          </a:xfrm>
        </p:spPr>
        <p:txBody>
          <a:bodyPr>
            <a:normAutofit fontScale="90000"/>
          </a:bodyPr>
          <a:lstStyle/>
          <a:p>
            <a:r>
              <a:rPr lang="en-US" b="1" dirty="0">
                <a:solidFill>
                  <a:srgbClr val="7030A0"/>
                </a:solidFill>
              </a:rPr>
              <a:t>Need/Advantages of 3-</a:t>
            </a:r>
            <a:r>
              <a:rPr lang="en-US" b="1" dirty="0">
                <a:solidFill>
                  <a:srgbClr val="7030A0"/>
                </a:solidFill>
                <a:sym typeface="Symbol" panose="05050102010706020507" pitchFamily="18" charset="2"/>
              </a:rPr>
              <a:t> supply Power</a:t>
            </a:r>
            <a:endParaRPr lang="th-TH" b="1" dirty="0">
              <a:solidFill>
                <a:srgbClr val="7030A0"/>
              </a:solidFill>
            </a:endParaRPr>
          </a:p>
        </p:txBody>
      </p:sp>
      <p:sp>
        <p:nvSpPr>
          <p:cNvPr id="3" name="Subtitle 2">
            <a:extLst>
              <a:ext uri="{FF2B5EF4-FFF2-40B4-BE49-F238E27FC236}">
                <a16:creationId xmlns:a16="http://schemas.microsoft.com/office/drawing/2014/main" id="{0AE1140A-7ED2-40B2-AAF4-CD3250D68F1A}"/>
              </a:ext>
            </a:extLst>
          </p:cNvPr>
          <p:cNvSpPr>
            <a:spLocks noGrp="1"/>
          </p:cNvSpPr>
          <p:nvPr>
            <p:ph type="subTitle" idx="1"/>
          </p:nvPr>
        </p:nvSpPr>
        <p:spPr>
          <a:xfrm>
            <a:off x="259742" y="834887"/>
            <a:ext cx="11691067" cy="5637475"/>
          </a:xfrm>
        </p:spPr>
        <p:txBody>
          <a:bodyPr>
            <a:normAutofit fontScale="92500" lnSpcReduction="10000"/>
          </a:bodyPr>
          <a:lstStyle/>
          <a:p>
            <a:pPr marL="342900" indent="-342900" algn="just">
              <a:buFont typeface="Wingdings" panose="05000000000000000000" pitchFamily="2" charset="2"/>
              <a:buChar char="q"/>
            </a:pPr>
            <a:r>
              <a:rPr lang="en-US" dirty="0"/>
              <a:t>Voltage produced by a 1</a:t>
            </a:r>
            <a:r>
              <a:rPr lang="en-US" dirty="0">
                <a:sym typeface="Symbol" panose="05050102010706020507" pitchFamily="18" charset="2"/>
              </a:rPr>
              <a:t> supply is very less and not enough to supply practical industrial loads. </a:t>
            </a:r>
          </a:p>
          <a:p>
            <a:pPr marL="342900" indent="-342900" algn="just">
              <a:buFont typeface="Wingdings" panose="05000000000000000000" pitchFamily="2" charset="2"/>
              <a:buChar char="q"/>
            </a:pPr>
            <a:r>
              <a:rPr lang="en-US" dirty="0">
                <a:sym typeface="Symbol" panose="05050102010706020507" pitchFamily="18" charset="2"/>
              </a:rPr>
              <a:t>Industrial heavy loads require poly phase supply (Phase means branch circuit or winding while poly means many).</a:t>
            </a:r>
          </a:p>
          <a:p>
            <a:pPr marL="342900" indent="-342900" algn="just">
              <a:buFont typeface="Wingdings" panose="05000000000000000000" pitchFamily="2" charset="2"/>
              <a:buChar char="q"/>
            </a:pPr>
            <a:r>
              <a:rPr lang="en-US" dirty="0"/>
              <a:t>In poly phase system there are many independent AC voltages present simultaneously (depends on no: of phases).</a:t>
            </a:r>
          </a:p>
          <a:p>
            <a:pPr marL="342900" indent="-342900" algn="just">
              <a:buFont typeface="Wingdings" panose="05000000000000000000" pitchFamily="2" charset="2"/>
              <a:buChar char="q"/>
            </a:pPr>
            <a:r>
              <a:rPr lang="en-US" dirty="0"/>
              <a:t>In 3</a:t>
            </a:r>
            <a:r>
              <a:rPr lang="en-US" dirty="0">
                <a:sym typeface="Symbol" panose="05050102010706020507" pitchFamily="18" charset="2"/>
              </a:rPr>
              <a:t> system, the magnitudes and frequencies of a.c. voltages are same and a phase difference of 360/3 = 120</a:t>
            </a:r>
            <a:r>
              <a:rPr lang="en-US" baseline="30000" dirty="0">
                <a:sym typeface="Symbol" panose="05050102010706020507" pitchFamily="18" charset="2"/>
              </a:rPr>
              <a:t>0</a:t>
            </a:r>
            <a:r>
              <a:rPr lang="en-US" dirty="0">
                <a:sym typeface="Symbol" panose="05050102010706020507" pitchFamily="18" charset="2"/>
              </a:rPr>
              <a:t> with respect to each other.</a:t>
            </a:r>
          </a:p>
          <a:p>
            <a:pPr marL="342900" indent="-342900" algn="just">
              <a:buFont typeface="Wingdings" panose="05000000000000000000" pitchFamily="2" charset="2"/>
              <a:buChar char="q"/>
            </a:pPr>
            <a:r>
              <a:rPr lang="en-US" dirty="0">
                <a:sym typeface="Symbol" panose="05050102010706020507" pitchFamily="18" charset="2"/>
              </a:rPr>
              <a:t>The output of 3 machine is always greater than the o/p of 1 machine of same size.</a:t>
            </a:r>
          </a:p>
          <a:p>
            <a:pPr marL="342900" indent="-342900" algn="just">
              <a:buFont typeface="Wingdings" panose="05000000000000000000" pitchFamily="2" charset="2"/>
              <a:buChar char="q"/>
            </a:pPr>
            <a:r>
              <a:rPr lang="en-US" dirty="0">
                <a:sym typeface="Symbol" panose="05050102010706020507" pitchFamily="18" charset="2"/>
              </a:rPr>
              <a:t>Transmission of 3 power is very much economical as it needs less copper or less conducting material as compared to 1 power.</a:t>
            </a:r>
          </a:p>
          <a:p>
            <a:pPr marL="342900" indent="-342900" algn="just">
              <a:buFont typeface="Wingdings" panose="05000000000000000000" pitchFamily="2" charset="2"/>
              <a:buChar char="q"/>
            </a:pPr>
            <a:r>
              <a:rPr lang="en-US" dirty="0">
                <a:sym typeface="Symbol" panose="05050102010706020507" pitchFamily="18" charset="2"/>
              </a:rPr>
              <a:t>Rotating Magnetic Field can be generated in 3 supply, hence 3 machines are self starting, with the help of 1 supply we can not produced rotating magnetic field, so 1 machines are not self starting.</a:t>
            </a:r>
          </a:p>
          <a:p>
            <a:pPr marL="342900" indent="-342900" algn="just">
              <a:buFont typeface="Wingdings" panose="05000000000000000000" pitchFamily="2" charset="2"/>
              <a:buChar char="q"/>
            </a:pPr>
            <a:r>
              <a:rPr lang="en-US" dirty="0"/>
              <a:t>In 3</a:t>
            </a:r>
            <a:r>
              <a:rPr lang="en-US" dirty="0">
                <a:sym typeface="Symbol" panose="05050102010706020507" pitchFamily="18" charset="2"/>
              </a:rPr>
              <a:t> supply give rise to 3 of 1 supplies, but vice-versa is not possible.</a:t>
            </a:r>
          </a:p>
          <a:p>
            <a:pPr marL="342900" indent="-342900" algn="just">
              <a:buFont typeface="Wingdings" panose="05000000000000000000" pitchFamily="2" charset="2"/>
              <a:buChar char="q"/>
            </a:pPr>
            <a:r>
              <a:rPr lang="en-US" dirty="0">
                <a:sym typeface="Symbol" panose="05050102010706020507" pitchFamily="18" charset="2"/>
              </a:rPr>
              <a:t>Rectifier DC output voltage is smoother (having less ripple) if number of phases are increased at the supply side</a:t>
            </a:r>
          </a:p>
          <a:p>
            <a:pPr algn="just"/>
            <a:endParaRPr lang="th-TH" dirty="0"/>
          </a:p>
          <a:p>
            <a:pPr marL="342900" indent="-342900" algn="just">
              <a:buFont typeface="Wingdings" panose="05000000000000000000" pitchFamily="2" charset="2"/>
              <a:buChar char="q"/>
            </a:pPr>
            <a:endParaRPr lang="en-US" dirty="0">
              <a:sym typeface="Symbol" panose="05050102010706020507" pitchFamily="18" charset="2"/>
            </a:endParaRPr>
          </a:p>
          <a:p>
            <a:pPr marL="342900" indent="-342900" algn="just">
              <a:buFont typeface="Wingdings" panose="05000000000000000000" pitchFamily="2" charset="2"/>
              <a:buChar char="q"/>
            </a:pPr>
            <a:endParaRPr lang="th-TH" dirty="0"/>
          </a:p>
          <a:p>
            <a:pPr marL="342900" indent="-342900" algn="just">
              <a:buFont typeface="Wingdings" panose="05000000000000000000" pitchFamily="2" charset="2"/>
              <a:buChar char="q"/>
            </a:pPr>
            <a:endParaRPr lang="en-US" dirty="0">
              <a:sym typeface="Symbol" panose="05050102010706020507" pitchFamily="18" charset="2"/>
            </a:endParaRPr>
          </a:p>
          <a:p>
            <a:pPr marL="342900" indent="-342900" algn="just">
              <a:buFont typeface="Wingdings" panose="05000000000000000000" pitchFamily="2" charset="2"/>
              <a:buChar char="q"/>
            </a:pPr>
            <a:endParaRPr lang="th-TH" dirty="0"/>
          </a:p>
        </p:txBody>
      </p:sp>
    </p:spTree>
    <p:extLst>
      <p:ext uri="{BB962C8B-B14F-4D97-AF65-F5344CB8AC3E}">
        <p14:creationId xmlns:p14="http://schemas.microsoft.com/office/powerpoint/2010/main" val="4048596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B525-9B66-4505-B652-B01015F95671}"/>
              </a:ext>
            </a:extLst>
          </p:cNvPr>
          <p:cNvSpPr>
            <a:spLocks noGrp="1"/>
          </p:cNvSpPr>
          <p:nvPr>
            <p:ph type="title"/>
          </p:nvPr>
        </p:nvSpPr>
        <p:spPr>
          <a:xfrm>
            <a:off x="249803" y="261759"/>
            <a:ext cx="10515600" cy="315912"/>
          </a:xfrm>
        </p:spPr>
        <p:txBody>
          <a:bodyPr>
            <a:normAutofit fontScale="90000"/>
          </a:bodyPr>
          <a:lstStyle/>
          <a:p>
            <a:r>
              <a:rPr lang="en-US" b="1" dirty="0">
                <a:solidFill>
                  <a:srgbClr val="7030A0"/>
                </a:solidFill>
              </a:rPr>
              <a:t>LINE CURRENT AND PHASE CURRENT</a:t>
            </a:r>
            <a:endParaRPr lang="th-TH" b="1" dirty="0">
              <a:solidFill>
                <a:srgbClr val="7030A0"/>
              </a:solidFill>
            </a:endParaRPr>
          </a:p>
        </p:txBody>
      </p:sp>
      <p:sp>
        <p:nvSpPr>
          <p:cNvPr id="3" name="Content Placeholder 2">
            <a:extLst>
              <a:ext uri="{FF2B5EF4-FFF2-40B4-BE49-F238E27FC236}">
                <a16:creationId xmlns:a16="http://schemas.microsoft.com/office/drawing/2014/main" id="{0BBB8517-1E4D-4003-B976-055A762AA3C3}"/>
              </a:ext>
            </a:extLst>
          </p:cNvPr>
          <p:cNvSpPr>
            <a:spLocks noGrp="1"/>
          </p:cNvSpPr>
          <p:nvPr>
            <p:ph idx="1"/>
          </p:nvPr>
        </p:nvSpPr>
        <p:spPr>
          <a:xfrm>
            <a:off x="305462" y="807858"/>
            <a:ext cx="11701008" cy="4351338"/>
          </a:xfrm>
        </p:spPr>
        <p:txBody>
          <a:bodyPr/>
          <a:lstStyle/>
          <a:p>
            <a:pPr marL="0" indent="0" algn="just">
              <a:buNone/>
            </a:pPr>
            <a:r>
              <a:rPr lang="en-US" b="1" dirty="0"/>
              <a:t>Line current</a:t>
            </a:r>
            <a:r>
              <a:rPr lang="en-US" dirty="0"/>
              <a:t> is the </a:t>
            </a:r>
            <a:r>
              <a:rPr lang="en-US" b="1" dirty="0"/>
              <a:t>current</a:t>
            </a:r>
            <a:r>
              <a:rPr lang="en-US" dirty="0"/>
              <a:t> through any one </a:t>
            </a:r>
            <a:r>
              <a:rPr lang="en-US" b="1" dirty="0"/>
              <a:t>line</a:t>
            </a:r>
            <a:r>
              <a:rPr lang="en-US" dirty="0"/>
              <a:t> between a three-</a:t>
            </a:r>
            <a:r>
              <a:rPr lang="en-US" b="1" dirty="0"/>
              <a:t>phase</a:t>
            </a:r>
            <a:r>
              <a:rPr lang="en-US" dirty="0"/>
              <a:t> source and load. </a:t>
            </a:r>
          </a:p>
          <a:p>
            <a:pPr marL="0" indent="0" algn="just">
              <a:buNone/>
            </a:pPr>
            <a:r>
              <a:rPr lang="en-US" b="1" dirty="0"/>
              <a:t>Phase current</a:t>
            </a:r>
            <a:r>
              <a:rPr lang="en-US" dirty="0"/>
              <a:t> is the </a:t>
            </a:r>
            <a:r>
              <a:rPr lang="en-US" b="1" dirty="0"/>
              <a:t>current</a:t>
            </a:r>
            <a:r>
              <a:rPr lang="en-US" dirty="0"/>
              <a:t> through any one component comprising a three-</a:t>
            </a:r>
            <a:r>
              <a:rPr lang="en-US" b="1" dirty="0"/>
              <a:t>phase</a:t>
            </a:r>
            <a:r>
              <a:rPr lang="en-US" dirty="0"/>
              <a:t> source or load.</a:t>
            </a:r>
            <a:endParaRPr lang="th-TH" dirty="0"/>
          </a:p>
        </p:txBody>
      </p:sp>
      <p:sp>
        <p:nvSpPr>
          <p:cNvPr id="4" name="Date Placeholder 3">
            <a:extLst>
              <a:ext uri="{FF2B5EF4-FFF2-40B4-BE49-F238E27FC236}">
                <a16:creationId xmlns:a16="http://schemas.microsoft.com/office/drawing/2014/main" id="{4A5DFA3C-8DC6-4162-8F8D-8930FF442450}"/>
              </a:ext>
            </a:extLst>
          </p:cNvPr>
          <p:cNvSpPr>
            <a:spLocks noGrp="1"/>
          </p:cNvSpPr>
          <p:nvPr>
            <p:ph type="dt" sz="half" idx="10"/>
          </p:nvPr>
        </p:nvSpPr>
        <p:spPr/>
        <p:txBody>
          <a:bodyPr/>
          <a:lstStyle/>
          <a:p>
            <a:fld id="{B94B0649-7372-4CE6-BC21-4A28FA42FD34}" type="datetime1">
              <a:rPr lang="en-US" smtClean="0"/>
              <a:t>7/4/2020</a:t>
            </a:fld>
            <a:endParaRPr lang="th-TH"/>
          </a:p>
        </p:txBody>
      </p:sp>
      <p:sp>
        <p:nvSpPr>
          <p:cNvPr id="5" name="Slide Number Placeholder 4">
            <a:extLst>
              <a:ext uri="{FF2B5EF4-FFF2-40B4-BE49-F238E27FC236}">
                <a16:creationId xmlns:a16="http://schemas.microsoft.com/office/drawing/2014/main" id="{EFA2FCA8-AFCE-452D-9A4A-5B71A55785F7}"/>
              </a:ext>
            </a:extLst>
          </p:cNvPr>
          <p:cNvSpPr>
            <a:spLocks noGrp="1"/>
          </p:cNvSpPr>
          <p:nvPr>
            <p:ph type="sldNum" sz="quarter" idx="12"/>
          </p:nvPr>
        </p:nvSpPr>
        <p:spPr/>
        <p:txBody>
          <a:bodyPr/>
          <a:lstStyle/>
          <a:p>
            <a:fld id="{33BCD95E-A428-4E8F-A603-A71E22D42A60}" type="slidenum">
              <a:rPr lang="th-TH" smtClean="0"/>
              <a:t>20</a:t>
            </a:fld>
            <a:endParaRPr lang="th-TH"/>
          </a:p>
        </p:txBody>
      </p:sp>
      <p:pic>
        <p:nvPicPr>
          <p:cNvPr id="6" name="Picture 5">
            <a:extLst>
              <a:ext uri="{FF2B5EF4-FFF2-40B4-BE49-F238E27FC236}">
                <a16:creationId xmlns:a16="http://schemas.microsoft.com/office/drawing/2014/main" id="{9DBF4F4F-D0EE-4E66-BB84-9CB9080CF4D9}"/>
              </a:ext>
            </a:extLst>
          </p:cNvPr>
          <p:cNvPicPr>
            <a:picLocks noChangeAspect="1"/>
          </p:cNvPicPr>
          <p:nvPr/>
        </p:nvPicPr>
        <p:blipFill>
          <a:blip r:embed="rId2"/>
          <a:stretch>
            <a:fillRect/>
          </a:stretch>
        </p:blipFill>
        <p:spPr>
          <a:xfrm>
            <a:off x="738187" y="3049877"/>
            <a:ext cx="2943225" cy="2381250"/>
          </a:xfrm>
          <a:prstGeom prst="rect">
            <a:avLst/>
          </a:prstGeom>
        </p:spPr>
      </p:pic>
      <p:pic>
        <p:nvPicPr>
          <p:cNvPr id="7" name="Picture 6">
            <a:extLst>
              <a:ext uri="{FF2B5EF4-FFF2-40B4-BE49-F238E27FC236}">
                <a16:creationId xmlns:a16="http://schemas.microsoft.com/office/drawing/2014/main" id="{2289FC8F-A211-4203-A424-3249A4458975}"/>
              </a:ext>
            </a:extLst>
          </p:cNvPr>
          <p:cNvPicPr>
            <a:picLocks noChangeAspect="1"/>
          </p:cNvPicPr>
          <p:nvPr/>
        </p:nvPicPr>
        <p:blipFill>
          <a:blip r:embed="rId3"/>
          <a:stretch>
            <a:fillRect/>
          </a:stretch>
        </p:blipFill>
        <p:spPr>
          <a:xfrm>
            <a:off x="3735850" y="2641262"/>
            <a:ext cx="3848100" cy="3677160"/>
          </a:xfrm>
          <a:prstGeom prst="rect">
            <a:avLst/>
          </a:prstGeom>
        </p:spPr>
      </p:pic>
      <p:pic>
        <p:nvPicPr>
          <p:cNvPr id="8" name="Picture 7">
            <a:extLst>
              <a:ext uri="{FF2B5EF4-FFF2-40B4-BE49-F238E27FC236}">
                <a16:creationId xmlns:a16="http://schemas.microsoft.com/office/drawing/2014/main" id="{9554095F-F31E-40D9-8C84-6FDEF57E26A7}"/>
              </a:ext>
            </a:extLst>
          </p:cNvPr>
          <p:cNvPicPr>
            <a:picLocks noChangeAspect="1"/>
          </p:cNvPicPr>
          <p:nvPr/>
        </p:nvPicPr>
        <p:blipFill>
          <a:blip r:embed="rId4"/>
          <a:stretch>
            <a:fillRect/>
          </a:stretch>
        </p:blipFill>
        <p:spPr>
          <a:xfrm>
            <a:off x="7671135" y="3179679"/>
            <a:ext cx="4248150" cy="2600325"/>
          </a:xfrm>
          <a:prstGeom prst="rect">
            <a:avLst/>
          </a:prstGeom>
        </p:spPr>
      </p:pic>
    </p:spTree>
    <p:extLst>
      <p:ext uri="{BB962C8B-B14F-4D97-AF65-F5344CB8AC3E}">
        <p14:creationId xmlns:p14="http://schemas.microsoft.com/office/powerpoint/2010/main" val="472111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6D83-E068-441D-ADA7-C9DD0CBF4227}"/>
              </a:ext>
            </a:extLst>
          </p:cNvPr>
          <p:cNvSpPr>
            <a:spLocks noGrp="1"/>
          </p:cNvSpPr>
          <p:nvPr>
            <p:ph type="title"/>
          </p:nvPr>
        </p:nvSpPr>
        <p:spPr>
          <a:xfrm>
            <a:off x="198782" y="216698"/>
            <a:ext cx="11043699" cy="573129"/>
          </a:xfrm>
        </p:spPr>
        <p:txBody>
          <a:bodyPr>
            <a:noAutofit/>
          </a:bodyPr>
          <a:lstStyle/>
          <a:p>
            <a:r>
              <a:rPr lang="en-US" sz="3600" b="1" dirty="0">
                <a:solidFill>
                  <a:srgbClr val="7030A0"/>
                </a:solidFill>
              </a:rPr>
              <a:t>EXAMPLE: Calculate the currents in YY connected System</a:t>
            </a:r>
            <a:endParaRPr lang="th-TH" sz="3600" b="1" dirty="0">
              <a:solidFill>
                <a:srgbClr val="7030A0"/>
              </a:solidFill>
            </a:endParaRPr>
          </a:p>
        </p:txBody>
      </p:sp>
      <p:pic>
        <p:nvPicPr>
          <p:cNvPr id="4" name="Picture 3">
            <a:extLst>
              <a:ext uri="{FF2B5EF4-FFF2-40B4-BE49-F238E27FC236}">
                <a16:creationId xmlns:a16="http://schemas.microsoft.com/office/drawing/2014/main" id="{D31A50FC-3ADA-4784-8530-87B34ECDCCA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682820" y="776615"/>
            <a:ext cx="4933950" cy="2257673"/>
          </a:xfrm>
          <a:prstGeom prst="rect">
            <a:avLst/>
          </a:prstGeom>
        </p:spPr>
      </p:pic>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884886DD-39DA-4179-809A-B21F44C62D66}"/>
                  </a:ext>
                </a:extLst>
              </p:cNvPr>
              <p:cNvSpPr/>
              <p:nvPr/>
            </p:nvSpPr>
            <p:spPr>
              <a:xfrm>
                <a:off x="400214" y="3167390"/>
                <a:ext cx="10437413" cy="400110"/>
              </a:xfrm>
              <a:prstGeom prst="rect">
                <a:avLst/>
              </a:prstGeom>
            </p:spPr>
            <p:txBody>
              <a:bodyPr wrap="square">
                <a:spAutoFit/>
              </a:bodyPr>
              <a:lstStyle/>
              <a:p>
                <a:pPr/>
                <a14:m>
                  <m:oMath xmlns:m="http://schemas.openxmlformats.org/officeDocument/2006/math">
                    <m:sSub>
                      <m:sSubPr>
                        <m:ctrlPr>
                          <a:rPr lang="th-TH" sz="2000" i="1" smtClean="0">
                            <a:latin typeface="Cambria Math" panose="02040503050406030204" pitchFamily="18" charset="0"/>
                          </a:rPr>
                        </m:ctrlPr>
                      </m:sSubPr>
                      <m:e>
                        <m:r>
                          <a:rPr lang="th-TH" sz="2000" i="1">
                            <a:latin typeface="Cambria Math" panose="02040503050406030204" pitchFamily="18" charset="0"/>
                          </a:rPr>
                          <m:t>𝑍</m:t>
                        </m:r>
                      </m:e>
                      <m:sub>
                        <m:r>
                          <a:rPr lang="th-TH" sz="2000" i="1">
                            <a:latin typeface="Cambria Math" panose="02040503050406030204" pitchFamily="18" charset="0"/>
                          </a:rPr>
                          <m:t>𝑌</m:t>
                        </m:r>
                      </m:sub>
                    </m:sSub>
                    <m:r>
                      <a:rPr lang="th-TH" sz="2000" i="0">
                        <a:latin typeface="Cambria Math" panose="02040503050406030204" pitchFamily="18" charset="0"/>
                      </a:rPr>
                      <m:t>= </m:t>
                    </m:r>
                    <m:sSub>
                      <m:sSubPr>
                        <m:ctrlPr>
                          <a:rPr lang="th-TH" sz="2000" i="1">
                            <a:latin typeface="Cambria Math" panose="02040503050406030204" pitchFamily="18" charset="0"/>
                          </a:rPr>
                        </m:ctrlPr>
                      </m:sSubPr>
                      <m:e>
                        <m:r>
                          <a:rPr lang="th-TH" sz="2000" i="1">
                            <a:latin typeface="Cambria Math" panose="02040503050406030204" pitchFamily="18" charset="0"/>
                          </a:rPr>
                          <m:t>𝑍</m:t>
                        </m:r>
                      </m:e>
                      <m:sub>
                        <m:r>
                          <a:rPr lang="th-TH" sz="2000" i="1">
                            <a:latin typeface="Cambria Math" panose="02040503050406030204" pitchFamily="18" charset="0"/>
                          </a:rPr>
                          <m:t>𝑆</m:t>
                        </m:r>
                      </m:sub>
                    </m:sSub>
                    <m:r>
                      <a:rPr lang="th-TH" sz="2000" i="0">
                        <a:latin typeface="Cambria Math" panose="02040503050406030204" pitchFamily="18" charset="0"/>
                      </a:rPr>
                      <m:t>+ </m:t>
                    </m:r>
                    <m:sSub>
                      <m:sSubPr>
                        <m:ctrlPr>
                          <a:rPr lang="th-TH" sz="2000" i="1">
                            <a:latin typeface="Cambria Math" panose="02040503050406030204" pitchFamily="18" charset="0"/>
                          </a:rPr>
                        </m:ctrlPr>
                      </m:sSubPr>
                      <m:e>
                        <m:r>
                          <a:rPr lang="th-TH" sz="2000" i="1">
                            <a:latin typeface="Cambria Math" panose="02040503050406030204" pitchFamily="18" charset="0"/>
                          </a:rPr>
                          <m:t>𝑍</m:t>
                        </m:r>
                      </m:e>
                      <m:sub>
                        <m:r>
                          <a:rPr lang="th-TH" sz="2000" i="1">
                            <a:latin typeface="Cambria Math" panose="02040503050406030204" pitchFamily="18" charset="0"/>
                          </a:rPr>
                          <m:t>𝑙</m:t>
                        </m:r>
                      </m:sub>
                    </m:sSub>
                    <m:r>
                      <a:rPr lang="th-TH" sz="2000" i="0">
                        <a:latin typeface="Cambria Math" panose="02040503050406030204" pitchFamily="18" charset="0"/>
                      </a:rPr>
                      <m:t>+ </m:t>
                    </m:r>
                    <m:sSub>
                      <m:sSubPr>
                        <m:ctrlPr>
                          <a:rPr lang="th-TH" sz="2000" i="1">
                            <a:latin typeface="Cambria Math" panose="02040503050406030204" pitchFamily="18" charset="0"/>
                          </a:rPr>
                        </m:ctrlPr>
                      </m:sSubPr>
                      <m:e>
                        <m:r>
                          <a:rPr lang="th-TH" sz="2000" i="1">
                            <a:latin typeface="Cambria Math" panose="02040503050406030204" pitchFamily="18" charset="0"/>
                          </a:rPr>
                          <m:t>𝑍</m:t>
                        </m:r>
                      </m:e>
                      <m:sub>
                        <m:r>
                          <a:rPr lang="th-TH" sz="2000" i="1">
                            <a:latin typeface="Cambria Math" panose="02040503050406030204" pitchFamily="18" charset="0"/>
                          </a:rPr>
                          <m:t>𝐿</m:t>
                        </m:r>
                      </m:sub>
                    </m:sSub>
                    <m:r>
                      <a:rPr lang="th-TH" sz="2000" i="0">
                        <a:latin typeface="Cambria Math" panose="02040503050406030204" pitchFamily="18" charset="0"/>
                      </a:rPr>
                      <m:t>=</m:t>
                    </m:r>
                    <m:r>
                      <a:rPr lang="en-US" sz="2000" b="0" i="0" smtClean="0">
                        <a:latin typeface="Cambria Math" panose="02040503050406030204" pitchFamily="18" charset="0"/>
                      </a:rPr>
                      <m:t>(</m:t>
                    </m:r>
                    <m:r>
                      <a:rPr lang="th-TH" sz="2000" i="0">
                        <a:latin typeface="Cambria Math" panose="02040503050406030204" pitchFamily="18" charset="0"/>
                      </a:rPr>
                      <m:t>0</m:t>
                    </m:r>
                    <m:r>
                      <a:rPr lang="en-US" sz="2000" b="0" i="0" smtClean="0">
                        <a:latin typeface="Cambria Math" panose="02040503050406030204" pitchFamily="18" charset="0"/>
                      </a:rPr>
                      <m:t>.4+</m:t>
                    </m:r>
                    <m:r>
                      <m:rPr>
                        <m:sty m:val="p"/>
                      </m:rPr>
                      <a:rPr lang="en-US" sz="2000" b="0" i="0" smtClean="0">
                        <a:latin typeface="Cambria Math" panose="02040503050406030204" pitchFamily="18" charset="0"/>
                      </a:rPr>
                      <m:t>j</m:t>
                    </m:r>
                    <m:r>
                      <a:rPr lang="en-US" sz="2000" b="0" i="0" smtClean="0">
                        <a:latin typeface="Cambria Math" panose="02040503050406030204" pitchFamily="18" charset="0"/>
                      </a:rPr>
                      <m:t>0.3)+</m:t>
                    </m:r>
                    <m:d>
                      <m:dPr>
                        <m:ctrlPr>
                          <a:rPr lang="th-TH" sz="2000" i="1">
                            <a:latin typeface="Cambria Math" panose="02040503050406030204" pitchFamily="18" charset="0"/>
                          </a:rPr>
                        </m:ctrlPr>
                      </m:dPr>
                      <m:e>
                        <m:r>
                          <a:rPr lang="en-US" sz="2000" b="0" i="1" smtClean="0">
                            <a:latin typeface="Cambria Math" panose="02040503050406030204" pitchFamily="18" charset="0"/>
                          </a:rPr>
                          <m:t>0.6</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j</m:t>
                        </m:r>
                        <m:r>
                          <a:rPr lang="en-US" sz="2000" b="0" i="0" smtClean="0">
                            <a:latin typeface="Cambria Math" panose="02040503050406030204" pitchFamily="18" charset="0"/>
                          </a:rPr>
                          <m:t>0.7</m:t>
                        </m:r>
                      </m:e>
                    </m:d>
                    <m:r>
                      <a:rPr lang="th-TH" sz="2000" i="0">
                        <a:latin typeface="Cambria Math" panose="02040503050406030204" pitchFamily="18" charset="0"/>
                      </a:rPr>
                      <m:t>+</m:t>
                    </m:r>
                    <m:d>
                      <m:dPr>
                        <m:ctrlPr>
                          <a:rPr lang="th-TH" sz="2000" i="1">
                            <a:latin typeface="Cambria Math" panose="02040503050406030204" pitchFamily="18" charset="0"/>
                          </a:rPr>
                        </m:ctrlPr>
                      </m:dPr>
                      <m:e>
                        <m:r>
                          <a:rPr lang="en-US" sz="2000" b="0" i="0" smtClean="0">
                            <a:latin typeface="Cambria Math" panose="02040503050406030204" pitchFamily="18" charset="0"/>
                          </a:rPr>
                          <m:t>24</m:t>
                        </m:r>
                        <m:r>
                          <a:rPr lang="th-TH" sz="2000" i="0">
                            <a:latin typeface="Cambria Math" panose="02040503050406030204" pitchFamily="18" charset="0"/>
                          </a:rPr>
                          <m:t>+</m:t>
                        </m:r>
                        <m:r>
                          <a:rPr lang="th-TH" sz="2000" i="1">
                            <a:latin typeface="Cambria Math" panose="02040503050406030204" pitchFamily="18" charset="0"/>
                          </a:rPr>
                          <m:t>𝑗</m:t>
                        </m:r>
                        <m:r>
                          <a:rPr lang="en-US" sz="2000" b="0" i="0" smtClean="0">
                            <a:latin typeface="Cambria Math" panose="02040503050406030204" pitchFamily="18" charset="0"/>
                          </a:rPr>
                          <m:t>19</m:t>
                        </m:r>
                      </m:e>
                    </m:d>
                    <m:r>
                      <a:rPr lang="th-TH" sz="2000" i="0">
                        <a:latin typeface="Cambria Math" panose="02040503050406030204" pitchFamily="18" charset="0"/>
                      </a:rPr>
                      <m:t>=</m:t>
                    </m:r>
                    <m:r>
                      <a:rPr lang="en-US" sz="2000" b="0" i="0" smtClean="0">
                        <a:latin typeface="Cambria Math" panose="02040503050406030204" pitchFamily="18" charset="0"/>
                      </a:rPr>
                      <m:t>2</m:t>
                    </m:r>
                    <m:r>
                      <a:rPr lang="th-TH" sz="2000" i="0">
                        <a:latin typeface="Cambria Math" panose="02040503050406030204" pitchFamily="18" charset="0"/>
                      </a:rPr>
                      <m:t>5+</m:t>
                    </m:r>
                    <m:r>
                      <a:rPr lang="th-TH" sz="2000" i="1">
                        <a:latin typeface="Cambria Math" panose="02040503050406030204" pitchFamily="18" charset="0"/>
                      </a:rPr>
                      <m:t>𝑗</m:t>
                    </m:r>
                    <m:r>
                      <a:rPr lang="en-US" sz="2000" b="0" i="1" smtClean="0">
                        <a:latin typeface="Cambria Math" panose="02040503050406030204" pitchFamily="18" charset="0"/>
                      </a:rPr>
                      <m:t>20</m:t>
                    </m:r>
                  </m:oMath>
                </a14:m>
                <a:r>
                  <a:rPr lang="en-US" sz="2000" dirty="0"/>
                  <a:t>=32.016</a:t>
                </a:r>
                <a:r>
                  <a:rPr lang="en-US" sz="2000" dirty="0">
                    <a:sym typeface="Symbol" panose="05050102010706020507" pitchFamily="18" charset="2"/>
                  </a:rPr>
                  <a:t>38.66</a:t>
                </a:r>
                <a:r>
                  <a:rPr lang="en-US" sz="2000" baseline="30000" dirty="0">
                    <a:sym typeface="Symbol" panose="05050102010706020507" pitchFamily="18" charset="2"/>
                  </a:rPr>
                  <a:t>0</a:t>
                </a:r>
                <a:endParaRPr lang="th-TH" sz="2000" dirty="0"/>
              </a:p>
            </p:txBody>
          </p:sp>
        </mc:Choice>
        <mc:Fallback>
          <p:sp>
            <p:nvSpPr>
              <p:cNvPr id="5" name="Rectangle 4">
                <a:extLst>
                  <a:ext uri="{FF2B5EF4-FFF2-40B4-BE49-F238E27FC236}">
                    <a16:creationId xmlns:a16="http://schemas.microsoft.com/office/drawing/2014/main" id="{884886DD-39DA-4179-809A-B21F44C62D66}"/>
                  </a:ext>
                </a:extLst>
              </p:cNvPr>
              <p:cNvSpPr>
                <a:spLocks noRot="1" noChangeAspect="1" noMove="1" noResize="1" noEditPoints="1" noAdjustHandles="1" noChangeArrowheads="1" noChangeShapeType="1" noTextEdit="1"/>
              </p:cNvSpPr>
              <p:nvPr/>
            </p:nvSpPr>
            <p:spPr>
              <a:xfrm>
                <a:off x="400214" y="3167390"/>
                <a:ext cx="10437413" cy="400110"/>
              </a:xfrm>
              <a:prstGeom prst="rect">
                <a:avLst/>
              </a:prstGeom>
              <a:blipFill>
                <a:blip r:embed="rId4"/>
                <a:stretch>
                  <a:fillRect t="-18462" b="-21538"/>
                </a:stretch>
              </a:blipFill>
            </p:spPr>
            <p:txBody>
              <a:bodyPr/>
              <a:lstStyle/>
              <a:p>
                <a:r>
                  <a:rPr lang="th-TH">
                    <a:noFill/>
                  </a:rPr>
                  <a:t> </a:t>
                </a:r>
              </a:p>
            </p:txBody>
          </p:sp>
        </mc:Fallback>
      </mc:AlternateContent>
      <p:pic>
        <p:nvPicPr>
          <p:cNvPr id="7" name="Picture 6">
            <a:extLst>
              <a:ext uri="{FF2B5EF4-FFF2-40B4-BE49-F238E27FC236}">
                <a16:creationId xmlns:a16="http://schemas.microsoft.com/office/drawing/2014/main" id="{37AC7F48-D1AA-4D35-88F6-EA398D151A0F}"/>
              </a:ext>
            </a:extLst>
          </p:cNvPr>
          <p:cNvPicPr>
            <a:picLocks noChangeAspect="1"/>
          </p:cNvPicPr>
          <p:nvPr/>
        </p:nvPicPr>
        <p:blipFill>
          <a:blip r:embed="rId5"/>
          <a:stretch>
            <a:fillRect/>
          </a:stretch>
        </p:blipFill>
        <p:spPr>
          <a:xfrm>
            <a:off x="480018" y="3827823"/>
            <a:ext cx="8258175" cy="2390775"/>
          </a:xfrm>
          <a:prstGeom prst="rect">
            <a:avLst/>
          </a:prstGeom>
        </p:spPr>
      </p:pic>
      <p:sp>
        <p:nvSpPr>
          <p:cNvPr id="8" name="TextBox 7">
            <a:extLst>
              <a:ext uri="{FF2B5EF4-FFF2-40B4-BE49-F238E27FC236}">
                <a16:creationId xmlns:a16="http://schemas.microsoft.com/office/drawing/2014/main" id="{A712367B-5071-47D3-935A-4EB37C963503}"/>
              </a:ext>
            </a:extLst>
          </p:cNvPr>
          <p:cNvSpPr txBox="1"/>
          <p:nvPr/>
        </p:nvSpPr>
        <p:spPr>
          <a:xfrm>
            <a:off x="119270" y="2577619"/>
            <a:ext cx="2313829" cy="523220"/>
          </a:xfrm>
          <a:prstGeom prst="rect">
            <a:avLst/>
          </a:prstGeom>
          <a:noFill/>
        </p:spPr>
        <p:txBody>
          <a:bodyPr wrap="square" rtlCol="0">
            <a:spAutoFit/>
          </a:bodyPr>
          <a:lstStyle/>
          <a:p>
            <a:r>
              <a:rPr lang="en-US" b="1" dirty="0">
                <a:solidFill>
                  <a:srgbClr val="002060"/>
                </a:solidFill>
              </a:rPr>
              <a:t>SOLUTION</a:t>
            </a:r>
            <a:endParaRPr lang="th-TH" b="1" dirty="0">
              <a:solidFill>
                <a:srgbClr val="002060"/>
              </a:solidFill>
            </a:endParaRPr>
          </a:p>
        </p:txBody>
      </p:sp>
    </p:spTree>
    <p:extLst>
      <p:ext uri="{BB962C8B-B14F-4D97-AF65-F5344CB8AC3E}">
        <p14:creationId xmlns:p14="http://schemas.microsoft.com/office/powerpoint/2010/main" val="1047371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FE90E9E-49B4-453E-9A03-312D08F31BDB}"/>
              </a:ext>
            </a:extLst>
          </p:cNvPr>
          <p:cNvSpPr txBox="1"/>
          <p:nvPr/>
        </p:nvSpPr>
        <p:spPr>
          <a:xfrm>
            <a:off x="151074" y="115732"/>
            <a:ext cx="8396578" cy="523220"/>
          </a:xfrm>
          <a:prstGeom prst="rect">
            <a:avLst/>
          </a:prstGeom>
          <a:noFill/>
        </p:spPr>
        <p:txBody>
          <a:bodyPr wrap="square" rtlCol="0">
            <a:spAutoFit/>
          </a:bodyPr>
          <a:lstStyle/>
          <a:p>
            <a:r>
              <a:rPr lang="en-US" dirty="0">
                <a:solidFill>
                  <a:srgbClr val="C00000"/>
                </a:solidFill>
              </a:rPr>
              <a:t>Home Work: Calculating the Currents in a YY System</a:t>
            </a:r>
            <a:endParaRPr lang="th-TH" dirty="0">
              <a:solidFill>
                <a:srgbClr val="C00000"/>
              </a:solidFill>
            </a:endParaRP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642BDA52-CFF9-4E62-8A53-203BE42BE74A}"/>
                  </a:ext>
                </a:extLst>
              </p:cNvPr>
              <p:cNvSpPr/>
              <p:nvPr/>
            </p:nvSpPr>
            <p:spPr>
              <a:xfrm>
                <a:off x="701247" y="638952"/>
                <a:ext cx="6096000" cy="1384995"/>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th-TH" i="1">
                              <a:latin typeface="Cambria Math" panose="02040503050406030204" pitchFamily="18" charset="0"/>
                            </a:rPr>
                            <m:t>𝑍</m:t>
                          </m:r>
                        </m:e>
                        <m:sub>
                          <m:r>
                            <a:rPr lang="en-US" b="0" i="1" smtClean="0">
                              <a:latin typeface="Cambria Math" panose="02040503050406030204" pitchFamily="18" charset="0"/>
                            </a:rPr>
                            <m:t>𝑆</m:t>
                          </m:r>
                        </m:sub>
                      </m:sSub>
                      <m:r>
                        <a:rPr lang="th-TH">
                          <a:latin typeface="Cambria Math" panose="02040503050406030204" pitchFamily="18" charset="0"/>
                        </a:rPr>
                        <m:t>=</m:t>
                      </m:r>
                      <m:r>
                        <a:rPr lang="en-US" b="0" i="1" smtClean="0">
                          <a:latin typeface="Cambria Math" panose="02040503050406030204" pitchFamily="18" charset="0"/>
                        </a:rPr>
                        <m:t>0.4+</m:t>
                      </m:r>
                      <m:r>
                        <a:rPr lang="en-US" b="0" i="1" smtClean="0">
                          <a:latin typeface="Cambria Math" panose="02040503050406030204" pitchFamily="18" charset="0"/>
                        </a:rPr>
                        <m:t>𝑗</m:t>
                      </m:r>
                      <m:r>
                        <a:rPr lang="en-US" b="0" i="1" smtClean="0">
                          <a:latin typeface="Cambria Math" panose="02040503050406030204" pitchFamily="18" charset="0"/>
                        </a:rPr>
                        <m:t>0.3</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th-TH" i="1">
                              <a:latin typeface="Cambria Math" panose="02040503050406030204" pitchFamily="18" charset="0"/>
                            </a:rPr>
                          </m:ctrlPr>
                        </m:sSubPr>
                        <m:e>
                          <m:r>
                            <a:rPr lang="th-TH" i="1">
                              <a:latin typeface="Cambria Math" panose="02040503050406030204" pitchFamily="18" charset="0"/>
                            </a:rPr>
                            <m:t>𝑍</m:t>
                          </m:r>
                        </m:e>
                        <m:sub>
                          <m:r>
                            <a:rPr lang="en-US" b="0" i="1" smtClean="0">
                              <a:latin typeface="Cambria Math" panose="02040503050406030204" pitchFamily="18" charset="0"/>
                            </a:rPr>
                            <m:t>𝑙</m:t>
                          </m:r>
                        </m:sub>
                      </m:sSub>
                      <m:r>
                        <a:rPr lang="th-TH">
                          <a:latin typeface="Cambria Math" panose="02040503050406030204" pitchFamily="18" charset="0"/>
                        </a:rPr>
                        <m:t>=</m:t>
                      </m:r>
                      <m:r>
                        <a:rPr lang="en-US" i="1">
                          <a:latin typeface="Cambria Math" panose="02040503050406030204" pitchFamily="18" charset="0"/>
                        </a:rPr>
                        <m:t>0.</m:t>
                      </m:r>
                      <m:r>
                        <a:rPr lang="en-US" b="0" i="1" smtClean="0">
                          <a:latin typeface="Cambria Math" panose="02040503050406030204" pitchFamily="18" charset="0"/>
                        </a:rPr>
                        <m:t>6</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0.7</m:t>
                      </m:r>
                    </m:oMath>
                  </m:oMathPara>
                </a14:m>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th-TH" i="1">
                              <a:latin typeface="Cambria Math" panose="02040503050406030204" pitchFamily="18" charset="0"/>
                            </a:rPr>
                          </m:ctrlPr>
                        </m:sSubPr>
                        <m:e>
                          <m:r>
                            <a:rPr lang="th-TH" i="1">
                              <a:latin typeface="Cambria Math" panose="02040503050406030204" pitchFamily="18" charset="0"/>
                            </a:rPr>
                            <m:t>𝑍</m:t>
                          </m:r>
                        </m:e>
                        <m:sub>
                          <m:r>
                            <a:rPr lang="en-US" b="0" i="1" smtClean="0">
                              <a:latin typeface="Cambria Math" panose="02040503050406030204" pitchFamily="18" charset="0"/>
                            </a:rPr>
                            <m:t>𝐿</m:t>
                          </m:r>
                        </m:sub>
                      </m:sSub>
                      <m:r>
                        <a:rPr lang="th-TH">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4+</m:t>
                      </m:r>
                      <m:r>
                        <a:rPr lang="en-US" i="1">
                          <a:latin typeface="Cambria Math" panose="02040503050406030204" pitchFamily="18" charset="0"/>
                        </a:rPr>
                        <m:t>𝑗</m:t>
                      </m:r>
                      <m:r>
                        <a:rPr lang="en-US" b="0" i="1" smtClean="0">
                          <a:latin typeface="Cambria Math" panose="02040503050406030204" pitchFamily="18" charset="0"/>
                        </a:rPr>
                        <m:t>19</m:t>
                      </m:r>
                    </m:oMath>
                  </m:oMathPara>
                </a14:m>
                <a:endParaRPr lang="en-US" i="1" dirty="0">
                  <a:latin typeface="Cambria Math" panose="02040503050406030204" pitchFamily="18" charset="0"/>
                </a:endParaRPr>
              </a:p>
            </p:txBody>
          </p:sp>
        </mc:Choice>
        <mc:Fallback xmlns="">
          <p:sp>
            <p:nvSpPr>
              <p:cNvPr id="9" name="Rectangle 8">
                <a:extLst>
                  <a:ext uri="{FF2B5EF4-FFF2-40B4-BE49-F238E27FC236}">
                    <a16:creationId xmlns:a16="http://schemas.microsoft.com/office/drawing/2014/main" id="{642BDA52-CFF9-4E62-8A53-203BE42BE74A}"/>
                  </a:ext>
                </a:extLst>
              </p:cNvPr>
              <p:cNvSpPr>
                <a:spLocks noRot="1" noChangeAspect="1" noMove="1" noResize="1" noEditPoints="1" noAdjustHandles="1" noChangeArrowheads="1" noChangeShapeType="1" noTextEdit="1"/>
              </p:cNvSpPr>
              <p:nvPr/>
            </p:nvSpPr>
            <p:spPr>
              <a:xfrm>
                <a:off x="701247" y="638952"/>
                <a:ext cx="6096000" cy="1384995"/>
              </a:xfrm>
              <a:prstGeom prst="rect">
                <a:avLst/>
              </a:prstGeom>
              <a:blipFill>
                <a:blip r:embed="rId2"/>
                <a:stretch>
                  <a:fillRect/>
                </a:stretch>
              </a:blipFill>
            </p:spPr>
            <p:txBody>
              <a:bodyPr/>
              <a:lstStyle/>
              <a:p>
                <a:r>
                  <a:rPr lang="th-TH">
                    <a:noFill/>
                  </a:rPr>
                  <a:t> </a:t>
                </a:r>
              </a:p>
            </p:txBody>
          </p:sp>
        </mc:Fallback>
      </mc:AlternateContent>
      <p:sp>
        <p:nvSpPr>
          <p:cNvPr id="10" name="Rectangle 9">
            <a:extLst>
              <a:ext uri="{FF2B5EF4-FFF2-40B4-BE49-F238E27FC236}">
                <a16:creationId xmlns:a16="http://schemas.microsoft.com/office/drawing/2014/main" id="{2866B10B-7141-4C78-9274-7FB1FCD53922}"/>
              </a:ext>
            </a:extLst>
          </p:cNvPr>
          <p:cNvSpPr/>
          <p:nvPr/>
        </p:nvSpPr>
        <p:spPr>
          <a:xfrm>
            <a:off x="437321" y="2630765"/>
            <a:ext cx="1927131" cy="523220"/>
          </a:xfrm>
          <a:prstGeom prst="rect">
            <a:avLst/>
          </a:prstGeom>
        </p:spPr>
        <p:txBody>
          <a:bodyPr wrap="none">
            <a:spAutoFit/>
          </a:bodyPr>
          <a:lstStyle/>
          <a:p>
            <a:r>
              <a:rPr lang="en-US" dirty="0"/>
              <a:t>Find </a:t>
            </a:r>
            <a:r>
              <a:rPr lang="en-US" dirty="0" err="1"/>
              <a:t>I</a:t>
            </a:r>
            <a:r>
              <a:rPr lang="en-US" baseline="-25000" dirty="0" err="1"/>
              <a:t>a</a:t>
            </a:r>
            <a:r>
              <a:rPr lang="en-US" dirty="0"/>
              <a:t> ,</a:t>
            </a:r>
            <a:r>
              <a:rPr lang="en-US" dirty="0" err="1"/>
              <a:t>I</a:t>
            </a:r>
            <a:r>
              <a:rPr lang="en-US" baseline="-25000" dirty="0" err="1"/>
              <a:t>b</a:t>
            </a:r>
            <a:r>
              <a:rPr lang="en-US" dirty="0"/>
              <a:t> , </a:t>
            </a:r>
            <a:r>
              <a:rPr lang="en-US" dirty="0" err="1"/>
              <a:t>I</a:t>
            </a:r>
            <a:r>
              <a:rPr lang="en-US" baseline="-25000" dirty="0" err="1"/>
              <a:t>c</a:t>
            </a:r>
            <a:endParaRPr lang="th-TH" dirty="0"/>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582C9CBC-FFA2-4BAE-AA5A-3F34168F3B5E}"/>
                  </a:ext>
                </a:extLst>
              </p:cNvPr>
              <p:cNvSpPr/>
              <p:nvPr/>
            </p:nvSpPr>
            <p:spPr>
              <a:xfrm>
                <a:off x="2573982" y="2065746"/>
                <a:ext cx="2422202" cy="523220"/>
              </a:xfrm>
              <a:prstGeom prst="rect">
                <a:avLst/>
              </a:prstGeom>
            </p:spPr>
            <p:txBody>
              <a:bodyPr wrap="none">
                <a:spAutoFit/>
              </a:bodyPr>
              <a:lstStyle/>
              <a:p>
                <a14:m>
                  <m:oMath xmlns:m="http://schemas.openxmlformats.org/officeDocument/2006/math">
                    <m:sSub>
                      <m:sSubPr>
                        <m:ctrlPr>
                          <a:rPr lang="th-TH"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𝑎𝑛</m:t>
                        </m:r>
                      </m:sub>
                    </m:sSub>
                    <m:r>
                      <a:rPr lang="th-TH">
                        <a:latin typeface="Cambria Math" panose="02040503050406030204" pitchFamily="18" charset="0"/>
                      </a:rPr>
                      <m:t>=</m:t>
                    </m:r>
                  </m:oMath>
                </a14:m>
                <a:r>
                  <a:rPr lang="th-TH" dirty="0"/>
                  <a:t> </a:t>
                </a:r>
                <a:r>
                  <a:rPr lang="en-US" dirty="0"/>
                  <a:t>120</a:t>
                </a:r>
                <a:r>
                  <a:rPr lang="en-US" dirty="0">
                    <a:sym typeface="Symbol" panose="05050102010706020507" pitchFamily="18" charset="2"/>
                  </a:rPr>
                  <a:t>30</a:t>
                </a:r>
                <a:r>
                  <a:rPr lang="en-US" baseline="30000" dirty="0">
                    <a:sym typeface="Symbol" panose="05050102010706020507" pitchFamily="18" charset="2"/>
                  </a:rPr>
                  <a:t>0</a:t>
                </a:r>
                <a:endParaRPr lang="th-TH" dirty="0"/>
              </a:p>
            </p:txBody>
          </p:sp>
        </mc:Choice>
        <mc:Fallback xmlns="">
          <p:sp>
            <p:nvSpPr>
              <p:cNvPr id="11" name="Rectangle 10">
                <a:extLst>
                  <a:ext uri="{FF2B5EF4-FFF2-40B4-BE49-F238E27FC236}">
                    <a16:creationId xmlns:a16="http://schemas.microsoft.com/office/drawing/2014/main" id="{582C9CBC-FFA2-4BAE-AA5A-3F34168F3B5E}"/>
                  </a:ext>
                </a:extLst>
              </p:cNvPr>
              <p:cNvSpPr>
                <a:spLocks noRot="1" noChangeAspect="1" noMove="1" noResize="1" noEditPoints="1" noAdjustHandles="1" noChangeArrowheads="1" noChangeShapeType="1" noTextEdit="1"/>
              </p:cNvSpPr>
              <p:nvPr/>
            </p:nvSpPr>
            <p:spPr>
              <a:xfrm>
                <a:off x="2573982" y="2065746"/>
                <a:ext cx="2422202" cy="523220"/>
              </a:xfrm>
              <a:prstGeom prst="rect">
                <a:avLst/>
              </a:prstGeom>
              <a:blipFill>
                <a:blip r:embed="rId3"/>
                <a:stretch>
                  <a:fillRect l="-1256" t="-22093" r="-251" b="-34884"/>
                </a:stretch>
              </a:blipFill>
            </p:spPr>
            <p:txBody>
              <a:bodyPr/>
              <a:lstStyle/>
              <a:p>
                <a:r>
                  <a:rPr lang="th-TH">
                    <a:noFill/>
                  </a:rPr>
                  <a:t> </a:t>
                </a:r>
              </a:p>
            </p:txBody>
          </p:sp>
        </mc:Fallback>
      </mc:AlternateContent>
    </p:spTree>
    <p:extLst>
      <p:ext uri="{BB962C8B-B14F-4D97-AF65-F5344CB8AC3E}">
        <p14:creationId xmlns:p14="http://schemas.microsoft.com/office/powerpoint/2010/main" val="1190780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C2473-15C4-4134-9FC1-3FB5FEC95172}"/>
              </a:ext>
            </a:extLst>
          </p:cNvPr>
          <p:cNvSpPr>
            <a:spLocks noGrp="1"/>
          </p:cNvSpPr>
          <p:nvPr>
            <p:ph type="title"/>
          </p:nvPr>
        </p:nvSpPr>
        <p:spPr>
          <a:xfrm>
            <a:off x="353171" y="3429000"/>
            <a:ext cx="10515600" cy="1325563"/>
          </a:xfrm>
        </p:spPr>
        <p:txBody>
          <a:bodyPr/>
          <a:lstStyle/>
          <a:p>
            <a:pPr algn="ctr"/>
            <a:r>
              <a:rPr lang="en-US" b="1" i="1" dirty="0"/>
              <a:t>END</a:t>
            </a:r>
            <a:endParaRPr lang="th-TH" b="1" i="1" dirty="0"/>
          </a:p>
        </p:txBody>
      </p:sp>
      <p:sp>
        <p:nvSpPr>
          <p:cNvPr id="4" name="Date Placeholder 3">
            <a:extLst>
              <a:ext uri="{FF2B5EF4-FFF2-40B4-BE49-F238E27FC236}">
                <a16:creationId xmlns:a16="http://schemas.microsoft.com/office/drawing/2014/main" id="{17B5E280-26E4-4439-B798-7F8FCAAD777E}"/>
              </a:ext>
            </a:extLst>
          </p:cNvPr>
          <p:cNvSpPr>
            <a:spLocks noGrp="1"/>
          </p:cNvSpPr>
          <p:nvPr>
            <p:ph type="dt" sz="half" idx="10"/>
          </p:nvPr>
        </p:nvSpPr>
        <p:spPr/>
        <p:txBody>
          <a:bodyPr/>
          <a:lstStyle/>
          <a:p>
            <a:fld id="{B94B0649-7372-4CE6-BC21-4A28FA42FD34}" type="datetime1">
              <a:rPr lang="en-US" smtClean="0"/>
              <a:t>7/4/2020</a:t>
            </a:fld>
            <a:endParaRPr lang="th-TH"/>
          </a:p>
        </p:txBody>
      </p:sp>
      <p:sp>
        <p:nvSpPr>
          <p:cNvPr id="5" name="Slide Number Placeholder 4">
            <a:extLst>
              <a:ext uri="{FF2B5EF4-FFF2-40B4-BE49-F238E27FC236}">
                <a16:creationId xmlns:a16="http://schemas.microsoft.com/office/drawing/2014/main" id="{C21BBC05-0970-4EF4-A316-7D1BC78F15D7}"/>
              </a:ext>
            </a:extLst>
          </p:cNvPr>
          <p:cNvSpPr>
            <a:spLocks noGrp="1"/>
          </p:cNvSpPr>
          <p:nvPr>
            <p:ph type="sldNum" sz="quarter" idx="12"/>
          </p:nvPr>
        </p:nvSpPr>
        <p:spPr/>
        <p:txBody>
          <a:bodyPr/>
          <a:lstStyle/>
          <a:p>
            <a:fld id="{33BCD95E-A428-4E8F-A603-A71E22D42A60}" type="slidenum">
              <a:rPr lang="th-TH" smtClean="0"/>
              <a:t>23</a:t>
            </a:fld>
            <a:endParaRPr lang="th-TH"/>
          </a:p>
        </p:txBody>
      </p:sp>
    </p:spTree>
    <p:extLst>
      <p:ext uri="{BB962C8B-B14F-4D97-AF65-F5344CB8AC3E}">
        <p14:creationId xmlns:p14="http://schemas.microsoft.com/office/powerpoint/2010/main" val="236044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111A8-5A22-4842-9969-F64FE3D5B0BE}"/>
              </a:ext>
            </a:extLst>
          </p:cNvPr>
          <p:cNvSpPr>
            <a:spLocks noGrp="1"/>
          </p:cNvSpPr>
          <p:nvPr>
            <p:ph type="title"/>
          </p:nvPr>
        </p:nvSpPr>
        <p:spPr>
          <a:xfrm>
            <a:off x="217998" y="219226"/>
            <a:ext cx="10515600" cy="708301"/>
          </a:xfrm>
        </p:spPr>
        <p:txBody>
          <a:bodyPr>
            <a:normAutofit/>
          </a:bodyPr>
          <a:lstStyle/>
          <a:p>
            <a:r>
              <a:rPr lang="en-US" sz="3200" b="1" dirty="0">
                <a:solidFill>
                  <a:srgbClr val="7030A0"/>
                </a:solidFill>
                <a:sym typeface="Symbol" panose="05050102010706020507" pitchFamily="18" charset="2"/>
              </a:rPr>
              <a:t>3</a:t>
            </a:r>
            <a:r>
              <a:rPr lang="th-TH" sz="3200" b="1" dirty="0">
                <a:solidFill>
                  <a:srgbClr val="7030A0"/>
                </a:solidFill>
                <a:sym typeface="Symbol" panose="05050102010706020507" pitchFamily="18" charset="2"/>
              </a:rPr>
              <a:t> </a:t>
            </a:r>
            <a:r>
              <a:rPr lang="en-US" sz="3200" b="1" dirty="0">
                <a:solidFill>
                  <a:srgbClr val="7030A0"/>
                </a:solidFill>
                <a:sym typeface="Symbol" panose="05050102010706020507" pitchFamily="18" charset="2"/>
              </a:rPr>
              <a:t>Power </a:t>
            </a:r>
            <a:endParaRPr lang="th-TH" sz="3200" b="1" dirty="0">
              <a:solidFill>
                <a:srgbClr val="7030A0"/>
              </a:solidFill>
            </a:endParaRPr>
          </a:p>
        </p:txBody>
      </p:sp>
      <p:sp>
        <p:nvSpPr>
          <p:cNvPr id="5" name="Slide Number Placeholder 4">
            <a:extLst>
              <a:ext uri="{FF2B5EF4-FFF2-40B4-BE49-F238E27FC236}">
                <a16:creationId xmlns:a16="http://schemas.microsoft.com/office/drawing/2014/main" id="{E091EC60-12D8-407B-9ED1-F1CF4E039A64}"/>
              </a:ext>
            </a:extLst>
          </p:cNvPr>
          <p:cNvSpPr>
            <a:spLocks noGrp="1"/>
          </p:cNvSpPr>
          <p:nvPr>
            <p:ph type="sldNum" sz="quarter" idx="12"/>
          </p:nvPr>
        </p:nvSpPr>
        <p:spPr/>
        <p:txBody>
          <a:bodyPr/>
          <a:lstStyle/>
          <a:p>
            <a:fld id="{33BCD95E-A428-4E8F-A603-A71E22D42A60}" type="slidenum">
              <a:rPr lang="th-TH" sz="1050" smtClean="0"/>
              <a:t>3</a:t>
            </a:fld>
            <a:endParaRPr lang="th-TH" sz="1050" dirty="0"/>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27E96E7D-D479-4628-883E-D5C66672E3F5}"/>
                  </a:ext>
                </a:extLst>
              </p:cNvPr>
              <p:cNvSpPr/>
              <p:nvPr/>
            </p:nvSpPr>
            <p:spPr>
              <a:xfrm>
                <a:off x="289560" y="1529224"/>
                <a:ext cx="8393265" cy="397673"/>
              </a:xfrm>
              <a:prstGeom prst="rect">
                <a:avLst/>
              </a:prstGeom>
            </p:spPr>
            <p:txBody>
              <a:bodyPr wrap="square">
                <a:spAutoFit/>
              </a:bodyPr>
              <a:lstStyle/>
              <a:p>
                <a:pPr>
                  <a:lnSpc>
                    <a:spcPct val="107000"/>
                  </a:lnSpc>
                  <a:spcAft>
                    <a:spcPts val="800"/>
                  </a:spcAft>
                </a:pPr>
                <a14:m>
                  <m:oMath xmlns:m="http://schemas.openxmlformats.org/officeDocument/2006/math">
                    <m:r>
                      <a:rPr lang="en-US" sz="2000" b="0" i="1" smtClean="0">
                        <a:latin typeface="Cambria Math" panose="02040503050406030204" pitchFamily="18" charset="0"/>
                        <a:ea typeface="Calibri" panose="020F0502020204030204" pitchFamily="34" charset="0"/>
                        <a:cs typeface="Cordia New" panose="020B0304020202020204" pitchFamily="34" charset="-34"/>
                      </a:rPr>
                      <m:t>𝐴𝑐𝑡𝑖𝑣𝑒</m:t>
                    </m:r>
                    <m:r>
                      <a:rPr lang="en-US" sz="2000" b="0" i="1" smtClean="0">
                        <a:latin typeface="Cambria Math" panose="02040503050406030204" pitchFamily="18" charset="0"/>
                        <a:ea typeface="Calibri" panose="020F0502020204030204" pitchFamily="34" charset="0"/>
                        <a:cs typeface="Cordia New" panose="020B0304020202020204" pitchFamily="34" charset="-34"/>
                      </a:rPr>
                      <m:t> </m:t>
                    </m:r>
                    <m:r>
                      <a:rPr lang="en-US" sz="2000" b="0" i="1" smtClean="0">
                        <a:latin typeface="Cambria Math" panose="02040503050406030204" pitchFamily="18" charset="0"/>
                        <a:ea typeface="Calibri" panose="020F0502020204030204" pitchFamily="34" charset="0"/>
                        <a:cs typeface="Cordia New" panose="020B0304020202020204" pitchFamily="34" charset="-34"/>
                      </a:rPr>
                      <m:t>𝑝𝑜𝑤𝑒𝑟</m:t>
                    </m:r>
                    <m:r>
                      <a:rPr lang="en-US" sz="2000" b="0" i="1" smtClean="0">
                        <a:latin typeface="Cambria Math" panose="02040503050406030204" pitchFamily="18" charset="0"/>
                        <a:ea typeface="Calibri" panose="020F0502020204030204" pitchFamily="34" charset="0"/>
                        <a:cs typeface="Cordia New" panose="020B0304020202020204" pitchFamily="34" charset="-34"/>
                      </a:rPr>
                      <m:t> </m:t>
                    </m:r>
                    <m:r>
                      <a:rPr lang="en-US" sz="2000" b="0" i="1" smtClean="0">
                        <a:latin typeface="Cambria Math" panose="02040503050406030204" pitchFamily="18" charset="0"/>
                        <a:ea typeface="Calibri" panose="020F0502020204030204" pitchFamily="34" charset="0"/>
                        <a:cs typeface="Cordia New" panose="020B0304020202020204" pitchFamily="34" charset="-34"/>
                      </a:rPr>
                      <m:t>𝑖𝑛</m:t>
                    </m:r>
                    <m:r>
                      <a:rPr lang="en-US" sz="2000" b="0" i="1" smtClean="0">
                        <a:latin typeface="Cambria Math" panose="02040503050406030204" pitchFamily="18" charset="0"/>
                        <a:ea typeface="Calibri" panose="020F0502020204030204" pitchFamily="34" charset="0"/>
                        <a:cs typeface="Cordia New" panose="020B0304020202020204" pitchFamily="34" charset="-34"/>
                      </a:rPr>
                      <m:t> </m:t>
                    </m:r>
                    <m:r>
                      <a:rPr lang="en-US" sz="2000" b="0" i="1" smtClean="0">
                        <a:latin typeface="Cambria Math" panose="02040503050406030204" pitchFamily="18" charset="0"/>
                        <a:ea typeface="Calibri" panose="020F0502020204030204" pitchFamily="34" charset="0"/>
                        <a:cs typeface="Cordia New" panose="020B0304020202020204" pitchFamily="34" charset="-34"/>
                      </a:rPr>
                      <m:t>𝑡𝑒𝑟𝑚𝑠</m:t>
                    </m:r>
                    <m:r>
                      <a:rPr lang="en-US" sz="2000" b="0" i="1" smtClean="0">
                        <a:latin typeface="Cambria Math" panose="02040503050406030204" pitchFamily="18" charset="0"/>
                        <a:ea typeface="Calibri" panose="020F0502020204030204" pitchFamily="34" charset="0"/>
                        <a:cs typeface="Cordia New" panose="020B0304020202020204" pitchFamily="34" charset="-34"/>
                      </a:rPr>
                      <m:t> </m:t>
                    </m:r>
                    <m:r>
                      <a:rPr lang="en-US" sz="2000" b="0" i="1" smtClean="0">
                        <a:latin typeface="Cambria Math" panose="02040503050406030204" pitchFamily="18" charset="0"/>
                        <a:ea typeface="Calibri" panose="020F0502020204030204" pitchFamily="34" charset="0"/>
                        <a:cs typeface="Cordia New" panose="020B0304020202020204" pitchFamily="34" charset="-34"/>
                      </a:rPr>
                      <m:t>𝑜𝑓</m:t>
                    </m:r>
                    <m:r>
                      <a:rPr lang="en-US" sz="2000" b="0" i="1" smtClean="0">
                        <a:latin typeface="Cambria Math" panose="02040503050406030204" pitchFamily="18" charset="0"/>
                        <a:ea typeface="Calibri" panose="020F0502020204030204" pitchFamily="34" charset="0"/>
                        <a:cs typeface="Cordia New" panose="020B0304020202020204" pitchFamily="34" charset="-34"/>
                      </a:rPr>
                      <m:t> </m:t>
                    </m:r>
                  </m:oMath>
                </a14:m>
                <a:r>
                  <a:rPr lang="en-US" sz="2000" b="0" i="1" dirty="0">
                    <a:latin typeface="Cambria Math" panose="02040503050406030204" pitchFamily="18" charset="0"/>
                    <a:ea typeface="Calibri" panose="020F0502020204030204" pitchFamily="34" charset="0"/>
                    <a:cs typeface="Cordia New" panose="020B0304020202020204" pitchFamily="34" charset="-34"/>
                  </a:rPr>
                  <a:t> Phase</a:t>
                </a:r>
              </a:p>
            </p:txBody>
          </p:sp>
        </mc:Choice>
        <mc:Fallback xmlns="">
          <p:sp>
            <p:nvSpPr>
              <p:cNvPr id="8" name="Rectangle 7">
                <a:extLst>
                  <a:ext uri="{FF2B5EF4-FFF2-40B4-BE49-F238E27FC236}">
                    <a16:creationId xmlns:a16="http://schemas.microsoft.com/office/drawing/2014/main" id="{27E96E7D-D479-4628-883E-D5C66672E3F5}"/>
                  </a:ext>
                </a:extLst>
              </p:cNvPr>
              <p:cNvSpPr>
                <a:spLocks noRot="1" noChangeAspect="1" noMove="1" noResize="1" noEditPoints="1" noAdjustHandles="1" noChangeArrowheads="1" noChangeShapeType="1" noTextEdit="1"/>
              </p:cNvSpPr>
              <p:nvPr/>
            </p:nvSpPr>
            <p:spPr>
              <a:xfrm>
                <a:off x="289560" y="1529224"/>
                <a:ext cx="8393265" cy="397673"/>
              </a:xfrm>
              <a:prstGeom prst="rect">
                <a:avLst/>
              </a:prstGeom>
              <a:blipFill>
                <a:blip r:embed="rId2"/>
                <a:stretch>
                  <a:fillRect t="-10769" b="-26154"/>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B5D7AA97-0439-4346-BA02-0FE84EADB986}"/>
                  </a:ext>
                </a:extLst>
              </p:cNvPr>
              <p:cNvSpPr/>
              <p:nvPr/>
            </p:nvSpPr>
            <p:spPr>
              <a:xfrm>
                <a:off x="289560" y="3199347"/>
                <a:ext cx="4490973" cy="595997"/>
              </a:xfrm>
              <a:prstGeom prst="rect">
                <a:avLst/>
              </a:prstGeom>
            </p:spPr>
            <p:txBody>
              <a:bodyPr wrap="non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libri" panose="020F0502020204030204" pitchFamily="34" charset="0"/>
                          <a:cs typeface="Cordia New" panose="020B0304020202020204" pitchFamily="34" charset="-34"/>
                        </a:rPr>
                        <m:t>𝑃</m:t>
                      </m:r>
                      <m:r>
                        <a:rPr lang="en-US" sz="2000" i="1">
                          <a:latin typeface="Cambria Math" panose="02040503050406030204" pitchFamily="18" charset="0"/>
                          <a:ea typeface="Calibri" panose="020F0502020204030204" pitchFamily="34" charset="0"/>
                          <a:cs typeface="Cordia New" panose="020B0304020202020204" pitchFamily="34" charset="-34"/>
                        </a:rPr>
                        <m:t>=</m:t>
                      </m:r>
                      <m:rad>
                        <m:radPr>
                          <m:degHide m:val="on"/>
                          <m:ctrlPr>
                            <a:rPr lang="en-US" sz="2000" i="1">
                              <a:latin typeface="Cambria Math" panose="02040503050406030204" pitchFamily="18" charset="0"/>
                              <a:ea typeface="Calibri" panose="020F0502020204030204" pitchFamily="34" charset="0"/>
                              <a:cs typeface="Cordia New" panose="020B0304020202020204" pitchFamily="34" charset="-34"/>
                            </a:rPr>
                          </m:ctrlPr>
                        </m:radPr>
                        <m:deg/>
                        <m:e>
                          <m:r>
                            <a:rPr lang="en-US" sz="2000" i="1">
                              <a:latin typeface="Cambria Math" panose="02040503050406030204" pitchFamily="18" charset="0"/>
                              <a:ea typeface="Calibri" panose="020F0502020204030204" pitchFamily="34" charset="0"/>
                              <a:cs typeface="Cordia New" panose="020B0304020202020204" pitchFamily="34" charset="-34"/>
                            </a:rPr>
                            <m:t>3</m:t>
                          </m:r>
                        </m:e>
                      </m:rad>
                      <m:sSub>
                        <m:sSubPr>
                          <m:ctrlPr>
                            <a:rPr lang="en-US" sz="2000" i="1">
                              <a:latin typeface="Cambria Math" panose="02040503050406030204" pitchFamily="18" charset="0"/>
                              <a:ea typeface="Calibri" panose="020F0502020204030204" pitchFamily="34" charset="0"/>
                              <a:cs typeface="Cordia New" panose="020B0304020202020204" pitchFamily="34" charset="-34"/>
                            </a:rPr>
                          </m:ctrlPr>
                        </m:sSubPr>
                        <m:e>
                          <m:r>
                            <a:rPr lang="en-US" sz="2000" i="1">
                              <a:latin typeface="Cambria Math" panose="02040503050406030204" pitchFamily="18" charset="0"/>
                              <a:ea typeface="Calibri" panose="020F0502020204030204" pitchFamily="34" charset="0"/>
                              <a:cs typeface="Cordia New" panose="020B0304020202020204" pitchFamily="34" charset="-34"/>
                            </a:rPr>
                            <m:t>𝑉</m:t>
                          </m:r>
                        </m:e>
                        <m:sub>
                          <m:r>
                            <a:rPr lang="en-US" sz="2000" i="1">
                              <a:latin typeface="Cambria Math" panose="02040503050406030204" pitchFamily="18" charset="0"/>
                              <a:ea typeface="Calibri" panose="020F0502020204030204" pitchFamily="34" charset="0"/>
                              <a:cs typeface="Cordia New" panose="020B0304020202020204" pitchFamily="34" charset="-34"/>
                            </a:rPr>
                            <m:t>𝑙</m:t>
                          </m:r>
                        </m:sub>
                      </m:sSub>
                      <m:sSub>
                        <m:sSubPr>
                          <m:ctrlPr>
                            <a:rPr lang="en-US" sz="2000" i="1">
                              <a:latin typeface="Cambria Math" panose="02040503050406030204" pitchFamily="18" charset="0"/>
                              <a:ea typeface="Calibri" panose="020F0502020204030204" pitchFamily="34" charset="0"/>
                              <a:cs typeface="Cordia New" panose="020B0304020202020204" pitchFamily="34" charset="-34"/>
                            </a:rPr>
                          </m:ctrlPr>
                        </m:sSubPr>
                        <m:e>
                          <m:r>
                            <a:rPr lang="en-US" sz="2000" i="1">
                              <a:latin typeface="Cambria Math" panose="02040503050406030204" pitchFamily="18" charset="0"/>
                              <a:ea typeface="Calibri" panose="020F0502020204030204" pitchFamily="34" charset="0"/>
                              <a:cs typeface="Cordia New" panose="020B0304020202020204" pitchFamily="34" charset="-34"/>
                            </a:rPr>
                            <m:t>𝐼</m:t>
                          </m:r>
                        </m:e>
                        <m:sub>
                          <m:r>
                            <a:rPr lang="en-US" sz="2000" i="1">
                              <a:latin typeface="Cambria Math" panose="02040503050406030204" pitchFamily="18" charset="0"/>
                              <a:ea typeface="Calibri" panose="020F0502020204030204" pitchFamily="34" charset="0"/>
                              <a:cs typeface="Cordia New" panose="020B0304020202020204" pitchFamily="34" charset="-34"/>
                            </a:rPr>
                            <m:t>𝑙</m:t>
                          </m:r>
                        </m:sub>
                      </m:sSub>
                      <m:r>
                        <a:rPr lang="en-US" sz="2000" i="1">
                          <a:latin typeface="Cambria Math" panose="02040503050406030204" pitchFamily="18" charset="0"/>
                          <a:ea typeface="Calibri" panose="020F0502020204030204" pitchFamily="34" charset="0"/>
                          <a:cs typeface="Cordia New" panose="020B0304020202020204" pitchFamily="34" charset="-34"/>
                        </a:rPr>
                        <m:t>𝑐𝑜𝑠</m:t>
                      </m:r>
                      <m:sSub>
                        <m:sSubPr>
                          <m:ctrlPr>
                            <a:rPr lang="en-US" sz="2000" i="1">
                              <a:latin typeface="Cambria Math" panose="02040503050406030204" pitchFamily="18" charset="0"/>
                              <a:ea typeface="Calibri" panose="020F0502020204030204" pitchFamily="34" charset="0"/>
                              <a:cs typeface="Cordia New" panose="020B0304020202020204" pitchFamily="34" charset="-34"/>
                            </a:rPr>
                          </m:ctrlPr>
                        </m:sSubPr>
                        <m:e>
                          <m:r>
                            <a:rPr lang="en-US" sz="2000" i="1">
                              <a:latin typeface="Cambria Math" panose="02040503050406030204" pitchFamily="18" charset="0"/>
                              <a:ea typeface="Calibri" panose="020F0502020204030204" pitchFamily="34" charset="0"/>
                              <a:cs typeface="Cordia New" panose="020B0304020202020204" pitchFamily="34" charset="-34"/>
                            </a:rPr>
                            <m:t>∅</m:t>
                          </m:r>
                        </m:e>
                        <m:sub>
                          <m:r>
                            <a:rPr lang="en-US" sz="2000" i="1">
                              <a:latin typeface="Cambria Math" panose="02040503050406030204" pitchFamily="18" charset="0"/>
                              <a:ea typeface="Calibri" panose="020F0502020204030204" pitchFamily="34" charset="0"/>
                              <a:cs typeface="Cordia New" panose="020B0304020202020204" pitchFamily="34" charset="-34"/>
                            </a:rPr>
                            <m:t>𝑝h</m:t>
                          </m:r>
                        </m:sub>
                      </m:sSub>
                      <m:r>
                        <a:rPr lang="en-US" sz="2000" i="1">
                          <a:latin typeface="Cambria Math" panose="02040503050406030204" pitchFamily="18" charset="0"/>
                          <a:ea typeface="Calibri" panose="020F0502020204030204" pitchFamily="34" charset="0"/>
                          <a:cs typeface="Cordia New" panose="020B0304020202020204" pitchFamily="34" charset="-34"/>
                        </a:rPr>
                        <m:t>    </m:t>
                      </m:r>
                      <m:r>
                        <a:rPr lang="en-US" sz="2000" i="1">
                          <a:latin typeface="Cambria Math" panose="02040503050406030204" pitchFamily="18" charset="0"/>
                          <a:ea typeface="Calibri" panose="020F0502020204030204" pitchFamily="34" charset="0"/>
                          <a:cs typeface="Cordia New" panose="020B0304020202020204" pitchFamily="34" charset="-34"/>
                        </a:rPr>
                        <m:t>𝑤𝑎𝑡𝑡</m:t>
                      </m:r>
                      <m:r>
                        <a:rPr lang="en-US" sz="2000" i="1">
                          <a:latin typeface="Cambria Math" panose="02040503050406030204" pitchFamily="18" charset="0"/>
                          <a:ea typeface="Calibri" panose="020F0502020204030204" pitchFamily="34" charset="0"/>
                          <a:cs typeface="Cordia New" panose="020B0304020202020204" pitchFamily="34" charset="-34"/>
                        </a:rPr>
                        <m:t> ,  </m:t>
                      </m:r>
                      <m:r>
                        <a:rPr lang="en-US" sz="2000" i="1">
                          <a:latin typeface="Cambria Math" panose="02040503050406030204" pitchFamily="18" charset="0"/>
                          <a:ea typeface="Calibri" panose="020F0502020204030204" pitchFamily="34" charset="0"/>
                          <a:cs typeface="Cordia New" panose="020B0304020202020204" pitchFamily="34" charset="-34"/>
                        </a:rPr>
                        <m:t>𝐾𝑤</m:t>
                      </m:r>
                      <m:r>
                        <a:rPr lang="en-US" sz="2000" i="1">
                          <a:latin typeface="Cambria Math" panose="02040503050406030204" pitchFamily="18" charset="0"/>
                          <a:ea typeface="Calibri" panose="020F0502020204030204" pitchFamily="34" charset="0"/>
                          <a:cs typeface="Cordia New" panose="020B0304020202020204" pitchFamily="34" charset="-34"/>
                        </a:rPr>
                        <m:t>, </m:t>
                      </m:r>
                      <m:r>
                        <a:rPr lang="en-US" sz="2000" i="1">
                          <a:latin typeface="Cambria Math" panose="02040503050406030204" pitchFamily="18" charset="0"/>
                          <a:ea typeface="Calibri" panose="020F0502020204030204" pitchFamily="34" charset="0"/>
                          <a:cs typeface="Cordia New" panose="020B0304020202020204" pitchFamily="34" charset="-34"/>
                        </a:rPr>
                        <m:t>𝑀𝑤</m:t>
                      </m:r>
                    </m:oMath>
                  </m:oMathPara>
                </a14:m>
                <a:endParaRPr lang="en-US" sz="900" dirty="0">
                  <a:latin typeface="Calibri" panose="020F0502020204030204" pitchFamily="34" charset="0"/>
                  <a:ea typeface="Calibri" panose="020F0502020204030204" pitchFamily="34" charset="0"/>
                  <a:cs typeface="Cordia New" panose="020B0304020202020204" pitchFamily="34" charset="-34"/>
                </a:endParaRPr>
              </a:p>
            </p:txBody>
          </p:sp>
        </mc:Choice>
        <mc:Fallback xmlns="">
          <p:sp>
            <p:nvSpPr>
              <p:cNvPr id="9" name="Rectangle 8">
                <a:extLst>
                  <a:ext uri="{FF2B5EF4-FFF2-40B4-BE49-F238E27FC236}">
                    <a16:creationId xmlns:a16="http://schemas.microsoft.com/office/drawing/2014/main" id="{B5D7AA97-0439-4346-BA02-0FE84EADB986}"/>
                  </a:ext>
                </a:extLst>
              </p:cNvPr>
              <p:cNvSpPr>
                <a:spLocks noRot="1" noChangeAspect="1" noMove="1" noResize="1" noEditPoints="1" noAdjustHandles="1" noChangeArrowheads="1" noChangeShapeType="1" noTextEdit="1"/>
              </p:cNvSpPr>
              <p:nvPr/>
            </p:nvSpPr>
            <p:spPr>
              <a:xfrm>
                <a:off x="289560" y="3199347"/>
                <a:ext cx="4490973" cy="595997"/>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5AC86E33-D39B-4B03-8C3D-82FB45C646CD}"/>
                  </a:ext>
                </a:extLst>
              </p:cNvPr>
              <p:cNvSpPr/>
              <p:nvPr/>
            </p:nvSpPr>
            <p:spPr>
              <a:xfrm>
                <a:off x="289561" y="2048982"/>
                <a:ext cx="4624346" cy="549574"/>
              </a:xfrm>
              <a:prstGeom prst="rect">
                <a:avLst/>
              </a:prstGeom>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libri" panose="020F0502020204030204" pitchFamily="34" charset="0"/>
                          <a:cs typeface="Cordia New" panose="020B0304020202020204" pitchFamily="34" charset="-34"/>
                        </a:rPr>
                        <m:t>𝑃</m:t>
                      </m:r>
                      <m:r>
                        <a:rPr lang="en-US" sz="2000" i="1">
                          <a:latin typeface="Cambria Math" panose="02040503050406030204" pitchFamily="18" charset="0"/>
                          <a:ea typeface="Calibri" panose="020F0502020204030204" pitchFamily="34" charset="0"/>
                          <a:cs typeface="Cordia New" panose="020B0304020202020204" pitchFamily="34" charset="-34"/>
                        </a:rPr>
                        <m:t>=3</m:t>
                      </m:r>
                      <m:sSub>
                        <m:sSubPr>
                          <m:ctrlPr>
                            <a:rPr lang="en-US" sz="2000" i="1">
                              <a:latin typeface="Cambria Math" panose="02040503050406030204" pitchFamily="18" charset="0"/>
                              <a:ea typeface="Calibri" panose="020F0502020204030204" pitchFamily="34" charset="0"/>
                              <a:cs typeface="Cordia New" panose="020B0304020202020204" pitchFamily="34" charset="-34"/>
                            </a:rPr>
                          </m:ctrlPr>
                        </m:sSubPr>
                        <m:e>
                          <m:r>
                            <a:rPr lang="en-US" sz="2000" i="1">
                              <a:latin typeface="Cambria Math" panose="02040503050406030204" pitchFamily="18" charset="0"/>
                              <a:ea typeface="Calibri" panose="020F0502020204030204" pitchFamily="34" charset="0"/>
                              <a:cs typeface="Cordia New" panose="020B0304020202020204" pitchFamily="34" charset="-34"/>
                            </a:rPr>
                            <m:t>𝑉</m:t>
                          </m:r>
                        </m:e>
                        <m:sub>
                          <m:r>
                            <a:rPr lang="en-US" sz="2000" i="1">
                              <a:latin typeface="Cambria Math" panose="02040503050406030204" pitchFamily="18" charset="0"/>
                              <a:ea typeface="Calibri" panose="020F0502020204030204" pitchFamily="34" charset="0"/>
                              <a:cs typeface="Cordia New" panose="020B0304020202020204" pitchFamily="34" charset="-34"/>
                            </a:rPr>
                            <m:t>𝑝h</m:t>
                          </m:r>
                        </m:sub>
                      </m:sSub>
                      <m:sSub>
                        <m:sSubPr>
                          <m:ctrlPr>
                            <a:rPr lang="en-US" sz="2000" i="1">
                              <a:latin typeface="Cambria Math" panose="02040503050406030204" pitchFamily="18" charset="0"/>
                              <a:ea typeface="Calibri" panose="020F0502020204030204" pitchFamily="34" charset="0"/>
                              <a:cs typeface="Cordia New" panose="020B0304020202020204" pitchFamily="34" charset="-34"/>
                            </a:rPr>
                          </m:ctrlPr>
                        </m:sSubPr>
                        <m:e>
                          <m:r>
                            <a:rPr lang="en-US" sz="2000" i="1">
                              <a:latin typeface="Cambria Math" panose="02040503050406030204" pitchFamily="18" charset="0"/>
                              <a:ea typeface="Calibri" panose="020F0502020204030204" pitchFamily="34" charset="0"/>
                              <a:cs typeface="Cordia New" panose="020B0304020202020204" pitchFamily="34" charset="-34"/>
                            </a:rPr>
                            <m:t>𝐼</m:t>
                          </m:r>
                        </m:e>
                        <m:sub>
                          <m:r>
                            <a:rPr lang="en-US" sz="2000" i="1">
                              <a:latin typeface="Cambria Math" panose="02040503050406030204" pitchFamily="18" charset="0"/>
                              <a:ea typeface="Calibri" panose="020F0502020204030204" pitchFamily="34" charset="0"/>
                              <a:cs typeface="Cordia New" panose="020B0304020202020204" pitchFamily="34" charset="-34"/>
                            </a:rPr>
                            <m:t>𝑝h</m:t>
                          </m:r>
                        </m:sub>
                      </m:sSub>
                      <m:r>
                        <a:rPr lang="en-US" sz="2000" i="1">
                          <a:latin typeface="Cambria Math" panose="02040503050406030204" pitchFamily="18" charset="0"/>
                          <a:ea typeface="Calibri" panose="020F0502020204030204" pitchFamily="34" charset="0"/>
                          <a:cs typeface="Cordia New" panose="020B0304020202020204" pitchFamily="34" charset="-34"/>
                        </a:rPr>
                        <m:t>𝑐𝑜𝑠</m:t>
                      </m:r>
                      <m:sSub>
                        <m:sSubPr>
                          <m:ctrlPr>
                            <a:rPr lang="en-US" sz="2000" i="1">
                              <a:latin typeface="Cambria Math" panose="02040503050406030204" pitchFamily="18" charset="0"/>
                              <a:ea typeface="Calibri" panose="020F0502020204030204" pitchFamily="34" charset="0"/>
                              <a:cs typeface="Cordia New" panose="020B0304020202020204" pitchFamily="34" charset="-34"/>
                            </a:rPr>
                          </m:ctrlPr>
                        </m:sSubPr>
                        <m:e>
                          <m:r>
                            <a:rPr lang="en-US" sz="2000" i="1">
                              <a:latin typeface="Cambria Math" panose="02040503050406030204" pitchFamily="18" charset="0"/>
                              <a:ea typeface="Calibri" panose="020F0502020204030204" pitchFamily="34" charset="0"/>
                              <a:cs typeface="Cordia New" panose="020B0304020202020204" pitchFamily="34" charset="-34"/>
                            </a:rPr>
                            <m:t>∅</m:t>
                          </m:r>
                        </m:e>
                        <m:sub>
                          <m:r>
                            <a:rPr lang="en-US" sz="2000" i="1">
                              <a:latin typeface="Cambria Math" panose="02040503050406030204" pitchFamily="18" charset="0"/>
                              <a:ea typeface="Calibri" panose="020F0502020204030204" pitchFamily="34" charset="0"/>
                              <a:cs typeface="Cordia New" panose="020B0304020202020204" pitchFamily="34" charset="-34"/>
                            </a:rPr>
                            <m:t>𝑝h</m:t>
                          </m:r>
                          <m:r>
                            <a:rPr lang="en-US" sz="2000" i="1">
                              <a:latin typeface="Cambria Math" panose="02040503050406030204" pitchFamily="18" charset="0"/>
                              <a:ea typeface="Calibri" panose="020F0502020204030204" pitchFamily="34" charset="0"/>
                              <a:cs typeface="Cordia New" panose="020B0304020202020204" pitchFamily="34" charset="-34"/>
                            </a:rPr>
                            <m:t> </m:t>
                          </m:r>
                        </m:sub>
                      </m:sSub>
                      <m:r>
                        <a:rPr lang="en-US" sz="2000" i="1">
                          <a:latin typeface="Cambria Math" panose="02040503050406030204" pitchFamily="18" charset="0"/>
                          <a:ea typeface="Calibri" panose="020F0502020204030204" pitchFamily="34" charset="0"/>
                          <a:cs typeface="Cordia New" panose="020B0304020202020204" pitchFamily="34" charset="-34"/>
                        </a:rPr>
                        <m:t>    </m:t>
                      </m:r>
                      <m:r>
                        <a:rPr lang="en-US" sz="2000" i="1">
                          <a:latin typeface="Cambria Math" panose="02040503050406030204" pitchFamily="18" charset="0"/>
                          <a:ea typeface="Calibri" panose="020F0502020204030204" pitchFamily="34" charset="0"/>
                          <a:cs typeface="Cordia New" panose="020B0304020202020204" pitchFamily="34" charset="-34"/>
                        </a:rPr>
                        <m:t>𝑤𝑎𝑡𝑡</m:t>
                      </m:r>
                      <m:r>
                        <a:rPr lang="en-US" sz="2000" i="1">
                          <a:latin typeface="Cambria Math" panose="02040503050406030204" pitchFamily="18" charset="0"/>
                          <a:ea typeface="Calibri" panose="020F0502020204030204" pitchFamily="34" charset="0"/>
                          <a:cs typeface="Cordia New" panose="020B0304020202020204" pitchFamily="34" charset="-34"/>
                        </a:rPr>
                        <m:t> ,  </m:t>
                      </m:r>
                      <m:r>
                        <a:rPr lang="en-US" sz="2000" i="1">
                          <a:latin typeface="Cambria Math" panose="02040503050406030204" pitchFamily="18" charset="0"/>
                          <a:ea typeface="Calibri" panose="020F0502020204030204" pitchFamily="34" charset="0"/>
                          <a:cs typeface="Cordia New" panose="020B0304020202020204" pitchFamily="34" charset="-34"/>
                        </a:rPr>
                        <m:t>𝐾𝑤</m:t>
                      </m:r>
                      <m:r>
                        <a:rPr lang="en-US" sz="2000" i="1">
                          <a:latin typeface="Cambria Math" panose="02040503050406030204" pitchFamily="18" charset="0"/>
                          <a:ea typeface="Calibri" panose="020F0502020204030204" pitchFamily="34" charset="0"/>
                          <a:cs typeface="Cordia New" panose="020B0304020202020204" pitchFamily="34" charset="-34"/>
                        </a:rPr>
                        <m:t>, </m:t>
                      </m:r>
                      <m:r>
                        <a:rPr lang="en-US" sz="2000" i="1">
                          <a:latin typeface="Cambria Math" panose="02040503050406030204" pitchFamily="18" charset="0"/>
                          <a:ea typeface="Calibri" panose="020F0502020204030204" pitchFamily="34" charset="0"/>
                          <a:cs typeface="Cordia New" panose="020B0304020202020204" pitchFamily="34" charset="-34"/>
                        </a:rPr>
                        <m:t>𝑀𝑤</m:t>
                      </m:r>
                    </m:oMath>
                  </m:oMathPara>
                </a14:m>
                <a:endParaRPr lang="en-US" sz="900" dirty="0">
                  <a:latin typeface="Calibri" panose="020F0502020204030204" pitchFamily="34" charset="0"/>
                  <a:ea typeface="Calibri" panose="020F0502020204030204" pitchFamily="34" charset="0"/>
                  <a:cs typeface="Cordia New" panose="020B0304020202020204" pitchFamily="34" charset="-34"/>
                </a:endParaRPr>
              </a:p>
            </p:txBody>
          </p:sp>
        </mc:Choice>
        <mc:Fallback xmlns="">
          <p:sp>
            <p:nvSpPr>
              <p:cNvPr id="10" name="Rectangle 9">
                <a:extLst>
                  <a:ext uri="{FF2B5EF4-FFF2-40B4-BE49-F238E27FC236}">
                    <a16:creationId xmlns:a16="http://schemas.microsoft.com/office/drawing/2014/main" id="{5AC86E33-D39B-4B03-8C3D-82FB45C646CD}"/>
                  </a:ext>
                </a:extLst>
              </p:cNvPr>
              <p:cNvSpPr>
                <a:spLocks noRot="1" noChangeAspect="1" noMove="1" noResize="1" noEditPoints="1" noAdjustHandles="1" noChangeArrowheads="1" noChangeShapeType="1" noTextEdit="1"/>
              </p:cNvSpPr>
              <p:nvPr/>
            </p:nvSpPr>
            <p:spPr>
              <a:xfrm>
                <a:off x="289561" y="2048982"/>
                <a:ext cx="4624346" cy="549574"/>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83482F9-B74F-4976-A296-6039ABE94E94}"/>
                  </a:ext>
                </a:extLst>
              </p:cNvPr>
              <p:cNvSpPr/>
              <p:nvPr/>
            </p:nvSpPr>
            <p:spPr>
              <a:xfrm>
                <a:off x="289560" y="2679589"/>
                <a:ext cx="3661130" cy="397673"/>
              </a:xfrm>
              <a:prstGeom prst="rect">
                <a:avLst/>
              </a:prstGeom>
            </p:spPr>
            <p:txBody>
              <a:bodyPr wrap="none">
                <a:spAutoFit/>
              </a:bodyPr>
              <a:lstStyle/>
              <a:p>
                <a:pPr>
                  <a:lnSpc>
                    <a:spcPct val="107000"/>
                  </a:lnSpc>
                  <a:spcAft>
                    <a:spcPts val="800"/>
                  </a:spcAft>
                </a:pPr>
                <a14:m>
                  <m:oMath xmlns:m="http://schemas.openxmlformats.org/officeDocument/2006/math">
                    <m:r>
                      <a:rPr lang="en-US" sz="2000" i="1">
                        <a:latin typeface="Cambria Math" panose="02040503050406030204" pitchFamily="18" charset="0"/>
                        <a:ea typeface="Calibri" panose="020F0502020204030204" pitchFamily="34" charset="0"/>
                        <a:cs typeface="Cordia New" panose="020B0304020202020204" pitchFamily="34" charset="-34"/>
                      </a:rPr>
                      <m:t>𝐴𝑐𝑡𝑖𝑣𝑒</m:t>
                    </m:r>
                    <m:r>
                      <a:rPr lang="en-US" sz="2000" i="1">
                        <a:latin typeface="Cambria Math" panose="02040503050406030204" pitchFamily="18" charset="0"/>
                        <a:ea typeface="Calibri" panose="020F0502020204030204" pitchFamily="34" charset="0"/>
                        <a:cs typeface="Cordia New" panose="020B0304020202020204" pitchFamily="34" charset="-34"/>
                      </a:rPr>
                      <m:t> </m:t>
                    </m:r>
                    <m:r>
                      <a:rPr lang="en-US" sz="2000" i="1">
                        <a:latin typeface="Cambria Math" panose="02040503050406030204" pitchFamily="18" charset="0"/>
                        <a:ea typeface="Calibri" panose="020F0502020204030204" pitchFamily="34" charset="0"/>
                        <a:cs typeface="Cordia New" panose="020B0304020202020204" pitchFamily="34" charset="-34"/>
                      </a:rPr>
                      <m:t>𝑝𝑜𝑤𝑒𝑟</m:t>
                    </m:r>
                    <m:r>
                      <a:rPr lang="en-US" sz="2000" i="1">
                        <a:latin typeface="Cambria Math" panose="02040503050406030204" pitchFamily="18" charset="0"/>
                        <a:ea typeface="Calibri" panose="020F0502020204030204" pitchFamily="34" charset="0"/>
                        <a:cs typeface="Cordia New" panose="020B0304020202020204" pitchFamily="34" charset="-34"/>
                      </a:rPr>
                      <m:t> </m:t>
                    </m:r>
                    <m:r>
                      <a:rPr lang="en-US" sz="2000" i="1">
                        <a:latin typeface="Cambria Math" panose="02040503050406030204" pitchFamily="18" charset="0"/>
                        <a:ea typeface="Calibri" panose="020F0502020204030204" pitchFamily="34" charset="0"/>
                        <a:cs typeface="Cordia New" panose="020B0304020202020204" pitchFamily="34" charset="-34"/>
                      </a:rPr>
                      <m:t>𝑖𝑛</m:t>
                    </m:r>
                    <m:r>
                      <a:rPr lang="en-US" sz="2000" i="1">
                        <a:latin typeface="Cambria Math" panose="02040503050406030204" pitchFamily="18" charset="0"/>
                        <a:ea typeface="Calibri" panose="020F0502020204030204" pitchFamily="34" charset="0"/>
                        <a:cs typeface="Cordia New" panose="020B0304020202020204" pitchFamily="34" charset="-34"/>
                      </a:rPr>
                      <m:t> </m:t>
                    </m:r>
                    <m:r>
                      <a:rPr lang="en-US" sz="2000" i="1">
                        <a:latin typeface="Cambria Math" panose="02040503050406030204" pitchFamily="18" charset="0"/>
                        <a:ea typeface="Calibri" panose="020F0502020204030204" pitchFamily="34" charset="0"/>
                        <a:cs typeface="Cordia New" panose="020B0304020202020204" pitchFamily="34" charset="-34"/>
                      </a:rPr>
                      <m:t>𝑡𝑒𝑟𝑚𝑠</m:t>
                    </m:r>
                    <m:r>
                      <a:rPr lang="en-US" sz="2000" i="1">
                        <a:latin typeface="Cambria Math" panose="02040503050406030204" pitchFamily="18" charset="0"/>
                        <a:ea typeface="Calibri" panose="020F0502020204030204" pitchFamily="34" charset="0"/>
                        <a:cs typeface="Cordia New" panose="020B0304020202020204" pitchFamily="34" charset="-34"/>
                      </a:rPr>
                      <m:t> </m:t>
                    </m:r>
                    <m:r>
                      <a:rPr lang="en-US" sz="2000" i="1">
                        <a:latin typeface="Cambria Math" panose="02040503050406030204" pitchFamily="18" charset="0"/>
                        <a:ea typeface="Calibri" panose="020F0502020204030204" pitchFamily="34" charset="0"/>
                        <a:cs typeface="Cordia New" panose="020B0304020202020204" pitchFamily="34" charset="-34"/>
                      </a:rPr>
                      <m:t>𝑜𝑓</m:t>
                    </m:r>
                    <m:r>
                      <a:rPr lang="en-US" sz="2000" i="1">
                        <a:latin typeface="Cambria Math" panose="02040503050406030204" pitchFamily="18" charset="0"/>
                        <a:ea typeface="Calibri" panose="020F0502020204030204" pitchFamily="34" charset="0"/>
                        <a:cs typeface="Cordia New" panose="020B0304020202020204" pitchFamily="34" charset="-34"/>
                      </a:rPr>
                      <m:t> </m:t>
                    </m:r>
                  </m:oMath>
                </a14:m>
                <a:r>
                  <a:rPr lang="en-US" sz="2000" i="1" dirty="0">
                    <a:latin typeface="Cambria Math" panose="02040503050406030204" pitchFamily="18" charset="0"/>
                    <a:ea typeface="Calibri" panose="020F0502020204030204" pitchFamily="34" charset="0"/>
                    <a:cs typeface="Cordia New" panose="020B0304020202020204" pitchFamily="34" charset="-34"/>
                  </a:rPr>
                  <a:t> Line</a:t>
                </a:r>
              </a:p>
            </p:txBody>
          </p:sp>
        </mc:Choice>
        <mc:Fallback xmlns="">
          <p:sp>
            <p:nvSpPr>
              <p:cNvPr id="11" name="Rectangle 10">
                <a:extLst>
                  <a:ext uri="{FF2B5EF4-FFF2-40B4-BE49-F238E27FC236}">
                    <a16:creationId xmlns:a16="http://schemas.microsoft.com/office/drawing/2014/main" id="{A83482F9-B74F-4976-A296-6039ABE94E94}"/>
                  </a:ext>
                </a:extLst>
              </p:cNvPr>
              <p:cNvSpPr>
                <a:spLocks noRot="1" noChangeAspect="1" noMove="1" noResize="1" noEditPoints="1" noAdjustHandles="1" noChangeArrowheads="1" noChangeShapeType="1" noTextEdit="1"/>
              </p:cNvSpPr>
              <p:nvPr/>
            </p:nvSpPr>
            <p:spPr>
              <a:xfrm>
                <a:off x="289560" y="2679589"/>
                <a:ext cx="3661130" cy="397673"/>
              </a:xfrm>
              <a:prstGeom prst="rect">
                <a:avLst/>
              </a:prstGeom>
              <a:blipFill>
                <a:blip r:embed="rId5"/>
                <a:stretch>
                  <a:fillRect t="-10769" r="-833" b="-26154"/>
                </a:stretch>
              </a:blipFill>
            </p:spPr>
            <p:txBody>
              <a:bodyPr/>
              <a:lstStyle/>
              <a:p>
                <a:r>
                  <a:rPr lang="th-TH">
                    <a:noFill/>
                  </a:rPr>
                  <a:t> </a:t>
                </a:r>
              </a:p>
            </p:txBody>
          </p:sp>
        </mc:Fallback>
      </mc:AlternateContent>
      <p:sp>
        <p:nvSpPr>
          <p:cNvPr id="13" name="Rectangle 12">
            <a:extLst>
              <a:ext uri="{FF2B5EF4-FFF2-40B4-BE49-F238E27FC236}">
                <a16:creationId xmlns:a16="http://schemas.microsoft.com/office/drawing/2014/main" id="{A35DA124-B1F5-4D74-A35E-D1E91A6B30F6}"/>
              </a:ext>
            </a:extLst>
          </p:cNvPr>
          <p:cNvSpPr/>
          <p:nvPr/>
        </p:nvSpPr>
        <p:spPr>
          <a:xfrm>
            <a:off x="370607" y="4116214"/>
            <a:ext cx="2164439" cy="400110"/>
          </a:xfrm>
          <a:prstGeom prst="rect">
            <a:avLst/>
          </a:prstGeom>
        </p:spPr>
        <p:txBody>
          <a:bodyPr wrap="none">
            <a:spAutoFit/>
          </a:bodyPr>
          <a:lstStyle/>
          <a:p>
            <a:r>
              <a:rPr lang="en-US" sz="2000" b="1" dirty="0">
                <a:solidFill>
                  <a:srgbClr val="002060"/>
                </a:solidFill>
              </a:rPr>
              <a:t>2) Reactive Power:</a:t>
            </a:r>
            <a:endParaRPr lang="th-TH" sz="2000" b="1" dirty="0">
              <a:solidFill>
                <a:srgbClr val="002060"/>
              </a:solidFill>
            </a:endParaRP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CE922C41-E75E-4A71-93BD-11FA91431288}"/>
                  </a:ext>
                </a:extLst>
              </p:cNvPr>
              <p:cNvSpPr/>
              <p:nvPr/>
            </p:nvSpPr>
            <p:spPr>
              <a:xfrm>
                <a:off x="435866" y="4476572"/>
                <a:ext cx="4103559" cy="397673"/>
              </a:xfrm>
              <a:prstGeom prst="rect">
                <a:avLst/>
              </a:prstGeom>
            </p:spPr>
            <p:txBody>
              <a:bodyPr wrap="none">
                <a:spAutoFit/>
              </a:bodyPr>
              <a:lstStyle/>
              <a:p>
                <a:pPr>
                  <a:lnSpc>
                    <a:spcPct val="107000"/>
                  </a:lnSpc>
                  <a:spcAft>
                    <a:spcPts val="800"/>
                  </a:spcAft>
                </a:pPr>
                <a14:m>
                  <m:oMath xmlns:m="http://schemas.openxmlformats.org/officeDocument/2006/math">
                    <m:r>
                      <a:rPr lang="en-US" sz="2000" b="0" i="1" smtClean="0">
                        <a:latin typeface="Cambria Math" panose="02040503050406030204" pitchFamily="18" charset="0"/>
                        <a:ea typeface="Calibri" panose="020F0502020204030204" pitchFamily="34" charset="0"/>
                        <a:cs typeface="Cordia New" panose="020B0304020202020204" pitchFamily="34" charset="-34"/>
                      </a:rPr>
                      <m:t>𝑅𝑒𝑎𝑐𝑡𝑖𝑣𝑒</m:t>
                    </m:r>
                    <m:r>
                      <a:rPr lang="en-US" sz="2000" i="1">
                        <a:latin typeface="Cambria Math" panose="02040503050406030204" pitchFamily="18" charset="0"/>
                        <a:ea typeface="Calibri" panose="020F0502020204030204" pitchFamily="34" charset="0"/>
                        <a:cs typeface="Cordia New" panose="020B0304020202020204" pitchFamily="34" charset="-34"/>
                      </a:rPr>
                      <m:t> </m:t>
                    </m:r>
                    <m:r>
                      <a:rPr lang="en-US" sz="2000" i="1">
                        <a:latin typeface="Cambria Math" panose="02040503050406030204" pitchFamily="18" charset="0"/>
                        <a:ea typeface="Calibri" panose="020F0502020204030204" pitchFamily="34" charset="0"/>
                        <a:cs typeface="Cordia New" panose="020B0304020202020204" pitchFamily="34" charset="-34"/>
                      </a:rPr>
                      <m:t>𝑝𝑜𝑤𝑒𝑟</m:t>
                    </m:r>
                    <m:r>
                      <a:rPr lang="en-US" sz="2000" i="1">
                        <a:latin typeface="Cambria Math" panose="02040503050406030204" pitchFamily="18" charset="0"/>
                        <a:ea typeface="Calibri" panose="020F0502020204030204" pitchFamily="34" charset="0"/>
                        <a:cs typeface="Cordia New" panose="020B0304020202020204" pitchFamily="34" charset="-34"/>
                      </a:rPr>
                      <m:t> </m:t>
                    </m:r>
                    <m:r>
                      <a:rPr lang="en-US" sz="2000" i="1">
                        <a:latin typeface="Cambria Math" panose="02040503050406030204" pitchFamily="18" charset="0"/>
                        <a:ea typeface="Calibri" panose="020F0502020204030204" pitchFamily="34" charset="0"/>
                        <a:cs typeface="Cordia New" panose="020B0304020202020204" pitchFamily="34" charset="-34"/>
                      </a:rPr>
                      <m:t>𝑖𝑛</m:t>
                    </m:r>
                    <m:r>
                      <a:rPr lang="en-US" sz="2000" i="1">
                        <a:latin typeface="Cambria Math" panose="02040503050406030204" pitchFamily="18" charset="0"/>
                        <a:ea typeface="Calibri" panose="020F0502020204030204" pitchFamily="34" charset="0"/>
                        <a:cs typeface="Cordia New" panose="020B0304020202020204" pitchFamily="34" charset="-34"/>
                      </a:rPr>
                      <m:t> </m:t>
                    </m:r>
                    <m:r>
                      <a:rPr lang="en-US" sz="2000" i="1">
                        <a:latin typeface="Cambria Math" panose="02040503050406030204" pitchFamily="18" charset="0"/>
                        <a:ea typeface="Calibri" panose="020F0502020204030204" pitchFamily="34" charset="0"/>
                        <a:cs typeface="Cordia New" panose="020B0304020202020204" pitchFamily="34" charset="-34"/>
                      </a:rPr>
                      <m:t>𝑡𝑒𝑟𝑚𝑠</m:t>
                    </m:r>
                    <m:r>
                      <a:rPr lang="en-US" sz="2000" i="1">
                        <a:latin typeface="Cambria Math" panose="02040503050406030204" pitchFamily="18" charset="0"/>
                        <a:ea typeface="Calibri" panose="020F0502020204030204" pitchFamily="34" charset="0"/>
                        <a:cs typeface="Cordia New" panose="020B0304020202020204" pitchFamily="34" charset="-34"/>
                      </a:rPr>
                      <m:t> </m:t>
                    </m:r>
                    <m:r>
                      <a:rPr lang="en-US" sz="2000" i="1">
                        <a:latin typeface="Cambria Math" panose="02040503050406030204" pitchFamily="18" charset="0"/>
                        <a:ea typeface="Calibri" panose="020F0502020204030204" pitchFamily="34" charset="0"/>
                        <a:cs typeface="Cordia New" panose="020B0304020202020204" pitchFamily="34" charset="-34"/>
                      </a:rPr>
                      <m:t>𝑜𝑓</m:t>
                    </m:r>
                    <m:r>
                      <a:rPr lang="en-US" sz="2000" i="1">
                        <a:latin typeface="Cambria Math" panose="02040503050406030204" pitchFamily="18" charset="0"/>
                        <a:ea typeface="Calibri" panose="020F0502020204030204" pitchFamily="34" charset="0"/>
                        <a:cs typeface="Cordia New" panose="020B0304020202020204" pitchFamily="34" charset="-34"/>
                      </a:rPr>
                      <m:t> </m:t>
                    </m:r>
                  </m:oMath>
                </a14:m>
                <a:r>
                  <a:rPr lang="en-US" sz="2000" i="1" dirty="0">
                    <a:latin typeface="Cambria Math" panose="02040503050406030204" pitchFamily="18" charset="0"/>
                    <a:ea typeface="Calibri" panose="020F0502020204030204" pitchFamily="34" charset="0"/>
                    <a:cs typeface="Cordia New" panose="020B0304020202020204" pitchFamily="34" charset="-34"/>
                  </a:rPr>
                  <a:t> Phase</a:t>
                </a:r>
              </a:p>
            </p:txBody>
          </p:sp>
        </mc:Choice>
        <mc:Fallback xmlns="">
          <p:sp>
            <p:nvSpPr>
              <p:cNvPr id="14" name="Rectangle 13">
                <a:extLst>
                  <a:ext uri="{FF2B5EF4-FFF2-40B4-BE49-F238E27FC236}">
                    <a16:creationId xmlns:a16="http://schemas.microsoft.com/office/drawing/2014/main" id="{CE922C41-E75E-4A71-93BD-11FA91431288}"/>
                  </a:ext>
                </a:extLst>
              </p:cNvPr>
              <p:cNvSpPr>
                <a:spLocks noRot="1" noChangeAspect="1" noMove="1" noResize="1" noEditPoints="1" noAdjustHandles="1" noChangeArrowheads="1" noChangeShapeType="1" noTextEdit="1"/>
              </p:cNvSpPr>
              <p:nvPr/>
            </p:nvSpPr>
            <p:spPr>
              <a:xfrm>
                <a:off x="435866" y="4476572"/>
                <a:ext cx="4103559" cy="397673"/>
              </a:xfrm>
              <a:prstGeom prst="rect">
                <a:avLst/>
              </a:prstGeom>
              <a:blipFill>
                <a:blip r:embed="rId6"/>
                <a:stretch>
                  <a:fillRect t="-9091" r="-594" b="-24242"/>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74AA7037-1ED9-4FB8-B99A-DCFB1A1F06B0}"/>
                  </a:ext>
                </a:extLst>
              </p:cNvPr>
              <p:cNvSpPr/>
              <p:nvPr/>
            </p:nvSpPr>
            <p:spPr>
              <a:xfrm>
                <a:off x="0" y="4968840"/>
                <a:ext cx="6366663" cy="549574"/>
              </a:xfrm>
              <a:prstGeom prst="rect">
                <a:avLst/>
              </a:prstGeom>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libri" panose="020F0502020204030204" pitchFamily="34" charset="0"/>
                          <a:cs typeface="Cordia New" panose="020B0304020202020204" pitchFamily="34" charset="-34"/>
                        </a:rPr>
                        <m:t>𝑄</m:t>
                      </m:r>
                      <m:r>
                        <a:rPr lang="en-US" sz="2000" i="1">
                          <a:latin typeface="Cambria Math" panose="02040503050406030204" pitchFamily="18" charset="0"/>
                          <a:ea typeface="Calibri" panose="020F0502020204030204" pitchFamily="34" charset="0"/>
                          <a:cs typeface="Cordia New" panose="020B0304020202020204" pitchFamily="34" charset="-34"/>
                        </a:rPr>
                        <m:t>=3</m:t>
                      </m:r>
                      <m:sSub>
                        <m:sSubPr>
                          <m:ctrlPr>
                            <a:rPr lang="en-US" sz="2000" i="1">
                              <a:latin typeface="Cambria Math" panose="02040503050406030204" pitchFamily="18" charset="0"/>
                              <a:ea typeface="Calibri" panose="020F0502020204030204" pitchFamily="34" charset="0"/>
                              <a:cs typeface="Cordia New" panose="020B0304020202020204" pitchFamily="34" charset="-34"/>
                            </a:rPr>
                          </m:ctrlPr>
                        </m:sSubPr>
                        <m:e>
                          <m:r>
                            <a:rPr lang="en-US" sz="2000" i="1">
                              <a:latin typeface="Cambria Math" panose="02040503050406030204" pitchFamily="18" charset="0"/>
                              <a:ea typeface="Calibri" panose="020F0502020204030204" pitchFamily="34" charset="0"/>
                              <a:cs typeface="Cordia New" panose="020B0304020202020204" pitchFamily="34" charset="-34"/>
                            </a:rPr>
                            <m:t>𝑉</m:t>
                          </m:r>
                        </m:e>
                        <m:sub>
                          <m:r>
                            <a:rPr lang="en-US" sz="2000" i="1">
                              <a:latin typeface="Cambria Math" panose="02040503050406030204" pitchFamily="18" charset="0"/>
                              <a:ea typeface="Calibri" panose="020F0502020204030204" pitchFamily="34" charset="0"/>
                              <a:cs typeface="Cordia New" panose="020B0304020202020204" pitchFamily="34" charset="-34"/>
                            </a:rPr>
                            <m:t>𝑝h</m:t>
                          </m:r>
                        </m:sub>
                      </m:sSub>
                      <m:sSub>
                        <m:sSubPr>
                          <m:ctrlPr>
                            <a:rPr lang="en-US" sz="2000" i="1">
                              <a:latin typeface="Cambria Math" panose="02040503050406030204" pitchFamily="18" charset="0"/>
                              <a:ea typeface="Calibri" panose="020F0502020204030204" pitchFamily="34" charset="0"/>
                              <a:cs typeface="Cordia New" panose="020B0304020202020204" pitchFamily="34" charset="-34"/>
                            </a:rPr>
                          </m:ctrlPr>
                        </m:sSubPr>
                        <m:e>
                          <m:r>
                            <a:rPr lang="en-US" sz="2000" i="1">
                              <a:latin typeface="Cambria Math" panose="02040503050406030204" pitchFamily="18" charset="0"/>
                              <a:ea typeface="Calibri" panose="020F0502020204030204" pitchFamily="34" charset="0"/>
                              <a:cs typeface="Cordia New" panose="020B0304020202020204" pitchFamily="34" charset="-34"/>
                            </a:rPr>
                            <m:t>𝐼</m:t>
                          </m:r>
                        </m:e>
                        <m:sub>
                          <m:r>
                            <a:rPr lang="en-US" sz="2000" i="1">
                              <a:latin typeface="Cambria Math" panose="02040503050406030204" pitchFamily="18" charset="0"/>
                              <a:ea typeface="Calibri" panose="020F0502020204030204" pitchFamily="34" charset="0"/>
                              <a:cs typeface="Cordia New" panose="020B0304020202020204" pitchFamily="34" charset="-34"/>
                            </a:rPr>
                            <m:t>𝑝h</m:t>
                          </m:r>
                        </m:sub>
                      </m:sSub>
                      <m:r>
                        <a:rPr lang="en-US" sz="2000" i="1">
                          <a:latin typeface="Cambria Math" panose="02040503050406030204" pitchFamily="18" charset="0"/>
                          <a:ea typeface="Calibri" panose="020F0502020204030204" pitchFamily="34" charset="0"/>
                          <a:cs typeface="Cordia New" panose="020B0304020202020204" pitchFamily="34" charset="-34"/>
                        </a:rPr>
                        <m:t>𝑠</m:t>
                      </m:r>
                      <m:r>
                        <a:rPr lang="en-US" sz="2000" b="0" i="1" smtClean="0">
                          <a:latin typeface="Cambria Math" panose="02040503050406030204" pitchFamily="18" charset="0"/>
                          <a:ea typeface="Calibri" panose="020F0502020204030204" pitchFamily="34" charset="0"/>
                          <a:cs typeface="Cordia New" panose="020B0304020202020204" pitchFamily="34" charset="-34"/>
                        </a:rPr>
                        <m:t>𝑖𝑛</m:t>
                      </m:r>
                      <m:sSub>
                        <m:sSubPr>
                          <m:ctrlPr>
                            <a:rPr lang="en-US" sz="2000" i="1">
                              <a:latin typeface="Cambria Math" panose="02040503050406030204" pitchFamily="18" charset="0"/>
                              <a:ea typeface="Calibri" panose="020F0502020204030204" pitchFamily="34" charset="0"/>
                              <a:cs typeface="Cordia New" panose="020B0304020202020204" pitchFamily="34" charset="-34"/>
                            </a:rPr>
                          </m:ctrlPr>
                        </m:sSubPr>
                        <m:e>
                          <m:r>
                            <a:rPr lang="en-US" sz="2000" i="1">
                              <a:latin typeface="Cambria Math" panose="02040503050406030204" pitchFamily="18" charset="0"/>
                              <a:ea typeface="Calibri" panose="020F0502020204030204" pitchFamily="34" charset="0"/>
                              <a:cs typeface="Cordia New" panose="020B0304020202020204" pitchFamily="34" charset="-34"/>
                            </a:rPr>
                            <m:t>∅</m:t>
                          </m:r>
                        </m:e>
                        <m:sub>
                          <m:r>
                            <a:rPr lang="en-US" sz="2000" i="1">
                              <a:latin typeface="Cambria Math" panose="02040503050406030204" pitchFamily="18" charset="0"/>
                              <a:ea typeface="Calibri" panose="020F0502020204030204" pitchFamily="34" charset="0"/>
                              <a:cs typeface="Cordia New" panose="020B0304020202020204" pitchFamily="34" charset="-34"/>
                            </a:rPr>
                            <m:t>𝑝h</m:t>
                          </m:r>
                          <m:r>
                            <a:rPr lang="en-US" sz="2000" i="1">
                              <a:latin typeface="Cambria Math" panose="02040503050406030204" pitchFamily="18" charset="0"/>
                              <a:ea typeface="Calibri" panose="020F0502020204030204" pitchFamily="34" charset="0"/>
                              <a:cs typeface="Cordia New" panose="020B0304020202020204" pitchFamily="34" charset="-34"/>
                            </a:rPr>
                            <m:t> </m:t>
                          </m:r>
                        </m:sub>
                      </m:sSub>
                      <m:r>
                        <a:rPr lang="en-US" sz="2000" i="1">
                          <a:latin typeface="Cambria Math" panose="02040503050406030204" pitchFamily="18" charset="0"/>
                          <a:ea typeface="Calibri" panose="020F0502020204030204" pitchFamily="34" charset="0"/>
                          <a:cs typeface="Cordia New" panose="020B0304020202020204" pitchFamily="34" charset="-34"/>
                        </a:rPr>
                        <m:t>    </m:t>
                      </m:r>
                      <m:r>
                        <a:rPr lang="en-US" sz="2000" b="0" i="1" smtClean="0">
                          <a:latin typeface="Cambria Math" panose="02040503050406030204" pitchFamily="18" charset="0"/>
                          <a:ea typeface="Calibri" panose="020F0502020204030204" pitchFamily="34" charset="0"/>
                          <a:cs typeface="Cordia New" panose="020B0304020202020204" pitchFamily="34" charset="-34"/>
                        </a:rPr>
                        <m:t>𝑉𝐴𝑅</m:t>
                      </m:r>
                      <m:r>
                        <a:rPr lang="en-US" sz="2000" b="0" i="1" smtClean="0">
                          <a:latin typeface="Cambria Math" panose="02040503050406030204" pitchFamily="18" charset="0"/>
                          <a:ea typeface="Calibri" panose="020F0502020204030204" pitchFamily="34" charset="0"/>
                          <a:cs typeface="Cordia New" panose="020B0304020202020204" pitchFamily="34" charset="-34"/>
                        </a:rPr>
                        <m:t> (</m:t>
                      </m:r>
                      <m:r>
                        <a:rPr lang="en-US" sz="2000" b="0" i="1" smtClean="0">
                          <a:latin typeface="Cambria Math" panose="02040503050406030204" pitchFamily="18" charset="0"/>
                          <a:ea typeface="Calibri" panose="020F0502020204030204" pitchFamily="34" charset="0"/>
                          <a:cs typeface="Cordia New" panose="020B0304020202020204" pitchFamily="34" charset="-34"/>
                        </a:rPr>
                        <m:t>𝑉𝑜𝑙𝑡</m:t>
                      </m:r>
                      <m:r>
                        <a:rPr lang="en-US" sz="2000" b="0" i="1" smtClean="0">
                          <a:latin typeface="Cambria Math" panose="02040503050406030204" pitchFamily="18" charset="0"/>
                          <a:ea typeface="Calibri" panose="020F0502020204030204" pitchFamily="34" charset="0"/>
                          <a:cs typeface="Cordia New" panose="020B0304020202020204" pitchFamily="34" charset="-34"/>
                        </a:rPr>
                        <m:t>−</m:t>
                      </m:r>
                      <m:r>
                        <a:rPr lang="en-US" sz="2000" b="0" i="1" smtClean="0">
                          <a:latin typeface="Cambria Math" panose="02040503050406030204" pitchFamily="18" charset="0"/>
                          <a:ea typeface="Calibri" panose="020F0502020204030204" pitchFamily="34" charset="0"/>
                          <a:cs typeface="Cordia New" panose="020B0304020202020204" pitchFamily="34" charset="-34"/>
                        </a:rPr>
                        <m:t>𝐴𝑚𝑝𝑠</m:t>
                      </m:r>
                      <m:r>
                        <a:rPr lang="en-US" sz="2000" b="0" i="1" smtClean="0">
                          <a:latin typeface="Cambria Math" panose="02040503050406030204" pitchFamily="18" charset="0"/>
                          <a:ea typeface="Calibri" panose="020F0502020204030204" pitchFamily="34" charset="0"/>
                          <a:cs typeface="Cordia New" panose="020B0304020202020204" pitchFamily="34" charset="-34"/>
                        </a:rPr>
                        <m:t>−</m:t>
                      </m:r>
                      <m:r>
                        <a:rPr lang="en-US" sz="2000" b="0" i="1" smtClean="0">
                          <a:latin typeface="Cambria Math" panose="02040503050406030204" pitchFamily="18" charset="0"/>
                          <a:ea typeface="Calibri" panose="020F0502020204030204" pitchFamily="34" charset="0"/>
                          <a:cs typeface="Cordia New" panose="020B0304020202020204" pitchFamily="34" charset="-34"/>
                        </a:rPr>
                        <m:t>𝑅𝑒𝑎𝑐𝑡𝑖𝑣𝑒</m:t>
                      </m:r>
                      <m:r>
                        <a:rPr lang="en-US" sz="2000" b="0" i="1" smtClean="0">
                          <a:latin typeface="Cambria Math" panose="02040503050406030204" pitchFamily="18" charset="0"/>
                          <a:ea typeface="Calibri" panose="020F0502020204030204" pitchFamily="34" charset="0"/>
                          <a:cs typeface="Cordia New" panose="020B0304020202020204" pitchFamily="34" charset="-34"/>
                        </a:rPr>
                        <m:t>)</m:t>
                      </m:r>
                    </m:oMath>
                  </m:oMathPara>
                </a14:m>
                <a:endParaRPr lang="en-US" sz="900" dirty="0">
                  <a:latin typeface="Calibri" panose="020F0502020204030204" pitchFamily="34" charset="0"/>
                  <a:ea typeface="Calibri" panose="020F0502020204030204" pitchFamily="34" charset="0"/>
                  <a:cs typeface="Cordia New" panose="020B0304020202020204" pitchFamily="34" charset="-34"/>
                </a:endParaRPr>
              </a:p>
            </p:txBody>
          </p:sp>
        </mc:Choice>
        <mc:Fallback xmlns="">
          <p:sp>
            <p:nvSpPr>
              <p:cNvPr id="15" name="Rectangle 14">
                <a:extLst>
                  <a:ext uri="{FF2B5EF4-FFF2-40B4-BE49-F238E27FC236}">
                    <a16:creationId xmlns:a16="http://schemas.microsoft.com/office/drawing/2014/main" id="{74AA7037-1ED9-4FB8-B99A-DCFB1A1F06B0}"/>
                  </a:ext>
                </a:extLst>
              </p:cNvPr>
              <p:cNvSpPr>
                <a:spLocks noRot="1" noChangeAspect="1" noMove="1" noResize="1" noEditPoints="1" noAdjustHandles="1" noChangeArrowheads="1" noChangeShapeType="1" noTextEdit="1"/>
              </p:cNvSpPr>
              <p:nvPr/>
            </p:nvSpPr>
            <p:spPr>
              <a:xfrm>
                <a:off x="0" y="4968840"/>
                <a:ext cx="6366663" cy="549574"/>
              </a:xfrm>
              <a:prstGeom prst="rect">
                <a:avLst/>
              </a:prstGeom>
              <a:blipFill>
                <a:blip r:embed="rId7"/>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0DC1857A-EFAE-40EA-99F2-DB0C2FBAF4F7}"/>
                  </a:ext>
                </a:extLst>
              </p:cNvPr>
              <p:cNvSpPr/>
              <p:nvPr/>
            </p:nvSpPr>
            <p:spPr>
              <a:xfrm>
                <a:off x="421466" y="5626780"/>
                <a:ext cx="3932038" cy="397673"/>
              </a:xfrm>
              <a:prstGeom prst="rect">
                <a:avLst/>
              </a:prstGeom>
            </p:spPr>
            <p:txBody>
              <a:bodyPr wrap="none">
                <a:spAutoFit/>
              </a:bodyPr>
              <a:lstStyle/>
              <a:p>
                <a:pPr>
                  <a:lnSpc>
                    <a:spcPct val="107000"/>
                  </a:lnSpc>
                  <a:spcAft>
                    <a:spcPts val="800"/>
                  </a:spcAft>
                </a:pPr>
                <a14:m>
                  <m:oMath xmlns:m="http://schemas.openxmlformats.org/officeDocument/2006/math">
                    <m:r>
                      <a:rPr lang="en-US" sz="2000" b="0" i="1" smtClean="0">
                        <a:latin typeface="Cambria Math" panose="02040503050406030204" pitchFamily="18" charset="0"/>
                        <a:ea typeface="Calibri" panose="020F0502020204030204" pitchFamily="34" charset="0"/>
                        <a:cs typeface="Cordia New" panose="020B0304020202020204" pitchFamily="34" charset="-34"/>
                      </a:rPr>
                      <m:t>𝑅𝑒𝑎𝑐𝑡𝑖𝑣𝑒</m:t>
                    </m:r>
                    <m:r>
                      <a:rPr lang="en-US" sz="2000" i="1">
                        <a:latin typeface="Cambria Math" panose="02040503050406030204" pitchFamily="18" charset="0"/>
                        <a:ea typeface="Calibri" panose="020F0502020204030204" pitchFamily="34" charset="0"/>
                        <a:cs typeface="Cordia New" panose="020B0304020202020204" pitchFamily="34" charset="-34"/>
                      </a:rPr>
                      <m:t> </m:t>
                    </m:r>
                    <m:r>
                      <a:rPr lang="en-US" sz="2000" i="1">
                        <a:latin typeface="Cambria Math" panose="02040503050406030204" pitchFamily="18" charset="0"/>
                        <a:ea typeface="Calibri" panose="020F0502020204030204" pitchFamily="34" charset="0"/>
                        <a:cs typeface="Cordia New" panose="020B0304020202020204" pitchFamily="34" charset="-34"/>
                      </a:rPr>
                      <m:t>𝑝𝑜𝑤𝑒𝑟</m:t>
                    </m:r>
                    <m:r>
                      <a:rPr lang="en-US" sz="2000" i="1">
                        <a:latin typeface="Cambria Math" panose="02040503050406030204" pitchFamily="18" charset="0"/>
                        <a:ea typeface="Calibri" panose="020F0502020204030204" pitchFamily="34" charset="0"/>
                        <a:cs typeface="Cordia New" panose="020B0304020202020204" pitchFamily="34" charset="-34"/>
                      </a:rPr>
                      <m:t> </m:t>
                    </m:r>
                    <m:r>
                      <a:rPr lang="en-US" sz="2000" i="1">
                        <a:latin typeface="Cambria Math" panose="02040503050406030204" pitchFamily="18" charset="0"/>
                        <a:ea typeface="Calibri" panose="020F0502020204030204" pitchFamily="34" charset="0"/>
                        <a:cs typeface="Cordia New" panose="020B0304020202020204" pitchFamily="34" charset="-34"/>
                      </a:rPr>
                      <m:t>𝑖𝑛</m:t>
                    </m:r>
                    <m:r>
                      <a:rPr lang="en-US" sz="2000" i="1">
                        <a:latin typeface="Cambria Math" panose="02040503050406030204" pitchFamily="18" charset="0"/>
                        <a:ea typeface="Calibri" panose="020F0502020204030204" pitchFamily="34" charset="0"/>
                        <a:cs typeface="Cordia New" panose="020B0304020202020204" pitchFamily="34" charset="-34"/>
                      </a:rPr>
                      <m:t> </m:t>
                    </m:r>
                    <m:r>
                      <a:rPr lang="en-US" sz="2000" i="1">
                        <a:latin typeface="Cambria Math" panose="02040503050406030204" pitchFamily="18" charset="0"/>
                        <a:ea typeface="Calibri" panose="020F0502020204030204" pitchFamily="34" charset="0"/>
                        <a:cs typeface="Cordia New" panose="020B0304020202020204" pitchFamily="34" charset="-34"/>
                      </a:rPr>
                      <m:t>𝑡𝑒𝑟𝑚𝑠</m:t>
                    </m:r>
                    <m:r>
                      <a:rPr lang="en-US" sz="2000" i="1">
                        <a:latin typeface="Cambria Math" panose="02040503050406030204" pitchFamily="18" charset="0"/>
                        <a:ea typeface="Calibri" panose="020F0502020204030204" pitchFamily="34" charset="0"/>
                        <a:cs typeface="Cordia New" panose="020B0304020202020204" pitchFamily="34" charset="-34"/>
                      </a:rPr>
                      <m:t> </m:t>
                    </m:r>
                    <m:r>
                      <a:rPr lang="en-US" sz="2000" i="1">
                        <a:latin typeface="Cambria Math" panose="02040503050406030204" pitchFamily="18" charset="0"/>
                        <a:ea typeface="Calibri" panose="020F0502020204030204" pitchFamily="34" charset="0"/>
                        <a:cs typeface="Cordia New" panose="020B0304020202020204" pitchFamily="34" charset="-34"/>
                      </a:rPr>
                      <m:t>𝑜𝑓</m:t>
                    </m:r>
                    <m:r>
                      <a:rPr lang="en-US" sz="2000" i="1">
                        <a:latin typeface="Cambria Math" panose="02040503050406030204" pitchFamily="18" charset="0"/>
                        <a:ea typeface="Calibri" panose="020F0502020204030204" pitchFamily="34" charset="0"/>
                        <a:cs typeface="Cordia New" panose="020B0304020202020204" pitchFamily="34" charset="-34"/>
                      </a:rPr>
                      <m:t> </m:t>
                    </m:r>
                  </m:oMath>
                </a14:m>
                <a:r>
                  <a:rPr lang="en-US" sz="2000" i="1" dirty="0">
                    <a:latin typeface="Cambria Math" panose="02040503050406030204" pitchFamily="18" charset="0"/>
                    <a:ea typeface="Calibri" panose="020F0502020204030204" pitchFamily="34" charset="0"/>
                    <a:cs typeface="Cordia New" panose="020B0304020202020204" pitchFamily="34" charset="-34"/>
                  </a:rPr>
                  <a:t> Line</a:t>
                </a:r>
              </a:p>
            </p:txBody>
          </p:sp>
        </mc:Choice>
        <mc:Fallback xmlns="">
          <p:sp>
            <p:nvSpPr>
              <p:cNvPr id="16" name="Rectangle 15">
                <a:extLst>
                  <a:ext uri="{FF2B5EF4-FFF2-40B4-BE49-F238E27FC236}">
                    <a16:creationId xmlns:a16="http://schemas.microsoft.com/office/drawing/2014/main" id="{0DC1857A-EFAE-40EA-99F2-DB0C2FBAF4F7}"/>
                  </a:ext>
                </a:extLst>
              </p:cNvPr>
              <p:cNvSpPr>
                <a:spLocks noRot="1" noChangeAspect="1" noMove="1" noResize="1" noEditPoints="1" noAdjustHandles="1" noChangeArrowheads="1" noChangeShapeType="1" noTextEdit="1"/>
              </p:cNvSpPr>
              <p:nvPr/>
            </p:nvSpPr>
            <p:spPr>
              <a:xfrm>
                <a:off x="421466" y="5626780"/>
                <a:ext cx="3932038" cy="397673"/>
              </a:xfrm>
              <a:prstGeom prst="rect">
                <a:avLst/>
              </a:prstGeom>
              <a:blipFill>
                <a:blip r:embed="rId8"/>
                <a:stretch>
                  <a:fillRect t="-9231" r="-775" b="-26154"/>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681F5C65-E5F8-44E7-A6EE-9D7833FF790B}"/>
                  </a:ext>
                </a:extLst>
              </p:cNvPr>
              <p:cNvSpPr/>
              <p:nvPr/>
            </p:nvSpPr>
            <p:spPr>
              <a:xfrm>
                <a:off x="188286" y="6038105"/>
                <a:ext cx="5781336" cy="555921"/>
              </a:xfrm>
              <a:prstGeom prst="rect">
                <a:avLst/>
              </a:prstGeom>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libri" panose="020F0502020204030204" pitchFamily="34" charset="0"/>
                          <a:cs typeface="Cordia New" panose="020B0304020202020204" pitchFamily="34" charset="-34"/>
                        </a:rPr>
                        <m:t>𝑄</m:t>
                      </m:r>
                      <m:r>
                        <a:rPr lang="en-US" sz="1800" i="1">
                          <a:latin typeface="Cambria Math" panose="02040503050406030204" pitchFamily="18" charset="0"/>
                          <a:ea typeface="Calibri" panose="020F0502020204030204" pitchFamily="34" charset="0"/>
                          <a:cs typeface="Cordia New" panose="020B0304020202020204" pitchFamily="34" charset="-34"/>
                        </a:rPr>
                        <m:t>=</m:t>
                      </m:r>
                      <m:rad>
                        <m:radPr>
                          <m:degHide m:val="on"/>
                          <m:ctrlPr>
                            <a:rPr lang="en-US" sz="1800" i="1">
                              <a:latin typeface="Cambria Math" panose="02040503050406030204" pitchFamily="18" charset="0"/>
                              <a:ea typeface="Calibri" panose="020F0502020204030204" pitchFamily="34" charset="0"/>
                              <a:cs typeface="Cordia New" panose="020B0304020202020204" pitchFamily="34" charset="-34"/>
                            </a:rPr>
                          </m:ctrlPr>
                        </m:radPr>
                        <m:deg/>
                        <m:e>
                          <m:r>
                            <a:rPr lang="en-US" sz="1800" i="1">
                              <a:latin typeface="Cambria Math" panose="02040503050406030204" pitchFamily="18" charset="0"/>
                              <a:ea typeface="Calibri" panose="020F0502020204030204" pitchFamily="34" charset="0"/>
                              <a:cs typeface="Cordia New" panose="020B0304020202020204" pitchFamily="34" charset="-34"/>
                            </a:rPr>
                            <m:t>3</m:t>
                          </m:r>
                        </m:e>
                      </m:rad>
                      <m:sSub>
                        <m:sSubPr>
                          <m:ctrlPr>
                            <a:rPr lang="en-US" sz="1800" i="1">
                              <a:latin typeface="Cambria Math" panose="02040503050406030204" pitchFamily="18" charset="0"/>
                              <a:ea typeface="Calibri" panose="020F0502020204030204" pitchFamily="34" charset="0"/>
                              <a:cs typeface="Cordia New" panose="020B0304020202020204" pitchFamily="34" charset="-34"/>
                            </a:rPr>
                          </m:ctrlPr>
                        </m:sSubPr>
                        <m:e>
                          <m:r>
                            <a:rPr lang="en-US" sz="1800" i="1">
                              <a:latin typeface="Cambria Math" panose="02040503050406030204" pitchFamily="18" charset="0"/>
                              <a:ea typeface="Calibri" panose="020F0502020204030204" pitchFamily="34" charset="0"/>
                              <a:cs typeface="Cordia New" panose="020B0304020202020204" pitchFamily="34" charset="-34"/>
                            </a:rPr>
                            <m:t>𝑉</m:t>
                          </m:r>
                        </m:e>
                        <m:sub>
                          <m:r>
                            <a:rPr lang="en-US" sz="1800" i="1">
                              <a:latin typeface="Cambria Math" panose="02040503050406030204" pitchFamily="18" charset="0"/>
                              <a:ea typeface="Calibri" panose="020F0502020204030204" pitchFamily="34" charset="0"/>
                              <a:cs typeface="Cordia New" panose="020B0304020202020204" pitchFamily="34" charset="-34"/>
                            </a:rPr>
                            <m:t>𝑙</m:t>
                          </m:r>
                        </m:sub>
                      </m:sSub>
                      <m:sSub>
                        <m:sSubPr>
                          <m:ctrlPr>
                            <a:rPr lang="en-US" sz="1800" i="1">
                              <a:latin typeface="Cambria Math" panose="02040503050406030204" pitchFamily="18" charset="0"/>
                              <a:ea typeface="Calibri" panose="020F0502020204030204" pitchFamily="34" charset="0"/>
                              <a:cs typeface="Cordia New" panose="020B0304020202020204" pitchFamily="34" charset="-34"/>
                            </a:rPr>
                          </m:ctrlPr>
                        </m:sSubPr>
                        <m:e>
                          <m:r>
                            <a:rPr lang="en-US" sz="1800" i="1">
                              <a:latin typeface="Cambria Math" panose="02040503050406030204" pitchFamily="18" charset="0"/>
                              <a:ea typeface="Calibri" panose="020F0502020204030204" pitchFamily="34" charset="0"/>
                              <a:cs typeface="Cordia New" panose="020B0304020202020204" pitchFamily="34" charset="-34"/>
                            </a:rPr>
                            <m:t>𝐼</m:t>
                          </m:r>
                        </m:e>
                        <m:sub>
                          <m:r>
                            <a:rPr lang="en-US" sz="1800" i="1">
                              <a:latin typeface="Cambria Math" panose="02040503050406030204" pitchFamily="18" charset="0"/>
                              <a:ea typeface="Calibri" panose="020F0502020204030204" pitchFamily="34" charset="0"/>
                              <a:cs typeface="Cordia New" panose="020B0304020202020204" pitchFamily="34" charset="-34"/>
                            </a:rPr>
                            <m:t>𝑙</m:t>
                          </m:r>
                        </m:sub>
                      </m:sSub>
                      <m:r>
                        <a:rPr lang="en-US" sz="1800" i="1">
                          <a:latin typeface="Cambria Math" panose="02040503050406030204" pitchFamily="18" charset="0"/>
                          <a:ea typeface="Calibri" panose="020F0502020204030204" pitchFamily="34" charset="0"/>
                          <a:cs typeface="Cordia New" panose="020B0304020202020204" pitchFamily="34" charset="-34"/>
                        </a:rPr>
                        <m:t>𝑠</m:t>
                      </m:r>
                      <m:r>
                        <a:rPr lang="en-US" sz="1800" b="0" i="1" smtClean="0">
                          <a:latin typeface="Cambria Math" panose="02040503050406030204" pitchFamily="18" charset="0"/>
                          <a:ea typeface="Calibri" panose="020F0502020204030204" pitchFamily="34" charset="0"/>
                          <a:cs typeface="Cordia New" panose="020B0304020202020204" pitchFamily="34" charset="-34"/>
                        </a:rPr>
                        <m:t>𝑖𝑛</m:t>
                      </m:r>
                      <m:sSub>
                        <m:sSubPr>
                          <m:ctrlPr>
                            <a:rPr lang="en-US" sz="1800" i="1">
                              <a:latin typeface="Cambria Math" panose="02040503050406030204" pitchFamily="18" charset="0"/>
                              <a:ea typeface="Calibri" panose="020F0502020204030204" pitchFamily="34" charset="0"/>
                              <a:cs typeface="Cordia New" panose="020B0304020202020204" pitchFamily="34" charset="-34"/>
                            </a:rPr>
                          </m:ctrlPr>
                        </m:sSubPr>
                        <m:e>
                          <m:r>
                            <a:rPr lang="en-US" sz="1800" i="1">
                              <a:latin typeface="Cambria Math" panose="02040503050406030204" pitchFamily="18" charset="0"/>
                              <a:ea typeface="Calibri" panose="020F0502020204030204" pitchFamily="34" charset="0"/>
                              <a:cs typeface="Cordia New" panose="020B0304020202020204" pitchFamily="34" charset="-34"/>
                            </a:rPr>
                            <m:t>∅</m:t>
                          </m:r>
                        </m:e>
                        <m:sub>
                          <m:r>
                            <a:rPr lang="en-US" sz="1800" i="1">
                              <a:latin typeface="Cambria Math" panose="02040503050406030204" pitchFamily="18" charset="0"/>
                              <a:ea typeface="Calibri" panose="020F0502020204030204" pitchFamily="34" charset="0"/>
                              <a:cs typeface="Cordia New" panose="020B0304020202020204" pitchFamily="34" charset="-34"/>
                            </a:rPr>
                            <m:t>𝑝h</m:t>
                          </m:r>
                        </m:sub>
                      </m:sSub>
                      <m:r>
                        <a:rPr lang="en-US" sz="1800" b="0" i="1" smtClean="0">
                          <a:latin typeface="Cambria Math" panose="02040503050406030204" pitchFamily="18" charset="0"/>
                          <a:ea typeface="Calibri" panose="020F0502020204030204" pitchFamily="34" charset="0"/>
                          <a:cs typeface="Cordia New" panose="020B0304020202020204" pitchFamily="34" charset="-34"/>
                        </a:rPr>
                        <m:t>        </m:t>
                      </m:r>
                      <m:r>
                        <a:rPr lang="en-US" sz="1800" i="1">
                          <a:latin typeface="Cambria Math" panose="02040503050406030204" pitchFamily="18" charset="0"/>
                          <a:ea typeface="Calibri" panose="020F0502020204030204" pitchFamily="34" charset="0"/>
                          <a:cs typeface="Cordia New" panose="020B0304020202020204" pitchFamily="34" charset="-34"/>
                        </a:rPr>
                        <m:t>𝑉𝐴𝑅</m:t>
                      </m:r>
                      <m:r>
                        <a:rPr lang="en-US" sz="1800" i="1">
                          <a:latin typeface="Cambria Math" panose="02040503050406030204" pitchFamily="18" charset="0"/>
                          <a:ea typeface="Calibri" panose="020F0502020204030204" pitchFamily="34" charset="0"/>
                          <a:cs typeface="Cordia New" panose="020B0304020202020204" pitchFamily="34" charset="-34"/>
                        </a:rPr>
                        <m:t> (</m:t>
                      </m:r>
                      <m:r>
                        <a:rPr lang="en-US" sz="1800" i="1">
                          <a:latin typeface="Cambria Math" panose="02040503050406030204" pitchFamily="18" charset="0"/>
                          <a:ea typeface="Calibri" panose="020F0502020204030204" pitchFamily="34" charset="0"/>
                          <a:cs typeface="Cordia New" panose="020B0304020202020204" pitchFamily="34" charset="-34"/>
                        </a:rPr>
                        <m:t>𝑉𝑜𝑙𝑡</m:t>
                      </m:r>
                      <m:r>
                        <a:rPr lang="en-US" sz="1800" i="1">
                          <a:latin typeface="Cambria Math" panose="02040503050406030204" pitchFamily="18" charset="0"/>
                          <a:ea typeface="Calibri" panose="020F0502020204030204" pitchFamily="34" charset="0"/>
                          <a:cs typeface="Cordia New" panose="020B0304020202020204" pitchFamily="34" charset="-34"/>
                        </a:rPr>
                        <m:t>−</m:t>
                      </m:r>
                      <m:r>
                        <a:rPr lang="en-US" sz="1800" i="1">
                          <a:latin typeface="Cambria Math" panose="02040503050406030204" pitchFamily="18" charset="0"/>
                          <a:ea typeface="Calibri" panose="020F0502020204030204" pitchFamily="34" charset="0"/>
                          <a:cs typeface="Cordia New" panose="020B0304020202020204" pitchFamily="34" charset="-34"/>
                        </a:rPr>
                        <m:t>𝐴𝑚𝑝𝑠</m:t>
                      </m:r>
                      <m:r>
                        <a:rPr lang="en-US" sz="1800" i="1">
                          <a:latin typeface="Cambria Math" panose="02040503050406030204" pitchFamily="18" charset="0"/>
                          <a:ea typeface="Calibri" panose="020F0502020204030204" pitchFamily="34" charset="0"/>
                          <a:cs typeface="Cordia New" panose="020B0304020202020204" pitchFamily="34" charset="-34"/>
                        </a:rPr>
                        <m:t>−</m:t>
                      </m:r>
                      <m:r>
                        <a:rPr lang="en-US" sz="1800" i="1">
                          <a:latin typeface="Cambria Math" panose="02040503050406030204" pitchFamily="18" charset="0"/>
                          <a:ea typeface="Calibri" panose="020F0502020204030204" pitchFamily="34" charset="0"/>
                          <a:cs typeface="Cordia New" panose="020B0304020202020204" pitchFamily="34" charset="-34"/>
                        </a:rPr>
                        <m:t>𝑅𝑒𝑎𝑐𝑡𝑖𝑣𝑒</m:t>
                      </m:r>
                      <m:r>
                        <a:rPr lang="en-US" sz="1800" i="1">
                          <a:latin typeface="Cambria Math" panose="02040503050406030204" pitchFamily="18" charset="0"/>
                          <a:ea typeface="Calibri" panose="020F0502020204030204" pitchFamily="34" charset="0"/>
                          <a:cs typeface="Cordia New" panose="020B0304020202020204" pitchFamily="34" charset="-34"/>
                        </a:rPr>
                        <m:t>)</m:t>
                      </m:r>
                    </m:oMath>
                  </m:oMathPara>
                </a14:m>
                <a:endParaRPr lang="en-US" sz="900" dirty="0">
                  <a:latin typeface="Calibri" panose="020F0502020204030204" pitchFamily="34" charset="0"/>
                  <a:ea typeface="Calibri" panose="020F0502020204030204" pitchFamily="34" charset="0"/>
                  <a:cs typeface="Cordia New" panose="020B0304020202020204" pitchFamily="34" charset="-34"/>
                </a:endParaRPr>
              </a:p>
            </p:txBody>
          </p:sp>
        </mc:Choice>
        <mc:Fallback xmlns="">
          <p:sp>
            <p:nvSpPr>
              <p:cNvPr id="17" name="Rectangle 16">
                <a:extLst>
                  <a:ext uri="{FF2B5EF4-FFF2-40B4-BE49-F238E27FC236}">
                    <a16:creationId xmlns:a16="http://schemas.microsoft.com/office/drawing/2014/main" id="{681F5C65-E5F8-44E7-A6EE-9D7833FF790B}"/>
                  </a:ext>
                </a:extLst>
              </p:cNvPr>
              <p:cNvSpPr>
                <a:spLocks noRot="1" noChangeAspect="1" noMove="1" noResize="1" noEditPoints="1" noAdjustHandles="1" noChangeArrowheads="1" noChangeShapeType="1" noTextEdit="1"/>
              </p:cNvSpPr>
              <p:nvPr/>
            </p:nvSpPr>
            <p:spPr>
              <a:xfrm>
                <a:off x="188286" y="6038105"/>
                <a:ext cx="5781336" cy="555921"/>
              </a:xfrm>
              <a:prstGeom prst="rect">
                <a:avLst/>
              </a:prstGeom>
              <a:blipFill>
                <a:blip r:embed="rId9"/>
                <a:stretch>
                  <a:fillRect/>
                </a:stretch>
              </a:blipFill>
            </p:spPr>
            <p:txBody>
              <a:bodyPr/>
              <a:lstStyle/>
              <a:p>
                <a:r>
                  <a:rPr lang="th-TH">
                    <a:noFill/>
                  </a:rPr>
                  <a:t> </a:t>
                </a:r>
              </a:p>
            </p:txBody>
          </p:sp>
        </mc:Fallback>
      </mc:AlternateContent>
      <p:sp>
        <p:nvSpPr>
          <p:cNvPr id="18" name="Rectangle 17">
            <a:extLst>
              <a:ext uri="{FF2B5EF4-FFF2-40B4-BE49-F238E27FC236}">
                <a16:creationId xmlns:a16="http://schemas.microsoft.com/office/drawing/2014/main" id="{B0C16914-D028-4B3E-ACAA-937A5201502B}"/>
              </a:ext>
            </a:extLst>
          </p:cNvPr>
          <p:cNvSpPr/>
          <p:nvPr/>
        </p:nvSpPr>
        <p:spPr>
          <a:xfrm>
            <a:off x="217998" y="927527"/>
            <a:ext cx="5878002" cy="307951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9" name="Rectangle 18">
            <a:extLst>
              <a:ext uri="{FF2B5EF4-FFF2-40B4-BE49-F238E27FC236}">
                <a16:creationId xmlns:a16="http://schemas.microsoft.com/office/drawing/2014/main" id="{161191CC-73B7-41B1-BA6B-BA40BE7BC97F}"/>
              </a:ext>
            </a:extLst>
          </p:cNvPr>
          <p:cNvSpPr/>
          <p:nvPr/>
        </p:nvSpPr>
        <p:spPr>
          <a:xfrm>
            <a:off x="217999" y="4084704"/>
            <a:ext cx="5878002" cy="263677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22" name="Rectangle 21">
            <a:extLst>
              <a:ext uri="{FF2B5EF4-FFF2-40B4-BE49-F238E27FC236}">
                <a16:creationId xmlns:a16="http://schemas.microsoft.com/office/drawing/2014/main" id="{C27D755D-5C80-49B0-8CB7-CAB4413BC29B}"/>
              </a:ext>
            </a:extLst>
          </p:cNvPr>
          <p:cNvSpPr/>
          <p:nvPr/>
        </p:nvSpPr>
        <p:spPr>
          <a:xfrm>
            <a:off x="188286" y="958707"/>
            <a:ext cx="3076227" cy="400110"/>
          </a:xfrm>
          <a:prstGeom prst="rect">
            <a:avLst/>
          </a:prstGeom>
        </p:spPr>
        <p:txBody>
          <a:bodyPr wrap="none">
            <a:spAutoFit/>
          </a:bodyPr>
          <a:lstStyle/>
          <a:p>
            <a:r>
              <a:rPr lang="en-US" sz="2000" b="1" dirty="0">
                <a:solidFill>
                  <a:srgbClr val="002060"/>
                </a:solidFill>
              </a:rPr>
              <a:t>1) Active/Real/True Power:</a:t>
            </a:r>
            <a:endParaRPr lang="th-TH" sz="2000" b="1" dirty="0">
              <a:solidFill>
                <a:srgbClr val="002060"/>
              </a:solidFill>
            </a:endParaRPr>
          </a:p>
        </p:txBody>
      </p:sp>
      <p:sp>
        <p:nvSpPr>
          <p:cNvPr id="23" name="Rectangle 22">
            <a:extLst>
              <a:ext uri="{FF2B5EF4-FFF2-40B4-BE49-F238E27FC236}">
                <a16:creationId xmlns:a16="http://schemas.microsoft.com/office/drawing/2014/main" id="{DECBEDC3-EEBE-4B0F-81CF-510A5F3597F2}"/>
              </a:ext>
            </a:extLst>
          </p:cNvPr>
          <p:cNvSpPr/>
          <p:nvPr/>
        </p:nvSpPr>
        <p:spPr>
          <a:xfrm>
            <a:off x="6600979" y="1006173"/>
            <a:ext cx="2259914" cy="400110"/>
          </a:xfrm>
          <a:prstGeom prst="rect">
            <a:avLst/>
          </a:prstGeom>
        </p:spPr>
        <p:txBody>
          <a:bodyPr wrap="none">
            <a:spAutoFit/>
          </a:bodyPr>
          <a:lstStyle/>
          <a:p>
            <a:r>
              <a:rPr lang="en-US" sz="2000" b="1" dirty="0">
                <a:solidFill>
                  <a:srgbClr val="002060"/>
                </a:solidFill>
              </a:rPr>
              <a:t>3) Apparent Power:</a:t>
            </a:r>
            <a:endParaRPr lang="th-TH" sz="2000" b="1" dirty="0">
              <a:solidFill>
                <a:srgbClr val="002060"/>
              </a:solidFill>
            </a:endParaRPr>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D3E16817-EE86-4100-94CE-B519E13C46D3}"/>
                  </a:ext>
                </a:extLst>
              </p:cNvPr>
              <p:cNvSpPr/>
              <p:nvPr/>
            </p:nvSpPr>
            <p:spPr>
              <a:xfrm>
                <a:off x="6600979" y="1537484"/>
                <a:ext cx="4190763" cy="397673"/>
              </a:xfrm>
              <a:prstGeom prst="rect">
                <a:avLst/>
              </a:prstGeom>
            </p:spPr>
            <p:txBody>
              <a:bodyPr wrap="none">
                <a:spAutoFit/>
              </a:bodyPr>
              <a:lstStyle/>
              <a:p>
                <a:pPr>
                  <a:lnSpc>
                    <a:spcPct val="107000"/>
                  </a:lnSpc>
                  <a:spcAft>
                    <a:spcPts val="800"/>
                  </a:spcAft>
                </a:pPr>
                <a14:m>
                  <m:oMath xmlns:m="http://schemas.openxmlformats.org/officeDocument/2006/math">
                    <m:r>
                      <a:rPr lang="en-US" sz="2000" b="0" i="1" smtClean="0">
                        <a:latin typeface="Cambria Math" panose="02040503050406030204" pitchFamily="18" charset="0"/>
                        <a:ea typeface="Calibri" panose="020F0502020204030204" pitchFamily="34" charset="0"/>
                        <a:cs typeface="Cordia New" panose="020B0304020202020204" pitchFamily="34" charset="-34"/>
                      </a:rPr>
                      <m:t>𝐴𝑝𝑝𝑎𝑟𝑒𝑛𝑡</m:t>
                    </m:r>
                    <m:r>
                      <a:rPr lang="en-US" sz="2000" i="1">
                        <a:latin typeface="Cambria Math" panose="02040503050406030204" pitchFamily="18" charset="0"/>
                        <a:ea typeface="Calibri" panose="020F0502020204030204" pitchFamily="34" charset="0"/>
                        <a:cs typeface="Cordia New" panose="020B0304020202020204" pitchFamily="34" charset="-34"/>
                      </a:rPr>
                      <m:t> </m:t>
                    </m:r>
                    <m:r>
                      <a:rPr lang="en-US" sz="2000" i="1">
                        <a:latin typeface="Cambria Math" panose="02040503050406030204" pitchFamily="18" charset="0"/>
                        <a:ea typeface="Calibri" panose="020F0502020204030204" pitchFamily="34" charset="0"/>
                        <a:cs typeface="Cordia New" panose="020B0304020202020204" pitchFamily="34" charset="-34"/>
                      </a:rPr>
                      <m:t>𝑝𝑜𝑤𝑒𝑟</m:t>
                    </m:r>
                    <m:r>
                      <a:rPr lang="en-US" sz="2000" i="1">
                        <a:latin typeface="Cambria Math" panose="02040503050406030204" pitchFamily="18" charset="0"/>
                        <a:ea typeface="Calibri" panose="020F0502020204030204" pitchFamily="34" charset="0"/>
                        <a:cs typeface="Cordia New" panose="020B0304020202020204" pitchFamily="34" charset="-34"/>
                      </a:rPr>
                      <m:t> </m:t>
                    </m:r>
                    <m:r>
                      <a:rPr lang="en-US" sz="2000" i="1">
                        <a:latin typeface="Cambria Math" panose="02040503050406030204" pitchFamily="18" charset="0"/>
                        <a:ea typeface="Calibri" panose="020F0502020204030204" pitchFamily="34" charset="0"/>
                        <a:cs typeface="Cordia New" panose="020B0304020202020204" pitchFamily="34" charset="-34"/>
                      </a:rPr>
                      <m:t>𝑖𝑛</m:t>
                    </m:r>
                    <m:r>
                      <a:rPr lang="en-US" sz="2000" i="1">
                        <a:latin typeface="Cambria Math" panose="02040503050406030204" pitchFamily="18" charset="0"/>
                        <a:ea typeface="Calibri" panose="020F0502020204030204" pitchFamily="34" charset="0"/>
                        <a:cs typeface="Cordia New" panose="020B0304020202020204" pitchFamily="34" charset="-34"/>
                      </a:rPr>
                      <m:t> </m:t>
                    </m:r>
                    <m:r>
                      <a:rPr lang="en-US" sz="2000" i="1">
                        <a:latin typeface="Cambria Math" panose="02040503050406030204" pitchFamily="18" charset="0"/>
                        <a:ea typeface="Calibri" panose="020F0502020204030204" pitchFamily="34" charset="0"/>
                        <a:cs typeface="Cordia New" panose="020B0304020202020204" pitchFamily="34" charset="-34"/>
                      </a:rPr>
                      <m:t>𝑡𝑒𝑟𝑚𝑠</m:t>
                    </m:r>
                    <m:r>
                      <a:rPr lang="en-US" sz="2000" i="1">
                        <a:latin typeface="Cambria Math" panose="02040503050406030204" pitchFamily="18" charset="0"/>
                        <a:ea typeface="Calibri" panose="020F0502020204030204" pitchFamily="34" charset="0"/>
                        <a:cs typeface="Cordia New" panose="020B0304020202020204" pitchFamily="34" charset="-34"/>
                      </a:rPr>
                      <m:t> </m:t>
                    </m:r>
                    <m:r>
                      <a:rPr lang="en-US" sz="2000" i="1">
                        <a:latin typeface="Cambria Math" panose="02040503050406030204" pitchFamily="18" charset="0"/>
                        <a:ea typeface="Calibri" panose="020F0502020204030204" pitchFamily="34" charset="0"/>
                        <a:cs typeface="Cordia New" panose="020B0304020202020204" pitchFamily="34" charset="-34"/>
                      </a:rPr>
                      <m:t>𝑜𝑓</m:t>
                    </m:r>
                    <m:r>
                      <a:rPr lang="en-US" sz="2000" i="1">
                        <a:latin typeface="Cambria Math" panose="02040503050406030204" pitchFamily="18" charset="0"/>
                        <a:ea typeface="Calibri" panose="020F0502020204030204" pitchFamily="34" charset="0"/>
                        <a:cs typeface="Cordia New" panose="020B0304020202020204" pitchFamily="34" charset="-34"/>
                      </a:rPr>
                      <m:t> </m:t>
                    </m:r>
                  </m:oMath>
                </a14:m>
                <a:r>
                  <a:rPr lang="en-US" sz="2000" i="1" dirty="0">
                    <a:latin typeface="Cambria Math" panose="02040503050406030204" pitchFamily="18" charset="0"/>
                    <a:ea typeface="Calibri" panose="020F0502020204030204" pitchFamily="34" charset="0"/>
                    <a:cs typeface="Cordia New" panose="020B0304020202020204" pitchFamily="34" charset="-34"/>
                  </a:rPr>
                  <a:t> Phase</a:t>
                </a:r>
              </a:p>
            </p:txBody>
          </p:sp>
        </mc:Choice>
        <mc:Fallback xmlns="">
          <p:sp>
            <p:nvSpPr>
              <p:cNvPr id="25" name="Rectangle 24">
                <a:extLst>
                  <a:ext uri="{FF2B5EF4-FFF2-40B4-BE49-F238E27FC236}">
                    <a16:creationId xmlns:a16="http://schemas.microsoft.com/office/drawing/2014/main" id="{D3E16817-EE86-4100-94CE-B519E13C46D3}"/>
                  </a:ext>
                </a:extLst>
              </p:cNvPr>
              <p:cNvSpPr>
                <a:spLocks noRot="1" noChangeAspect="1" noMove="1" noResize="1" noEditPoints="1" noAdjustHandles="1" noChangeArrowheads="1" noChangeShapeType="1" noTextEdit="1"/>
              </p:cNvSpPr>
              <p:nvPr/>
            </p:nvSpPr>
            <p:spPr>
              <a:xfrm>
                <a:off x="6600979" y="1537484"/>
                <a:ext cx="4190763" cy="397673"/>
              </a:xfrm>
              <a:prstGeom prst="rect">
                <a:avLst/>
              </a:prstGeom>
              <a:blipFill>
                <a:blip r:embed="rId10"/>
                <a:stretch>
                  <a:fillRect l="-582" t="-9231" r="-582" b="-26154"/>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6D9508B3-F00D-4193-9DE6-C31540C720A8}"/>
                  </a:ext>
                </a:extLst>
              </p:cNvPr>
              <p:cNvSpPr/>
              <p:nvPr/>
            </p:nvSpPr>
            <p:spPr>
              <a:xfrm>
                <a:off x="6600979" y="1980621"/>
                <a:ext cx="3339549" cy="514243"/>
              </a:xfrm>
              <a:prstGeom prst="rect">
                <a:avLst/>
              </a:prstGeom>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libri" panose="020F0502020204030204" pitchFamily="34" charset="0"/>
                          <a:cs typeface="Cordia New" panose="020B0304020202020204" pitchFamily="34" charset="-34"/>
                        </a:rPr>
                        <m:t>𝑆</m:t>
                      </m:r>
                      <m:r>
                        <a:rPr lang="en-US" sz="1800" i="1">
                          <a:latin typeface="Cambria Math" panose="02040503050406030204" pitchFamily="18" charset="0"/>
                          <a:ea typeface="Calibri" panose="020F0502020204030204" pitchFamily="34" charset="0"/>
                          <a:cs typeface="Cordia New" panose="020B0304020202020204" pitchFamily="34" charset="-34"/>
                        </a:rPr>
                        <m:t>=3</m:t>
                      </m:r>
                      <m:sSub>
                        <m:sSubPr>
                          <m:ctrlPr>
                            <a:rPr lang="en-US" sz="1800" i="1">
                              <a:latin typeface="Cambria Math" panose="02040503050406030204" pitchFamily="18" charset="0"/>
                              <a:ea typeface="Calibri" panose="020F0502020204030204" pitchFamily="34" charset="0"/>
                              <a:cs typeface="Cordia New" panose="020B0304020202020204" pitchFamily="34" charset="-34"/>
                            </a:rPr>
                          </m:ctrlPr>
                        </m:sSubPr>
                        <m:e>
                          <m:r>
                            <a:rPr lang="en-US" sz="1800" i="1">
                              <a:latin typeface="Cambria Math" panose="02040503050406030204" pitchFamily="18" charset="0"/>
                              <a:ea typeface="Calibri" panose="020F0502020204030204" pitchFamily="34" charset="0"/>
                              <a:cs typeface="Cordia New" panose="020B0304020202020204" pitchFamily="34" charset="-34"/>
                            </a:rPr>
                            <m:t>𝑉</m:t>
                          </m:r>
                        </m:e>
                        <m:sub>
                          <m:r>
                            <a:rPr lang="en-US" sz="1800" i="1">
                              <a:latin typeface="Cambria Math" panose="02040503050406030204" pitchFamily="18" charset="0"/>
                              <a:ea typeface="Calibri" panose="020F0502020204030204" pitchFamily="34" charset="0"/>
                              <a:cs typeface="Cordia New" panose="020B0304020202020204" pitchFamily="34" charset="-34"/>
                            </a:rPr>
                            <m:t>𝑝h</m:t>
                          </m:r>
                        </m:sub>
                      </m:sSub>
                      <m:sSub>
                        <m:sSubPr>
                          <m:ctrlPr>
                            <a:rPr lang="en-US" sz="1800" i="1">
                              <a:latin typeface="Cambria Math" panose="02040503050406030204" pitchFamily="18" charset="0"/>
                              <a:ea typeface="Calibri" panose="020F0502020204030204" pitchFamily="34" charset="0"/>
                              <a:cs typeface="Cordia New" panose="020B0304020202020204" pitchFamily="34" charset="-34"/>
                            </a:rPr>
                          </m:ctrlPr>
                        </m:sSubPr>
                        <m:e>
                          <m:r>
                            <a:rPr lang="en-US" sz="1800" i="1">
                              <a:latin typeface="Cambria Math" panose="02040503050406030204" pitchFamily="18" charset="0"/>
                              <a:ea typeface="Calibri" panose="020F0502020204030204" pitchFamily="34" charset="0"/>
                              <a:cs typeface="Cordia New" panose="020B0304020202020204" pitchFamily="34" charset="-34"/>
                            </a:rPr>
                            <m:t>𝐼</m:t>
                          </m:r>
                        </m:e>
                        <m:sub>
                          <m:r>
                            <a:rPr lang="en-US" sz="1800" i="1">
                              <a:latin typeface="Cambria Math" panose="02040503050406030204" pitchFamily="18" charset="0"/>
                              <a:ea typeface="Calibri" panose="020F0502020204030204" pitchFamily="34" charset="0"/>
                              <a:cs typeface="Cordia New" panose="020B0304020202020204" pitchFamily="34" charset="-34"/>
                            </a:rPr>
                            <m:t>𝑝h</m:t>
                          </m:r>
                        </m:sub>
                      </m:sSub>
                      <m:r>
                        <a:rPr lang="en-US" sz="1800" i="1">
                          <a:latin typeface="Cambria Math" panose="02040503050406030204" pitchFamily="18" charset="0"/>
                          <a:ea typeface="Calibri" panose="020F0502020204030204" pitchFamily="34" charset="0"/>
                          <a:cs typeface="Cordia New" panose="020B0304020202020204" pitchFamily="34" charset="-34"/>
                        </a:rPr>
                        <m:t>    </m:t>
                      </m:r>
                      <m:r>
                        <a:rPr lang="en-US" sz="1800" b="0" i="1" smtClean="0">
                          <a:latin typeface="Cambria Math" panose="02040503050406030204" pitchFamily="18" charset="0"/>
                          <a:ea typeface="Calibri" panose="020F0502020204030204" pitchFamily="34" charset="0"/>
                          <a:cs typeface="Cordia New" panose="020B0304020202020204" pitchFamily="34" charset="-34"/>
                        </a:rPr>
                        <m:t>𝑉𝐴</m:t>
                      </m:r>
                      <m:r>
                        <a:rPr lang="en-US" sz="1800" b="0" i="1" smtClean="0">
                          <a:latin typeface="Cambria Math" panose="02040503050406030204" pitchFamily="18" charset="0"/>
                          <a:ea typeface="Calibri" panose="020F0502020204030204" pitchFamily="34" charset="0"/>
                          <a:cs typeface="Cordia New" panose="020B0304020202020204" pitchFamily="34" charset="-34"/>
                        </a:rPr>
                        <m:t> , </m:t>
                      </m:r>
                      <m:r>
                        <a:rPr lang="en-US" sz="1800" b="0" i="1" smtClean="0">
                          <a:latin typeface="Cambria Math" panose="02040503050406030204" pitchFamily="18" charset="0"/>
                          <a:ea typeface="Calibri" panose="020F0502020204030204" pitchFamily="34" charset="0"/>
                          <a:cs typeface="Cordia New" panose="020B0304020202020204" pitchFamily="34" charset="-34"/>
                        </a:rPr>
                        <m:t>𝐾𝑉𝐴</m:t>
                      </m:r>
                      <m:r>
                        <a:rPr lang="en-US" sz="1800" b="0" i="1" smtClean="0">
                          <a:latin typeface="Cambria Math" panose="02040503050406030204" pitchFamily="18" charset="0"/>
                          <a:ea typeface="Calibri" panose="020F0502020204030204" pitchFamily="34" charset="0"/>
                          <a:cs typeface="Cordia New" panose="020B0304020202020204" pitchFamily="34" charset="-34"/>
                        </a:rPr>
                        <m:t>, </m:t>
                      </m:r>
                      <m:r>
                        <a:rPr lang="en-US" sz="1800" b="0" i="1" smtClean="0">
                          <a:latin typeface="Cambria Math" panose="02040503050406030204" pitchFamily="18" charset="0"/>
                          <a:ea typeface="Calibri" panose="020F0502020204030204" pitchFamily="34" charset="0"/>
                          <a:cs typeface="Cordia New" panose="020B0304020202020204" pitchFamily="34" charset="-34"/>
                        </a:rPr>
                        <m:t>𝑀𝑉𝐴</m:t>
                      </m:r>
                    </m:oMath>
                  </m:oMathPara>
                </a14:m>
                <a:endParaRPr lang="en-US" sz="800" dirty="0">
                  <a:latin typeface="Calibri" panose="020F0502020204030204" pitchFamily="34" charset="0"/>
                  <a:ea typeface="Calibri" panose="020F0502020204030204" pitchFamily="34" charset="0"/>
                  <a:cs typeface="Cordia New" panose="020B0304020202020204" pitchFamily="34" charset="-34"/>
                </a:endParaRPr>
              </a:p>
            </p:txBody>
          </p:sp>
        </mc:Choice>
        <mc:Fallback xmlns="">
          <p:sp>
            <p:nvSpPr>
              <p:cNvPr id="26" name="Rectangle 25">
                <a:extLst>
                  <a:ext uri="{FF2B5EF4-FFF2-40B4-BE49-F238E27FC236}">
                    <a16:creationId xmlns:a16="http://schemas.microsoft.com/office/drawing/2014/main" id="{6D9508B3-F00D-4193-9DE6-C31540C720A8}"/>
                  </a:ext>
                </a:extLst>
              </p:cNvPr>
              <p:cNvSpPr>
                <a:spLocks noRot="1" noChangeAspect="1" noMove="1" noResize="1" noEditPoints="1" noAdjustHandles="1" noChangeArrowheads="1" noChangeShapeType="1" noTextEdit="1"/>
              </p:cNvSpPr>
              <p:nvPr/>
            </p:nvSpPr>
            <p:spPr>
              <a:xfrm>
                <a:off x="6600979" y="1980621"/>
                <a:ext cx="3339549" cy="514243"/>
              </a:xfrm>
              <a:prstGeom prst="rect">
                <a:avLst/>
              </a:prstGeom>
              <a:blipFill>
                <a:blip r:embed="rId11"/>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FE3ED455-D109-4C3E-AE2A-C54F28B826AE}"/>
                  </a:ext>
                </a:extLst>
              </p:cNvPr>
              <p:cNvSpPr/>
              <p:nvPr/>
            </p:nvSpPr>
            <p:spPr>
              <a:xfrm>
                <a:off x="6600979" y="2426895"/>
                <a:ext cx="4019242" cy="397673"/>
              </a:xfrm>
              <a:prstGeom prst="rect">
                <a:avLst/>
              </a:prstGeom>
            </p:spPr>
            <p:txBody>
              <a:bodyPr wrap="none">
                <a:spAutoFit/>
              </a:bodyPr>
              <a:lstStyle/>
              <a:p>
                <a:pPr>
                  <a:lnSpc>
                    <a:spcPct val="107000"/>
                  </a:lnSpc>
                  <a:spcAft>
                    <a:spcPts val="800"/>
                  </a:spcAft>
                </a:pPr>
                <a14:m>
                  <m:oMath xmlns:m="http://schemas.openxmlformats.org/officeDocument/2006/math">
                    <m:r>
                      <a:rPr lang="en-US" sz="2000" b="0" i="1" smtClean="0">
                        <a:latin typeface="Cambria Math" panose="02040503050406030204" pitchFamily="18" charset="0"/>
                        <a:ea typeface="Calibri" panose="020F0502020204030204" pitchFamily="34" charset="0"/>
                        <a:cs typeface="Cordia New" panose="020B0304020202020204" pitchFamily="34" charset="-34"/>
                      </a:rPr>
                      <m:t>𝐴𝑝𝑝𝑎𝑟𝑒𝑛𝑡</m:t>
                    </m:r>
                    <m:r>
                      <a:rPr lang="en-US" sz="2000" i="1">
                        <a:latin typeface="Cambria Math" panose="02040503050406030204" pitchFamily="18" charset="0"/>
                        <a:ea typeface="Calibri" panose="020F0502020204030204" pitchFamily="34" charset="0"/>
                        <a:cs typeface="Cordia New" panose="020B0304020202020204" pitchFamily="34" charset="-34"/>
                      </a:rPr>
                      <m:t> </m:t>
                    </m:r>
                    <m:r>
                      <a:rPr lang="en-US" sz="2000" i="1">
                        <a:latin typeface="Cambria Math" panose="02040503050406030204" pitchFamily="18" charset="0"/>
                        <a:ea typeface="Calibri" panose="020F0502020204030204" pitchFamily="34" charset="0"/>
                        <a:cs typeface="Cordia New" panose="020B0304020202020204" pitchFamily="34" charset="-34"/>
                      </a:rPr>
                      <m:t>𝑝𝑜𝑤𝑒𝑟</m:t>
                    </m:r>
                    <m:r>
                      <a:rPr lang="en-US" sz="2000" i="1">
                        <a:latin typeface="Cambria Math" panose="02040503050406030204" pitchFamily="18" charset="0"/>
                        <a:ea typeface="Calibri" panose="020F0502020204030204" pitchFamily="34" charset="0"/>
                        <a:cs typeface="Cordia New" panose="020B0304020202020204" pitchFamily="34" charset="-34"/>
                      </a:rPr>
                      <m:t> </m:t>
                    </m:r>
                    <m:r>
                      <a:rPr lang="en-US" sz="2000" i="1">
                        <a:latin typeface="Cambria Math" panose="02040503050406030204" pitchFamily="18" charset="0"/>
                        <a:ea typeface="Calibri" panose="020F0502020204030204" pitchFamily="34" charset="0"/>
                        <a:cs typeface="Cordia New" panose="020B0304020202020204" pitchFamily="34" charset="-34"/>
                      </a:rPr>
                      <m:t>𝑖𝑛</m:t>
                    </m:r>
                    <m:r>
                      <a:rPr lang="en-US" sz="2000" i="1">
                        <a:latin typeface="Cambria Math" panose="02040503050406030204" pitchFamily="18" charset="0"/>
                        <a:ea typeface="Calibri" panose="020F0502020204030204" pitchFamily="34" charset="0"/>
                        <a:cs typeface="Cordia New" panose="020B0304020202020204" pitchFamily="34" charset="-34"/>
                      </a:rPr>
                      <m:t> </m:t>
                    </m:r>
                    <m:r>
                      <a:rPr lang="en-US" sz="2000" i="1">
                        <a:latin typeface="Cambria Math" panose="02040503050406030204" pitchFamily="18" charset="0"/>
                        <a:ea typeface="Calibri" panose="020F0502020204030204" pitchFamily="34" charset="0"/>
                        <a:cs typeface="Cordia New" panose="020B0304020202020204" pitchFamily="34" charset="-34"/>
                      </a:rPr>
                      <m:t>𝑡𝑒𝑟𝑚𝑠</m:t>
                    </m:r>
                    <m:r>
                      <a:rPr lang="en-US" sz="2000" i="1">
                        <a:latin typeface="Cambria Math" panose="02040503050406030204" pitchFamily="18" charset="0"/>
                        <a:ea typeface="Calibri" panose="020F0502020204030204" pitchFamily="34" charset="0"/>
                        <a:cs typeface="Cordia New" panose="020B0304020202020204" pitchFamily="34" charset="-34"/>
                      </a:rPr>
                      <m:t> </m:t>
                    </m:r>
                    <m:r>
                      <a:rPr lang="en-US" sz="2000" i="1">
                        <a:latin typeface="Cambria Math" panose="02040503050406030204" pitchFamily="18" charset="0"/>
                        <a:ea typeface="Calibri" panose="020F0502020204030204" pitchFamily="34" charset="0"/>
                        <a:cs typeface="Cordia New" panose="020B0304020202020204" pitchFamily="34" charset="-34"/>
                      </a:rPr>
                      <m:t>𝑜𝑓</m:t>
                    </m:r>
                    <m:r>
                      <a:rPr lang="en-US" sz="2000" i="1">
                        <a:latin typeface="Cambria Math" panose="02040503050406030204" pitchFamily="18" charset="0"/>
                        <a:ea typeface="Calibri" panose="020F0502020204030204" pitchFamily="34" charset="0"/>
                        <a:cs typeface="Cordia New" panose="020B0304020202020204" pitchFamily="34" charset="-34"/>
                      </a:rPr>
                      <m:t> </m:t>
                    </m:r>
                  </m:oMath>
                </a14:m>
                <a:r>
                  <a:rPr lang="en-US" sz="2000" i="1" dirty="0">
                    <a:latin typeface="Cambria Math" panose="02040503050406030204" pitchFamily="18" charset="0"/>
                    <a:ea typeface="Calibri" panose="020F0502020204030204" pitchFamily="34" charset="0"/>
                    <a:cs typeface="Cordia New" panose="020B0304020202020204" pitchFamily="34" charset="-34"/>
                  </a:rPr>
                  <a:t> Line</a:t>
                </a:r>
              </a:p>
            </p:txBody>
          </p:sp>
        </mc:Choice>
        <mc:Fallback xmlns="">
          <p:sp>
            <p:nvSpPr>
              <p:cNvPr id="27" name="Rectangle 26">
                <a:extLst>
                  <a:ext uri="{FF2B5EF4-FFF2-40B4-BE49-F238E27FC236}">
                    <a16:creationId xmlns:a16="http://schemas.microsoft.com/office/drawing/2014/main" id="{FE3ED455-D109-4C3E-AE2A-C54F28B826AE}"/>
                  </a:ext>
                </a:extLst>
              </p:cNvPr>
              <p:cNvSpPr>
                <a:spLocks noRot="1" noChangeAspect="1" noMove="1" noResize="1" noEditPoints="1" noAdjustHandles="1" noChangeArrowheads="1" noChangeShapeType="1" noTextEdit="1"/>
              </p:cNvSpPr>
              <p:nvPr/>
            </p:nvSpPr>
            <p:spPr>
              <a:xfrm>
                <a:off x="6600979" y="2426895"/>
                <a:ext cx="4019242" cy="397673"/>
              </a:xfrm>
              <a:prstGeom prst="rect">
                <a:avLst/>
              </a:prstGeom>
              <a:blipFill>
                <a:blip r:embed="rId12"/>
                <a:stretch>
                  <a:fillRect l="-607" t="-9231" r="-607" b="-26154"/>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FD59748C-E9D8-401F-9E48-FADAA1E0153D}"/>
                  </a:ext>
                </a:extLst>
              </p:cNvPr>
              <p:cNvSpPr/>
              <p:nvPr/>
            </p:nvSpPr>
            <p:spPr>
              <a:xfrm>
                <a:off x="6494996" y="3013720"/>
                <a:ext cx="3682674" cy="526234"/>
              </a:xfrm>
              <a:prstGeom prst="rect">
                <a:avLst/>
              </a:prstGeom>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libri" panose="020F0502020204030204" pitchFamily="34" charset="0"/>
                          <a:cs typeface="Cordia New" panose="020B0304020202020204" pitchFamily="34" charset="-34"/>
                        </a:rPr>
                        <m:t>𝑆</m:t>
                      </m:r>
                      <m:r>
                        <a:rPr lang="en-US" sz="1800" i="1">
                          <a:latin typeface="Cambria Math" panose="02040503050406030204" pitchFamily="18" charset="0"/>
                          <a:ea typeface="Calibri" panose="020F0502020204030204" pitchFamily="34" charset="0"/>
                          <a:cs typeface="Cordia New" panose="020B0304020202020204" pitchFamily="34" charset="-34"/>
                        </a:rPr>
                        <m:t>=</m:t>
                      </m:r>
                      <m:rad>
                        <m:radPr>
                          <m:degHide m:val="on"/>
                          <m:ctrlPr>
                            <a:rPr lang="en-US" sz="1800" i="1">
                              <a:latin typeface="Cambria Math" panose="02040503050406030204" pitchFamily="18" charset="0"/>
                              <a:ea typeface="Calibri" panose="020F0502020204030204" pitchFamily="34" charset="0"/>
                              <a:cs typeface="Cordia New" panose="020B0304020202020204" pitchFamily="34" charset="-34"/>
                            </a:rPr>
                          </m:ctrlPr>
                        </m:radPr>
                        <m:deg/>
                        <m:e>
                          <m:r>
                            <a:rPr lang="en-US" sz="1800" i="1">
                              <a:latin typeface="Cambria Math" panose="02040503050406030204" pitchFamily="18" charset="0"/>
                              <a:ea typeface="Calibri" panose="020F0502020204030204" pitchFamily="34" charset="0"/>
                              <a:cs typeface="Cordia New" panose="020B0304020202020204" pitchFamily="34" charset="-34"/>
                            </a:rPr>
                            <m:t>3</m:t>
                          </m:r>
                        </m:e>
                      </m:rad>
                      <m:sSub>
                        <m:sSubPr>
                          <m:ctrlPr>
                            <a:rPr lang="en-US" sz="1800" i="1">
                              <a:latin typeface="Cambria Math" panose="02040503050406030204" pitchFamily="18" charset="0"/>
                              <a:ea typeface="Calibri" panose="020F0502020204030204" pitchFamily="34" charset="0"/>
                              <a:cs typeface="Cordia New" panose="020B0304020202020204" pitchFamily="34" charset="-34"/>
                            </a:rPr>
                          </m:ctrlPr>
                        </m:sSubPr>
                        <m:e>
                          <m:r>
                            <a:rPr lang="en-US" sz="1800" i="1">
                              <a:latin typeface="Cambria Math" panose="02040503050406030204" pitchFamily="18" charset="0"/>
                              <a:ea typeface="Calibri" panose="020F0502020204030204" pitchFamily="34" charset="0"/>
                              <a:cs typeface="Cordia New" panose="020B0304020202020204" pitchFamily="34" charset="-34"/>
                            </a:rPr>
                            <m:t>𝑉</m:t>
                          </m:r>
                        </m:e>
                        <m:sub>
                          <m:r>
                            <a:rPr lang="en-US" sz="1800" i="1">
                              <a:latin typeface="Cambria Math" panose="02040503050406030204" pitchFamily="18" charset="0"/>
                              <a:ea typeface="Calibri" panose="020F0502020204030204" pitchFamily="34" charset="0"/>
                              <a:cs typeface="Cordia New" panose="020B0304020202020204" pitchFamily="34" charset="-34"/>
                            </a:rPr>
                            <m:t>𝑙</m:t>
                          </m:r>
                        </m:sub>
                      </m:sSub>
                      <m:sSub>
                        <m:sSubPr>
                          <m:ctrlPr>
                            <a:rPr lang="en-US" sz="1800" i="1">
                              <a:latin typeface="Cambria Math" panose="02040503050406030204" pitchFamily="18" charset="0"/>
                              <a:ea typeface="Calibri" panose="020F0502020204030204" pitchFamily="34" charset="0"/>
                              <a:cs typeface="Cordia New" panose="020B0304020202020204" pitchFamily="34" charset="-34"/>
                            </a:rPr>
                          </m:ctrlPr>
                        </m:sSubPr>
                        <m:e>
                          <m:r>
                            <a:rPr lang="en-US" sz="1800" i="1">
                              <a:latin typeface="Cambria Math" panose="02040503050406030204" pitchFamily="18" charset="0"/>
                              <a:ea typeface="Calibri" panose="020F0502020204030204" pitchFamily="34" charset="0"/>
                              <a:cs typeface="Cordia New" panose="020B0304020202020204" pitchFamily="34" charset="-34"/>
                            </a:rPr>
                            <m:t>𝐼</m:t>
                          </m:r>
                        </m:e>
                        <m:sub>
                          <m:r>
                            <a:rPr lang="en-US" sz="1800" i="1">
                              <a:latin typeface="Cambria Math" panose="02040503050406030204" pitchFamily="18" charset="0"/>
                              <a:ea typeface="Calibri" panose="020F0502020204030204" pitchFamily="34" charset="0"/>
                              <a:cs typeface="Cordia New" panose="020B0304020202020204" pitchFamily="34" charset="-34"/>
                            </a:rPr>
                            <m:t>𝑙</m:t>
                          </m:r>
                        </m:sub>
                      </m:sSub>
                      <m:r>
                        <a:rPr lang="en-US" sz="1800" b="0" i="1" smtClean="0">
                          <a:latin typeface="Cambria Math" panose="02040503050406030204" pitchFamily="18" charset="0"/>
                          <a:ea typeface="Calibri" panose="020F0502020204030204" pitchFamily="34" charset="0"/>
                          <a:cs typeface="Cordia New" panose="020B0304020202020204" pitchFamily="34" charset="-34"/>
                        </a:rPr>
                        <m:t>           </m:t>
                      </m:r>
                      <m:r>
                        <a:rPr lang="en-US" sz="1800" i="1">
                          <a:latin typeface="Cambria Math" panose="02040503050406030204" pitchFamily="18" charset="0"/>
                          <a:ea typeface="Calibri" panose="020F0502020204030204" pitchFamily="34" charset="0"/>
                          <a:cs typeface="Cordia New" panose="020B0304020202020204" pitchFamily="34" charset="-34"/>
                        </a:rPr>
                        <m:t>𝑉𝐴</m:t>
                      </m:r>
                      <m:r>
                        <a:rPr lang="en-US" sz="1800" i="1">
                          <a:latin typeface="Cambria Math" panose="02040503050406030204" pitchFamily="18" charset="0"/>
                          <a:ea typeface="Calibri" panose="020F0502020204030204" pitchFamily="34" charset="0"/>
                          <a:cs typeface="Cordia New" panose="020B0304020202020204" pitchFamily="34" charset="-34"/>
                        </a:rPr>
                        <m:t> , </m:t>
                      </m:r>
                      <m:r>
                        <a:rPr lang="en-US" sz="1800" i="1">
                          <a:latin typeface="Cambria Math" panose="02040503050406030204" pitchFamily="18" charset="0"/>
                          <a:ea typeface="Calibri" panose="020F0502020204030204" pitchFamily="34" charset="0"/>
                          <a:cs typeface="Cordia New" panose="020B0304020202020204" pitchFamily="34" charset="-34"/>
                        </a:rPr>
                        <m:t>𝐾𝑉𝐴</m:t>
                      </m:r>
                      <m:r>
                        <a:rPr lang="en-US" sz="1800" i="1">
                          <a:latin typeface="Cambria Math" panose="02040503050406030204" pitchFamily="18" charset="0"/>
                          <a:ea typeface="Calibri" panose="020F0502020204030204" pitchFamily="34" charset="0"/>
                          <a:cs typeface="Cordia New" panose="020B0304020202020204" pitchFamily="34" charset="-34"/>
                        </a:rPr>
                        <m:t>, </m:t>
                      </m:r>
                      <m:r>
                        <a:rPr lang="en-US" sz="1800" i="1">
                          <a:latin typeface="Cambria Math" panose="02040503050406030204" pitchFamily="18" charset="0"/>
                          <a:ea typeface="Calibri" panose="020F0502020204030204" pitchFamily="34" charset="0"/>
                          <a:cs typeface="Cordia New" panose="020B0304020202020204" pitchFamily="34" charset="-34"/>
                        </a:rPr>
                        <m:t>𝑀𝑉𝐴</m:t>
                      </m:r>
                    </m:oMath>
                  </m:oMathPara>
                </a14:m>
                <a:endParaRPr lang="en-US" sz="900" dirty="0">
                  <a:latin typeface="Calibri" panose="020F0502020204030204" pitchFamily="34" charset="0"/>
                  <a:ea typeface="Calibri" panose="020F0502020204030204" pitchFamily="34" charset="0"/>
                  <a:cs typeface="Cordia New" panose="020B0304020202020204" pitchFamily="34" charset="-34"/>
                </a:endParaRPr>
              </a:p>
            </p:txBody>
          </p:sp>
        </mc:Choice>
        <mc:Fallback xmlns="">
          <p:sp>
            <p:nvSpPr>
              <p:cNvPr id="28" name="Rectangle 27">
                <a:extLst>
                  <a:ext uri="{FF2B5EF4-FFF2-40B4-BE49-F238E27FC236}">
                    <a16:creationId xmlns:a16="http://schemas.microsoft.com/office/drawing/2014/main" id="{FD59748C-E9D8-401F-9E48-FADAA1E0153D}"/>
                  </a:ext>
                </a:extLst>
              </p:cNvPr>
              <p:cNvSpPr>
                <a:spLocks noRot="1" noChangeAspect="1" noMove="1" noResize="1" noEditPoints="1" noAdjustHandles="1" noChangeArrowheads="1" noChangeShapeType="1" noTextEdit="1"/>
              </p:cNvSpPr>
              <p:nvPr/>
            </p:nvSpPr>
            <p:spPr>
              <a:xfrm>
                <a:off x="6494996" y="3013720"/>
                <a:ext cx="3682674" cy="526234"/>
              </a:xfrm>
              <a:prstGeom prst="rect">
                <a:avLst/>
              </a:prstGeom>
              <a:blipFill>
                <a:blip r:embed="rId13"/>
                <a:stretch>
                  <a:fillRect/>
                </a:stretch>
              </a:blipFill>
            </p:spPr>
            <p:txBody>
              <a:bodyPr/>
              <a:lstStyle/>
              <a:p>
                <a:r>
                  <a:rPr lang="th-TH">
                    <a:noFill/>
                  </a:rPr>
                  <a:t> </a:t>
                </a:r>
              </a:p>
            </p:txBody>
          </p:sp>
        </mc:Fallback>
      </mc:AlternateContent>
      <p:sp>
        <p:nvSpPr>
          <p:cNvPr id="29" name="Rectangle 28">
            <a:extLst>
              <a:ext uri="{FF2B5EF4-FFF2-40B4-BE49-F238E27FC236}">
                <a16:creationId xmlns:a16="http://schemas.microsoft.com/office/drawing/2014/main" id="{1A987443-1DC3-49BB-ABDA-15475FA1E940}"/>
              </a:ext>
            </a:extLst>
          </p:cNvPr>
          <p:cNvSpPr/>
          <p:nvPr/>
        </p:nvSpPr>
        <p:spPr>
          <a:xfrm>
            <a:off x="6246411" y="927527"/>
            <a:ext cx="5878002" cy="307951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FC557955-0CA7-4703-A78A-0E4458D6A676}"/>
                  </a:ext>
                </a:extLst>
              </p:cNvPr>
              <p:cNvSpPr/>
              <p:nvPr/>
            </p:nvSpPr>
            <p:spPr>
              <a:xfrm>
                <a:off x="6448182" y="6115554"/>
                <a:ext cx="2363531"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libri" panose="020F0502020204030204" pitchFamily="34" charset="0"/>
                          <a:cs typeface="Cordia New" panose="020B0304020202020204" pitchFamily="34" charset="-34"/>
                        </a:rPr>
                        <m:t>𝑐𝑜𝑠</m:t>
                      </m:r>
                      <m:r>
                        <a:rPr lang="en-US" sz="1200" i="1" smtClean="0">
                          <a:latin typeface="Cambria Math" panose="02040503050406030204" pitchFamily="18" charset="0"/>
                          <a:ea typeface="Calibri" panose="020F0502020204030204" pitchFamily="34" charset="0"/>
                          <a:cs typeface="Cordia New" panose="020B0304020202020204" pitchFamily="34" charset="-34"/>
                          <a:sym typeface="Symbol" panose="05050102010706020507" pitchFamily="18" charset="2"/>
                        </a:rPr>
                        <m:t></m:t>
                      </m:r>
                      <m:r>
                        <a:rPr lang="en-US" sz="1200" b="0" i="1" smtClean="0">
                          <a:latin typeface="Cambria Math" panose="02040503050406030204" pitchFamily="18" charset="0"/>
                          <a:ea typeface="Calibri" panose="020F0502020204030204" pitchFamily="34" charset="0"/>
                          <a:cs typeface="Cordia New" panose="020B0304020202020204" pitchFamily="34" charset="-34"/>
                          <a:sym typeface="Symbol" panose="05050102010706020507" pitchFamily="18" charset="2"/>
                        </a:rPr>
                        <m:t>=</m:t>
                      </m:r>
                      <m:r>
                        <a:rPr lang="en-US" sz="1200" b="0" i="1" smtClean="0">
                          <a:latin typeface="Cambria Math" panose="02040503050406030204" pitchFamily="18" charset="0"/>
                          <a:ea typeface="Calibri" panose="020F0502020204030204" pitchFamily="34" charset="0"/>
                          <a:cs typeface="Cordia New" panose="020B0304020202020204" pitchFamily="34" charset="-34"/>
                          <a:sym typeface="Symbol" panose="05050102010706020507" pitchFamily="18" charset="2"/>
                        </a:rPr>
                        <m:t>𝑝𝑜𝑤𝑒𝑟</m:t>
                      </m:r>
                      <m:r>
                        <a:rPr lang="en-US" sz="1200" b="0" i="1" smtClean="0">
                          <a:latin typeface="Cambria Math" panose="02040503050406030204" pitchFamily="18" charset="0"/>
                          <a:ea typeface="Calibri" panose="020F0502020204030204" pitchFamily="34" charset="0"/>
                          <a:cs typeface="Cordia New" panose="020B0304020202020204" pitchFamily="34" charset="-34"/>
                          <a:sym typeface="Symbol" panose="05050102010706020507" pitchFamily="18" charset="2"/>
                        </a:rPr>
                        <m:t> </m:t>
                      </m:r>
                      <m:r>
                        <a:rPr lang="en-US" sz="1200" b="0" i="1" smtClean="0">
                          <a:latin typeface="Cambria Math" panose="02040503050406030204" pitchFamily="18" charset="0"/>
                          <a:ea typeface="Calibri" panose="020F0502020204030204" pitchFamily="34" charset="0"/>
                          <a:cs typeface="Cordia New" panose="020B0304020202020204" pitchFamily="34" charset="-34"/>
                          <a:sym typeface="Symbol" panose="05050102010706020507" pitchFamily="18" charset="2"/>
                        </a:rPr>
                        <m:t>𝑓𝑎𝑐𝑡𝑜𝑟</m:t>
                      </m:r>
                      <m:r>
                        <a:rPr lang="en-US" sz="1200" b="0" i="1" smtClean="0">
                          <a:latin typeface="Cambria Math" panose="02040503050406030204" pitchFamily="18" charset="0"/>
                          <a:ea typeface="Calibri" panose="020F0502020204030204" pitchFamily="34" charset="0"/>
                          <a:cs typeface="Cordia New" panose="020B0304020202020204" pitchFamily="34" charset="-34"/>
                          <a:sym typeface="Symbol" panose="05050102010706020507" pitchFamily="18" charset="2"/>
                        </a:rPr>
                        <m:t> (</m:t>
                      </m:r>
                      <m:r>
                        <a:rPr lang="en-US" sz="1200" b="0" i="1" smtClean="0">
                          <a:latin typeface="Cambria Math" panose="02040503050406030204" pitchFamily="18" charset="0"/>
                          <a:ea typeface="Calibri" panose="020F0502020204030204" pitchFamily="34" charset="0"/>
                          <a:cs typeface="Cordia New" panose="020B0304020202020204" pitchFamily="34" charset="-34"/>
                          <a:sym typeface="Symbol" panose="05050102010706020507" pitchFamily="18" charset="2"/>
                        </a:rPr>
                        <m:t>𝑙𝑎𝑔𝑔𝑖𝑛𝑔</m:t>
                      </m:r>
                      <m:r>
                        <a:rPr lang="en-US" sz="1200" b="0" i="1" smtClean="0">
                          <a:latin typeface="Cambria Math" panose="02040503050406030204" pitchFamily="18" charset="0"/>
                          <a:ea typeface="Calibri" panose="020F0502020204030204" pitchFamily="34" charset="0"/>
                          <a:cs typeface="Cordia New" panose="020B0304020202020204" pitchFamily="34" charset="-34"/>
                          <a:sym typeface="Symbol" panose="05050102010706020507" pitchFamily="18" charset="2"/>
                        </a:rPr>
                        <m:t>)</m:t>
                      </m:r>
                    </m:oMath>
                  </m:oMathPara>
                </a14:m>
                <a:endParaRPr lang="th-TH" sz="1200" dirty="0"/>
              </a:p>
            </p:txBody>
          </p:sp>
        </mc:Choice>
        <mc:Fallback xmlns="">
          <p:sp>
            <p:nvSpPr>
              <p:cNvPr id="37" name="Rectangle 36">
                <a:extLst>
                  <a:ext uri="{FF2B5EF4-FFF2-40B4-BE49-F238E27FC236}">
                    <a16:creationId xmlns:a16="http://schemas.microsoft.com/office/drawing/2014/main" id="{FC557955-0CA7-4703-A78A-0E4458D6A676}"/>
                  </a:ext>
                </a:extLst>
              </p:cNvPr>
              <p:cNvSpPr>
                <a:spLocks noRot="1" noChangeAspect="1" noMove="1" noResize="1" noEditPoints="1" noAdjustHandles="1" noChangeArrowheads="1" noChangeShapeType="1" noTextEdit="1"/>
              </p:cNvSpPr>
              <p:nvPr/>
            </p:nvSpPr>
            <p:spPr>
              <a:xfrm>
                <a:off x="6448182" y="6115554"/>
                <a:ext cx="2363531" cy="276999"/>
              </a:xfrm>
              <a:prstGeom prst="rect">
                <a:avLst/>
              </a:prstGeom>
              <a:blipFill>
                <a:blip r:embed="rId14"/>
                <a:stretch>
                  <a:fillRect b="-2174"/>
                </a:stretch>
              </a:blipFill>
            </p:spPr>
            <p:txBody>
              <a:bodyPr/>
              <a:lstStyle/>
              <a:p>
                <a:r>
                  <a:rPr lang="th-TH">
                    <a:noFill/>
                  </a:rPr>
                  <a:t> </a:t>
                </a:r>
              </a:p>
            </p:txBody>
          </p:sp>
        </mc:Fallback>
      </mc:AlternateContent>
      <p:sp>
        <p:nvSpPr>
          <p:cNvPr id="38" name="Rectangle 37">
            <a:extLst>
              <a:ext uri="{FF2B5EF4-FFF2-40B4-BE49-F238E27FC236}">
                <a16:creationId xmlns:a16="http://schemas.microsoft.com/office/drawing/2014/main" id="{F1E02994-EB03-4C64-A6E4-1BE1345C7BBF}"/>
              </a:ext>
            </a:extLst>
          </p:cNvPr>
          <p:cNvSpPr/>
          <p:nvPr/>
        </p:nvSpPr>
        <p:spPr>
          <a:xfrm>
            <a:off x="6211236" y="4318434"/>
            <a:ext cx="2207656" cy="261610"/>
          </a:xfrm>
          <a:prstGeom prst="rect">
            <a:avLst/>
          </a:prstGeom>
        </p:spPr>
        <p:txBody>
          <a:bodyPr wrap="none">
            <a:spAutoFit/>
          </a:bodyPr>
          <a:lstStyle/>
          <a:p>
            <a:r>
              <a:rPr lang="en-US" sz="1100" b="1" dirty="0">
                <a:solidFill>
                  <a:srgbClr val="002060"/>
                </a:solidFill>
              </a:rPr>
              <a:t>Power Triangle of Inductive Circuit</a:t>
            </a:r>
            <a:endParaRPr lang="th-TH" sz="1100" dirty="0"/>
          </a:p>
        </p:txBody>
      </p:sp>
      <p:sp>
        <p:nvSpPr>
          <p:cNvPr id="39" name="Rectangle 38">
            <a:extLst>
              <a:ext uri="{FF2B5EF4-FFF2-40B4-BE49-F238E27FC236}">
                <a16:creationId xmlns:a16="http://schemas.microsoft.com/office/drawing/2014/main" id="{AC20501C-52DB-4F54-8175-45107F6D1345}"/>
              </a:ext>
            </a:extLst>
          </p:cNvPr>
          <p:cNvSpPr/>
          <p:nvPr/>
        </p:nvSpPr>
        <p:spPr>
          <a:xfrm>
            <a:off x="9073842" y="4310662"/>
            <a:ext cx="2268570" cy="261610"/>
          </a:xfrm>
          <a:prstGeom prst="rect">
            <a:avLst/>
          </a:prstGeom>
        </p:spPr>
        <p:txBody>
          <a:bodyPr wrap="none">
            <a:spAutoFit/>
          </a:bodyPr>
          <a:lstStyle/>
          <a:p>
            <a:r>
              <a:rPr lang="en-US" sz="1100" b="1" dirty="0">
                <a:solidFill>
                  <a:srgbClr val="002060"/>
                </a:solidFill>
              </a:rPr>
              <a:t>Power Triangle of Capacitive Circuit</a:t>
            </a:r>
            <a:endParaRPr lang="th-TH" sz="1100" dirty="0"/>
          </a:p>
        </p:txBody>
      </p:sp>
      <p:pic>
        <p:nvPicPr>
          <p:cNvPr id="41" name="Picture 40">
            <a:extLst>
              <a:ext uri="{FF2B5EF4-FFF2-40B4-BE49-F238E27FC236}">
                <a16:creationId xmlns:a16="http://schemas.microsoft.com/office/drawing/2014/main" id="{F48EBB00-9AAA-432B-B45C-FA44442E1596}"/>
              </a:ext>
            </a:extLst>
          </p:cNvPr>
          <p:cNvPicPr>
            <a:picLocks noChangeAspect="1"/>
          </p:cNvPicPr>
          <p:nvPr/>
        </p:nvPicPr>
        <p:blipFill>
          <a:blip r:embed="rId15"/>
          <a:stretch>
            <a:fillRect/>
          </a:stretch>
        </p:blipFill>
        <p:spPr>
          <a:xfrm>
            <a:off x="9294341" y="4715341"/>
            <a:ext cx="2651760" cy="1245333"/>
          </a:xfrm>
          <a:prstGeom prst="rect">
            <a:avLst/>
          </a:prstGeom>
        </p:spPr>
      </p:pic>
      <p:pic>
        <p:nvPicPr>
          <p:cNvPr id="42" name="Picture 41">
            <a:extLst>
              <a:ext uri="{FF2B5EF4-FFF2-40B4-BE49-F238E27FC236}">
                <a16:creationId xmlns:a16="http://schemas.microsoft.com/office/drawing/2014/main" id="{81910154-F743-4E34-A37D-B9051C9C7BAC}"/>
              </a:ext>
            </a:extLst>
          </p:cNvPr>
          <p:cNvPicPr>
            <a:picLocks noChangeAspect="1"/>
          </p:cNvPicPr>
          <p:nvPr/>
        </p:nvPicPr>
        <p:blipFill>
          <a:blip r:embed="rId16"/>
          <a:stretch>
            <a:fillRect/>
          </a:stretch>
        </p:blipFill>
        <p:spPr>
          <a:xfrm>
            <a:off x="6259041" y="4634304"/>
            <a:ext cx="2651760" cy="1443084"/>
          </a:xfrm>
          <a:prstGeom prst="rect">
            <a:avLst/>
          </a:prstGeom>
        </p:spPr>
      </p:pic>
      <p:sp>
        <p:nvSpPr>
          <p:cNvPr id="43" name="Rectangle 42">
            <a:extLst>
              <a:ext uri="{FF2B5EF4-FFF2-40B4-BE49-F238E27FC236}">
                <a16:creationId xmlns:a16="http://schemas.microsoft.com/office/drawing/2014/main" id="{BB1CE1B5-392F-46B4-A5AD-417AB56634E3}"/>
              </a:ext>
            </a:extLst>
          </p:cNvPr>
          <p:cNvSpPr/>
          <p:nvPr/>
        </p:nvSpPr>
        <p:spPr>
          <a:xfrm>
            <a:off x="9063095" y="5930888"/>
            <a:ext cx="3096873" cy="276999"/>
          </a:xfrm>
          <a:prstGeom prst="rect">
            <a:avLst/>
          </a:prstGeom>
        </p:spPr>
        <p:txBody>
          <a:bodyPr wrap="none">
            <a:spAutoFit/>
          </a:bodyPr>
          <a:lstStyle/>
          <a:p>
            <a:r>
              <a:rPr lang="en-US" sz="1200" dirty="0">
                <a:ea typeface="Calibri" panose="020F0502020204030204" pitchFamily="34" charset="0"/>
                <a:cs typeface="Cordia New" panose="020B0304020202020204" pitchFamily="34" charset="-34"/>
              </a:rPr>
              <a:t>Power factor of capacitive </a:t>
            </a:r>
            <a:r>
              <a:rPr lang="en-US" sz="1200" dirty="0" err="1">
                <a:ea typeface="Calibri" panose="020F0502020204030204" pitchFamily="34" charset="0"/>
                <a:cs typeface="Cordia New" panose="020B0304020202020204" pitchFamily="34" charset="-34"/>
              </a:rPr>
              <a:t>ckt</a:t>
            </a:r>
            <a:r>
              <a:rPr lang="en-US" sz="1200" dirty="0">
                <a:ea typeface="Calibri" panose="020F0502020204030204" pitchFamily="34" charset="0"/>
                <a:cs typeface="Cordia New" panose="020B0304020202020204" pitchFamily="34" charset="-34"/>
              </a:rPr>
              <a:t> nature is leading</a:t>
            </a:r>
          </a:p>
        </p:txBody>
      </p:sp>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6AE36320-071A-4A92-8518-F9959FFA0DF5}"/>
                  </a:ext>
                </a:extLst>
              </p:cNvPr>
              <p:cNvSpPr/>
              <p:nvPr/>
            </p:nvSpPr>
            <p:spPr>
              <a:xfrm>
                <a:off x="9037582" y="6207462"/>
                <a:ext cx="234109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ea typeface="Calibri" panose="020F0502020204030204" pitchFamily="34" charset="0"/>
                          <a:cs typeface="Cordia New" panose="020B0304020202020204" pitchFamily="34" charset="-34"/>
                        </a:rPr>
                        <m:t>𝑐𝑜𝑠</m:t>
                      </m:r>
                      <m:r>
                        <a:rPr lang="en-US" sz="1200" i="1">
                          <a:latin typeface="Cambria Math" panose="02040503050406030204" pitchFamily="18" charset="0"/>
                          <a:ea typeface="Calibri" panose="020F0502020204030204" pitchFamily="34" charset="0"/>
                          <a:cs typeface="Cordia New" panose="020B0304020202020204" pitchFamily="34" charset="-34"/>
                          <a:sym typeface="Symbol" panose="05050102010706020507" pitchFamily="18" charset="2"/>
                        </a:rPr>
                        <m:t>=</m:t>
                      </m:r>
                      <m:r>
                        <a:rPr lang="en-US" sz="1200" i="1">
                          <a:latin typeface="Cambria Math" panose="02040503050406030204" pitchFamily="18" charset="0"/>
                          <a:ea typeface="Calibri" panose="020F0502020204030204" pitchFamily="34" charset="0"/>
                          <a:cs typeface="Cordia New" panose="020B0304020202020204" pitchFamily="34" charset="-34"/>
                          <a:sym typeface="Symbol" panose="05050102010706020507" pitchFamily="18" charset="2"/>
                        </a:rPr>
                        <m:t>𝑝𝑜𝑤𝑒𝑟</m:t>
                      </m:r>
                      <m:r>
                        <a:rPr lang="en-US" sz="1200" i="1">
                          <a:latin typeface="Cambria Math" panose="02040503050406030204" pitchFamily="18" charset="0"/>
                          <a:ea typeface="Calibri" panose="020F0502020204030204" pitchFamily="34" charset="0"/>
                          <a:cs typeface="Cordia New" panose="020B0304020202020204" pitchFamily="34" charset="-34"/>
                          <a:sym typeface="Symbol" panose="05050102010706020507" pitchFamily="18" charset="2"/>
                        </a:rPr>
                        <m:t> </m:t>
                      </m:r>
                      <m:r>
                        <a:rPr lang="en-US" sz="1200" i="1">
                          <a:latin typeface="Cambria Math" panose="02040503050406030204" pitchFamily="18" charset="0"/>
                          <a:ea typeface="Calibri" panose="020F0502020204030204" pitchFamily="34" charset="0"/>
                          <a:cs typeface="Cordia New" panose="020B0304020202020204" pitchFamily="34" charset="-34"/>
                          <a:sym typeface="Symbol" panose="05050102010706020507" pitchFamily="18" charset="2"/>
                        </a:rPr>
                        <m:t>𝑓𝑎𝑐𝑡𝑜𝑟</m:t>
                      </m:r>
                      <m:r>
                        <a:rPr lang="en-US" sz="1200" i="1">
                          <a:latin typeface="Cambria Math" panose="02040503050406030204" pitchFamily="18" charset="0"/>
                          <a:ea typeface="Calibri" panose="020F0502020204030204" pitchFamily="34" charset="0"/>
                          <a:cs typeface="Cordia New" panose="020B0304020202020204" pitchFamily="34" charset="-34"/>
                          <a:sym typeface="Symbol" panose="05050102010706020507" pitchFamily="18" charset="2"/>
                        </a:rPr>
                        <m:t> (</m:t>
                      </m:r>
                      <m:r>
                        <a:rPr lang="en-US" sz="1200" i="1">
                          <a:latin typeface="Cambria Math" panose="02040503050406030204" pitchFamily="18" charset="0"/>
                          <a:ea typeface="Calibri" panose="020F0502020204030204" pitchFamily="34" charset="0"/>
                          <a:cs typeface="Cordia New" panose="020B0304020202020204" pitchFamily="34" charset="-34"/>
                          <a:sym typeface="Symbol" panose="05050102010706020507" pitchFamily="18" charset="2"/>
                        </a:rPr>
                        <m:t>𝑙𝑒𝑎𝑑𝑖𝑛𝑔</m:t>
                      </m:r>
                      <m:r>
                        <a:rPr lang="en-US" sz="1200" i="1">
                          <a:latin typeface="Cambria Math" panose="02040503050406030204" pitchFamily="18" charset="0"/>
                          <a:ea typeface="Calibri" panose="020F0502020204030204" pitchFamily="34" charset="0"/>
                          <a:cs typeface="Cordia New" panose="020B0304020202020204" pitchFamily="34" charset="-34"/>
                          <a:sym typeface="Symbol" panose="05050102010706020507" pitchFamily="18" charset="2"/>
                        </a:rPr>
                        <m:t>)</m:t>
                      </m:r>
                    </m:oMath>
                  </m:oMathPara>
                </a14:m>
                <a:endParaRPr lang="th-TH" sz="1200" dirty="0"/>
              </a:p>
            </p:txBody>
          </p:sp>
        </mc:Choice>
        <mc:Fallback xmlns="">
          <p:sp>
            <p:nvSpPr>
              <p:cNvPr id="44" name="Rectangle 43">
                <a:extLst>
                  <a:ext uri="{FF2B5EF4-FFF2-40B4-BE49-F238E27FC236}">
                    <a16:creationId xmlns:a16="http://schemas.microsoft.com/office/drawing/2014/main" id="{6AE36320-071A-4A92-8518-F9959FFA0DF5}"/>
                  </a:ext>
                </a:extLst>
              </p:cNvPr>
              <p:cNvSpPr>
                <a:spLocks noRot="1" noChangeAspect="1" noMove="1" noResize="1" noEditPoints="1" noAdjustHandles="1" noChangeArrowheads="1" noChangeShapeType="1" noTextEdit="1"/>
              </p:cNvSpPr>
              <p:nvPr/>
            </p:nvSpPr>
            <p:spPr>
              <a:xfrm>
                <a:off x="9037582" y="6207462"/>
                <a:ext cx="2341090" cy="276999"/>
              </a:xfrm>
              <a:prstGeom prst="rect">
                <a:avLst/>
              </a:prstGeom>
              <a:blipFill>
                <a:blip r:embed="rId17"/>
                <a:stretch>
                  <a:fillRect b="-2174"/>
                </a:stretch>
              </a:blipFill>
            </p:spPr>
            <p:txBody>
              <a:bodyPr/>
              <a:lstStyle/>
              <a:p>
                <a:r>
                  <a:rPr lang="th-TH">
                    <a:noFill/>
                  </a:rPr>
                  <a:t> </a:t>
                </a:r>
              </a:p>
            </p:txBody>
          </p:sp>
        </mc:Fallback>
      </mc:AlternateContent>
      <p:sp>
        <p:nvSpPr>
          <p:cNvPr id="45" name="Rectangle 44">
            <a:extLst>
              <a:ext uri="{FF2B5EF4-FFF2-40B4-BE49-F238E27FC236}">
                <a16:creationId xmlns:a16="http://schemas.microsoft.com/office/drawing/2014/main" id="{6FEE7DBB-AF18-40FF-82ED-ED64E7BF72F4}"/>
              </a:ext>
            </a:extLst>
          </p:cNvPr>
          <p:cNvSpPr/>
          <p:nvPr/>
        </p:nvSpPr>
        <p:spPr>
          <a:xfrm>
            <a:off x="6246411" y="4116214"/>
            <a:ext cx="2743200" cy="252256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46" name="Rectangle 45">
            <a:extLst>
              <a:ext uri="{FF2B5EF4-FFF2-40B4-BE49-F238E27FC236}">
                <a16:creationId xmlns:a16="http://schemas.microsoft.com/office/drawing/2014/main" id="{C8F8E7AE-516E-4428-AF9A-B2679F73A9F8}"/>
              </a:ext>
            </a:extLst>
          </p:cNvPr>
          <p:cNvSpPr/>
          <p:nvPr/>
        </p:nvSpPr>
        <p:spPr>
          <a:xfrm>
            <a:off x="9140021" y="4084704"/>
            <a:ext cx="2984392" cy="252256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2395739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24E20C8-2F13-4620-BED8-C3F4A13D520B}"/>
                  </a:ext>
                </a:extLst>
              </p:cNvPr>
              <p:cNvSpPr>
                <a:spLocks noGrp="1"/>
              </p:cNvSpPr>
              <p:nvPr>
                <p:ph type="title"/>
              </p:nvPr>
            </p:nvSpPr>
            <p:spPr>
              <a:xfrm>
                <a:off x="960530" y="6004426"/>
                <a:ext cx="2231003" cy="666879"/>
              </a:xfrm>
            </p:spPr>
            <p:txBody>
              <a:bodyPr>
                <a:normAutofit fontScale="90000"/>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𝑉</m:t>
                          </m:r>
                        </m:e>
                        <m:sub>
                          <m:r>
                            <a:rPr lang="en-US" sz="2800" i="1">
                              <a:latin typeface="Cambria Math" panose="02040503050406030204" pitchFamily="18" charset="0"/>
                            </a:rPr>
                            <m:t>𝑝h</m:t>
                          </m:r>
                        </m:sub>
                      </m:sSub>
                      <m:r>
                        <a:rPr lang="en-US" sz="2800" i="1">
                          <a:latin typeface="Cambria Math" panose="02040503050406030204" pitchFamily="18" charset="0"/>
                        </a:rPr>
                        <m:t>=</m:t>
                      </m:r>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𝑉</m:t>
                              </m:r>
                            </m:e>
                            <m:sub>
                              <m:r>
                                <a:rPr lang="en-US" sz="2800" i="1">
                                  <a:latin typeface="Cambria Math" panose="02040503050406030204" pitchFamily="18" charset="0"/>
                                </a:rPr>
                                <m:t>𝐿</m:t>
                              </m:r>
                            </m:sub>
                          </m:sSub>
                        </m:num>
                        <m:den>
                          <m:rad>
                            <m:radPr>
                              <m:degHide m:val="on"/>
                              <m:ctrlPr>
                                <a:rPr lang="en-US" sz="2800" i="1">
                                  <a:latin typeface="Cambria Math" panose="02040503050406030204" pitchFamily="18" charset="0"/>
                                </a:rPr>
                              </m:ctrlPr>
                            </m:radPr>
                            <m:deg/>
                            <m:e>
                              <m:r>
                                <a:rPr lang="en-US" sz="2800" i="1">
                                  <a:latin typeface="Cambria Math" panose="02040503050406030204" pitchFamily="18" charset="0"/>
                                </a:rPr>
                                <m:t>3</m:t>
                              </m:r>
                            </m:e>
                          </m:rad>
                        </m:den>
                      </m:f>
                    </m:oMath>
                  </m:oMathPara>
                </a14:m>
                <a:endParaRPr lang="en-US" sz="2800" dirty="0"/>
              </a:p>
            </p:txBody>
          </p:sp>
        </mc:Choice>
        <mc:Fallback xmlns="">
          <p:sp>
            <p:nvSpPr>
              <p:cNvPr id="2" name="Title 1">
                <a:extLst>
                  <a:ext uri="{FF2B5EF4-FFF2-40B4-BE49-F238E27FC236}">
                    <a16:creationId xmlns:a16="http://schemas.microsoft.com/office/drawing/2014/main" id="{C24E20C8-2F13-4620-BED8-C3F4A13D520B}"/>
                  </a:ext>
                </a:extLst>
              </p:cNvPr>
              <p:cNvSpPr>
                <a:spLocks noGrp="1" noRot="1" noChangeAspect="1" noMove="1" noResize="1" noEditPoints="1" noAdjustHandles="1" noChangeArrowheads="1" noChangeShapeType="1" noTextEdit="1"/>
              </p:cNvSpPr>
              <p:nvPr>
                <p:ph type="title"/>
              </p:nvPr>
            </p:nvSpPr>
            <p:spPr>
              <a:xfrm>
                <a:off x="960530" y="6004426"/>
                <a:ext cx="2231003" cy="666879"/>
              </a:xfrm>
              <a:blipFill>
                <a:blip r:embed="rId2"/>
                <a:stretch>
                  <a:fillRect t="-4587" b="-7339"/>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AD3354B-9928-4A6C-A62E-89875017454F}"/>
                  </a:ext>
                </a:extLst>
              </p:cNvPr>
              <p:cNvSpPr/>
              <p:nvPr/>
            </p:nvSpPr>
            <p:spPr>
              <a:xfrm>
                <a:off x="465980" y="2389453"/>
                <a:ext cx="3245184" cy="4901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h-TH" sz="2400" i="1">
                              <a:latin typeface="Cambria Math" panose="02040503050406030204" pitchFamily="18" charset="0"/>
                            </a:rPr>
                          </m:ctrlPr>
                        </m:sSubPr>
                        <m:e>
                          <m:r>
                            <a:rPr lang="th-TH" sz="2400" i="1">
                              <a:latin typeface="Cambria Math" panose="02040503050406030204" pitchFamily="18" charset="0"/>
                            </a:rPr>
                            <m:t>𝑃</m:t>
                          </m:r>
                        </m:e>
                        <m:sub>
                          <m:r>
                            <a:rPr lang="th-TH" sz="2400" i="1">
                              <a:latin typeface="Cambria Math" panose="02040503050406030204" pitchFamily="18" charset="0"/>
                            </a:rPr>
                            <m:t>𝑠𝑡𝑎𝑟</m:t>
                          </m:r>
                        </m:sub>
                      </m:sSub>
                      <m:r>
                        <a:rPr lang="th-TH" sz="2400" i="0">
                          <a:latin typeface="Cambria Math" panose="02040503050406030204" pitchFamily="18" charset="0"/>
                        </a:rPr>
                        <m:t>=3</m:t>
                      </m:r>
                      <m:sSub>
                        <m:sSubPr>
                          <m:ctrlPr>
                            <a:rPr lang="th-TH" sz="2400" i="1">
                              <a:latin typeface="Cambria Math" panose="02040503050406030204" pitchFamily="18" charset="0"/>
                            </a:rPr>
                          </m:ctrlPr>
                        </m:sSubPr>
                        <m:e>
                          <m:r>
                            <a:rPr lang="th-TH" sz="2400" i="1">
                              <a:latin typeface="Cambria Math" panose="02040503050406030204" pitchFamily="18" charset="0"/>
                            </a:rPr>
                            <m:t>𝑉</m:t>
                          </m:r>
                        </m:e>
                        <m:sub>
                          <m:r>
                            <a:rPr lang="th-TH" sz="2400" i="1">
                              <a:latin typeface="Cambria Math" panose="02040503050406030204" pitchFamily="18" charset="0"/>
                            </a:rPr>
                            <m:t>𝑝h</m:t>
                          </m:r>
                        </m:sub>
                      </m:sSub>
                      <m:sSub>
                        <m:sSubPr>
                          <m:ctrlPr>
                            <a:rPr lang="th-TH" sz="2400" i="1">
                              <a:latin typeface="Cambria Math" panose="02040503050406030204" pitchFamily="18" charset="0"/>
                            </a:rPr>
                          </m:ctrlPr>
                        </m:sSubPr>
                        <m:e>
                          <m:r>
                            <a:rPr lang="th-TH" sz="2400" i="1">
                              <a:latin typeface="Cambria Math" panose="02040503050406030204" pitchFamily="18" charset="0"/>
                            </a:rPr>
                            <m:t>𝐼</m:t>
                          </m:r>
                        </m:e>
                        <m:sub>
                          <m:r>
                            <a:rPr lang="th-TH" sz="2400" i="1">
                              <a:latin typeface="Cambria Math" panose="02040503050406030204" pitchFamily="18" charset="0"/>
                            </a:rPr>
                            <m:t>𝑝h</m:t>
                          </m:r>
                        </m:sub>
                      </m:sSub>
                      <m:sSub>
                        <m:sSubPr>
                          <m:ctrlPr>
                            <a:rPr lang="th-TH" sz="2400" i="1">
                              <a:latin typeface="Cambria Math" panose="02040503050406030204" pitchFamily="18" charset="0"/>
                            </a:rPr>
                          </m:ctrlPr>
                        </m:sSubPr>
                        <m:e>
                          <m:r>
                            <a:rPr lang="th-TH" sz="2400" i="1">
                              <a:latin typeface="Cambria Math" panose="02040503050406030204" pitchFamily="18" charset="0"/>
                            </a:rPr>
                            <m:t>𝑐𝑜𝑠</m:t>
                          </m:r>
                          <m:r>
                            <a:rPr lang="th-TH" sz="2400" i="0">
                              <a:latin typeface="Cambria Math" panose="02040503050406030204" pitchFamily="18" charset="0"/>
                            </a:rPr>
                            <m:t>∅</m:t>
                          </m:r>
                        </m:e>
                        <m:sub>
                          <m:r>
                            <a:rPr lang="th-TH" sz="2400" i="1">
                              <a:latin typeface="Cambria Math" panose="02040503050406030204" pitchFamily="18" charset="0"/>
                            </a:rPr>
                            <m:t>𝑝h</m:t>
                          </m:r>
                        </m:sub>
                      </m:sSub>
                    </m:oMath>
                  </m:oMathPara>
                </a14:m>
                <a:endParaRPr lang="th-TH" sz="2400" dirty="0"/>
              </a:p>
            </p:txBody>
          </p:sp>
        </mc:Choice>
        <mc:Fallback xmlns="">
          <p:sp>
            <p:nvSpPr>
              <p:cNvPr id="5" name="Rectangle 4">
                <a:extLst>
                  <a:ext uri="{FF2B5EF4-FFF2-40B4-BE49-F238E27FC236}">
                    <a16:creationId xmlns:a16="http://schemas.microsoft.com/office/drawing/2014/main" id="{2AD3354B-9928-4A6C-A62E-89875017454F}"/>
                  </a:ext>
                </a:extLst>
              </p:cNvPr>
              <p:cNvSpPr>
                <a:spLocks noRot="1" noChangeAspect="1" noMove="1" noResize="1" noEditPoints="1" noAdjustHandles="1" noChangeArrowheads="1" noChangeShapeType="1" noTextEdit="1"/>
              </p:cNvSpPr>
              <p:nvPr/>
            </p:nvSpPr>
            <p:spPr>
              <a:xfrm>
                <a:off x="465980" y="2389453"/>
                <a:ext cx="3245184" cy="490199"/>
              </a:xfrm>
              <a:prstGeom prst="rect">
                <a:avLst/>
              </a:prstGeom>
              <a:blipFill>
                <a:blip r:embed="rId3"/>
                <a:stretch>
                  <a:fillRect b="-7500"/>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8C96CC4-5BC0-4448-96FD-D0CF7B5336F7}"/>
                  </a:ext>
                </a:extLst>
              </p:cNvPr>
              <p:cNvSpPr/>
              <p:nvPr/>
            </p:nvSpPr>
            <p:spPr>
              <a:xfrm>
                <a:off x="543394" y="2865237"/>
                <a:ext cx="1295611" cy="7621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h-TH" sz="2000" i="1">
                              <a:latin typeface="Cambria Math" panose="02040503050406030204" pitchFamily="18" charset="0"/>
                            </a:rPr>
                          </m:ctrlPr>
                        </m:sSubPr>
                        <m:e>
                          <m:r>
                            <a:rPr lang="th-TH" sz="2000" i="1">
                              <a:latin typeface="Cambria Math" panose="02040503050406030204" pitchFamily="18" charset="0"/>
                            </a:rPr>
                            <m:t>𝐼</m:t>
                          </m:r>
                        </m:e>
                        <m:sub>
                          <m:r>
                            <a:rPr lang="th-TH" sz="2000" i="1">
                              <a:latin typeface="Cambria Math" panose="02040503050406030204" pitchFamily="18" charset="0"/>
                            </a:rPr>
                            <m:t>𝑝h</m:t>
                          </m:r>
                        </m:sub>
                      </m:sSub>
                      <m:r>
                        <a:rPr lang="th-TH" sz="2000" i="0">
                          <a:latin typeface="Cambria Math" panose="02040503050406030204" pitchFamily="18" charset="0"/>
                        </a:rPr>
                        <m:t>=</m:t>
                      </m:r>
                      <m:f>
                        <m:fPr>
                          <m:ctrlPr>
                            <a:rPr lang="th-TH" sz="2000" i="1">
                              <a:latin typeface="Cambria Math" panose="02040503050406030204" pitchFamily="18" charset="0"/>
                            </a:rPr>
                          </m:ctrlPr>
                        </m:fPr>
                        <m:num>
                          <m:sSub>
                            <m:sSubPr>
                              <m:ctrlPr>
                                <a:rPr lang="th-TH" sz="2000" i="1">
                                  <a:latin typeface="Cambria Math" panose="02040503050406030204" pitchFamily="18" charset="0"/>
                                </a:rPr>
                              </m:ctrlPr>
                            </m:sSubPr>
                            <m:e>
                              <m:r>
                                <a:rPr lang="th-TH" sz="2000" i="1">
                                  <a:latin typeface="Cambria Math" panose="02040503050406030204" pitchFamily="18" charset="0"/>
                                </a:rPr>
                                <m:t>𝑉</m:t>
                              </m:r>
                            </m:e>
                            <m:sub>
                              <m:r>
                                <a:rPr lang="th-TH" sz="2000" i="1">
                                  <a:latin typeface="Cambria Math" panose="02040503050406030204" pitchFamily="18" charset="0"/>
                                </a:rPr>
                                <m:t>𝑝h</m:t>
                              </m:r>
                            </m:sub>
                          </m:sSub>
                        </m:num>
                        <m:den>
                          <m:sSub>
                            <m:sSubPr>
                              <m:ctrlPr>
                                <a:rPr lang="th-TH" sz="2000" i="1">
                                  <a:latin typeface="Cambria Math" panose="02040503050406030204" pitchFamily="18" charset="0"/>
                                </a:rPr>
                              </m:ctrlPr>
                            </m:sSubPr>
                            <m:e>
                              <m:r>
                                <a:rPr lang="th-TH" sz="2000" i="1">
                                  <a:latin typeface="Cambria Math" panose="02040503050406030204" pitchFamily="18" charset="0"/>
                                </a:rPr>
                                <m:t>𝑍</m:t>
                              </m:r>
                            </m:e>
                            <m:sub>
                              <m:r>
                                <a:rPr lang="th-TH" sz="2000" i="1">
                                  <a:latin typeface="Cambria Math" panose="02040503050406030204" pitchFamily="18" charset="0"/>
                                </a:rPr>
                                <m:t>𝑝h</m:t>
                              </m:r>
                            </m:sub>
                          </m:sSub>
                        </m:den>
                      </m:f>
                    </m:oMath>
                  </m:oMathPara>
                </a14:m>
                <a:endParaRPr lang="th-TH" sz="2000" dirty="0"/>
              </a:p>
            </p:txBody>
          </p:sp>
        </mc:Choice>
        <mc:Fallback xmlns="">
          <p:sp>
            <p:nvSpPr>
              <p:cNvPr id="6" name="Rectangle 5">
                <a:extLst>
                  <a:ext uri="{FF2B5EF4-FFF2-40B4-BE49-F238E27FC236}">
                    <a16:creationId xmlns:a16="http://schemas.microsoft.com/office/drawing/2014/main" id="{F8C96CC4-5BC0-4448-96FD-D0CF7B5336F7}"/>
                  </a:ext>
                </a:extLst>
              </p:cNvPr>
              <p:cNvSpPr>
                <a:spLocks noRot="1" noChangeAspect="1" noMove="1" noResize="1" noEditPoints="1" noAdjustHandles="1" noChangeArrowheads="1" noChangeShapeType="1" noTextEdit="1"/>
              </p:cNvSpPr>
              <p:nvPr/>
            </p:nvSpPr>
            <p:spPr>
              <a:xfrm>
                <a:off x="543394" y="2865237"/>
                <a:ext cx="1295611" cy="762196"/>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524205C-2A99-4921-9B11-37AB2ADEF55F}"/>
                  </a:ext>
                </a:extLst>
              </p:cNvPr>
              <p:cNvSpPr/>
              <p:nvPr/>
            </p:nvSpPr>
            <p:spPr>
              <a:xfrm>
                <a:off x="254578" y="3375746"/>
                <a:ext cx="5353391" cy="7621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sz="2000" i="1">
                              <a:latin typeface="Cambria Math" panose="02040503050406030204" pitchFamily="18" charset="0"/>
                            </a:rPr>
                          </m:ctrlPr>
                        </m:sSubPr>
                        <m:e>
                          <m:r>
                            <a:rPr lang="th-TH" sz="2000" i="1">
                              <a:latin typeface="Cambria Math" panose="02040503050406030204" pitchFamily="18" charset="0"/>
                            </a:rPr>
                            <m:t>𝑃</m:t>
                          </m:r>
                        </m:e>
                        <m:sub>
                          <m:r>
                            <a:rPr lang="th-TH" sz="2000" i="1">
                              <a:latin typeface="Cambria Math" panose="02040503050406030204" pitchFamily="18" charset="0"/>
                            </a:rPr>
                            <m:t>𝑠𝑡𝑎𝑟</m:t>
                          </m:r>
                        </m:sub>
                      </m:sSub>
                      <m:r>
                        <a:rPr lang="th-TH" sz="2000" i="0">
                          <a:latin typeface="Cambria Math" panose="02040503050406030204" pitchFamily="18" charset="0"/>
                        </a:rPr>
                        <m:t>=3</m:t>
                      </m:r>
                      <m:sSub>
                        <m:sSubPr>
                          <m:ctrlPr>
                            <a:rPr lang="th-TH" sz="2000" i="1">
                              <a:latin typeface="Cambria Math" panose="02040503050406030204" pitchFamily="18" charset="0"/>
                            </a:rPr>
                          </m:ctrlPr>
                        </m:sSubPr>
                        <m:e>
                          <m:r>
                            <a:rPr lang="th-TH" sz="2000" i="1">
                              <a:latin typeface="Cambria Math" panose="02040503050406030204" pitchFamily="18" charset="0"/>
                            </a:rPr>
                            <m:t>𝑉</m:t>
                          </m:r>
                        </m:e>
                        <m:sub>
                          <m:r>
                            <a:rPr lang="th-TH" sz="2000" i="1">
                              <a:latin typeface="Cambria Math" panose="02040503050406030204" pitchFamily="18" charset="0"/>
                            </a:rPr>
                            <m:t>𝑝h</m:t>
                          </m:r>
                        </m:sub>
                      </m:sSub>
                      <m:sSub>
                        <m:sSubPr>
                          <m:ctrlPr>
                            <a:rPr lang="th-TH" sz="2000" i="1">
                              <a:latin typeface="Cambria Math" panose="02040503050406030204" pitchFamily="18" charset="0"/>
                            </a:rPr>
                          </m:ctrlPr>
                        </m:sSubPr>
                        <m:e>
                          <m:r>
                            <a:rPr lang="th-TH" sz="2000" i="1">
                              <a:latin typeface="Cambria Math" panose="02040503050406030204" pitchFamily="18" charset="0"/>
                            </a:rPr>
                            <m:t>𝐼</m:t>
                          </m:r>
                        </m:e>
                        <m:sub>
                          <m:r>
                            <a:rPr lang="th-TH" sz="2000" i="1">
                              <a:latin typeface="Cambria Math" panose="02040503050406030204" pitchFamily="18" charset="0"/>
                            </a:rPr>
                            <m:t>𝑝h</m:t>
                          </m:r>
                        </m:sub>
                      </m:sSub>
                      <m:sSub>
                        <m:sSubPr>
                          <m:ctrlPr>
                            <a:rPr lang="th-TH" sz="2000" i="1">
                              <a:latin typeface="Cambria Math" panose="02040503050406030204" pitchFamily="18" charset="0"/>
                            </a:rPr>
                          </m:ctrlPr>
                        </m:sSubPr>
                        <m:e>
                          <m:r>
                            <a:rPr lang="th-TH" sz="2000" i="1">
                              <a:latin typeface="Cambria Math" panose="02040503050406030204" pitchFamily="18" charset="0"/>
                            </a:rPr>
                            <m:t>𝑐𝑜𝑠</m:t>
                          </m:r>
                          <m:r>
                            <a:rPr lang="th-TH" sz="2000" i="0">
                              <a:latin typeface="Cambria Math" panose="02040503050406030204" pitchFamily="18" charset="0"/>
                            </a:rPr>
                            <m:t>∅</m:t>
                          </m:r>
                        </m:e>
                        <m:sub>
                          <m:r>
                            <a:rPr lang="th-TH" sz="2000" i="1">
                              <a:latin typeface="Cambria Math" panose="02040503050406030204" pitchFamily="18" charset="0"/>
                            </a:rPr>
                            <m:t>𝑝h</m:t>
                          </m:r>
                        </m:sub>
                      </m:sSub>
                      <m:r>
                        <a:rPr lang="th-TH" sz="2000" i="0">
                          <a:latin typeface="Cambria Math" panose="02040503050406030204" pitchFamily="18" charset="0"/>
                        </a:rPr>
                        <m:t>= 3</m:t>
                      </m:r>
                      <m:sSub>
                        <m:sSubPr>
                          <m:ctrlPr>
                            <a:rPr lang="th-TH" sz="2000" i="1">
                              <a:latin typeface="Cambria Math" panose="02040503050406030204" pitchFamily="18" charset="0"/>
                            </a:rPr>
                          </m:ctrlPr>
                        </m:sSubPr>
                        <m:e>
                          <m:r>
                            <a:rPr lang="th-TH" sz="2000" i="1">
                              <a:latin typeface="Cambria Math" panose="02040503050406030204" pitchFamily="18" charset="0"/>
                            </a:rPr>
                            <m:t>𝑉</m:t>
                          </m:r>
                        </m:e>
                        <m:sub>
                          <m:r>
                            <a:rPr lang="th-TH" sz="2000" i="1">
                              <a:latin typeface="Cambria Math" panose="02040503050406030204" pitchFamily="18" charset="0"/>
                            </a:rPr>
                            <m:t>𝑝h</m:t>
                          </m:r>
                        </m:sub>
                      </m:sSub>
                      <m:r>
                        <a:rPr lang="th-TH" sz="2000" i="0">
                          <a:latin typeface="Cambria Math" panose="02040503050406030204" pitchFamily="18" charset="0"/>
                        </a:rPr>
                        <m:t>(</m:t>
                      </m:r>
                      <m:f>
                        <m:fPr>
                          <m:ctrlPr>
                            <a:rPr lang="th-TH" sz="2000" i="1">
                              <a:latin typeface="Cambria Math" panose="02040503050406030204" pitchFamily="18" charset="0"/>
                            </a:rPr>
                          </m:ctrlPr>
                        </m:fPr>
                        <m:num>
                          <m:sSub>
                            <m:sSubPr>
                              <m:ctrlPr>
                                <a:rPr lang="th-TH" sz="2000" i="1">
                                  <a:latin typeface="Cambria Math" panose="02040503050406030204" pitchFamily="18" charset="0"/>
                                </a:rPr>
                              </m:ctrlPr>
                            </m:sSubPr>
                            <m:e>
                              <m:r>
                                <a:rPr lang="th-TH" sz="2000" i="1">
                                  <a:latin typeface="Cambria Math" panose="02040503050406030204" pitchFamily="18" charset="0"/>
                                </a:rPr>
                                <m:t>𝑉</m:t>
                              </m:r>
                            </m:e>
                            <m:sub>
                              <m:r>
                                <a:rPr lang="th-TH" sz="2000" i="1">
                                  <a:latin typeface="Cambria Math" panose="02040503050406030204" pitchFamily="18" charset="0"/>
                                </a:rPr>
                                <m:t>𝑝h</m:t>
                              </m:r>
                            </m:sub>
                          </m:sSub>
                        </m:num>
                        <m:den>
                          <m:sSub>
                            <m:sSubPr>
                              <m:ctrlPr>
                                <a:rPr lang="th-TH" sz="2000" i="1">
                                  <a:latin typeface="Cambria Math" panose="02040503050406030204" pitchFamily="18" charset="0"/>
                                </a:rPr>
                              </m:ctrlPr>
                            </m:sSubPr>
                            <m:e>
                              <m:r>
                                <a:rPr lang="th-TH" sz="2000" i="1">
                                  <a:latin typeface="Cambria Math" panose="02040503050406030204" pitchFamily="18" charset="0"/>
                                </a:rPr>
                                <m:t>𝑍</m:t>
                              </m:r>
                            </m:e>
                            <m:sub>
                              <m:r>
                                <a:rPr lang="th-TH" sz="2000" i="1">
                                  <a:latin typeface="Cambria Math" panose="02040503050406030204" pitchFamily="18" charset="0"/>
                                </a:rPr>
                                <m:t>𝑝h</m:t>
                              </m:r>
                            </m:sub>
                          </m:sSub>
                        </m:den>
                      </m:f>
                      <m:r>
                        <a:rPr lang="th-TH" sz="2000" i="0">
                          <a:latin typeface="Cambria Math" panose="02040503050406030204" pitchFamily="18" charset="0"/>
                        </a:rPr>
                        <m:t>)</m:t>
                      </m:r>
                      <m:sSub>
                        <m:sSubPr>
                          <m:ctrlPr>
                            <a:rPr lang="th-TH" sz="2000" i="1">
                              <a:latin typeface="Cambria Math" panose="02040503050406030204" pitchFamily="18" charset="0"/>
                            </a:rPr>
                          </m:ctrlPr>
                        </m:sSubPr>
                        <m:e>
                          <m:r>
                            <a:rPr lang="th-TH" sz="2000" i="1">
                              <a:latin typeface="Cambria Math" panose="02040503050406030204" pitchFamily="18" charset="0"/>
                            </a:rPr>
                            <m:t>𝑐𝑜𝑠</m:t>
                          </m:r>
                          <m:r>
                            <a:rPr lang="th-TH" sz="2000" i="0">
                              <a:latin typeface="Cambria Math" panose="02040503050406030204" pitchFamily="18" charset="0"/>
                            </a:rPr>
                            <m:t>∅</m:t>
                          </m:r>
                        </m:e>
                        <m:sub>
                          <m:r>
                            <a:rPr lang="th-TH" sz="2000" i="1">
                              <a:latin typeface="Cambria Math" panose="02040503050406030204" pitchFamily="18" charset="0"/>
                            </a:rPr>
                            <m:t>𝑝h</m:t>
                          </m:r>
                        </m:sub>
                      </m:sSub>
                    </m:oMath>
                  </m:oMathPara>
                </a14:m>
                <a:endParaRPr lang="th-TH" sz="2000" dirty="0"/>
              </a:p>
            </p:txBody>
          </p:sp>
        </mc:Choice>
        <mc:Fallback xmlns="">
          <p:sp>
            <p:nvSpPr>
              <p:cNvPr id="7" name="Rectangle 6">
                <a:extLst>
                  <a:ext uri="{FF2B5EF4-FFF2-40B4-BE49-F238E27FC236}">
                    <a16:creationId xmlns:a16="http://schemas.microsoft.com/office/drawing/2014/main" id="{2524205C-2A99-4921-9B11-37AB2ADEF55F}"/>
                  </a:ext>
                </a:extLst>
              </p:cNvPr>
              <p:cNvSpPr>
                <a:spLocks noRot="1" noChangeAspect="1" noMove="1" noResize="1" noEditPoints="1" noAdjustHandles="1" noChangeArrowheads="1" noChangeShapeType="1" noTextEdit="1"/>
              </p:cNvSpPr>
              <p:nvPr/>
            </p:nvSpPr>
            <p:spPr>
              <a:xfrm>
                <a:off x="254578" y="3375746"/>
                <a:ext cx="5353391" cy="762196"/>
              </a:xfrm>
              <a:prstGeom prst="rect">
                <a:avLst/>
              </a:prstGeom>
              <a:blipFill>
                <a:blip r:embed="rId5"/>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7F17E2F0-DE85-4FC3-A52A-B11F384066CC}"/>
                  </a:ext>
                </a:extLst>
              </p:cNvPr>
              <p:cNvSpPr/>
              <p:nvPr/>
            </p:nvSpPr>
            <p:spPr>
              <a:xfrm>
                <a:off x="543394" y="4075477"/>
                <a:ext cx="2408032" cy="8196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h-TH" sz="2000" i="1">
                              <a:latin typeface="Cambria Math" panose="02040503050406030204" pitchFamily="18" charset="0"/>
                            </a:rPr>
                          </m:ctrlPr>
                        </m:sSubPr>
                        <m:e>
                          <m:r>
                            <a:rPr lang="th-TH" sz="2000" i="1">
                              <a:latin typeface="Cambria Math" panose="02040503050406030204" pitchFamily="18" charset="0"/>
                            </a:rPr>
                            <m:t>𝑃</m:t>
                          </m:r>
                        </m:e>
                        <m:sub>
                          <m:r>
                            <a:rPr lang="th-TH" sz="2000" i="1">
                              <a:latin typeface="Cambria Math" panose="02040503050406030204" pitchFamily="18" charset="0"/>
                            </a:rPr>
                            <m:t>𝑠𝑡𝑎𝑟</m:t>
                          </m:r>
                        </m:sub>
                      </m:sSub>
                      <m:r>
                        <a:rPr lang="th-TH" sz="2000" i="0">
                          <a:latin typeface="Cambria Math" panose="02040503050406030204" pitchFamily="18" charset="0"/>
                        </a:rPr>
                        <m:t>=</m:t>
                      </m:r>
                      <m:f>
                        <m:fPr>
                          <m:ctrlPr>
                            <a:rPr lang="th-TH" sz="2000" i="1">
                              <a:latin typeface="Cambria Math" panose="02040503050406030204" pitchFamily="18" charset="0"/>
                            </a:rPr>
                          </m:ctrlPr>
                        </m:fPr>
                        <m:num>
                          <m:r>
                            <a:rPr lang="th-TH" sz="2000" i="0">
                              <a:latin typeface="Cambria Math" panose="02040503050406030204" pitchFamily="18" charset="0"/>
                            </a:rPr>
                            <m:t>3</m:t>
                          </m:r>
                          <m:sSubSup>
                            <m:sSubSupPr>
                              <m:ctrlPr>
                                <a:rPr lang="th-TH" sz="2000" i="1">
                                  <a:latin typeface="Cambria Math" panose="02040503050406030204" pitchFamily="18" charset="0"/>
                                </a:rPr>
                              </m:ctrlPr>
                            </m:sSubSupPr>
                            <m:e>
                              <m:r>
                                <a:rPr lang="th-TH" sz="2000" i="1">
                                  <a:latin typeface="Cambria Math" panose="02040503050406030204" pitchFamily="18" charset="0"/>
                                </a:rPr>
                                <m:t>𝑉</m:t>
                              </m:r>
                            </m:e>
                            <m:sub>
                              <m:r>
                                <a:rPr lang="th-TH" sz="2000" i="1">
                                  <a:latin typeface="Cambria Math" panose="02040503050406030204" pitchFamily="18" charset="0"/>
                                </a:rPr>
                                <m:t>𝑝h</m:t>
                              </m:r>
                            </m:sub>
                            <m:sup>
                              <m:r>
                                <a:rPr lang="th-TH" sz="2000" i="0">
                                  <a:latin typeface="Cambria Math" panose="02040503050406030204" pitchFamily="18" charset="0"/>
                                </a:rPr>
                                <m:t>2</m:t>
                              </m:r>
                            </m:sup>
                          </m:sSubSup>
                          <m:sSub>
                            <m:sSubPr>
                              <m:ctrlPr>
                                <a:rPr lang="th-TH" sz="2000" i="1">
                                  <a:latin typeface="Cambria Math" panose="02040503050406030204" pitchFamily="18" charset="0"/>
                                </a:rPr>
                              </m:ctrlPr>
                            </m:sSubPr>
                            <m:e>
                              <m:r>
                                <a:rPr lang="th-TH" sz="2000" i="1">
                                  <a:latin typeface="Cambria Math" panose="02040503050406030204" pitchFamily="18" charset="0"/>
                                </a:rPr>
                                <m:t>𝑐𝑜𝑠</m:t>
                              </m:r>
                              <m:r>
                                <a:rPr lang="th-TH" sz="2000" i="0">
                                  <a:latin typeface="Cambria Math" panose="02040503050406030204" pitchFamily="18" charset="0"/>
                                </a:rPr>
                                <m:t>∅</m:t>
                              </m:r>
                            </m:e>
                            <m:sub>
                              <m:r>
                                <a:rPr lang="th-TH" sz="2000" i="1">
                                  <a:latin typeface="Cambria Math" panose="02040503050406030204" pitchFamily="18" charset="0"/>
                                </a:rPr>
                                <m:t>𝑝h</m:t>
                              </m:r>
                            </m:sub>
                          </m:sSub>
                        </m:num>
                        <m:den>
                          <m:sSub>
                            <m:sSubPr>
                              <m:ctrlPr>
                                <a:rPr lang="th-TH" sz="2000" i="1">
                                  <a:latin typeface="Cambria Math" panose="02040503050406030204" pitchFamily="18" charset="0"/>
                                </a:rPr>
                              </m:ctrlPr>
                            </m:sSubPr>
                            <m:e>
                              <m:r>
                                <a:rPr lang="th-TH" sz="2000" i="1">
                                  <a:latin typeface="Cambria Math" panose="02040503050406030204" pitchFamily="18" charset="0"/>
                                </a:rPr>
                                <m:t>𝑍</m:t>
                              </m:r>
                            </m:e>
                            <m:sub>
                              <m:r>
                                <a:rPr lang="th-TH" sz="2000" i="1">
                                  <a:latin typeface="Cambria Math" panose="02040503050406030204" pitchFamily="18" charset="0"/>
                                </a:rPr>
                                <m:t>𝑝h</m:t>
                              </m:r>
                            </m:sub>
                          </m:sSub>
                        </m:den>
                      </m:f>
                    </m:oMath>
                  </m:oMathPara>
                </a14:m>
                <a:endParaRPr lang="th-TH" sz="2000" dirty="0"/>
              </a:p>
            </p:txBody>
          </p:sp>
        </mc:Choice>
        <mc:Fallback xmlns="">
          <p:sp>
            <p:nvSpPr>
              <p:cNvPr id="8" name="Rectangle 7">
                <a:extLst>
                  <a:ext uri="{FF2B5EF4-FFF2-40B4-BE49-F238E27FC236}">
                    <a16:creationId xmlns:a16="http://schemas.microsoft.com/office/drawing/2014/main" id="{7F17E2F0-DE85-4FC3-A52A-B11F384066CC}"/>
                  </a:ext>
                </a:extLst>
              </p:cNvPr>
              <p:cNvSpPr>
                <a:spLocks noRot="1" noChangeAspect="1" noMove="1" noResize="1" noEditPoints="1" noAdjustHandles="1" noChangeArrowheads="1" noChangeShapeType="1" noTextEdit="1"/>
              </p:cNvSpPr>
              <p:nvPr/>
            </p:nvSpPr>
            <p:spPr>
              <a:xfrm>
                <a:off x="543394" y="4075477"/>
                <a:ext cx="2408032" cy="819648"/>
              </a:xfrm>
              <a:prstGeom prst="rect">
                <a:avLst/>
              </a:prstGeom>
              <a:blipFill>
                <a:blip r:embed="rId6"/>
                <a:stretch>
                  <a:fillRect/>
                </a:stretch>
              </a:blipFill>
            </p:spPr>
            <p:txBody>
              <a:bodyPr/>
              <a:lstStyle/>
              <a:p>
                <a:r>
                  <a:rPr lang="th-TH">
                    <a:noFill/>
                  </a:rPr>
                  <a:t> </a:t>
                </a:r>
              </a:p>
            </p:txBody>
          </p:sp>
        </mc:Fallback>
      </mc:AlternateContent>
      <p:sp>
        <p:nvSpPr>
          <p:cNvPr id="9" name="Rectangle 8">
            <a:extLst>
              <a:ext uri="{FF2B5EF4-FFF2-40B4-BE49-F238E27FC236}">
                <a16:creationId xmlns:a16="http://schemas.microsoft.com/office/drawing/2014/main" id="{7615A0BD-4791-444D-9D1C-E30D1696B13A}"/>
              </a:ext>
            </a:extLst>
          </p:cNvPr>
          <p:cNvSpPr/>
          <p:nvPr/>
        </p:nvSpPr>
        <p:spPr>
          <a:xfrm>
            <a:off x="286854" y="4957513"/>
            <a:ext cx="5525549" cy="312650"/>
          </a:xfrm>
          <a:prstGeom prst="rect">
            <a:avLst/>
          </a:prstGeom>
        </p:spPr>
        <p:txBody>
          <a:bodyPr wrap="square">
            <a:spAutoFit/>
          </a:bodyPr>
          <a:lstStyle/>
          <a:p>
            <a:pPr>
              <a:lnSpc>
                <a:spcPct val="107000"/>
              </a:lnSpc>
              <a:spcAft>
                <a:spcPts val="800"/>
              </a:spcAft>
            </a:pPr>
            <a:r>
              <a:rPr lang="en-US" sz="1400" dirty="0">
                <a:latin typeface="Calibri" panose="020F0502020204030204" pitchFamily="34" charset="0"/>
                <a:ea typeface="Calibri" panose="020F0502020204030204" pitchFamily="34" charset="0"/>
                <a:cs typeface="Cordia New" panose="020B0304020202020204" pitchFamily="34" charset="-34"/>
              </a:rPr>
              <a:t>In Star connected load </a:t>
            </a:r>
            <a:r>
              <a:rPr lang="en-US" sz="1400" dirty="0" err="1">
                <a:latin typeface="Calibri" panose="020F0502020204030204" pitchFamily="34" charset="0"/>
                <a:ea typeface="Calibri" panose="020F0502020204030204" pitchFamily="34" charset="0"/>
                <a:cs typeface="Cordia New" panose="020B0304020202020204" pitchFamily="34" charset="-34"/>
              </a:rPr>
              <a:t>V</a:t>
            </a:r>
            <a:r>
              <a:rPr lang="en-US" sz="1400" baseline="-25000" dirty="0" err="1">
                <a:latin typeface="Calibri" panose="020F0502020204030204" pitchFamily="34" charset="0"/>
                <a:ea typeface="Calibri" panose="020F0502020204030204" pitchFamily="34" charset="0"/>
                <a:cs typeface="Cordia New" panose="020B0304020202020204" pitchFamily="34" charset="-34"/>
              </a:rPr>
              <a:t>phase</a:t>
            </a:r>
            <a:r>
              <a:rPr lang="en-US" sz="1400" baseline="30000" dirty="0">
                <a:latin typeface="Calibri" panose="020F0502020204030204" pitchFamily="34" charset="0"/>
                <a:ea typeface="Calibri" panose="020F0502020204030204" pitchFamily="34" charset="0"/>
                <a:cs typeface="Cordia New" panose="020B0304020202020204" pitchFamily="34" charset="-34"/>
              </a:rPr>
              <a:t> </a:t>
            </a:r>
            <a:r>
              <a:rPr lang="en-US" sz="1400" dirty="0">
                <a:latin typeface="Calibri" panose="020F0502020204030204" pitchFamily="34" charset="0"/>
                <a:ea typeface="Calibri" panose="020F0502020204030204" pitchFamily="34" charset="0"/>
                <a:cs typeface="Cordia New" panose="020B0304020202020204" pitchFamily="34" charset="-34"/>
              </a:rPr>
              <a:t>equal to line voltage  V</a:t>
            </a:r>
            <a:r>
              <a:rPr lang="en-US" sz="1400" baseline="-25000" dirty="0">
                <a:latin typeface="Calibri" panose="020F0502020204030204" pitchFamily="34" charset="0"/>
                <a:ea typeface="Calibri" panose="020F0502020204030204" pitchFamily="34" charset="0"/>
                <a:cs typeface="Cordia New" panose="020B0304020202020204" pitchFamily="34" charset="-34"/>
              </a:rPr>
              <a:t>L</a:t>
            </a:r>
            <a:r>
              <a:rPr lang="en-US" sz="1400" dirty="0">
                <a:latin typeface="Calibri" panose="020F0502020204030204" pitchFamily="34" charset="0"/>
                <a:ea typeface="Calibri" panose="020F0502020204030204" pitchFamily="34" charset="0"/>
                <a:cs typeface="Cordia New" panose="020B0304020202020204" pitchFamily="34" charset="-34"/>
              </a:rPr>
              <a:t> divided by root 3</a:t>
            </a:r>
            <a:endParaRPr lang="en-US" sz="800" dirty="0">
              <a:effectLst/>
              <a:latin typeface="Calibri" panose="020F0502020204030204" pitchFamily="34" charset="0"/>
              <a:ea typeface="Calibri" panose="020F0502020204030204" pitchFamily="34" charset="0"/>
              <a:cs typeface="Cordia New" panose="020B0304020202020204" pitchFamily="34" charset="-34"/>
            </a:endParaRP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A3DBD25E-1B88-482F-984D-05A9DA64DF07}"/>
                  </a:ext>
                </a:extLst>
              </p:cNvPr>
              <p:cNvSpPr/>
              <p:nvPr/>
            </p:nvSpPr>
            <p:spPr>
              <a:xfrm>
                <a:off x="7649154" y="992779"/>
                <a:ext cx="4166483" cy="80137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sz="1800" i="1">
                              <a:latin typeface="Cambria Math" panose="02040503050406030204" pitchFamily="18" charset="0"/>
                            </a:rPr>
                          </m:ctrlPr>
                        </m:sSubPr>
                        <m:e>
                          <m:r>
                            <a:rPr lang="th-TH" sz="1800" i="1">
                              <a:latin typeface="Cambria Math" panose="02040503050406030204" pitchFamily="18" charset="0"/>
                            </a:rPr>
                            <m:t>𝑃</m:t>
                          </m:r>
                        </m:e>
                        <m:sub>
                          <m:r>
                            <a:rPr lang="th-TH" sz="1800" i="1">
                              <a:latin typeface="Cambria Math" panose="02040503050406030204" pitchFamily="18" charset="0"/>
                            </a:rPr>
                            <m:t>𝑠𝑡𝑎𝑟</m:t>
                          </m:r>
                        </m:sub>
                      </m:sSub>
                      <m:r>
                        <a:rPr lang="th-TH" sz="1800" i="0">
                          <a:latin typeface="Cambria Math" panose="02040503050406030204" pitchFamily="18" charset="0"/>
                        </a:rPr>
                        <m:t>=</m:t>
                      </m:r>
                      <m:f>
                        <m:fPr>
                          <m:ctrlPr>
                            <a:rPr lang="th-TH" sz="1800" i="1">
                              <a:latin typeface="Cambria Math" panose="02040503050406030204" pitchFamily="18" charset="0"/>
                            </a:rPr>
                          </m:ctrlPr>
                        </m:fPr>
                        <m:num>
                          <m:r>
                            <a:rPr lang="th-TH" sz="1800" i="0">
                              <a:latin typeface="Cambria Math" panose="02040503050406030204" pitchFamily="18" charset="0"/>
                            </a:rPr>
                            <m:t>3</m:t>
                          </m:r>
                          <m:sSubSup>
                            <m:sSubSupPr>
                              <m:ctrlPr>
                                <a:rPr lang="th-TH" sz="1800" i="1">
                                  <a:latin typeface="Cambria Math" panose="02040503050406030204" pitchFamily="18" charset="0"/>
                                </a:rPr>
                              </m:ctrlPr>
                            </m:sSubSupPr>
                            <m:e>
                              <m:r>
                                <a:rPr lang="th-TH" sz="1800" i="1">
                                  <a:latin typeface="Cambria Math" panose="02040503050406030204" pitchFamily="18" charset="0"/>
                                </a:rPr>
                                <m:t>𝑉</m:t>
                              </m:r>
                            </m:e>
                            <m:sub>
                              <m:r>
                                <a:rPr lang="th-TH" sz="1800" i="1">
                                  <a:latin typeface="Cambria Math" panose="02040503050406030204" pitchFamily="18" charset="0"/>
                                </a:rPr>
                                <m:t>𝑝h</m:t>
                              </m:r>
                            </m:sub>
                            <m:sup>
                              <m:r>
                                <a:rPr lang="th-TH" sz="1800" i="0">
                                  <a:latin typeface="Cambria Math" panose="02040503050406030204" pitchFamily="18" charset="0"/>
                                </a:rPr>
                                <m:t>2</m:t>
                              </m:r>
                            </m:sup>
                          </m:sSubSup>
                          <m:sSub>
                            <m:sSubPr>
                              <m:ctrlPr>
                                <a:rPr lang="th-TH" sz="1800" i="1">
                                  <a:latin typeface="Cambria Math" panose="02040503050406030204" pitchFamily="18" charset="0"/>
                                </a:rPr>
                              </m:ctrlPr>
                            </m:sSubPr>
                            <m:e>
                              <m:r>
                                <a:rPr lang="th-TH" sz="1800" i="1">
                                  <a:latin typeface="Cambria Math" panose="02040503050406030204" pitchFamily="18" charset="0"/>
                                </a:rPr>
                                <m:t>𝑐𝑜𝑠</m:t>
                              </m:r>
                              <m:r>
                                <a:rPr lang="th-TH" sz="1800" i="0">
                                  <a:latin typeface="Cambria Math" panose="02040503050406030204" pitchFamily="18" charset="0"/>
                                </a:rPr>
                                <m:t>∅</m:t>
                              </m:r>
                            </m:e>
                            <m:sub>
                              <m:r>
                                <a:rPr lang="th-TH" sz="1800" i="1">
                                  <a:latin typeface="Cambria Math" panose="02040503050406030204" pitchFamily="18" charset="0"/>
                                </a:rPr>
                                <m:t>𝑝h</m:t>
                              </m:r>
                            </m:sub>
                          </m:sSub>
                        </m:num>
                        <m:den>
                          <m:sSub>
                            <m:sSubPr>
                              <m:ctrlPr>
                                <a:rPr lang="th-TH" sz="1800" i="1">
                                  <a:latin typeface="Cambria Math" panose="02040503050406030204" pitchFamily="18" charset="0"/>
                                </a:rPr>
                              </m:ctrlPr>
                            </m:sSubPr>
                            <m:e>
                              <m:r>
                                <a:rPr lang="th-TH" sz="1800" i="1">
                                  <a:latin typeface="Cambria Math" panose="02040503050406030204" pitchFamily="18" charset="0"/>
                                </a:rPr>
                                <m:t>𝑍</m:t>
                              </m:r>
                            </m:e>
                            <m:sub>
                              <m:r>
                                <a:rPr lang="th-TH" sz="1800" i="1">
                                  <a:latin typeface="Cambria Math" panose="02040503050406030204" pitchFamily="18" charset="0"/>
                                </a:rPr>
                                <m:t>𝑝h</m:t>
                              </m:r>
                            </m:sub>
                          </m:sSub>
                        </m:den>
                      </m:f>
                      <m:r>
                        <a:rPr lang="th-TH" sz="1800" i="0">
                          <a:latin typeface="Cambria Math" panose="02040503050406030204" pitchFamily="18" charset="0"/>
                        </a:rPr>
                        <m:t>= </m:t>
                      </m:r>
                      <m:f>
                        <m:fPr>
                          <m:ctrlPr>
                            <a:rPr lang="th-TH" sz="1800" i="1">
                              <a:latin typeface="Cambria Math" panose="02040503050406030204" pitchFamily="18" charset="0"/>
                            </a:rPr>
                          </m:ctrlPr>
                        </m:fPr>
                        <m:num>
                          <m:r>
                            <a:rPr lang="th-TH" sz="1800" i="0">
                              <a:latin typeface="Cambria Math" panose="02040503050406030204" pitchFamily="18" charset="0"/>
                            </a:rPr>
                            <m:t>3 </m:t>
                          </m:r>
                          <m:sSup>
                            <m:sSupPr>
                              <m:ctrlPr>
                                <a:rPr lang="th-TH" sz="1800" i="1">
                                  <a:latin typeface="Cambria Math" panose="02040503050406030204" pitchFamily="18" charset="0"/>
                                </a:rPr>
                              </m:ctrlPr>
                            </m:sSupPr>
                            <m:e>
                              <m:d>
                                <m:dPr>
                                  <m:ctrlPr>
                                    <a:rPr lang="th-TH" sz="1800" i="1">
                                      <a:latin typeface="Cambria Math" panose="02040503050406030204" pitchFamily="18" charset="0"/>
                                    </a:rPr>
                                  </m:ctrlPr>
                                </m:dPr>
                                <m:e>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1">
                                          <a:latin typeface="Cambria Math" panose="02040503050406030204" pitchFamily="18" charset="0"/>
                                        </a:rPr>
                                        <m:t>𝑝h</m:t>
                                      </m:r>
                                    </m:sub>
                                  </m:sSub>
                                </m:e>
                              </m:d>
                            </m:e>
                            <m:sup>
                              <m:r>
                                <a:rPr lang="th-TH" sz="1800" i="0">
                                  <a:latin typeface="Cambria Math" panose="02040503050406030204" pitchFamily="18" charset="0"/>
                                </a:rPr>
                                <m:t>2</m:t>
                              </m:r>
                            </m:sup>
                          </m:sSup>
                          <m:sSub>
                            <m:sSubPr>
                              <m:ctrlPr>
                                <a:rPr lang="th-TH" sz="1800" i="1">
                                  <a:latin typeface="Cambria Math" panose="02040503050406030204" pitchFamily="18" charset="0"/>
                                </a:rPr>
                              </m:ctrlPr>
                            </m:sSubPr>
                            <m:e>
                              <m:r>
                                <a:rPr lang="th-TH" sz="1800" i="1">
                                  <a:latin typeface="Cambria Math" panose="02040503050406030204" pitchFamily="18" charset="0"/>
                                </a:rPr>
                                <m:t>𝑐𝑜𝑠</m:t>
                              </m:r>
                              <m:r>
                                <a:rPr lang="th-TH" sz="1800" i="0">
                                  <a:latin typeface="Cambria Math" panose="02040503050406030204" pitchFamily="18" charset="0"/>
                                </a:rPr>
                                <m:t>∅</m:t>
                              </m:r>
                            </m:e>
                            <m:sub>
                              <m:r>
                                <a:rPr lang="th-TH" sz="1800" i="1">
                                  <a:latin typeface="Cambria Math" panose="02040503050406030204" pitchFamily="18" charset="0"/>
                                </a:rPr>
                                <m:t>𝑝h</m:t>
                              </m:r>
                            </m:sub>
                          </m:sSub>
                        </m:num>
                        <m:den>
                          <m:sSub>
                            <m:sSubPr>
                              <m:ctrlPr>
                                <a:rPr lang="th-TH" sz="1800" i="1">
                                  <a:latin typeface="Cambria Math" panose="02040503050406030204" pitchFamily="18" charset="0"/>
                                </a:rPr>
                              </m:ctrlPr>
                            </m:sSubPr>
                            <m:e>
                              <m:r>
                                <a:rPr lang="th-TH" sz="1800" i="1">
                                  <a:latin typeface="Cambria Math" panose="02040503050406030204" pitchFamily="18" charset="0"/>
                                </a:rPr>
                                <m:t>𝑍</m:t>
                              </m:r>
                            </m:e>
                            <m:sub>
                              <m:r>
                                <a:rPr lang="th-TH" sz="1800" i="1">
                                  <a:latin typeface="Cambria Math" panose="02040503050406030204" pitchFamily="18" charset="0"/>
                                </a:rPr>
                                <m:t>𝑝h</m:t>
                              </m:r>
                            </m:sub>
                          </m:sSub>
                        </m:den>
                      </m:f>
                      <m:r>
                        <a:rPr lang="th-TH" sz="1800" i="0">
                          <a:latin typeface="Cambria Math" panose="02040503050406030204" pitchFamily="18" charset="0"/>
                        </a:rPr>
                        <m:t> </m:t>
                      </m:r>
                    </m:oMath>
                  </m:oMathPara>
                </a14:m>
                <a:endParaRPr lang="th-TH" sz="1800" dirty="0"/>
              </a:p>
            </p:txBody>
          </p:sp>
        </mc:Choice>
        <mc:Fallback xmlns="">
          <p:sp>
            <p:nvSpPr>
              <p:cNvPr id="10" name="Rectangle 9">
                <a:extLst>
                  <a:ext uri="{FF2B5EF4-FFF2-40B4-BE49-F238E27FC236}">
                    <a16:creationId xmlns:a16="http://schemas.microsoft.com/office/drawing/2014/main" id="{A3DBD25E-1B88-482F-984D-05A9DA64DF07}"/>
                  </a:ext>
                </a:extLst>
              </p:cNvPr>
              <p:cNvSpPr>
                <a:spLocks noRot="1" noChangeAspect="1" noMove="1" noResize="1" noEditPoints="1" noAdjustHandles="1" noChangeArrowheads="1" noChangeShapeType="1" noTextEdit="1"/>
              </p:cNvSpPr>
              <p:nvPr/>
            </p:nvSpPr>
            <p:spPr>
              <a:xfrm>
                <a:off x="7649154" y="992779"/>
                <a:ext cx="4166483" cy="801373"/>
              </a:xfrm>
              <a:prstGeom prst="rect">
                <a:avLst/>
              </a:prstGeom>
              <a:blipFill>
                <a:blip r:embed="rId7"/>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E17989F5-100B-4F5B-8152-0FEAB6A2E6DE}"/>
                  </a:ext>
                </a:extLst>
              </p:cNvPr>
              <p:cNvSpPr/>
              <p:nvPr/>
            </p:nvSpPr>
            <p:spPr>
              <a:xfrm>
                <a:off x="7712763" y="1798449"/>
                <a:ext cx="4039263" cy="90332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sz="1600" i="1">
                              <a:latin typeface="Cambria Math" panose="02040503050406030204" pitchFamily="18" charset="0"/>
                            </a:rPr>
                          </m:ctrlPr>
                        </m:sSubPr>
                        <m:e>
                          <m:r>
                            <a:rPr lang="th-TH" sz="1600" i="1">
                              <a:latin typeface="Cambria Math" panose="02040503050406030204" pitchFamily="18" charset="0"/>
                            </a:rPr>
                            <m:t>𝑃</m:t>
                          </m:r>
                        </m:e>
                        <m:sub>
                          <m:r>
                            <a:rPr lang="th-TH" sz="1600" i="1">
                              <a:latin typeface="Cambria Math" panose="02040503050406030204" pitchFamily="18" charset="0"/>
                            </a:rPr>
                            <m:t>𝑠𝑡𝑎𝑟</m:t>
                          </m:r>
                        </m:sub>
                      </m:sSub>
                      <m:r>
                        <a:rPr lang="th-TH" sz="1600" i="0">
                          <a:latin typeface="Cambria Math" panose="02040503050406030204" pitchFamily="18" charset="0"/>
                        </a:rPr>
                        <m:t>=</m:t>
                      </m:r>
                      <m:f>
                        <m:fPr>
                          <m:ctrlPr>
                            <a:rPr lang="th-TH" sz="1600" i="1">
                              <a:latin typeface="Cambria Math" panose="02040503050406030204" pitchFamily="18" charset="0"/>
                            </a:rPr>
                          </m:ctrlPr>
                        </m:fPr>
                        <m:num>
                          <m:r>
                            <a:rPr lang="th-TH" sz="1600" i="0">
                              <a:latin typeface="Cambria Math" panose="02040503050406030204" pitchFamily="18" charset="0"/>
                            </a:rPr>
                            <m:t>3 </m:t>
                          </m:r>
                          <m:sSup>
                            <m:sSupPr>
                              <m:ctrlPr>
                                <a:rPr lang="th-TH" sz="1600" i="1">
                                  <a:latin typeface="Cambria Math" panose="02040503050406030204" pitchFamily="18" charset="0"/>
                                </a:rPr>
                              </m:ctrlPr>
                            </m:sSupPr>
                            <m:e>
                              <m:d>
                                <m:dPr>
                                  <m:ctrlPr>
                                    <a:rPr lang="th-TH" sz="1600" i="1">
                                      <a:latin typeface="Cambria Math" panose="02040503050406030204" pitchFamily="18" charset="0"/>
                                    </a:rPr>
                                  </m:ctrlPr>
                                </m:dPr>
                                <m:e>
                                  <m:sSub>
                                    <m:sSubPr>
                                      <m:ctrlPr>
                                        <a:rPr lang="th-TH" sz="1600" i="1">
                                          <a:latin typeface="Cambria Math" panose="02040503050406030204" pitchFamily="18" charset="0"/>
                                        </a:rPr>
                                      </m:ctrlPr>
                                    </m:sSubPr>
                                    <m:e>
                                      <m:r>
                                        <a:rPr lang="th-TH" sz="1600" i="1">
                                          <a:latin typeface="Cambria Math" panose="02040503050406030204" pitchFamily="18" charset="0"/>
                                        </a:rPr>
                                        <m:t>𝑉</m:t>
                                      </m:r>
                                    </m:e>
                                    <m:sub>
                                      <m:r>
                                        <a:rPr lang="th-TH" sz="1600" i="1">
                                          <a:latin typeface="Cambria Math" panose="02040503050406030204" pitchFamily="18" charset="0"/>
                                        </a:rPr>
                                        <m:t>𝑝h</m:t>
                                      </m:r>
                                    </m:sub>
                                  </m:sSub>
                                </m:e>
                              </m:d>
                            </m:e>
                            <m:sup>
                              <m:r>
                                <a:rPr lang="th-TH" sz="1600" i="0">
                                  <a:latin typeface="Cambria Math" panose="02040503050406030204" pitchFamily="18" charset="0"/>
                                </a:rPr>
                                <m:t>2</m:t>
                              </m:r>
                            </m:sup>
                          </m:sSup>
                          <m:sSub>
                            <m:sSubPr>
                              <m:ctrlPr>
                                <a:rPr lang="th-TH" sz="1600" i="1">
                                  <a:latin typeface="Cambria Math" panose="02040503050406030204" pitchFamily="18" charset="0"/>
                                </a:rPr>
                              </m:ctrlPr>
                            </m:sSubPr>
                            <m:e>
                              <m:r>
                                <a:rPr lang="th-TH" sz="1600" i="1">
                                  <a:latin typeface="Cambria Math" panose="02040503050406030204" pitchFamily="18" charset="0"/>
                                </a:rPr>
                                <m:t>𝑐𝑜𝑠</m:t>
                              </m:r>
                              <m:r>
                                <a:rPr lang="th-TH" sz="1600" i="0">
                                  <a:latin typeface="Cambria Math" panose="02040503050406030204" pitchFamily="18" charset="0"/>
                                </a:rPr>
                                <m:t>∅</m:t>
                              </m:r>
                            </m:e>
                            <m:sub>
                              <m:r>
                                <a:rPr lang="th-TH" sz="1600" i="1">
                                  <a:latin typeface="Cambria Math" panose="02040503050406030204" pitchFamily="18" charset="0"/>
                                </a:rPr>
                                <m:t>𝑝h</m:t>
                              </m:r>
                            </m:sub>
                          </m:sSub>
                        </m:num>
                        <m:den>
                          <m:sSub>
                            <m:sSubPr>
                              <m:ctrlPr>
                                <a:rPr lang="th-TH" sz="1600" i="1">
                                  <a:latin typeface="Cambria Math" panose="02040503050406030204" pitchFamily="18" charset="0"/>
                                </a:rPr>
                              </m:ctrlPr>
                            </m:sSubPr>
                            <m:e>
                              <m:r>
                                <a:rPr lang="th-TH" sz="1600" i="1">
                                  <a:latin typeface="Cambria Math" panose="02040503050406030204" pitchFamily="18" charset="0"/>
                                </a:rPr>
                                <m:t>𝑍</m:t>
                              </m:r>
                            </m:e>
                            <m:sub>
                              <m:r>
                                <a:rPr lang="th-TH" sz="1600" i="1">
                                  <a:latin typeface="Cambria Math" panose="02040503050406030204" pitchFamily="18" charset="0"/>
                                </a:rPr>
                                <m:t>𝑝h</m:t>
                              </m:r>
                            </m:sub>
                          </m:sSub>
                        </m:den>
                      </m:f>
                      <m:r>
                        <a:rPr lang="th-TH" sz="1600" i="0">
                          <a:latin typeface="Cambria Math" panose="02040503050406030204" pitchFamily="18" charset="0"/>
                        </a:rPr>
                        <m:t>=</m:t>
                      </m:r>
                      <m:f>
                        <m:fPr>
                          <m:ctrlPr>
                            <a:rPr lang="th-TH" sz="1600" i="1">
                              <a:latin typeface="Cambria Math" panose="02040503050406030204" pitchFamily="18" charset="0"/>
                            </a:rPr>
                          </m:ctrlPr>
                        </m:fPr>
                        <m:num>
                          <m:r>
                            <a:rPr lang="th-TH" sz="1600" i="0">
                              <a:latin typeface="Cambria Math" panose="02040503050406030204" pitchFamily="18" charset="0"/>
                            </a:rPr>
                            <m:t>3 </m:t>
                          </m:r>
                          <m:sSup>
                            <m:sSupPr>
                              <m:ctrlPr>
                                <a:rPr lang="th-TH" sz="1600" i="1">
                                  <a:latin typeface="Cambria Math" panose="02040503050406030204" pitchFamily="18" charset="0"/>
                                </a:rPr>
                              </m:ctrlPr>
                            </m:sSupPr>
                            <m:e>
                              <m:d>
                                <m:dPr>
                                  <m:ctrlPr>
                                    <a:rPr lang="th-TH" sz="1600" i="1">
                                      <a:latin typeface="Cambria Math" panose="02040503050406030204" pitchFamily="18" charset="0"/>
                                    </a:rPr>
                                  </m:ctrlPr>
                                </m:dPr>
                                <m:e>
                                  <m:f>
                                    <m:fPr>
                                      <m:ctrlPr>
                                        <a:rPr lang="th-TH" sz="1600" i="1">
                                          <a:latin typeface="Cambria Math" panose="02040503050406030204" pitchFamily="18" charset="0"/>
                                        </a:rPr>
                                      </m:ctrlPr>
                                    </m:fPr>
                                    <m:num>
                                      <m:sSub>
                                        <m:sSubPr>
                                          <m:ctrlPr>
                                            <a:rPr lang="th-TH" sz="1600" i="1">
                                              <a:latin typeface="Cambria Math" panose="02040503050406030204" pitchFamily="18" charset="0"/>
                                            </a:rPr>
                                          </m:ctrlPr>
                                        </m:sSubPr>
                                        <m:e>
                                          <m:r>
                                            <a:rPr lang="th-TH" sz="1600" i="1">
                                              <a:latin typeface="Cambria Math" panose="02040503050406030204" pitchFamily="18" charset="0"/>
                                            </a:rPr>
                                            <m:t>𝑉</m:t>
                                          </m:r>
                                        </m:e>
                                        <m:sub>
                                          <m:r>
                                            <a:rPr lang="th-TH" sz="1600" i="1">
                                              <a:latin typeface="Cambria Math" panose="02040503050406030204" pitchFamily="18" charset="0"/>
                                            </a:rPr>
                                            <m:t>𝐿</m:t>
                                          </m:r>
                                        </m:sub>
                                      </m:sSub>
                                    </m:num>
                                    <m:den>
                                      <m:rad>
                                        <m:radPr>
                                          <m:degHide m:val="on"/>
                                          <m:ctrlPr>
                                            <a:rPr lang="th-TH" sz="1600" i="1">
                                              <a:latin typeface="Cambria Math" panose="02040503050406030204" pitchFamily="18" charset="0"/>
                                            </a:rPr>
                                          </m:ctrlPr>
                                        </m:radPr>
                                        <m:deg/>
                                        <m:e>
                                          <m:r>
                                            <a:rPr lang="th-TH" sz="1600" i="0">
                                              <a:latin typeface="Cambria Math" panose="02040503050406030204" pitchFamily="18" charset="0"/>
                                            </a:rPr>
                                            <m:t>3</m:t>
                                          </m:r>
                                        </m:e>
                                      </m:rad>
                                    </m:den>
                                  </m:f>
                                </m:e>
                              </m:d>
                            </m:e>
                            <m:sup>
                              <m:r>
                                <a:rPr lang="th-TH" sz="1600" i="0">
                                  <a:latin typeface="Cambria Math" panose="02040503050406030204" pitchFamily="18" charset="0"/>
                                </a:rPr>
                                <m:t>2</m:t>
                              </m:r>
                            </m:sup>
                          </m:sSup>
                          <m:sSub>
                            <m:sSubPr>
                              <m:ctrlPr>
                                <a:rPr lang="th-TH" sz="1600" i="1">
                                  <a:latin typeface="Cambria Math" panose="02040503050406030204" pitchFamily="18" charset="0"/>
                                </a:rPr>
                              </m:ctrlPr>
                            </m:sSubPr>
                            <m:e>
                              <m:r>
                                <a:rPr lang="th-TH" sz="1600" i="1">
                                  <a:latin typeface="Cambria Math" panose="02040503050406030204" pitchFamily="18" charset="0"/>
                                </a:rPr>
                                <m:t>𝑐𝑜𝑠</m:t>
                              </m:r>
                              <m:r>
                                <a:rPr lang="th-TH" sz="1600" i="0">
                                  <a:latin typeface="Cambria Math" panose="02040503050406030204" pitchFamily="18" charset="0"/>
                                </a:rPr>
                                <m:t>∅</m:t>
                              </m:r>
                            </m:e>
                            <m:sub>
                              <m:r>
                                <a:rPr lang="th-TH" sz="1600" i="1">
                                  <a:latin typeface="Cambria Math" panose="02040503050406030204" pitchFamily="18" charset="0"/>
                                </a:rPr>
                                <m:t>𝑝h</m:t>
                              </m:r>
                            </m:sub>
                          </m:sSub>
                        </m:num>
                        <m:den>
                          <m:sSub>
                            <m:sSubPr>
                              <m:ctrlPr>
                                <a:rPr lang="th-TH" sz="1600" i="1">
                                  <a:latin typeface="Cambria Math" panose="02040503050406030204" pitchFamily="18" charset="0"/>
                                </a:rPr>
                              </m:ctrlPr>
                            </m:sSubPr>
                            <m:e>
                              <m:r>
                                <a:rPr lang="th-TH" sz="1600" i="1">
                                  <a:latin typeface="Cambria Math" panose="02040503050406030204" pitchFamily="18" charset="0"/>
                                </a:rPr>
                                <m:t>𝑍</m:t>
                              </m:r>
                            </m:e>
                            <m:sub>
                              <m:r>
                                <a:rPr lang="th-TH" sz="1600" i="1">
                                  <a:latin typeface="Cambria Math" panose="02040503050406030204" pitchFamily="18" charset="0"/>
                                </a:rPr>
                                <m:t>𝑝h</m:t>
                              </m:r>
                            </m:sub>
                          </m:sSub>
                        </m:den>
                      </m:f>
                      <m:r>
                        <a:rPr lang="th-TH" sz="1600" i="0">
                          <a:latin typeface="Cambria Math" panose="02040503050406030204" pitchFamily="18" charset="0"/>
                        </a:rPr>
                        <m:t> </m:t>
                      </m:r>
                    </m:oMath>
                  </m:oMathPara>
                </a14:m>
                <a:endParaRPr lang="th-TH" sz="1600" dirty="0"/>
              </a:p>
            </p:txBody>
          </p:sp>
        </mc:Choice>
        <mc:Fallback xmlns="">
          <p:sp>
            <p:nvSpPr>
              <p:cNvPr id="11" name="Rectangle 10">
                <a:extLst>
                  <a:ext uri="{FF2B5EF4-FFF2-40B4-BE49-F238E27FC236}">
                    <a16:creationId xmlns:a16="http://schemas.microsoft.com/office/drawing/2014/main" id="{E17989F5-100B-4F5B-8152-0FEAB6A2E6DE}"/>
                  </a:ext>
                </a:extLst>
              </p:cNvPr>
              <p:cNvSpPr>
                <a:spLocks noRot="1" noChangeAspect="1" noMove="1" noResize="1" noEditPoints="1" noAdjustHandles="1" noChangeArrowheads="1" noChangeShapeType="1" noTextEdit="1"/>
              </p:cNvSpPr>
              <p:nvPr/>
            </p:nvSpPr>
            <p:spPr>
              <a:xfrm>
                <a:off x="7712763" y="1798449"/>
                <a:ext cx="4039263" cy="903324"/>
              </a:xfrm>
              <a:prstGeom prst="rect">
                <a:avLst/>
              </a:prstGeom>
              <a:blipFill>
                <a:blip r:embed="rId8"/>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56A80302-6C88-46AA-8560-5DDC21C39998}"/>
                  </a:ext>
                </a:extLst>
              </p:cNvPr>
              <p:cNvSpPr/>
              <p:nvPr/>
            </p:nvSpPr>
            <p:spPr>
              <a:xfrm>
                <a:off x="7712763" y="2819561"/>
                <a:ext cx="3996744" cy="90332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sz="1600" i="1">
                              <a:latin typeface="Cambria Math" panose="02040503050406030204" pitchFamily="18" charset="0"/>
                            </a:rPr>
                          </m:ctrlPr>
                        </m:sSubPr>
                        <m:e>
                          <m:r>
                            <a:rPr lang="th-TH" sz="1600" i="1">
                              <a:latin typeface="Cambria Math" panose="02040503050406030204" pitchFamily="18" charset="0"/>
                            </a:rPr>
                            <m:t>𝑃</m:t>
                          </m:r>
                        </m:e>
                        <m:sub>
                          <m:r>
                            <a:rPr lang="th-TH" sz="1600" i="1">
                              <a:latin typeface="Cambria Math" panose="02040503050406030204" pitchFamily="18" charset="0"/>
                            </a:rPr>
                            <m:t>𝑠𝑡𝑎𝑟</m:t>
                          </m:r>
                        </m:sub>
                      </m:sSub>
                      <m:r>
                        <a:rPr lang="th-TH" sz="1600" i="0">
                          <a:latin typeface="Cambria Math" panose="02040503050406030204" pitchFamily="18" charset="0"/>
                        </a:rPr>
                        <m:t>=</m:t>
                      </m:r>
                      <m:f>
                        <m:fPr>
                          <m:ctrlPr>
                            <a:rPr lang="th-TH" sz="1600" i="1">
                              <a:latin typeface="Cambria Math" panose="02040503050406030204" pitchFamily="18" charset="0"/>
                            </a:rPr>
                          </m:ctrlPr>
                        </m:fPr>
                        <m:num>
                          <m:r>
                            <a:rPr lang="th-TH" sz="1600" i="0">
                              <a:latin typeface="Cambria Math" panose="02040503050406030204" pitchFamily="18" charset="0"/>
                            </a:rPr>
                            <m:t>3 </m:t>
                          </m:r>
                          <m:sSup>
                            <m:sSupPr>
                              <m:ctrlPr>
                                <a:rPr lang="th-TH" sz="1600" i="1">
                                  <a:latin typeface="Cambria Math" panose="02040503050406030204" pitchFamily="18" charset="0"/>
                                </a:rPr>
                              </m:ctrlPr>
                            </m:sSupPr>
                            <m:e>
                              <m:d>
                                <m:dPr>
                                  <m:ctrlPr>
                                    <a:rPr lang="th-TH" sz="1600" i="1">
                                      <a:latin typeface="Cambria Math" panose="02040503050406030204" pitchFamily="18" charset="0"/>
                                    </a:rPr>
                                  </m:ctrlPr>
                                </m:dPr>
                                <m:e>
                                  <m:f>
                                    <m:fPr>
                                      <m:ctrlPr>
                                        <a:rPr lang="th-TH" sz="1600" i="1">
                                          <a:latin typeface="Cambria Math" panose="02040503050406030204" pitchFamily="18" charset="0"/>
                                        </a:rPr>
                                      </m:ctrlPr>
                                    </m:fPr>
                                    <m:num>
                                      <m:sSub>
                                        <m:sSubPr>
                                          <m:ctrlPr>
                                            <a:rPr lang="th-TH" sz="1600" i="1">
                                              <a:latin typeface="Cambria Math" panose="02040503050406030204" pitchFamily="18" charset="0"/>
                                            </a:rPr>
                                          </m:ctrlPr>
                                        </m:sSubPr>
                                        <m:e>
                                          <m:r>
                                            <a:rPr lang="th-TH" sz="1600" i="1">
                                              <a:latin typeface="Cambria Math" panose="02040503050406030204" pitchFamily="18" charset="0"/>
                                            </a:rPr>
                                            <m:t>𝑉</m:t>
                                          </m:r>
                                        </m:e>
                                        <m:sub>
                                          <m:r>
                                            <a:rPr lang="th-TH" sz="1600" i="1">
                                              <a:latin typeface="Cambria Math" panose="02040503050406030204" pitchFamily="18" charset="0"/>
                                            </a:rPr>
                                            <m:t>𝐿</m:t>
                                          </m:r>
                                        </m:sub>
                                      </m:sSub>
                                    </m:num>
                                    <m:den>
                                      <m:rad>
                                        <m:radPr>
                                          <m:degHide m:val="on"/>
                                          <m:ctrlPr>
                                            <a:rPr lang="th-TH" sz="1600" i="1">
                                              <a:latin typeface="Cambria Math" panose="02040503050406030204" pitchFamily="18" charset="0"/>
                                            </a:rPr>
                                          </m:ctrlPr>
                                        </m:radPr>
                                        <m:deg/>
                                        <m:e>
                                          <m:r>
                                            <a:rPr lang="th-TH" sz="1600" i="0">
                                              <a:latin typeface="Cambria Math" panose="02040503050406030204" pitchFamily="18" charset="0"/>
                                            </a:rPr>
                                            <m:t>3</m:t>
                                          </m:r>
                                        </m:e>
                                      </m:rad>
                                    </m:den>
                                  </m:f>
                                </m:e>
                              </m:d>
                            </m:e>
                            <m:sup>
                              <m:r>
                                <a:rPr lang="th-TH" sz="1600" i="0">
                                  <a:latin typeface="Cambria Math" panose="02040503050406030204" pitchFamily="18" charset="0"/>
                                </a:rPr>
                                <m:t>2</m:t>
                              </m:r>
                            </m:sup>
                          </m:sSup>
                          <m:sSub>
                            <m:sSubPr>
                              <m:ctrlPr>
                                <a:rPr lang="th-TH" sz="1600" i="1">
                                  <a:latin typeface="Cambria Math" panose="02040503050406030204" pitchFamily="18" charset="0"/>
                                </a:rPr>
                              </m:ctrlPr>
                            </m:sSubPr>
                            <m:e>
                              <m:r>
                                <a:rPr lang="th-TH" sz="1600" i="1">
                                  <a:latin typeface="Cambria Math" panose="02040503050406030204" pitchFamily="18" charset="0"/>
                                </a:rPr>
                                <m:t>𝑐𝑜𝑠</m:t>
                              </m:r>
                              <m:r>
                                <a:rPr lang="th-TH" sz="1600" i="0">
                                  <a:latin typeface="Cambria Math" panose="02040503050406030204" pitchFamily="18" charset="0"/>
                                </a:rPr>
                                <m:t>∅</m:t>
                              </m:r>
                            </m:e>
                            <m:sub>
                              <m:r>
                                <a:rPr lang="th-TH" sz="1600" i="1">
                                  <a:latin typeface="Cambria Math" panose="02040503050406030204" pitchFamily="18" charset="0"/>
                                </a:rPr>
                                <m:t>𝑝h</m:t>
                              </m:r>
                            </m:sub>
                          </m:sSub>
                        </m:num>
                        <m:den>
                          <m:sSub>
                            <m:sSubPr>
                              <m:ctrlPr>
                                <a:rPr lang="th-TH" sz="1600" i="1">
                                  <a:latin typeface="Cambria Math" panose="02040503050406030204" pitchFamily="18" charset="0"/>
                                </a:rPr>
                              </m:ctrlPr>
                            </m:sSubPr>
                            <m:e>
                              <m:r>
                                <a:rPr lang="th-TH" sz="1600" i="1">
                                  <a:latin typeface="Cambria Math" panose="02040503050406030204" pitchFamily="18" charset="0"/>
                                </a:rPr>
                                <m:t>𝑍</m:t>
                              </m:r>
                            </m:e>
                            <m:sub>
                              <m:r>
                                <a:rPr lang="th-TH" sz="1600" i="1">
                                  <a:latin typeface="Cambria Math" panose="02040503050406030204" pitchFamily="18" charset="0"/>
                                </a:rPr>
                                <m:t>𝑝h</m:t>
                              </m:r>
                            </m:sub>
                          </m:sSub>
                        </m:den>
                      </m:f>
                      <m:r>
                        <a:rPr lang="th-TH" sz="1600" i="0">
                          <a:latin typeface="Cambria Math" panose="02040503050406030204" pitchFamily="18" charset="0"/>
                        </a:rPr>
                        <m:t>= </m:t>
                      </m:r>
                      <m:f>
                        <m:fPr>
                          <m:ctrlPr>
                            <a:rPr lang="th-TH" sz="1600" i="1">
                              <a:latin typeface="Cambria Math" panose="02040503050406030204" pitchFamily="18" charset="0"/>
                            </a:rPr>
                          </m:ctrlPr>
                        </m:fPr>
                        <m:num>
                          <m:sSup>
                            <m:sSupPr>
                              <m:ctrlPr>
                                <a:rPr lang="th-TH" sz="1600" i="1">
                                  <a:latin typeface="Cambria Math" panose="02040503050406030204" pitchFamily="18" charset="0"/>
                                </a:rPr>
                              </m:ctrlPr>
                            </m:sSupPr>
                            <m:e>
                              <m:d>
                                <m:dPr>
                                  <m:ctrlPr>
                                    <a:rPr lang="th-TH" sz="1600" i="1">
                                      <a:latin typeface="Cambria Math" panose="02040503050406030204" pitchFamily="18" charset="0"/>
                                    </a:rPr>
                                  </m:ctrlPr>
                                </m:dPr>
                                <m:e>
                                  <m:sSub>
                                    <m:sSubPr>
                                      <m:ctrlPr>
                                        <a:rPr lang="th-TH" sz="1600" i="1">
                                          <a:latin typeface="Cambria Math" panose="02040503050406030204" pitchFamily="18" charset="0"/>
                                        </a:rPr>
                                      </m:ctrlPr>
                                    </m:sSubPr>
                                    <m:e>
                                      <m:r>
                                        <a:rPr lang="th-TH" sz="1600" i="1">
                                          <a:latin typeface="Cambria Math" panose="02040503050406030204" pitchFamily="18" charset="0"/>
                                        </a:rPr>
                                        <m:t>𝑉</m:t>
                                      </m:r>
                                    </m:e>
                                    <m:sub>
                                      <m:r>
                                        <a:rPr lang="th-TH" sz="1600" i="1">
                                          <a:latin typeface="Cambria Math" panose="02040503050406030204" pitchFamily="18" charset="0"/>
                                        </a:rPr>
                                        <m:t>𝐿</m:t>
                                      </m:r>
                                    </m:sub>
                                  </m:sSub>
                                </m:e>
                              </m:d>
                            </m:e>
                            <m:sup>
                              <m:r>
                                <a:rPr lang="th-TH" sz="1600" i="0">
                                  <a:latin typeface="Cambria Math" panose="02040503050406030204" pitchFamily="18" charset="0"/>
                                </a:rPr>
                                <m:t>2</m:t>
                              </m:r>
                            </m:sup>
                          </m:sSup>
                          <m:sSub>
                            <m:sSubPr>
                              <m:ctrlPr>
                                <a:rPr lang="th-TH" sz="1600" i="1">
                                  <a:latin typeface="Cambria Math" panose="02040503050406030204" pitchFamily="18" charset="0"/>
                                </a:rPr>
                              </m:ctrlPr>
                            </m:sSubPr>
                            <m:e>
                              <m:r>
                                <a:rPr lang="th-TH" sz="1600" i="1">
                                  <a:latin typeface="Cambria Math" panose="02040503050406030204" pitchFamily="18" charset="0"/>
                                </a:rPr>
                                <m:t>𝑐𝑜𝑠</m:t>
                              </m:r>
                              <m:r>
                                <a:rPr lang="th-TH" sz="1600" i="0">
                                  <a:latin typeface="Cambria Math" panose="02040503050406030204" pitchFamily="18" charset="0"/>
                                </a:rPr>
                                <m:t>∅</m:t>
                              </m:r>
                            </m:e>
                            <m:sub>
                              <m:r>
                                <a:rPr lang="th-TH" sz="1600" i="1">
                                  <a:latin typeface="Cambria Math" panose="02040503050406030204" pitchFamily="18" charset="0"/>
                                </a:rPr>
                                <m:t>𝑝h</m:t>
                              </m:r>
                            </m:sub>
                          </m:sSub>
                        </m:num>
                        <m:den>
                          <m:sSub>
                            <m:sSubPr>
                              <m:ctrlPr>
                                <a:rPr lang="th-TH" sz="1600" i="1">
                                  <a:latin typeface="Cambria Math" panose="02040503050406030204" pitchFamily="18" charset="0"/>
                                </a:rPr>
                              </m:ctrlPr>
                            </m:sSubPr>
                            <m:e>
                              <m:r>
                                <a:rPr lang="th-TH" sz="1600" i="1">
                                  <a:latin typeface="Cambria Math" panose="02040503050406030204" pitchFamily="18" charset="0"/>
                                </a:rPr>
                                <m:t>𝑍</m:t>
                              </m:r>
                            </m:e>
                            <m:sub>
                              <m:r>
                                <a:rPr lang="th-TH" sz="1600" i="1">
                                  <a:latin typeface="Cambria Math" panose="02040503050406030204" pitchFamily="18" charset="0"/>
                                </a:rPr>
                                <m:t>𝑝h</m:t>
                              </m:r>
                            </m:sub>
                          </m:sSub>
                        </m:den>
                      </m:f>
                    </m:oMath>
                  </m:oMathPara>
                </a14:m>
                <a:endParaRPr lang="th-TH" sz="1600" dirty="0"/>
              </a:p>
            </p:txBody>
          </p:sp>
        </mc:Choice>
        <mc:Fallback xmlns="">
          <p:sp>
            <p:nvSpPr>
              <p:cNvPr id="12" name="Rectangle 11">
                <a:extLst>
                  <a:ext uri="{FF2B5EF4-FFF2-40B4-BE49-F238E27FC236}">
                    <a16:creationId xmlns:a16="http://schemas.microsoft.com/office/drawing/2014/main" id="{56A80302-6C88-46AA-8560-5DDC21C39998}"/>
                  </a:ext>
                </a:extLst>
              </p:cNvPr>
              <p:cNvSpPr>
                <a:spLocks noRot="1" noChangeAspect="1" noMove="1" noResize="1" noEditPoints="1" noAdjustHandles="1" noChangeArrowheads="1" noChangeShapeType="1" noTextEdit="1"/>
              </p:cNvSpPr>
              <p:nvPr/>
            </p:nvSpPr>
            <p:spPr>
              <a:xfrm>
                <a:off x="7712763" y="2819561"/>
                <a:ext cx="3996744" cy="903324"/>
              </a:xfrm>
              <a:prstGeom prst="rect">
                <a:avLst/>
              </a:prstGeom>
              <a:blipFill>
                <a:blip r:embed="rId9"/>
                <a:stretch>
                  <a:fillRect/>
                </a:stretch>
              </a:blipFill>
            </p:spPr>
            <p:txBody>
              <a:bodyPr/>
              <a:lstStyle/>
              <a:p>
                <a:r>
                  <a:rPr lang="th-TH">
                    <a:noFill/>
                  </a:rPr>
                  <a:t> </a:t>
                </a:r>
              </a:p>
            </p:txBody>
          </p:sp>
        </mc:Fallback>
      </mc:AlternateContent>
      <p:sp>
        <p:nvSpPr>
          <p:cNvPr id="14" name="Rectangle 13">
            <a:extLst>
              <a:ext uri="{FF2B5EF4-FFF2-40B4-BE49-F238E27FC236}">
                <a16:creationId xmlns:a16="http://schemas.microsoft.com/office/drawing/2014/main" id="{556AB734-CC91-4345-B2D9-4094F7F7662A}"/>
              </a:ext>
            </a:extLst>
          </p:cNvPr>
          <p:cNvSpPr/>
          <p:nvPr/>
        </p:nvSpPr>
        <p:spPr>
          <a:xfrm>
            <a:off x="373711" y="186695"/>
            <a:ext cx="5635645" cy="523220"/>
          </a:xfrm>
          <a:prstGeom prst="rect">
            <a:avLst/>
          </a:prstGeom>
        </p:spPr>
        <p:txBody>
          <a:bodyPr wrap="none">
            <a:spAutoFit/>
          </a:bodyPr>
          <a:lstStyle/>
          <a:p>
            <a:r>
              <a:rPr lang="en-US" b="1" dirty="0">
                <a:solidFill>
                  <a:srgbClr val="7030A0"/>
                </a:solidFill>
              </a:rPr>
              <a:t>Relationship between </a:t>
            </a:r>
            <a:r>
              <a:rPr lang="en-US" b="1" dirty="0" err="1">
                <a:solidFill>
                  <a:srgbClr val="7030A0"/>
                </a:solidFill>
              </a:rPr>
              <a:t>P</a:t>
            </a:r>
            <a:r>
              <a:rPr lang="en-US" b="1" baseline="-25000" dirty="0" err="1">
                <a:solidFill>
                  <a:srgbClr val="7030A0"/>
                </a:solidFill>
              </a:rPr>
              <a:t>Star</a:t>
            </a:r>
            <a:r>
              <a:rPr lang="en-US" b="1" dirty="0">
                <a:solidFill>
                  <a:srgbClr val="7030A0"/>
                </a:solidFill>
              </a:rPr>
              <a:t> and </a:t>
            </a:r>
            <a:r>
              <a:rPr lang="en-US" b="1" dirty="0" err="1">
                <a:solidFill>
                  <a:srgbClr val="7030A0"/>
                </a:solidFill>
              </a:rPr>
              <a:t>P</a:t>
            </a:r>
            <a:r>
              <a:rPr lang="en-US" b="1" baseline="-25000" dirty="0" err="1">
                <a:solidFill>
                  <a:srgbClr val="7030A0"/>
                </a:solidFill>
              </a:rPr>
              <a:t>Delta</a:t>
            </a:r>
            <a:r>
              <a:rPr lang="en-US" b="1" dirty="0">
                <a:solidFill>
                  <a:srgbClr val="7030A0"/>
                </a:solidFill>
              </a:rPr>
              <a:t> </a:t>
            </a:r>
            <a:endParaRPr lang="th-TH"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F2AC4803-7717-403D-B049-384332F2FC5D}"/>
                  </a:ext>
                </a:extLst>
              </p:cNvPr>
              <p:cNvSpPr/>
              <p:nvPr/>
            </p:nvSpPr>
            <p:spPr>
              <a:xfrm>
                <a:off x="7649154" y="4162680"/>
                <a:ext cx="3037454" cy="73244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sz="1800" i="1">
                              <a:latin typeface="Cambria Math" panose="02040503050406030204" pitchFamily="18" charset="0"/>
                            </a:rPr>
                          </m:ctrlPr>
                        </m:sSubPr>
                        <m:e>
                          <m:r>
                            <a:rPr lang="th-TH" sz="1800" i="1">
                              <a:latin typeface="Cambria Math" panose="02040503050406030204" pitchFamily="18" charset="0"/>
                            </a:rPr>
                            <m:t>𝑃</m:t>
                          </m:r>
                        </m:e>
                        <m:sub>
                          <m:r>
                            <a:rPr lang="th-TH" sz="1800" i="1">
                              <a:latin typeface="Cambria Math" panose="02040503050406030204" pitchFamily="18" charset="0"/>
                            </a:rPr>
                            <m:t>𝑠𝑡𝑎𝑟</m:t>
                          </m:r>
                        </m:sub>
                      </m:sSub>
                      <m:r>
                        <a:rPr lang="th-TH" sz="1800">
                          <a:latin typeface="Cambria Math" panose="02040503050406030204" pitchFamily="18" charset="0"/>
                        </a:rPr>
                        <m:t>= </m:t>
                      </m:r>
                      <m:f>
                        <m:fPr>
                          <m:ctrlPr>
                            <a:rPr lang="th-TH" sz="1800" i="1">
                              <a:latin typeface="Cambria Math" panose="02040503050406030204" pitchFamily="18" charset="0"/>
                            </a:rPr>
                          </m:ctrlPr>
                        </m:fPr>
                        <m:num>
                          <m:sSup>
                            <m:sSupPr>
                              <m:ctrlPr>
                                <a:rPr lang="th-TH" sz="1800" i="1">
                                  <a:latin typeface="Cambria Math" panose="02040503050406030204" pitchFamily="18" charset="0"/>
                                </a:rPr>
                              </m:ctrlPr>
                            </m:sSupPr>
                            <m:e>
                              <m:d>
                                <m:dPr>
                                  <m:ctrlPr>
                                    <a:rPr lang="th-TH" sz="1800" i="1">
                                      <a:latin typeface="Cambria Math" panose="02040503050406030204" pitchFamily="18" charset="0"/>
                                    </a:rPr>
                                  </m:ctrlPr>
                                </m:dPr>
                                <m:e>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1">
                                          <a:latin typeface="Cambria Math" panose="02040503050406030204" pitchFamily="18" charset="0"/>
                                        </a:rPr>
                                        <m:t>𝐿</m:t>
                                      </m:r>
                                    </m:sub>
                                  </m:sSub>
                                </m:e>
                              </m:d>
                            </m:e>
                            <m:sup>
                              <m:r>
                                <a:rPr lang="th-TH" sz="1800">
                                  <a:latin typeface="Cambria Math" panose="02040503050406030204" pitchFamily="18" charset="0"/>
                                </a:rPr>
                                <m:t>2</m:t>
                              </m:r>
                            </m:sup>
                          </m:sSup>
                          <m:sSub>
                            <m:sSubPr>
                              <m:ctrlPr>
                                <a:rPr lang="th-TH" sz="1800" i="1">
                                  <a:latin typeface="Cambria Math" panose="02040503050406030204" pitchFamily="18" charset="0"/>
                                </a:rPr>
                              </m:ctrlPr>
                            </m:sSubPr>
                            <m:e>
                              <m:r>
                                <a:rPr lang="th-TH" sz="1800" i="1">
                                  <a:latin typeface="Cambria Math" panose="02040503050406030204" pitchFamily="18" charset="0"/>
                                </a:rPr>
                                <m:t>𝑐𝑜𝑠</m:t>
                              </m:r>
                              <m:r>
                                <a:rPr lang="th-TH" sz="1800">
                                  <a:latin typeface="Cambria Math" panose="02040503050406030204" pitchFamily="18" charset="0"/>
                                </a:rPr>
                                <m:t>∅</m:t>
                              </m:r>
                            </m:e>
                            <m:sub>
                              <m:r>
                                <a:rPr lang="th-TH" sz="1800" i="1">
                                  <a:latin typeface="Cambria Math" panose="02040503050406030204" pitchFamily="18" charset="0"/>
                                </a:rPr>
                                <m:t>𝑝h</m:t>
                              </m:r>
                            </m:sub>
                          </m:sSub>
                        </m:num>
                        <m:den>
                          <m:sSub>
                            <m:sSubPr>
                              <m:ctrlPr>
                                <a:rPr lang="th-TH" sz="1800" i="1">
                                  <a:latin typeface="Cambria Math" panose="02040503050406030204" pitchFamily="18" charset="0"/>
                                </a:rPr>
                              </m:ctrlPr>
                            </m:sSubPr>
                            <m:e>
                              <m:r>
                                <a:rPr lang="th-TH" sz="1800" i="1">
                                  <a:latin typeface="Cambria Math" panose="02040503050406030204" pitchFamily="18" charset="0"/>
                                </a:rPr>
                                <m:t>𝑍</m:t>
                              </m:r>
                            </m:e>
                            <m:sub>
                              <m:r>
                                <a:rPr lang="th-TH" sz="1800" i="1">
                                  <a:latin typeface="Cambria Math" panose="02040503050406030204" pitchFamily="18" charset="0"/>
                                </a:rPr>
                                <m:t>𝑝h</m:t>
                              </m:r>
                            </m:sub>
                          </m:sSub>
                        </m:den>
                      </m:f>
                    </m:oMath>
                  </m:oMathPara>
                </a14:m>
                <a:endParaRPr lang="th-TH" sz="1800" dirty="0"/>
              </a:p>
            </p:txBody>
          </p:sp>
        </mc:Choice>
        <mc:Fallback xmlns="">
          <p:sp>
            <p:nvSpPr>
              <p:cNvPr id="15" name="Rectangle 14">
                <a:extLst>
                  <a:ext uri="{FF2B5EF4-FFF2-40B4-BE49-F238E27FC236}">
                    <a16:creationId xmlns:a16="http://schemas.microsoft.com/office/drawing/2014/main" id="{F2AC4803-7717-403D-B049-384332F2FC5D}"/>
                  </a:ext>
                </a:extLst>
              </p:cNvPr>
              <p:cNvSpPr>
                <a:spLocks noRot="1" noChangeAspect="1" noMove="1" noResize="1" noEditPoints="1" noAdjustHandles="1" noChangeArrowheads="1" noChangeShapeType="1" noTextEdit="1"/>
              </p:cNvSpPr>
              <p:nvPr/>
            </p:nvSpPr>
            <p:spPr>
              <a:xfrm>
                <a:off x="7649154" y="4162680"/>
                <a:ext cx="3037454" cy="732445"/>
              </a:xfrm>
              <a:prstGeom prst="rect">
                <a:avLst/>
              </a:prstGeom>
              <a:blipFill>
                <a:blip r:embed="rId10"/>
                <a:stretch>
                  <a:fillRect/>
                </a:stretch>
              </a:blipFill>
            </p:spPr>
            <p:txBody>
              <a:bodyPr/>
              <a:lstStyle/>
              <a:p>
                <a:r>
                  <a:rPr lang="th-TH">
                    <a:noFill/>
                  </a:rPr>
                  <a:t> </a:t>
                </a:r>
              </a:p>
            </p:txBody>
          </p:sp>
        </mc:Fallback>
      </mc:AlternateContent>
      <p:sp>
        <p:nvSpPr>
          <p:cNvPr id="18" name="TextBox 17">
            <a:extLst>
              <a:ext uri="{FF2B5EF4-FFF2-40B4-BE49-F238E27FC236}">
                <a16:creationId xmlns:a16="http://schemas.microsoft.com/office/drawing/2014/main" id="{CEF5F7BA-83A7-49EC-9D9C-95247D92A506}"/>
              </a:ext>
            </a:extLst>
          </p:cNvPr>
          <p:cNvSpPr txBox="1"/>
          <p:nvPr/>
        </p:nvSpPr>
        <p:spPr>
          <a:xfrm>
            <a:off x="503529" y="532096"/>
            <a:ext cx="7145625" cy="1015663"/>
          </a:xfrm>
          <a:prstGeom prst="rect">
            <a:avLst/>
          </a:prstGeom>
          <a:noFill/>
        </p:spPr>
        <p:txBody>
          <a:bodyPr wrap="square" rtlCol="0">
            <a:spAutoFit/>
          </a:bodyPr>
          <a:lstStyle/>
          <a:p>
            <a:r>
              <a:rPr lang="en-US" sz="2000" dirty="0"/>
              <a:t>V</a:t>
            </a:r>
            <a:r>
              <a:rPr lang="en-US" sz="2000" baseline="-25000" dirty="0"/>
              <a:t>L</a:t>
            </a:r>
            <a:r>
              <a:rPr lang="en-US" sz="2000" dirty="0"/>
              <a:t> is same for Y and </a:t>
            </a:r>
            <a:r>
              <a:rPr lang="en-US" sz="2000" dirty="0">
                <a:sym typeface="Symbol" panose="05050102010706020507" pitchFamily="18" charset="2"/>
              </a:rPr>
              <a:t> Load</a:t>
            </a:r>
          </a:p>
          <a:p>
            <a:r>
              <a:rPr lang="en-US" sz="2000" dirty="0" err="1"/>
              <a:t>Z</a:t>
            </a:r>
            <a:r>
              <a:rPr lang="en-US" sz="2000" baseline="-25000" dirty="0" err="1"/>
              <a:t>ph</a:t>
            </a:r>
            <a:r>
              <a:rPr lang="en-US" sz="2000" dirty="0"/>
              <a:t> is same for Y and </a:t>
            </a:r>
            <a:r>
              <a:rPr lang="en-US" sz="2000" dirty="0">
                <a:sym typeface="Symbol" panose="05050102010706020507" pitchFamily="18" charset="2"/>
              </a:rPr>
              <a:t> Load</a:t>
            </a:r>
            <a:endParaRPr lang="th-TH" sz="2000" dirty="0"/>
          </a:p>
          <a:p>
            <a:endParaRPr lang="th-TH" sz="2000" dirty="0"/>
          </a:p>
        </p:txBody>
      </p:sp>
      <p:sp>
        <p:nvSpPr>
          <p:cNvPr id="19" name="TextBox 18">
            <a:extLst>
              <a:ext uri="{FF2B5EF4-FFF2-40B4-BE49-F238E27FC236}">
                <a16:creationId xmlns:a16="http://schemas.microsoft.com/office/drawing/2014/main" id="{0E409738-FCA8-4F9E-A8FF-8FCD22FE8936}"/>
              </a:ext>
            </a:extLst>
          </p:cNvPr>
          <p:cNvSpPr txBox="1"/>
          <p:nvPr/>
        </p:nvSpPr>
        <p:spPr>
          <a:xfrm>
            <a:off x="503529" y="1547759"/>
            <a:ext cx="3321048" cy="523220"/>
          </a:xfrm>
          <a:prstGeom prst="rect">
            <a:avLst/>
          </a:prstGeom>
          <a:noFill/>
        </p:spPr>
        <p:txBody>
          <a:bodyPr wrap="square" rtlCol="0">
            <a:spAutoFit/>
          </a:bodyPr>
          <a:lstStyle/>
          <a:p>
            <a:r>
              <a:rPr lang="en-US" dirty="0"/>
              <a:t>FOR STAR LOAD</a:t>
            </a:r>
            <a:endParaRPr lang="th-TH" dirty="0"/>
          </a:p>
        </p:txBody>
      </p:sp>
      <p:sp>
        <p:nvSpPr>
          <p:cNvPr id="20" name="Rectangle: Rounded Corners 19">
            <a:extLst>
              <a:ext uri="{FF2B5EF4-FFF2-40B4-BE49-F238E27FC236}">
                <a16:creationId xmlns:a16="http://schemas.microsoft.com/office/drawing/2014/main" id="{8651E4CE-32E3-4477-B681-5C38AF42A195}"/>
              </a:ext>
            </a:extLst>
          </p:cNvPr>
          <p:cNvSpPr/>
          <p:nvPr/>
        </p:nvSpPr>
        <p:spPr>
          <a:xfrm>
            <a:off x="373711" y="1393465"/>
            <a:ext cx="2817822" cy="737509"/>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21" name="Rectangle: Rounded Corners 20">
            <a:extLst>
              <a:ext uri="{FF2B5EF4-FFF2-40B4-BE49-F238E27FC236}">
                <a16:creationId xmlns:a16="http://schemas.microsoft.com/office/drawing/2014/main" id="{7BF356F3-30F9-4212-A75D-4A8E572B6DAC}"/>
              </a:ext>
            </a:extLst>
          </p:cNvPr>
          <p:cNvSpPr/>
          <p:nvPr/>
        </p:nvSpPr>
        <p:spPr>
          <a:xfrm>
            <a:off x="286854" y="2389453"/>
            <a:ext cx="6113946" cy="4468547"/>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22" name="Rectangle: Rounded Corners 21">
            <a:extLst>
              <a:ext uri="{FF2B5EF4-FFF2-40B4-BE49-F238E27FC236}">
                <a16:creationId xmlns:a16="http://schemas.microsoft.com/office/drawing/2014/main" id="{317904DF-5D70-47EC-807E-A99F102D3A2B}"/>
              </a:ext>
            </a:extLst>
          </p:cNvPr>
          <p:cNvSpPr/>
          <p:nvPr/>
        </p:nvSpPr>
        <p:spPr>
          <a:xfrm>
            <a:off x="7649154" y="856626"/>
            <a:ext cx="4340032" cy="4468547"/>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23" name="Arrow: Down 22">
            <a:extLst>
              <a:ext uri="{FF2B5EF4-FFF2-40B4-BE49-F238E27FC236}">
                <a16:creationId xmlns:a16="http://schemas.microsoft.com/office/drawing/2014/main" id="{B3903C42-AAF7-45E1-88CC-636116E00C35}"/>
              </a:ext>
            </a:extLst>
          </p:cNvPr>
          <p:cNvSpPr/>
          <p:nvPr/>
        </p:nvSpPr>
        <p:spPr>
          <a:xfrm rot="13739881">
            <a:off x="6496216" y="4007457"/>
            <a:ext cx="912831" cy="12627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2788858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6A9861-1B99-4A26-952F-C27B29B90414}"/>
              </a:ext>
            </a:extLst>
          </p:cNvPr>
          <p:cNvSpPr>
            <a:spLocks noGrp="1"/>
          </p:cNvSpPr>
          <p:nvPr>
            <p:ph type="sldNum" sz="quarter" idx="12"/>
          </p:nvPr>
        </p:nvSpPr>
        <p:spPr/>
        <p:txBody>
          <a:bodyPr/>
          <a:lstStyle/>
          <a:p>
            <a:fld id="{33BCD95E-A428-4E8F-A603-A71E22D42A60}" type="slidenum">
              <a:rPr lang="th-TH" smtClean="0"/>
              <a:t>5</a:t>
            </a:fld>
            <a:endParaRPr lang="th-TH"/>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3A9D04EA-6B69-45BA-863C-DFBA4E05637F}"/>
                  </a:ext>
                </a:extLst>
              </p:cNvPr>
              <p:cNvSpPr/>
              <p:nvPr/>
            </p:nvSpPr>
            <p:spPr>
              <a:xfrm>
                <a:off x="308966" y="1627121"/>
                <a:ext cx="4127390" cy="880434"/>
              </a:xfrm>
              <a:prstGeom prst="rect">
                <a:avLst/>
              </a:prstGeom>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libri" panose="020F0502020204030204" pitchFamily="34" charset="0"/>
                              <a:cs typeface="Cordia New" panose="020B0304020202020204" pitchFamily="34" charset="-34"/>
                            </a:rPr>
                          </m:ctrlPr>
                        </m:sSubPr>
                        <m:e>
                          <m:r>
                            <a:rPr lang="en-US" i="1">
                              <a:latin typeface="Cambria Math" panose="02040503050406030204" pitchFamily="18" charset="0"/>
                              <a:ea typeface="Calibri" panose="020F0502020204030204" pitchFamily="34" charset="0"/>
                              <a:cs typeface="Cordia New" panose="020B0304020202020204" pitchFamily="34" charset="-34"/>
                            </a:rPr>
                            <m:t>𝑃</m:t>
                          </m:r>
                        </m:e>
                        <m:sub>
                          <m:r>
                            <a:rPr lang="en-US" i="1">
                              <a:latin typeface="Cambria Math" panose="02040503050406030204" pitchFamily="18" charset="0"/>
                              <a:ea typeface="Calibri" panose="020F0502020204030204" pitchFamily="34" charset="0"/>
                              <a:cs typeface="Cordia New" panose="020B0304020202020204" pitchFamily="34" charset="-34"/>
                            </a:rPr>
                            <m:t>𝐷𝑒𝑙𝑡𝑎</m:t>
                          </m:r>
                        </m:sub>
                      </m:sSub>
                      <m:r>
                        <a:rPr lang="en-US" i="1">
                          <a:latin typeface="Cambria Math" panose="02040503050406030204" pitchFamily="18" charset="0"/>
                          <a:ea typeface="Calibri" panose="020F0502020204030204" pitchFamily="34" charset="0"/>
                          <a:cs typeface="Cordia New" panose="020B0304020202020204" pitchFamily="34" charset="-34"/>
                        </a:rPr>
                        <m:t>=3</m:t>
                      </m:r>
                      <m:sSub>
                        <m:sSubPr>
                          <m:ctrlPr>
                            <a:rPr lang="en-US" i="1">
                              <a:latin typeface="Cambria Math" panose="02040503050406030204" pitchFamily="18" charset="0"/>
                              <a:ea typeface="Calibri" panose="020F0502020204030204" pitchFamily="34" charset="0"/>
                              <a:cs typeface="Cordia New" panose="020B0304020202020204" pitchFamily="34" charset="-34"/>
                            </a:rPr>
                          </m:ctrlPr>
                        </m:sSubPr>
                        <m:e>
                          <m:r>
                            <a:rPr lang="en-US" i="1">
                              <a:latin typeface="Cambria Math" panose="02040503050406030204" pitchFamily="18" charset="0"/>
                              <a:ea typeface="Calibri" panose="020F0502020204030204" pitchFamily="34" charset="0"/>
                              <a:cs typeface="Cordia New" panose="020B0304020202020204" pitchFamily="34" charset="-34"/>
                            </a:rPr>
                            <m:t>𝑉</m:t>
                          </m:r>
                        </m:e>
                        <m:sub>
                          <m:r>
                            <a:rPr lang="en-US" i="1">
                              <a:latin typeface="Cambria Math" panose="02040503050406030204" pitchFamily="18" charset="0"/>
                              <a:ea typeface="Calibri" panose="020F0502020204030204" pitchFamily="34" charset="0"/>
                              <a:cs typeface="Cordia New" panose="020B0304020202020204" pitchFamily="34" charset="-34"/>
                            </a:rPr>
                            <m:t>𝑝h</m:t>
                          </m:r>
                        </m:sub>
                      </m:sSub>
                      <m:sSub>
                        <m:sSubPr>
                          <m:ctrlPr>
                            <a:rPr lang="en-US" i="1">
                              <a:latin typeface="Cambria Math" panose="02040503050406030204" pitchFamily="18" charset="0"/>
                              <a:ea typeface="Calibri" panose="020F0502020204030204" pitchFamily="34" charset="0"/>
                              <a:cs typeface="Cordia New" panose="020B0304020202020204" pitchFamily="34" charset="-34"/>
                            </a:rPr>
                          </m:ctrlPr>
                        </m:sSubPr>
                        <m:e>
                          <m:r>
                            <a:rPr lang="en-US" i="1">
                              <a:latin typeface="Cambria Math" panose="02040503050406030204" pitchFamily="18" charset="0"/>
                              <a:ea typeface="Calibri" panose="020F0502020204030204" pitchFamily="34" charset="0"/>
                              <a:cs typeface="Cordia New" panose="020B0304020202020204" pitchFamily="34" charset="-34"/>
                            </a:rPr>
                            <m:t>𝐼</m:t>
                          </m:r>
                        </m:e>
                        <m:sub>
                          <m:r>
                            <a:rPr lang="en-US" i="1">
                              <a:latin typeface="Cambria Math" panose="02040503050406030204" pitchFamily="18" charset="0"/>
                              <a:ea typeface="Calibri" panose="020F0502020204030204" pitchFamily="34" charset="0"/>
                              <a:cs typeface="Cordia New" panose="020B0304020202020204" pitchFamily="34" charset="-34"/>
                            </a:rPr>
                            <m:t>𝑝h</m:t>
                          </m:r>
                        </m:sub>
                      </m:sSub>
                      <m:sSub>
                        <m:sSubPr>
                          <m:ctrlPr>
                            <a:rPr lang="en-US" i="1">
                              <a:latin typeface="Cambria Math" panose="02040503050406030204" pitchFamily="18" charset="0"/>
                              <a:ea typeface="Calibri" panose="020F0502020204030204" pitchFamily="34" charset="0"/>
                              <a:cs typeface="Cordia New" panose="020B0304020202020204" pitchFamily="34" charset="-34"/>
                            </a:rPr>
                          </m:ctrlPr>
                        </m:sSubPr>
                        <m:e>
                          <m:r>
                            <a:rPr lang="en-US" i="1">
                              <a:latin typeface="Cambria Math" panose="02040503050406030204" pitchFamily="18" charset="0"/>
                              <a:ea typeface="Calibri" panose="020F0502020204030204" pitchFamily="34" charset="0"/>
                              <a:cs typeface="Cordia New" panose="020B0304020202020204" pitchFamily="34" charset="-34"/>
                            </a:rPr>
                            <m:t>𝑐𝑜𝑠</m:t>
                          </m:r>
                          <m:r>
                            <a:rPr lang="en-US" i="1">
                              <a:latin typeface="Cambria Math" panose="02040503050406030204" pitchFamily="18" charset="0"/>
                              <a:ea typeface="Calibri" panose="020F0502020204030204" pitchFamily="34" charset="0"/>
                              <a:cs typeface="Cordia New" panose="020B0304020202020204" pitchFamily="34" charset="-34"/>
                            </a:rPr>
                            <m:t>∅</m:t>
                          </m:r>
                        </m:e>
                        <m:sub>
                          <m:r>
                            <a:rPr lang="en-US" i="1">
                              <a:latin typeface="Cambria Math" panose="02040503050406030204" pitchFamily="18" charset="0"/>
                              <a:ea typeface="Calibri" panose="020F0502020204030204" pitchFamily="34" charset="0"/>
                              <a:cs typeface="Cordia New" panose="020B0304020202020204" pitchFamily="34" charset="-34"/>
                            </a:rPr>
                            <m:t>𝑝h</m:t>
                          </m:r>
                        </m:sub>
                      </m:sSub>
                    </m:oMath>
                  </m:oMathPara>
                </a14:m>
                <a:endParaRPr lang="en-US" sz="12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endParaRPr lang="en-US" sz="1200" dirty="0">
                  <a:effectLst/>
                  <a:latin typeface="Calibri" panose="020F0502020204030204" pitchFamily="34" charset="0"/>
                  <a:ea typeface="Calibri" panose="020F0502020204030204" pitchFamily="34" charset="0"/>
                  <a:cs typeface="Cordia New" panose="020B0304020202020204" pitchFamily="34" charset="-34"/>
                </a:endParaRPr>
              </a:p>
            </p:txBody>
          </p:sp>
        </mc:Choice>
        <mc:Fallback xmlns="">
          <p:sp>
            <p:nvSpPr>
              <p:cNvPr id="6" name="Rectangle 5">
                <a:extLst>
                  <a:ext uri="{FF2B5EF4-FFF2-40B4-BE49-F238E27FC236}">
                    <a16:creationId xmlns:a16="http://schemas.microsoft.com/office/drawing/2014/main" id="{3A9D04EA-6B69-45BA-863C-DFBA4E05637F}"/>
                  </a:ext>
                </a:extLst>
              </p:cNvPr>
              <p:cNvSpPr>
                <a:spLocks noRot="1" noChangeAspect="1" noMove="1" noResize="1" noEditPoints="1" noAdjustHandles="1" noChangeArrowheads="1" noChangeShapeType="1" noTextEdit="1"/>
              </p:cNvSpPr>
              <p:nvPr/>
            </p:nvSpPr>
            <p:spPr>
              <a:xfrm>
                <a:off x="308966" y="1627121"/>
                <a:ext cx="4127390" cy="880434"/>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6E7C2D9-C46E-4A2B-AE73-51363223AB89}"/>
                  </a:ext>
                </a:extLst>
              </p:cNvPr>
              <p:cNvSpPr/>
              <p:nvPr/>
            </p:nvSpPr>
            <p:spPr>
              <a:xfrm>
                <a:off x="632217" y="2100079"/>
                <a:ext cx="1735860" cy="10300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libri" panose="020F0502020204030204" pitchFamily="34" charset="0"/>
                              <a:cs typeface="Cordia New" panose="020B0304020202020204" pitchFamily="34" charset="-34"/>
                            </a:rPr>
                          </m:ctrlPr>
                        </m:sSubPr>
                        <m:e>
                          <m:r>
                            <a:rPr lang="en-US" i="1">
                              <a:latin typeface="Cambria Math" panose="02040503050406030204" pitchFamily="18" charset="0"/>
                              <a:ea typeface="Calibri" panose="020F0502020204030204" pitchFamily="34" charset="0"/>
                              <a:cs typeface="Cordia New" panose="020B0304020202020204" pitchFamily="34" charset="-34"/>
                            </a:rPr>
                            <m:t>𝐼</m:t>
                          </m:r>
                        </m:e>
                        <m:sub>
                          <m:r>
                            <a:rPr lang="en-US" i="1">
                              <a:latin typeface="Cambria Math" panose="02040503050406030204" pitchFamily="18" charset="0"/>
                              <a:ea typeface="Calibri" panose="020F0502020204030204" pitchFamily="34" charset="0"/>
                              <a:cs typeface="Cordia New" panose="020B0304020202020204" pitchFamily="34" charset="-34"/>
                            </a:rPr>
                            <m:t>𝑝h</m:t>
                          </m:r>
                        </m:sub>
                      </m:sSub>
                      <m:r>
                        <a:rPr lang="en-US" i="1">
                          <a:latin typeface="Cambria Math" panose="02040503050406030204" pitchFamily="18" charset="0"/>
                          <a:ea typeface="Calibri" panose="020F0502020204030204" pitchFamily="34" charset="0"/>
                          <a:cs typeface="Cordia New" panose="020B0304020202020204" pitchFamily="34" charset="-34"/>
                        </a:rPr>
                        <m:t>=</m:t>
                      </m:r>
                      <m:f>
                        <m:fPr>
                          <m:ctrlPr>
                            <a:rPr lang="en-US" i="1">
                              <a:latin typeface="Cambria Math" panose="02040503050406030204" pitchFamily="18" charset="0"/>
                              <a:ea typeface="Calibri" panose="020F0502020204030204" pitchFamily="34" charset="0"/>
                              <a:cs typeface="Cordia New" panose="020B0304020202020204" pitchFamily="34" charset="-34"/>
                            </a:rPr>
                          </m:ctrlPr>
                        </m:fPr>
                        <m:num>
                          <m:sSub>
                            <m:sSubPr>
                              <m:ctrlPr>
                                <a:rPr lang="en-US" i="1">
                                  <a:latin typeface="Cambria Math" panose="02040503050406030204" pitchFamily="18" charset="0"/>
                                  <a:ea typeface="Calibri" panose="020F0502020204030204" pitchFamily="34" charset="0"/>
                                  <a:cs typeface="Cordia New" panose="020B0304020202020204" pitchFamily="34" charset="-34"/>
                                </a:rPr>
                              </m:ctrlPr>
                            </m:sSubPr>
                            <m:e>
                              <m:r>
                                <a:rPr lang="en-US" i="1">
                                  <a:latin typeface="Cambria Math" panose="02040503050406030204" pitchFamily="18" charset="0"/>
                                  <a:ea typeface="Calibri" panose="020F0502020204030204" pitchFamily="34" charset="0"/>
                                  <a:cs typeface="Cordia New" panose="020B0304020202020204" pitchFamily="34" charset="-34"/>
                                </a:rPr>
                                <m:t>𝑉</m:t>
                              </m:r>
                            </m:e>
                            <m:sub>
                              <m:r>
                                <a:rPr lang="en-US" i="1">
                                  <a:latin typeface="Cambria Math" panose="02040503050406030204" pitchFamily="18" charset="0"/>
                                  <a:ea typeface="Calibri" panose="020F0502020204030204" pitchFamily="34" charset="0"/>
                                  <a:cs typeface="Cordia New" panose="020B0304020202020204" pitchFamily="34" charset="-34"/>
                                </a:rPr>
                                <m:t>𝑝h</m:t>
                              </m:r>
                            </m:sub>
                          </m:sSub>
                        </m:num>
                        <m:den>
                          <m:sSub>
                            <m:sSubPr>
                              <m:ctrlPr>
                                <a:rPr lang="en-US" i="1">
                                  <a:latin typeface="Cambria Math" panose="02040503050406030204" pitchFamily="18" charset="0"/>
                                  <a:ea typeface="Calibri" panose="020F0502020204030204" pitchFamily="34" charset="0"/>
                                  <a:cs typeface="Cordia New" panose="020B0304020202020204" pitchFamily="34" charset="-34"/>
                                </a:rPr>
                              </m:ctrlPr>
                            </m:sSubPr>
                            <m:e>
                              <m:r>
                                <a:rPr lang="en-US" i="1">
                                  <a:latin typeface="Cambria Math" panose="02040503050406030204" pitchFamily="18" charset="0"/>
                                  <a:ea typeface="Calibri" panose="020F0502020204030204" pitchFamily="34" charset="0"/>
                                  <a:cs typeface="Cordia New" panose="020B0304020202020204" pitchFamily="34" charset="-34"/>
                                </a:rPr>
                                <m:t>𝑍</m:t>
                              </m:r>
                            </m:e>
                            <m:sub>
                              <m:r>
                                <a:rPr lang="en-US" i="1">
                                  <a:latin typeface="Cambria Math" panose="02040503050406030204" pitchFamily="18" charset="0"/>
                                  <a:ea typeface="Calibri" panose="020F0502020204030204" pitchFamily="34" charset="0"/>
                                  <a:cs typeface="Cordia New" panose="020B0304020202020204" pitchFamily="34" charset="-34"/>
                                </a:rPr>
                                <m:t>𝑝h</m:t>
                              </m:r>
                            </m:sub>
                          </m:sSub>
                        </m:den>
                      </m:f>
                    </m:oMath>
                  </m:oMathPara>
                </a14:m>
                <a:endParaRPr lang="th-TH" dirty="0"/>
              </a:p>
            </p:txBody>
          </p:sp>
        </mc:Choice>
        <mc:Fallback xmlns="">
          <p:sp>
            <p:nvSpPr>
              <p:cNvPr id="7" name="Rectangle 6">
                <a:extLst>
                  <a:ext uri="{FF2B5EF4-FFF2-40B4-BE49-F238E27FC236}">
                    <a16:creationId xmlns:a16="http://schemas.microsoft.com/office/drawing/2014/main" id="{46E7C2D9-C46E-4A2B-AE73-51363223AB89}"/>
                  </a:ext>
                </a:extLst>
              </p:cNvPr>
              <p:cNvSpPr>
                <a:spLocks noRot="1" noChangeAspect="1" noMove="1" noResize="1" noEditPoints="1" noAdjustHandles="1" noChangeArrowheads="1" noChangeShapeType="1" noTextEdit="1"/>
              </p:cNvSpPr>
              <p:nvPr/>
            </p:nvSpPr>
            <p:spPr>
              <a:xfrm>
                <a:off x="632217" y="2100079"/>
                <a:ext cx="1735860" cy="1030090"/>
              </a:xfrm>
              <a:prstGeom prst="rect">
                <a:avLst/>
              </a:prstGeom>
              <a:blipFill>
                <a:blip r:embed="rId3"/>
                <a:stretch>
                  <a:fillRect/>
                </a:stretch>
              </a:blipFill>
            </p:spPr>
            <p:txBody>
              <a:bodyPr/>
              <a:lstStyle/>
              <a:p>
                <a:r>
                  <a:rPr lang="th-TH">
                    <a:noFill/>
                  </a:rPr>
                  <a:t> </a:t>
                </a:r>
              </a:p>
            </p:txBody>
          </p:sp>
        </mc:Fallback>
      </mc:AlternateContent>
      <p:sp>
        <p:nvSpPr>
          <p:cNvPr id="8" name="Rectangle 7">
            <a:extLst>
              <a:ext uri="{FF2B5EF4-FFF2-40B4-BE49-F238E27FC236}">
                <a16:creationId xmlns:a16="http://schemas.microsoft.com/office/drawing/2014/main" id="{E779E999-1008-4FC1-8E25-19496E5D7E5E}"/>
              </a:ext>
            </a:extLst>
          </p:cNvPr>
          <p:cNvSpPr/>
          <p:nvPr/>
        </p:nvSpPr>
        <p:spPr>
          <a:xfrm>
            <a:off x="373711" y="186695"/>
            <a:ext cx="5635645" cy="523220"/>
          </a:xfrm>
          <a:prstGeom prst="rect">
            <a:avLst/>
          </a:prstGeom>
        </p:spPr>
        <p:txBody>
          <a:bodyPr wrap="none">
            <a:spAutoFit/>
          </a:bodyPr>
          <a:lstStyle/>
          <a:p>
            <a:r>
              <a:rPr lang="en-US" b="1" dirty="0">
                <a:solidFill>
                  <a:srgbClr val="7030A0"/>
                </a:solidFill>
              </a:rPr>
              <a:t>Relationship between </a:t>
            </a:r>
            <a:r>
              <a:rPr lang="en-US" b="1" dirty="0" err="1">
                <a:solidFill>
                  <a:srgbClr val="7030A0"/>
                </a:solidFill>
              </a:rPr>
              <a:t>P</a:t>
            </a:r>
            <a:r>
              <a:rPr lang="en-US" b="1" baseline="-25000" dirty="0" err="1">
                <a:solidFill>
                  <a:srgbClr val="7030A0"/>
                </a:solidFill>
              </a:rPr>
              <a:t>Star</a:t>
            </a:r>
            <a:r>
              <a:rPr lang="en-US" b="1" dirty="0">
                <a:solidFill>
                  <a:srgbClr val="7030A0"/>
                </a:solidFill>
              </a:rPr>
              <a:t> and </a:t>
            </a:r>
            <a:r>
              <a:rPr lang="en-US" b="1" dirty="0" err="1">
                <a:solidFill>
                  <a:srgbClr val="7030A0"/>
                </a:solidFill>
              </a:rPr>
              <a:t>P</a:t>
            </a:r>
            <a:r>
              <a:rPr lang="en-US" b="1" baseline="-25000" dirty="0" err="1">
                <a:solidFill>
                  <a:srgbClr val="7030A0"/>
                </a:solidFill>
              </a:rPr>
              <a:t>Delta</a:t>
            </a:r>
            <a:r>
              <a:rPr lang="en-US" b="1" dirty="0">
                <a:solidFill>
                  <a:srgbClr val="7030A0"/>
                </a:solidFill>
              </a:rPr>
              <a:t> </a:t>
            </a:r>
            <a:endParaRPr lang="th-TH" dirty="0"/>
          </a:p>
        </p:txBody>
      </p:sp>
      <p:sp>
        <p:nvSpPr>
          <p:cNvPr id="9" name="TextBox 8">
            <a:extLst>
              <a:ext uri="{FF2B5EF4-FFF2-40B4-BE49-F238E27FC236}">
                <a16:creationId xmlns:a16="http://schemas.microsoft.com/office/drawing/2014/main" id="{42A25A08-DDAC-4744-80C7-CE89C98BB526}"/>
              </a:ext>
            </a:extLst>
          </p:cNvPr>
          <p:cNvSpPr txBox="1"/>
          <p:nvPr/>
        </p:nvSpPr>
        <p:spPr>
          <a:xfrm>
            <a:off x="515544" y="902882"/>
            <a:ext cx="2688004" cy="523220"/>
          </a:xfrm>
          <a:prstGeom prst="rect">
            <a:avLst/>
          </a:prstGeom>
          <a:noFill/>
        </p:spPr>
        <p:txBody>
          <a:bodyPr wrap="square" rtlCol="0">
            <a:spAutoFit/>
          </a:bodyPr>
          <a:lstStyle/>
          <a:p>
            <a:r>
              <a:rPr lang="en-US" dirty="0"/>
              <a:t>FOR DELTA LOAD</a:t>
            </a:r>
            <a:endParaRPr lang="th-TH" dirty="0"/>
          </a:p>
        </p:txBody>
      </p:sp>
      <p:sp>
        <p:nvSpPr>
          <p:cNvPr id="10" name="Rectangle: Rounded Corners 9">
            <a:extLst>
              <a:ext uri="{FF2B5EF4-FFF2-40B4-BE49-F238E27FC236}">
                <a16:creationId xmlns:a16="http://schemas.microsoft.com/office/drawing/2014/main" id="{84D2D50E-A1DE-494F-B402-23B19F091955}"/>
              </a:ext>
            </a:extLst>
          </p:cNvPr>
          <p:cNvSpPr/>
          <p:nvPr/>
        </p:nvSpPr>
        <p:spPr>
          <a:xfrm>
            <a:off x="385726" y="748588"/>
            <a:ext cx="2817822" cy="737509"/>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088CC35-80B5-4EEF-9534-0DF8493019DC}"/>
                  </a:ext>
                </a:extLst>
              </p:cNvPr>
              <p:cNvSpPr/>
              <p:nvPr/>
            </p:nvSpPr>
            <p:spPr>
              <a:xfrm>
                <a:off x="98068" y="3043830"/>
                <a:ext cx="7216471" cy="103009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a:latin typeface="Cambria Math" panose="02040503050406030204" pitchFamily="18" charset="0"/>
                            </a:rPr>
                          </m:ctrlPr>
                        </m:sSubPr>
                        <m:e>
                          <m:r>
                            <a:rPr lang="th-TH" i="1">
                              <a:latin typeface="Cambria Math" panose="02040503050406030204" pitchFamily="18" charset="0"/>
                            </a:rPr>
                            <m:t>𝑃</m:t>
                          </m:r>
                        </m:e>
                        <m:sub>
                          <m:r>
                            <a:rPr lang="th-TH" i="1">
                              <a:latin typeface="Cambria Math" panose="02040503050406030204" pitchFamily="18" charset="0"/>
                            </a:rPr>
                            <m:t>𝐷𝑒𝑙𝑡𝑎</m:t>
                          </m:r>
                        </m:sub>
                      </m:sSub>
                      <m:r>
                        <a:rPr lang="th-TH" i="0">
                          <a:latin typeface="Cambria Math" panose="02040503050406030204" pitchFamily="18" charset="0"/>
                        </a:rPr>
                        <m:t>=3</m:t>
                      </m:r>
                      <m:sSub>
                        <m:sSubPr>
                          <m:ctrlPr>
                            <a:rPr lang="th-TH" i="1">
                              <a:latin typeface="Cambria Math" panose="02040503050406030204" pitchFamily="18" charset="0"/>
                            </a:rPr>
                          </m:ctrlPr>
                        </m:sSubPr>
                        <m:e>
                          <m:r>
                            <a:rPr lang="th-TH" i="1">
                              <a:latin typeface="Cambria Math" panose="02040503050406030204" pitchFamily="18" charset="0"/>
                            </a:rPr>
                            <m:t>𝑉</m:t>
                          </m:r>
                        </m:e>
                        <m:sub>
                          <m:r>
                            <a:rPr lang="th-TH" i="1">
                              <a:latin typeface="Cambria Math" panose="02040503050406030204" pitchFamily="18" charset="0"/>
                            </a:rPr>
                            <m:t>𝑝h</m:t>
                          </m:r>
                        </m:sub>
                      </m:sSub>
                      <m:sSub>
                        <m:sSubPr>
                          <m:ctrlPr>
                            <a:rPr lang="th-TH" i="1">
                              <a:latin typeface="Cambria Math" panose="02040503050406030204" pitchFamily="18" charset="0"/>
                            </a:rPr>
                          </m:ctrlPr>
                        </m:sSubPr>
                        <m:e>
                          <m:r>
                            <a:rPr lang="th-TH" i="1">
                              <a:latin typeface="Cambria Math" panose="02040503050406030204" pitchFamily="18" charset="0"/>
                            </a:rPr>
                            <m:t>𝐼</m:t>
                          </m:r>
                        </m:e>
                        <m:sub>
                          <m:r>
                            <a:rPr lang="th-TH" i="1">
                              <a:latin typeface="Cambria Math" panose="02040503050406030204" pitchFamily="18" charset="0"/>
                            </a:rPr>
                            <m:t>𝑝h</m:t>
                          </m:r>
                        </m:sub>
                      </m:sSub>
                      <m:sSub>
                        <m:sSubPr>
                          <m:ctrlPr>
                            <a:rPr lang="th-TH" i="1">
                              <a:latin typeface="Cambria Math" panose="02040503050406030204" pitchFamily="18" charset="0"/>
                            </a:rPr>
                          </m:ctrlPr>
                        </m:sSubPr>
                        <m:e>
                          <m:r>
                            <a:rPr lang="th-TH" i="1">
                              <a:latin typeface="Cambria Math" panose="02040503050406030204" pitchFamily="18" charset="0"/>
                            </a:rPr>
                            <m:t>𝑐𝑜𝑠</m:t>
                          </m:r>
                          <m:r>
                            <a:rPr lang="th-TH" i="0">
                              <a:latin typeface="Cambria Math" panose="02040503050406030204" pitchFamily="18" charset="0"/>
                            </a:rPr>
                            <m:t>∅</m:t>
                          </m:r>
                        </m:e>
                        <m:sub>
                          <m:r>
                            <a:rPr lang="th-TH" i="1">
                              <a:latin typeface="Cambria Math" panose="02040503050406030204" pitchFamily="18" charset="0"/>
                            </a:rPr>
                            <m:t>𝑝h</m:t>
                          </m:r>
                        </m:sub>
                      </m:sSub>
                      <m:r>
                        <a:rPr lang="th-TH" i="0">
                          <a:latin typeface="Cambria Math" panose="02040503050406030204" pitchFamily="18" charset="0"/>
                        </a:rPr>
                        <m:t>= 3</m:t>
                      </m:r>
                      <m:sSub>
                        <m:sSubPr>
                          <m:ctrlPr>
                            <a:rPr lang="th-TH" i="1">
                              <a:latin typeface="Cambria Math" panose="02040503050406030204" pitchFamily="18" charset="0"/>
                            </a:rPr>
                          </m:ctrlPr>
                        </m:sSubPr>
                        <m:e>
                          <m:r>
                            <a:rPr lang="th-TH" i="1">
                              <a:latin typeface="Cambria Math" panose="02040503050406030204" pitchFamily="18" charset="0"/>
                            </a:rPr>
                            <m:t>𝑉</m:t>
                          </m:r>
                        </m:e>
                        <m:sub>
                          <m:r>
                            <a:rPr lang="th-TH" i="1">
                              <a:latin typeface="Cambria Math" panose="02040503050406030204" pitchFamily="18" charset="0"/>
                            </a:rPr>
                            <m:t>𝑝h</m:t>
                          </m:r>
                        </m:sub>
                      </m:sSub>
                      <m:r>
                        <a:rPr lang="th-TH" i="0">
                          <a:latin typeface="Cambria Math" panose="02040503050406030204" pitchFamily="18" charset="0"/>
                        </a:rPr>
                        <m:t>(</m:t>
                      </m:r>
                      <m:f>
                        <m:fPr>
                          <m:ctrlPr>
                            <a:rPr lang="th-TH" i="1">
                              <a:latin typeface="Cambria Math" panose="02040503050406030204" pitchFamily="18" charset="0"/>
                            </a:rPr>
                          </m:ctrlPr>
                        </m:fPr>
                        <m:num>
                          <m:sSub>
                            <m:sSubPr>
                              <m:ctrlPr>
                                <a:rPr lang="th-TH" i="1">
                                  <a:latin typeface="Cambria Math" panose="02040503050406030204" pitchFamily="18" charset="0"/>
                                </a:rPr>
                              </m:ctrlPr>
                            </m:sSubPr>
                            <m:e>
                              <m:r>
                                <a:rPr lang="th-TH" i="1">
                                  <a:latin typeface="Cambria Math" panose="02040503050406030204" pitchFamily="18" charset="0"/>
                                </a:rPr>
                                <m:t>𝑉</m:t>
                              </m:r>
                            </m:e>
                            <m:sub>
                              <m:r>
                                <a:rPr lang="th-TH" i="1">
                                  <a:latin typeface="Cambria Math" panose="02040503050406030204" pitchFamily="18" charset="0"/>
                                </a:rPr>
                                <m:t>𝑝h</m:t>
                              </m:r>
                            </m:sub>
                          </m:sSub>
                        </m:num>
                        <m:den>
                          <m:sSub>
                            <m:sSubPr>
                              <m:ctrlPr>
                                <a:rPr lang="th-TH" i="1">
                                  <a:latin typeface="Cambria Math" panose="02040503050406030204" pitchFamily="18" charset="0"/>
                                </a:rPr>
                              </m:ctrlPr>
                            </m:sSubPr>
                            <m:e>
                              <m:r>
                                <a:rPr lang="th-TH" i="1">
                                  <a:latin typeface="Cambria Math" panose="02040503050406030204" pitchFamily="18" charset="0"/>
                                </a:rPr>
                                <m:t>𝑍</m:t>
                              </m:r>
                            </m:e>
                            <m:sub>
                              <m:r>
                                <a:rPr lang="th-TH" i="1">
                                  <a:latin typeface="Cambria Math" panose="02040503050406030204" pitchFamily="18" charset="0"/>
                                </a:rPr>
                                <m:t>𝑝h</m:t>
                              </m:r>
                            </m:sub>
                          </m:sSub>
                        </m:den>
                      </m:f>
                      <m:r>
                        <a:rPr lang="th-TH" i="0">
                          <a:latin typeface="Cambria Math" panose="02040503050406030204" pitchFamily="18" charset="0"/>
                        </a:rPr>
                        <m:t>)</m:t>
                      </m:r>
                      <m:sSub>
                        <m:sSubPr>
                          <m:ctrlPr>
                            <a:rPr lang="th-TH" i="1">
                              <a:latin typeface="Cambria Math" panose="02040503050406030204" pitchFamily="18" charset="0"/>
                            </a:rPr>
                          </m:ctrlPr>
                        </m:sSubPr>
                        <m:e>
                          <m:r>
                            <a:rPr lang="th-TH" i="1">
                              <a:latin typeface="Cambria Math" panose="02040503050406030204" pitchFamily="18" charset="0"/>
                            </a:rPr>
                            <m:t>𝑐𝑜𝑠</m:t>
                          </m:r>
                          <m:r>
                            <a:rPr lang="th-TH" i="0">
                              <a:latin typeface="Cambria Math" panose="02040503050406030204" pitchFamily="18" charset="0"/>
                            </a:rPr>
                            <m:t>∅</m:t>
                          </m:r>
                        </m:e>
                        <m:sub>
                          <m:r>
                            <a:rPr lang="th-TH" i="1">
                              <a:latin typeface="Cambria Math" panose="02040503050406030204" pitchFamily="18" charset="0"/>
                            </a:rPr>
                            <m:t>𝑝h</m:t>
                          </m:r>
                        </m:sub>
                      </m:sSub>
                    </m:oMath>
                  </m:oMathPara>
                </a14:m>
                <a:endParaRPr lang="th-TH" dirty="0"/>
              </a:p>
            </p:txBody>
          </p:sp>
        </mc:Choice>
        <mc:Fallback xmlns="">
          <p:sp>
            <p:nvSpPr>
              <p:cNvPr id="11" name="Rectangle 10">
                <a:extLst>
                  <a:ext uri="{FF2B5EF4-FFF2-40B4-BE49-F238E27FC236}">
                    <a16:creationId xmlns:a16="http://schemas.microsoft.com/office/drawing/2014/main" id="{A088CC35-80B5-4EEF-9534-0DF8493019DC}"/>
                  </a:ext>
                </a:extLst>
              </p:cNvPr>
              <p:cNvSpPr>
                <a:spLocks noRot="1" noChangeAspect="1" noMove="1" noResize="1" noEditPoints="1" noAdjustHandles="1" noChangeArrowheads="1" noChangeShapeType="1" noTextEdit="1"/>
              </p:cNvSpPr>
              <p:nvPr/>
            </p:nvSpPr>
            <p:spPr>
              <a:xfrm>
                <a:off x="98068" y="3043830"/>
                <a:ext cx="7216471" cy="1030090"/>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4E051462-B44D-4818-8EAC-33CDB604281E}"/>
                  </a:ext>
                </a:extLst>
              </p:cNvPr>
              <p:cNvSpPr/>
              <p:nvPr/>
            </p:nvSpPr>
            <p:spPr>
              <a:xfrm>
                <a:off x="135516" y="3907389"/>
                <a:ext cx="3448059" cy="11105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h-TH" i="1">
                              <a:latin typeface="Cambria Math" panose="02040503050406030204" pitchFamily="18" charset="0"/>
                            </a:rPr>
                          </m:ctrlPr>
                        </m:sSubPr>
                        <m:e>
                          <m:r>
                            <a:rPr lang="th-TH" i="1">
                              <a:latin typeface="Cambria Math" panose="02040503050406030204" pitchFamily="18" charset="0"/>
                            </a:rPr>
                            <m:t>𝑃</m:t>
                          </m:r>
                        </m:e>
                        <m:sub>
                          <m:r>
                            <a:rPr lang="th-TH" i="1">
                              <a:latin typeface="Cambria Math" panose="02040503050406030204" pitchFamily="18" charset="0"/>
                            </a:rPr>
                            <m:t>𝐷𝑒𝑙𝑡𝑎</m:t>
                          </m:r>
                        </m:sub>
                      </m:sSub>
                      <m:r>
                        <a:rPr lang="th-TH" i="0">
                          <a:latin typeface="Cambria Math" panose="02040503050406030204" pitchFamily="18" charset="0"/>
                        </a:rPr>
                        <m:t>=</m:t>
                      </m:r>
                      <m:f>
                        <m:fPr>
                          <m:ctrlPr>
                            <a:rPr lang="th-TH" i="1">
                              <a:latin typeface="Cambria Math" panose="02040503050406030204" pitchFamily="18" charset="0"/>
                            </a:rPr>
                          </m:ctrlPr>
                        </m:fPr>
                        <m:num>
                          <m:r>
                            <a:rPr lang="th-TH" i="0">
                              <a:latin typeface="Cambria Math" panose="02040503050406030204" pitchFamily="18" charset="0"/>
                            </a:rPr>
                            <m:t>3</m:t>
                          </m:r>
                          <m:sSubSup>
                            <m:sSubSupPr>
                              <m:ctrlPr>
                                <a:rPr lang="th-TH" i="1">
                                  <a:latin typeface="Cambria Math" panose="02040503050406030204" pitchFamily="18" charset="0"/>
                                </a:rPr>
                              </m:ctrlPr>
                            </m:sSubSupPr>
                            <m:e>
                              <m:r>
                                <a:rPr lang="th-TH" i="1">
                                  <a:latin typeface="Cambria Math" panose="02040503050406030204" pitchFamily="18" charset="0"/>
                                </a:rPr>
                                <m:t>𝑉</m:t>
                              </m:r>
                            </m:e>
                            <m:sub>
                              <m:r>
                                <a:rPr lang="th-TH" i="1">
                                  <a:latin typeface="Cambria Math" panose="02040503050406030204" pitchFamily="18" charset="0"/>
                                </a:rPr>
                                <m:t>𝑝h</m:t>
                              </m:r>
                            </m:sub>
                            <m:sup>
                              <m:r>
                                <a:rPr lang="th-TH" i="0">
                                  <a:latin typeface="Cambria Math" panose="02040503050406030204" pitchFamily="18" charset="0"/>
                                </a:rPr>
                                <m:t>2</m:t>
                              </m:r>
                            </m:sup>
                          </m:sSubSup>
                          <m:sSub>
                            <m:sSubPr>
                              <m:ctrlPr>
                                <a:rPr lang="th-TH" i="1">
                                  <a:latin typeface="Cambria Math" panose="02040503050406030204" pitchFamily="18" charset="0"/>
                                </a:rPr>
                              </m:ctrlPr>
                            </m:sSubPr>
                            <m:e>
                              <m:r>
                                <a:rPr lang="th-TH" i="1">
                                  <a:latin typeface="Cambria Math" panose="02040503050406030204" pitchFamily="18" charset="0"/>
                                </a:rPr>
                                <m:t>𝑐𝑜𝑠</m:t>
                              </m:r>
                              <m:r>
                                <a:rPr lang="th-TH" i="0">
                                  <a:latin typeface="Cambria Math" panose="02040503050406030204" pitchFamily="18" charset="0"/>
                                </a:rPr>
                                <m:t>∅</m:t>
                              </m:r>
                            </m:e>
                            <m:sub>
                              <m:r>
                                <a:rPr lang="th-TH" i="1">
                                  <a:latin typeface="Cambria Math" panose="02040503050406030204" pitchFamily="18" charset="0"/>
                                </a:rPr>
                                <m:t>𝑝h</m:t>
                              </m:r>
                            </m:sub>
                          </m:sSub>
                        </m:num>
                        <m:den>
                          <m:sSub>
                            <m:sSubPr>
                              <m:ctrlPr>
                                <a:rPr lang="th-TH" i="1">
                                  <a:latin typeface="Cambria Math" panose="02040503050406030204" pitchFamily="18" charset="0"/>
                                </a:rPr>
                              </m:ctrlPr>
                            </m:sSubPr>
                            <m:e>
                              <m:r>
                                <a:rPr lang="th-TH" i="1">
                                  <a:latin typeface="Cambria Math" panose="02040503050406030204" pitchFamily="18" charset="0"/>
                                </a:rPr>
                                <m:t>𝑍</m:t>
                              </m:r>
                            </m:e>
                            <m:sub>
                              <m:r>
                                <a:rPr lang="th-TH" i="1">
                                  <a:latin typeface="Cambria Math" panose="02040503050406030204" pitchFamily="18" charset="0"/>
                                </a:rPr>
                                <m:t>𝑝h</m:t>
                              </m:r>
                            </m:sub>
                          </m:sSub>
                        </m:den>
                      </m:f>
                    </m:oMath>
                  </m:oMathPara>
                </a14:m>
                <a:endParaRPr lang="th-TH" dirty="0"/>
              </a:p>
            </p:txBody>
          </p:sp>
        </mc:Choice>
        <mc:Fallback xmlns="">
          <p:sp>
            <p:nvSpPr>
              <p:cNvPr id="12" name="Rectangle 11">
                <a:extLst>
                  <a:ext uri="{FF2B5EF4-FFF2-40B4-BE49-F238E27FC236}">
                    <a16:creationId xmlns:a16="http://schemas.microsoft.com/office/drawing/2014/main" id="{4E051462-B44D-4818-8EAC-33CDB604281E}"/>
                  </a:ext>
                </a:extLst>
              </p:cNvPr>
              <p:cNvSpPr>
                <a:spLocks noRot="1" noChangeAspect="1" noMove="1" noResize="1" noEditPoints="1" noAdjustHandles="1" noChangeArrowheads="1" noChangeShapeType="1" noTextEdit="1"/>
              </p:cNvSpPr>
              <p:nvPr/>
            </p:nvSpPr>
            <p:spPr>
              <a:xfrm>
                <a:off x="135516" y="3907389"/>
                <a:ext cx="3448059" cy="1110560"/>
              </a:xfrm>
              <a:prstGeom prst="rect">
                <a:avLst/>
              </a:prstGeom>
              <a:blipFill>
                <a:blip r:embed="rId5"/>
                <a:stretch>
                  <a:fillRect/>
                </a:stretch>
              </a:blipFill>
            </p:spPr>
            <p:txBody>
              <a:bodyPr/>
              <a:lstStyle/>
              <a:p>
                <a:r>
                  <a:rPr lang="th-TH">
                    <a:noFill/>
                  </a:rPr>
                  <a:t> </a:t>
                </a:r>
              </a:p>
            </p:txBody>
          </p:sp>
        </mc:Fallback>
      </mc:AlternateContent>
      <p:sp>
        <p:nvSpPr>
          <p:cNvPr id="13" name="Rectangle 12">
            <a:extLst>
              <a:ext uri="{FF2B5EF4-FFF2-40B4-BE49-F238E27FC236}">
                <a16:creationId xmlns:a16="http://schemas.microsoft.com/office/drawing/2014/main" id="{ED3F4479-EEAB-4EE4-9128-02E937B9AC0B}"/>
              </a:ext>
            </a:extLst>
          </p:cNvPr>
          <p:cNvSpPr/>
          <p:nvPr/>
        </p:nvSpPr>
        <p:spPr>
          <a:xfrm>
            <a:off x="155548" y="4869803"/>
            <a:ext cx="7986588" cy="844847"/>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Cordia New" panose="020B0304020202020204" pitchFamily="34" charset="-34"/>
              </a:rPr>
              <a:t>In Delta connected load </a:t>
            </a:r>
            <a:r>
              <a:rPr lang="en-US" dirty="0" err="1">
                <a:latin typeface="Calibri" panose="020F0502020204030204" pitchFamily="34" charset="0"/>
                <a:ea typeface="Calibri" panose="020F0502020204030204" pitchFamily="34" charset="0"/>
                <a:cs typeface="Cordia New" panose="020B0304020202020204" pitchFamily="34" charset="-34"/>
              </a:rPr>
              <a:t>V</a:t>
            </a:r>
            <a:r>
              <a:rPr lang="en-US" baseline="-25000" dirty="0" err="1">
                <a:latin typeface="Calibri" panose="020F0502020204030204" pitchFamily="34" charset="0"/>
                <a:ea typeface="Calibri" panose="020F0502020204030204" pitchFamily="34" charset="0"/>
                <a:cs typeface="Cordia New" panose="020B0304020202020204" pitchFamily="34" charset="-34"/>
              </a:rPr>
              <a:t>phase</a:t>
            </a:r>
            <a:r>
              <a:rPr lang="en-US" baseline="30000" dirty="0">
                <a:latin typeface="Calibri" panose="020F0502020204030204" pitchFamily="34" charset="0"/>
                <a:ea typeface="Calibri" panose="020F0502020204030204" pitchFamily="34" charset="0"/>
                <a:cs typeface="Cordia New" panose="020B0304020202020204" pitchFamily="34" charset="-34"/>
              </a:rPr>
              <a:t> </a:t>
            </a:r>
            <a:r>
              <a:rPr lang="en-US" dirty="0">
                <a:latin typeface="Calibri" panose="020F0502020204030204" pitchFamily="34" charset="0"/>
                <a:ea typeface="Calibri" panose="020F0502020204030204" pitchFamily="34" charset="0"/>
                <a:cs typeface="Cordia New" panose="020B0304020202020204" pitchFamily="34" charset="-34"/>
              </a:rPr>
              <a:t>equal to line voltage V</a:t>
            </a:r>
            <a:r>
              <a:rPr lang="en-US" baseline="-25000" dirty="0">
                <a:latin typeface="Calibri" panose="020F0502020204030204" pitchFamily="34" charset="0"/>
                <a:ea typeface="Calibri" panose="020F0502020204030204" pitchFamily="34" charset="0"/>
                <a:cs typeface="Cordia New" panose="020B0304020202020204" pitchFamily="34" charset="-34"/>
              </a:rPr>
              <a:t>L</a:t>
            </a:r>
            <a:r>
              <a:rPr lang="en-US" dirty="0">
                <a:latin typeface="Calibri" panose="020F0502020204030204" pitchFamily="34" charset="0"/>
                <a:ea typeface="Calibri" panose="020F0502020204030204" pitchFamily="34" charset="0"/>
                <a:cs typeface="Cordia New" panose="020B0304020202020204" pitchFamily="34" charset="-34"/>
              </a:rPr>
              <a:t> </a:t>
            </a:r>
            <a:endParaRPr lang="en-US" sz="12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endParaRPr lang="en-US" sz="1200" dirty="0">
              <a:effectLst/>
              <a:latin typeface="Calibri" panose="020F0502020204030204" pitchFamily="34" charset="0"/>
              <a:ea typeface="Calibri" panose="020F0502020204030204" pitchFamily="34" charset="0"/>
              <a:cs typeface="Cordia New" panose="020B0304020202020204" pitchFamily="34" charset="-34"/>
            </a:endParaRP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5E887276-9EE5-481A-932A-F7B2FC4F2EEA}"/>
                  </a:ext>
                </a:extLst>
              </p:cNvPr>
              <p:cNvSpPr/>
              <p:nvPr/>
            </p:nvSpPr>
            <p:spPr>
              <a:xfrm>
                <a:off x="782541" y="5238735"/>
                <a:ext cx="1664366" cy="5564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libri" panose="020F0502020204030204" pitchFamily="34" charset="0"/>
                              <a:cs typeface="Cordia New" panose="020B0304020202020204" pitchFamily="34" charset="-34"/>
                            </a:rPr>
                          </m:ctrlPr>
                        </m:sSubPr>
                        <m:e>
                          <m:r>
                            <a:rPr lang="en-US" i="1">
                              <a:latin typeface="Cambria Math" panose="02040503050406030204" pitchFamily="18" charset="0"/>
                              <a:ea typeface="Calibri" panose="020F0502020204030204" pitchFamily="34" charset="0"/>
                              <a:cs typeface="Cordia New" panose="020B0304020202020204" pitchFamily="34" charset="-34"/>
                            </a:rPr>
                            <m:t>𝑉</m:t>
                          </m:r>
                        </m:e>
                        <m:sub>
                          <m:r>
                            <a:rPr lang="en-US" i="1">
                              <a:latin typeface="Cambria Math" panose="02040503050406030204" pitchFamily="18" charset="0"/>
                              <a:ea typeface="Calibri" panose="020F0502020204030204" pitchFamily="34" charset="0"/>
                              <a:cs typeface="Cordia New" panose="020B0304020202020204" pitchFamily="34" charset="-34"/>
                            </a:rPr>
                            <m:t>𝑝h</m:t>
                          </m:r>
                        </m:sub>
                      </m:sSub>
                      <m:r>
                        <a:rPr lang="en-US" i="1">
                          <a:latin typeface="Cambria Math" panose="02040503050406030204" pitchFamily="18" charset="0"/>
                          <a:ea typeface="Calibri" panose="020F0502020204030204" pitchFamily="34" charset="0"/>
                          <a:cs typeface="Cordia New" panose="020B0304020202020204" pitchFamily="34" charset="-34"/>
                        </a:rPr>
                        <m:t>= </m:t>
                      </m:r>
                      <m:sSub>
                        <m:sSubPr>
                          <m:ctrlPr>
                            <a:rPr lang="en-US" i="1">
                              <a:latin typeface="Cambria Math" panose="02040503050406030204" pitchFamily="18" charset="0"/>
                              <a:ea typeface="Calibri" panose="020F0502020204030204" pitchFamily="34" charset="0"/>
                              <a:cs typeface="Cordia New" panose="020B0304020202020204" pitchFamily="34" charset="-34"/>
                            </a:rPr>
                          </m:ctrlPr>
                        </m:sSubPr>
                        <m:e>
                          <m:r>
                            <a:rPr lang="en-US" i="1">
                              <a:latin typeface="Cambria Math" panose="02040503050406030204" pitchFamily="18" charset="0"/>
                              <a:ea typeface="Calibri" panose="020F0502020204030204" pitchFamily="34" charset="0"/>
                              <a:cs typeface="Cordia New" panose="020B0304020202020204" pitchFamily="34" charset="-34"/>
                            </a:rPr>
                            <m:t>𝑉</m:t>
                          </m:r>
                        </m:e>
                        <m:sub>
                          <m:r>
                            <a:rPr lang="en-US" i="1">
                              <a:latin typeface="Cambria Math" panose="02040503050406030204" pitchFamily="18" charset="0"/>
                              <a:ea typeface="Calibri" panose="020F0502020204030204" pitchFamily="34" charset="0"/>
                              <a:cs typeface="Cordia New" panose="020B0304020202020204" pitchFamily="34" charset="-34"/>
                            </a:rPr>
                            <m:t>𝐿</m:t>
                          </m:r>
                        </m:sub>
                      </m:sSub>
                    </m:oMath>
                  </m:oMathPara>
                </a14:m>
                <a:endParaRPr lang="th-TH" dirty="0"/>
              </a:p>
            </p:txBody>
          </p:sp>
        </mc:Choice>
        <mc:Fallback xmlns="">
          <p:sp>
            <p:nvSpPr>
              <p:cNvPr id="14" name="Rectangle 13">
                <a:extLst>
                  <a:ext uri="{FF2B5EF4-FFF2-40B4-BE49-F238E27FC236}">
                    <a16:creationId xmlns:a16="http://schemas.microsoft.com/office/drawing/2014/main" id="{5E887276-9EE5-481A-932A-F7B2FC4F2EEA}"/>
                  </a:ext>
                </a:extLst>
              </p:cNvPr>
              <p:cNvSpPr>
                <a:spLocks noRot="1" noChangeAspect="1" noMove="1" noResize="1" noEditPoints="1" noAdjustHandles="1" noChangeArrowheads="1" noChangeShapeType="1" noTextEdit="1"/>
              </p:cNvSpPr>
              <p:nvPr/>
            </p:nvSpPr>
            <p:spPr>
              <a:xfrm>
                <a:off x="782541" y="5238735"/>
                <a:ext cx="1664366" cy="556434"/>
              </a:xfrm>
              <a:prstGeom prst="rect">
                <a:avLst/>
              </a:prstGeom>
              <a:blipFill>
                <a:blip r:embed="rId6"/>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1B9B3B6C-4B1C-4D80-87A6-A3469E80CCBB}"/>
                  </a:ext>
                </a:extLst>
              </p:cNvPr>
              <p:cNvSpPr/>
              <p:nvPr/>
            </p:nvSpPr>
            <p:spPr>
              <a:xfrm>
                <a:off x="271304" y="5632054"/>
                <a:ext cx="3877538" cy="109491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a:latin typeface="Cambria Math" panose="02040503050406030204" pitchFamily="18" charset="0"/>
                            </a:rPr>
                          </m:ctrlPr>
                        </m:sSubPr>
                        <m:e>
                          <m:r>
                            <a:rPr lang="th-TH" i="1">
                              <a:latin typeface="Cambria Math" panose="02040503050406030204" pitchFamily="18" charset="0"/>
                            </a:rPr>
                            <m:t>𝑃</m:t>
                          </m:r>
                        </m:e>
                        <m:sub>
                          <m:r>
                            <a:rPr lang="th-TH" i="1">
                              <a:latin typeface="Cambria Math" panose="02040503050406030204" pitchFamily="18" charset="0"/>
                            </a:rPr>
                            <m:t>𝐷𝑒𝑙𝑡𝑎</m:t>
                          </m:r>
                        </m:sub>
                      </m:sSub>
                      <m:r>
                        <a:rPr lang="th-TH" i="0">
                          <a:latin typeface="Cambria Math" panose="02040503050406030204" pitchFamily="18" charset="0"/>
                        </a:rPr>
                        <m:t>=</m:t>
                      </m:r>
                      <m:f>
                        <m:fPr>
                          <m:ctrlPr>
                            <a:rPr lang="th-TH" i="1">
                              <a:latin typeface="Cambria Math" panose="02040503050406030204" pitchFamily="18" charset="0"/>
                            </a:rPr>
                          </m:ctrlPr>
                        </m:fPr>
                        <m:num>
                          <m:r>
                            <a:rPr lang="th-TH" i="0">
                              <a:latin typeface="Cambria Math" panose="02040503050406030204" pitchFamily="18" charset="0"/>
                            </a:rPr>
                            <m:t>3</m:t>
                          </m:r>
                          <m:sSubSup>
                            <m:sSubSupPr>
                              <m:ctrlPr>
                                <a:rPr lang="th-TH" i="1">
                                  <a:latin typeface="Cambria Math" panose="02040503050406030204" pitchFamily="18" charset="0"/>
                                </a:rPr>
                              </m:ctrlPr>
                            </m:sSubSupPr>
                            <m:e>
                              <m:r>
                                <a:rPr lang="th-TH" i="1">
                                  <a:latin typeface="Cambria Math" panose="02040503050406030204" pitchFamily="18" charset="0"/>
                                </a:rPr>
                                <m:t>𝑉</m:t>
                              </m:r>
                            </m:e>
                            <m:sub>
                              <m:r>
                                <a:rPr lang="th-TH" i="1">
                                  <a:latin typeface="Cambria Math" panose="02040503050406030204" pitchFamily="18" charset="0"/>
                                </a:rPr>
                                <m:t>𝐿</m:t>
                              </m:r>
                            </m:sub>
                            <m:sup>
                              <m:r>
                                <a:rPr lang="th-TH" i="0">
                                  <a:latin typeface="Cambria Math" panose="02040503050406030204" pitchFamily="18" charset="0"/>
                                </a:rPr>
                                <m:t>2</m:t>
                              </m:r>
                            </m:sup>
                          </m:sSubSup>
                          <m:sSub>
                            <m:sSubPr>
                              <m:ctrlPr>
                                <a:rPr lang="th-TH" i="1">
                                  <a:latin typeface="Cambria Math" panose="02040503050406030204" pitchFamily="18" charset="0"/>
                                </a:rPr>
                              </m:ctrlPr>
                            </m:sSubPr>
                            <m:e>
                              <m:r>
                                <a:rPr lang="th-TH" i="1">
                                  <a:latin typeface="Cambria Math" panose="02040503050406030204" pitchFamily="18" charset="0"/>
                                </a:rPr>
                                <m:t>𝑐𝑜𝑠</m:t>
                              </m:r>
                              <m:r>
                                <a:rPr lang="th-TH" i="0">
                                  <a:latin typeface="Cambria Math" panose="02040503050406030204" pitchFamily="18" charset="0"/>
                                </a:rPr>
                                <m:t>∅</m:t>
                              </m:r>
                            </m:e>
                            <m:sub>
                              <m:r>
                                <a:rPr lang="th-TH" i="1">
                                  <a:latin typeface="Cambria Math" panose="02040503050406030204" pitchFamily="18" charset="0"/>
                                </a:rPr>
                                <m:t>𝑝h</m:t>
                              </m:r>
                            </m:sub>
                          </m:sSub>
                        </m:num>
                        <m:den>
                          <m:sSub>
                            <m:sSubPr>
                              <m:ctrlPr>
                                <a:rPr lang="th-TH" i="1">
                                  <a:latin typeface="Cambria Math" panose="02040503050406030204" pitchFamily="18" charset="0"/>
                                </a:rPr>
                              </m:ctrlPr>
                            </m:sSubPr>
                            <m:e>
                              <m:r>
                                <a:rPr lang="th-TH" i="1">
                                  <a:latin typeface="Cambria Math" panose="02040503050406030204" pitchFamily="18" charset="0"/>
                                </a:rPr>
                                <m:t>𝑍</m:t>
                              </m:r>
                            </m:e>
                            <m:sub>
                              <m:r>
                                <a:rPr lang="th-TH" i="1">
                                  <a:latin typeface="Cambria Math" panose="02040503050406030204" pitchFamily="18" charset="0"/>
                                </a:rPr>
                                <m:t>𝑝h</m:t>
                              </m:r>
                            </m:sub>
                          </m:sSub>
                        </m:den>
                      </m:f>
                    </m:oMath>
                  </m:oMathPara>
                </a14:m>
                <a:endParaRPr lang="th-TH" dirty="0"/>
              </a:p>
            </p:txBody>
          </p:sp>
        </mc:Choice>
        <mc:Fallback xmlns="">
          <p:sp>
            <p:nvSpPr>
              <p:cNvPr id="15" name="Rectangle 14">
                <a:extLst>
                  <a:ext uri="{FF2B5EF4-FFF2-40B4-BE49-F238E27FC236}">
                    <a16:creationId xmlns:a16="http://schemas.microsoft.com/office/drawing/2014/main" id="{1B9B3B6C-4B1C-4D80-87A6-A3469E80CCBB}"/>
                  </a:ext>
                </a:extLst>
              </p:cNvPr>
              <p:cNvSpPr>
                <a:spLocks noRot="1" noChangeAspect="1" noMove="1" noResize="1" noEditPoints="1" noAdjustHandles="1" noChangeArrowheads="1" noChangeShapeType="1" noTextEdit="1"/>
              </p:cNvSpPr>
              <p:nvPr/>
            </p:nvSpPr>
            <p:spPr>
              <a:xfrm>
                <a:off x="271304" y="5632054"/>
                <a:ext cx="3877538" cy="1094915"/>
              </a:xfrm>
              <a:prstGeom prst="rect">
                <a:avLst/>
              </a:prstGeom>
              <a:blipFill>
                <a:blip r:embed="rId7"/>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E7D6F9A9-5E8C-4024-9EAF-0EF1B9528FEC}"/>
                  </a:ext>
                </a:extLst>
              </p:cNvPr>
              <p:cNvSpPr/>
              <p:nvPr/>
            </p:nvSpPr>
            <p:spPr>
              <a:xfrm>
                <a:off x="9613127" y="216055"/>
                <a:ext cx="2401350" cy="73244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sz="1800" i="1">
                              <a:latin typeface="Cambria Math" panose="02040503050406030204" pitchFamily="18" charset="0"/>
                            </a:rPr>
                          </m:ctrlPr>
                        </m:sSubPr>
                        <m:e>
                          <m:r>
                            <a:rPr lang="th-TH" sz="1800" i="1">
                              <a:latin typeface="Cambria Math" panose="02040503050406030204" pitchFamily="18" charset="0"/>
                            </a:rPr>
                            <m:t>𝑃</m:t>
                          </m:r>
                        </m:e>
                        <m:sub>
                          <m:r>
                            <a:rPr lang="th-TH" sz="1800" i="1">
                              <a:latin typeface="Cambria Math" panose="02040503050406030204" pitchFamily="18" charset="0"/>
                            </a:rPr>
                            <m:t>𝑠𝑡𝑎𝑟</m:t>
                          </m:r>
                        </m:sub>
                      </m:sSub>
                      <m:r>
                        <a:rPr lang="th-TH" sz="1800">
                          <a:latin typeface="Cambria Math" panose="02040503050406030204" pitchFamily="18" charset="0"/>
                        </a:rPr>
                        <m:t>= </m:t>
                      </m:r>
                      <m:f>
                        <m:fPr>
                          <m:ctrlPr>
                            <a:rPr lang="th-TH" sz="1800" i="1">
                              <a:latin typeface="Cambria Math" panose="02040503050406030204" pitchFamily="18" charset="0"/>
                            </a:rPr>
                          </m:ctrlPr>
                        </m:fPr>
                        <m:num>
                          <m:sSup>
                            <m:sSupPr>
                              <m:ctrlPr>
                                <a:rPr lang="th-TH" sz="1800" i="1">
                                  <a:latin typeface="Cambria Math" panose="02040503050406030204" pitchFamily="18" charset="0"/>
                                </a:rPr>
                              </m:ctrlPr>
                            </m:sSupPr>
                            <m:e>
                              <m:d>
                                <m:dPr>
                                  <m:ctrlPr>
                                    <a:rPr lang="th-TH" sz="1800" i="1">
                                      <a:latin typeface="Cambria Math" panose="02040503050406030204" pitchFamily="18" charset="0"/>
                                    </a:rPr>
                                  </m:ctrlPr>
                                </m:dPr>
                                <m:e>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1">
                                          <a:latin typeface="Cambria Math" panose="02040503050406030204" pitchFamily="18" charset="0"/>
                                        </a:rPr>
                                        <m:t>𝐿</m:t>
                                      </m:r>
                                    </m:sub>
                                  </m:sSub>
                                </m:e>
                              </m:d>
                            </m:e>
                            <m:sup>
                              <m:r>
                                <a:rPr lang="th-TH" sz="1800">
                                  <a:latin typeface="Cambria Math" panose="02040503050406030204" pitchFamily="18" charset="0"/>
                                </a:rPr>
                                <m:t>2</m:t>
                              </m:r>
                            </m:sup>
                          </m:sSup>
                          <m:sSub>
                            <m:sSubPr>
                              <m:ctrlPr>
                                <a:rPr lang="th-TH" sz="1800" i="1">
                                  <a:latin typeface="Cambria Math" panose="02040503050406030204" pitchFamily="18" charset="0"/>
                                </a:rPr>
                              </m:ctrlPr>
                            </m:sSubPr>
                            <m:e>
                              <m:r>
                                <a:rPr lang="th-TH" sz="1800" i="1">
                                  <a:latin typeface="Cambria Math" panose="02040503050406030204" pitchFamily="18" charset="0"/>
                                </a:rPr>
                                <m:t>𝑐𝑜𝑠</m:t>
                              </m:r>
                              <m:r>
                                <a:rPr lang="th-TH" sz="1800">
                                  <a:latin typeface="Cambria Math" panose="02040503050406030204" pitchFamily="18" charset="0"/>
                                </a:rPr>
                                <m:t>∅</m:t>
                              </m:r>
                            </m:e>
                            <m:sub>
                              <m:r>
                                <a:rPr lang="th-TH" sz="1800" i="1">
                                  <a:latin typeface="Cambria Math" panose="02040503050406030204" pitchFamily="18" charset="0"/>
                                </a:rPr>
                                <m:t>𝑝h</m:t>
                              </m:r>
                            </m:sub>
                          </m:sSub>
                        </m:num>
                        <m:den>
                          <m:sSub>
                            <m:sSubPr>
                              <m:ctrlPr>
                                <a:rPr lang="th-TH" sz="1800" i="1">
                                  <a:latin typeface="Cambria Math" panose="02040503050406030204" pitchFamily="18" charset="0"/>
                                </a:rPr>
                              </m:ctrlPr>
                            </m:sSubPr>
                            <m:e>
                              <m:r>
                                <a:rPr lang="th-TH" sz="1800" i="1">
                                  <a:latin typeface="Cambria Math" panose="02040503050406030204" pitchFamily="18" charset="0"/>
                                </a:rPr>
                                <m:t>𝑍</m:t>
                              </m:r>
                            </m:e>
                            <m:sub>
                              <m:r>
                                <a:rPr lang="th-TH" sz="1800" i="1">
                                  <a:latin typeface="Cambria Math" panose="02040503050406030204" pitchFamily="18" charset="0"/>
                                </a:rPr>
                                <m:t>𝑝h</m:t>
                              </m:r>
                            </m:sub>
                          </m:sSub>
                        </m:den>
                      </m:f>
                    </m:oMath>
                  </m:oMathPara>
                </a14:m>
                <a:endParaRPr lang="th-TH" sz="1800" dirty="0"/>
              </a:p>
            </p:txBody>
          </p:sp>
        </mc:Choice>
        <mc:Fallback xmlns="">
          <p:sp>
            <p:nvSpPr>
              <p:cNvPr id="16" name="Rectangle 15">
                <a:extLst>
                  <a:ext uri="{FF2B5EF4-FFF2-40B4-BE49-F238E27FC236}">
                    <a16:creationId xmlns:a16="http://schemas.microsoft.com/office/drawing/2014/main" id="{E7D6F9A9-5E8C-4024-9EAF-0EF1B9528FEC}"/>
                  </a:ext>
                </a:extLst>
              </p:cNvPr>
              <p:cNvSpPr>
                <a:spLocks noRot="1" noChangeAspect="1" noMove="1" noResize="1" noEditPoints="1" noAdjustHandles="1" noChangeArrowheads="1" noChangeShapeType="1" noTextEdit="1"/>
              </p:cNvSpPr>
              <p:nvPr/>
            </p:nvSpPr>
            <p:spPr>
              <a:xfrm>
                <a:off x="9613127" y="216055"/>
                <a:ext cx="2401350" cy="732445"/>
              </a:xfrm>
              <a:prstGeom prst="rect">
                <a:avLst/>
              </a:prstGeom>
              <a:blipFill>
                <a:blip r:embed="rId8"/>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63779AD8-9B14-4068-9D41-EEEC493554EB}"/>
                  </a:ext>
                </a:extLst>
              </p:cNvPr>
              <p:cNvSpPr/>
              <p:nvPr/>
            </p:nvSpPr>
            <p:spPr>
              <a:xfrm>
                <a:off x="6399691" y="178033"/>
                <a:ext cx="3037455" cy="80849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sz="2000" i="1">
                              <a:latin typeface="Cambria Math" panose="02040503050406030204" pitchFamily="18" charset="0"/>
                            </a:rPr>
                          </m:ctrlPr>
                        </m:sSubPr>
                        <m:e>
                          <m:r>
                            <a:rPr lang="th-TH" sz="2000" i="1">
                              <a:latin typeface="Cambria Math" panose="02040503050406030204" pitchFamily="18" charset="0"/>
                            </a:rPr>
                            <m:t>𝑃</m:t>
                          </m:r>
                        </m:e>
                        <m:sub>
                          <m:r>
                            <a:rPr lang="th-TH" sz="2000" i="1">
                              <a:latin typeface="Cambria Math" panose="02040503050406030204" pitchFamily="18" charset="0"/>
                            </a:rPr>
                            <m:t>𝐷𝑒𝑙𝑡𝑎</m:t>
                          </m:r>
                        </m:sub>
                      </m:sSub>
                      <m:r>
                        <a:rPr lang="th-TH" sz="2000" i="0">
                          <a:latin typeface="Cambria Math" panose="02040503050406030204" pitchFamily="18" charset="0"/>
                        </a:rPr>
                        <m:t>=</m:t>
                      </m:r>
                      <m:f>
                        <m:fPr>
                          <m:ctrlPr>
                            <a:rPr lang="th-TH" sz="2000" i="1">
                              <a:latin typeface="Cambria Math" panose="02040503050406030204" pitchFamily="18" charset="0"/>
                            </a:rPr>
                          </m:ctrlPr>
                        </m:fPr>
                        <m:num>
                          <m:r>
                            <a:rPr lang="th-TH" sz="2000" i="0">
                              <a:latin typeface="Cambria Math" panose="02040503050406030204" pitchFamily="18" charset="0"/>
                            </a:rPr>
                            <m:t>3</m:t>
                          </m:r>
                          <m:sSubSup>
                            <m:sSubSupPr>
                              <m:ctrlPr>
                                <a:rPr lang="th-TH" sz="2000" i="1">
                                  <a:latin typeface="Cambria Math" panose="02040503050406030204" pitchFamily="18" charset="0"/>
                                </a:rPr>
                              </m:ctrlPr>
                            </m:sSubSupPr>
                            <m:e>
                              <m:r>
                                <a:rPr lang="th-TH" sz="2000" i="1">
                                  <a:latin typeface="Cambria Math" panose="02040503050406030204" pitchFamily="18" charset="0"/>
                                </a:rPr>
                                <m:t>𝑉</m:t>
                              </m:r>
                            </m:e>
                            <m:sub>
                              <m:r>
                                <a:rPr lang="th-TH" sz="2000" i="1">
                                  <a:latin typeface="Cambria Math" panose="02040503050406030204" pitchFamily="18" charset="0"/>
                                </a:rPr>
                                <m:t>𝐿</m:t>
                              </m:r>
                            </m:sub>
                            <m:sup>
                              <m:r>
                                <a:rPr lang="th-TH" sz="2000" i="0">
                                  <a:latin typeface="Cambria Math" panose="02040503050406030204" pitchFamily="18" charset="0"/>
                                </a:rPr>
                                <m:t>2</m:t>
                              </m:r>
                            </m:sup>
                          </m:sSubSup>
                          <m:sSub>
                            <m:sSubPr>
                              <m:ctrlPr>
                                <a:rPr lang="th-TH" sz="2000" i="1">
                                  <a:latin typeface="Cambria Math" panose="02040503050406030204" pitchFamily="18" charset="0"/>
                                </a:rPr>
                              </m:ctrlPr>
                            </m:sSubPr>
                            <m:e>
                              <m:r>
                                <a:rPr lang="th-TH" sz="2000" i="1">
                                  <a:latin typeface="Cambria Math" panose="02040503050406030204" pitchFamily="18" charset="0"/>
                                </a:rPr>
                                <m:t>𝑐𝑜𝑠</m:t>
                              </m:r>
                              <m:r>
                                <a:rPr lang="th-TH" sz="2000" i="0">
                                  <a:latin typeface="Cambria Math" panose="02040503050406030204" pitchFamily="18" charset="0"/>
                                </a:rPr>
                                <m:t>∅</m:t>
                              </m:r>
                            </m:e>
                            <m:sub>
                              <m:r>
                                <a:rPr lang="th-TH" sz="2000" i="1">
                                  <a:latin typeface="Cambria Math" panose="02040503050406030204" pitchFamily="18" charset="0"/>
                                </a:rPr>
                                <m:t>𝑝h</m:t>
                              </m:r>
                            </m:sub>
                          </m:sSub>
                        </m:num>
                        <m:den>
                          <m:sSub>
                            <m:sSubPr>
                              <m:ctrlPr>
                                <a:rPr lang="th-TH" sz="2000" i="1">
                                  <a:latin typeface="Cambria Math" panose="02040503050406030204" pitchFamily="18" charset="0"/>
                                </a:rPr>
                              </m:ctrlPr>
                            </m:sSubPr>
                            <m:e>
                              <m:r>
                                <a:rPr lang="th-TH" sz="2000" i="1">
                                  <a:latin typeface="Cambria Math" panose="02040503050406030204" pitchFamily="18" charset="0"/>
                                </a:rPr>
                                <m:t>𝑍</m:t>
                              </m:r>
                            </m:e>
                            <m:sub>
                              <m:r>
                                <a:rPr lang="th-TH" sz="2000" i="1">
                                  <a:latin typeface="Cambria Math" panose="02040503050406030204" pitchFamily="18" charset="0"/>
                                </a:rPr>
                                <m:t>𝑝h</m:t>
                              </m:r>
                            </m:sub>
                          </m:sSub>
                        </m:den>
                      </m:f>
                    </m:oMath>
                  </m:oMathPara>
                </a14:m>
                <a:endParaRPr lang="th-TH" sz="2000" dirty="0"/>
              </a:p>
            </p:txBody>
          </p:sp>
        </mc:Choice>
        <mc:Fallback xmlns="">
          <p:sp>
            <p:nvSpPr>
              <p:cNvPr id="17" name="Rectangle 16">
                <a:extLst>
                  <a:ext uri="{FF2B5EF4-FFF2-40B4-BE49-F238E27FC236}">
                    <a16:creationId xmlns:a16="http://schemas.microsoft.com/office/drawing/2014/main" id="{63779AD8-9B14-4068-9D41-EEEC493554EB}"/>
                  </a:ext>
                </a:extLst>
              </p:cNvPr>
              <p:cNvSpPr>
                <a:spLocks noRot="1" noChangeAspect="1" noMove="1" noResize="1" noEditPoints="1" noAdjustHandles="1" noChangeArrowheads="1" noChangeShapeType="1" noTextEdit="1"/>
              </p:cNvSpPr>
              <p:nvPr/>
            </p:nvSpPr>
            <p:spPr>
              <a:xfrm>
                <a:off x="6399691" y="178033"/>
                <a:ext cx="3037455" cy="808491"/>
              </a:xfrm>
              <a:prstGeom prst="rect">
                <a:avLst/>
              </a:prstGeom>
              <a:blipFill>
                <a:blip r:embed="rId9"/>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837FBCB2-673A-4C18-86F6-5511BE415CEE}"/>
                  </a:ext>
                </a:extLst>
              </p:cNvPr>
              <p:cNvSpPr/>
              <p:nvPr/>
            </p:nvSpPr>
            <p:spPr>
              <a:xfrm>
                <a:off x="8769637" y="2671921"/>
                <a:ext cx="2640146" cy="523220"/>
              </a:xfrm>
              <a:prstGeom prst="rect">
                <a:avLst/>
              </a:prstGeom>
            </p:spPr>
            <p:txBody>
              <a:bodyPr wrap="none">
                <a:spAutoFit/>
              </a:bodyPr>
              <a:lstStyle/>
              <a:p>
                <a14:m>
                  <m:oMath xmlns:m="http://schemas.openxmlformats.org/officeDocument/2006/math">
                    <m:sSub>
                      <m:sSubPr>
                        <m:ctrlPr>
                          <a:rPr lang="th-TH" i="1">
                            <a:latin typeface="Cambria Math" panose="02040503050406030204" pitchFamily="18" charset="0"/>
                          </a:rPr>
                        </m:ctrlPr>
                      </m:sSubPr>
                      <m:e>
                        <m:r>
                          <a:rPr lang="th-TH" i="1">
                            <a:latin typeface="Cambria Math" panose="02040503050406030204" pitchFamily="18" charset="0"/>
                          </a:rPr>
                          <m:t>𝑃</m:t>
                        </m:r>
                      </m:e>
                      <m:sub>
                        <m:r>
                          <a:rPr lang="th-TH" i="1">
                            <a:latin typeface="Cambria Math" panose="02040503050406030204" pitchFamily="18" charset="0"/>
                          </a:rPr>
                          <m:t>𝐷𝑒𝑙𝑡𝑎</m:t>
                        </m:r>
                      </m:sub>
                    </m:sSub>
                    <m:r>
                      <a:rPr lang="th-TH">
                        <a:latin typeface="Cambria Math" panose="02040503050406030204" pitchFamily="18" charset="0"/>
                      </a:rPr>
                      <m:t>=</m:t>
                    </m:r>
                  </m:oMath>
                </a14:m>
                <a:r>
                  <a:rPr lang="en-US" dirty="0"/>
                  <a:t> 3 </a:t>
                </a:r>
                <a14:m>
                  <m:oMath xmlns:m="http://schemas.openxmlformats.org/officeDocument/2006/math">
                    <m:sSub>
                      <m:sSubPr>
                        <m:ctrlPr>
                          <a:rPr lang="th-TH" i="1">
                            <a:latin typeface="Cambria Math" panose="02040503050406030204" pitchFamily="18" charset="0"/>
                          </a:rPr>
                        </m:ctrlPr>
                      </m:sSubPr>
                      <m:e>
                        <m:r>
                          <a:rPr lang="th-TH" i="1">
                            <a:latin typeface="Cambria Math" panose="02040503050406030204" pitchFamily="18" charset="0"/>
                          </a:rPr>
                          <m:t>𝑃</m:t>
                        </m:r>
                      </m:e>
                      <m:sub>
                        <m:r>
                          <a:rPr lang="th-TH" i="1">
                            <a:latin typeface="Cambria Math" panose="02040503050406030204" pitchFamily="18" charset="0"/>
                          </a:rPr>
                          <m:t>𝑠𝑡𝑎𝑟</m:t>
                        </m:r>
                      </m:sub>
                    </m:sSub>
                  </m:oMath>
                </a14:m>
                <a:r>
                  <a:rPr lang="en-US" dirty="0"/>
                  <a:t> </a:t>
                </a:r>
                <a:endParaRPr lang="th-TH" dirty="0"/>
              </a:p>
            </p:txBody>
          </p:sp>
        </mc:Choice>
        <mc:Fallback xmlns="">
          <p:sp>
            <p:nvSpPr>
              <p:cNvPr id="18" name="Rectangle 17">
                <a:extLst>
                  <a:ext uri="{FF2B5EF4-FFF2-40B4-BE49-F238E27FC236}">
                    <a16:creationId xmlns:a16="http://schemas.microsoft.com/office/drawing/2014/main" id="{837FBCB2-673A-4C18-86F6-5511BE415CEE}"/>
                  </a:ext>
                </a:extLst>
              </p:cNvPr>
              <p:cNvSpPr>
                <a:spLocks noRot="1" noChangeAspect="1" noMove="1" noResize="1" noEditPoints="1" noAdjustHandles="1" noChangeArrowheads="1" noChangeShapeType="1" noTextEdit="1"/>
              </p:cNvSpPr>
              <p:nvPr/>
            </p:nvSpPr>
            <p:spPr>
              <a:xfrm>
                <a:off x="8769637" y="2671921"/>
                <a:ext cx="2640146" cy="523220"/>
              </a:xfrm>
              <a:prstGeom prst="rect">
                <a:avLst/>
              </a:prstGeom>
              <a:blipFill>
                <a:blip r:embed="rId10"/>
                <a:stretch>
                  <a:fillRect l="-1155" t="-18605" b="-24419"/>
                </a:stretch>
              </a:blipFill>
            </p:spPr>
            <p:txBody>
              <a:bodyPr/>
              <a:lstStyle/>
              <a:p>
                <a:r>
                  <a:rPr lang="th-TH">
                    <a:noFill/>
                  </a:rPr>
                  <a:t> </a:t>
                </a:r>
              </a:p>
            </p:txBody>
          </p:sp>
        </mc:Fallback>
      </mc:AlternateContent>
      <p:sp>
        <p:nvSpPr>
          <p:cNvPr id="19" name="Rectangle: Rounded Corners 18">
            <a:extLst>
              <a:ext uri="{FF2B5EF4-FFF2-40B4-BE49-F238E27FC236}">
                <a16:creationId xmlns:a16="http://schemas.microsoft.com/office/drawing/2014/main" id="{703C2A17-B073-4BCA-BA65-513DF57C3B24}"/>
              </a:ext>
            </a:extLst>
          </p:cNvPr>
          <p:cNvSpPr/>
          <p:nvPr/>
        </p:nvSpPr>
        <p:spPr>
          <a:xfrm>
            <a:off x="57890" y="1580396"/>
            <a:ext cx="8104277" cy="5277604"/>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20" name="Rectangle 19">
            <a:extLst>
              <a:ext uri="{FF2B5EF4-FFF2-40B4-BE49-F238E27FC236}">
                <a16:creationId xmlns:a16="http://schemas.microsoft.com/office/drawing/2014/main" id="{F39E18AB-86F0-4DB4-837A-BC029F59766E}"/>
              </a:ext>
            </a:extLst>
          </p:cNvPr>
          <p:cNvSpPr/>
          <p:nvPr/>
        </p:nvSpPr>
        <p:spPr>
          <a:xfrm>
            <a:off x="6750657" y="259750"/>
            <a:ext cx="2560320" cy="73750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21" name="Rectangle 20">
            <a:extLst>
              <a:ext uri="{FF2B5EF4-FFF2-40B4-BE49-F238E27FC236}">
                <a16:creationId xmlns:a16="http://schemas.microsoft.com/office/drawing/2014/main" id="{433B73AA-09EB-4289-8274-6A62330C3C3D}"/>
              </a:ext>
            </a:extLst>
          </p:cNvPr>
          <p:cNvSpPr/>
          <p:nvPr/>
        </p:nvSpPr>
        <p:spPr>
          <a:xfrm>
            <a:off x="9465588" y="239633"/>
            <a:ext cx="2560320" cy="73750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22" name="Rectangle 21">
            <a:extLst>
              <a:ext uri="{FF2B5EF4-FFF2-40B4-BE49-F238E27FC236}">
                <a16:creationId xmlns:a16="http://schemas.microsoft.com/office/drawing/2014/main" id="{AA62D5BF-36D8-48CF-9376-A10715DC398F}"/>
              </a:ext>
            </a:extLst>
          </p:cNvPr>
          <p:cNvSpPr/>
          <p:nvPr/>
        </p:nvSpPr>
        <p:spPr>
          <a:xfrm>
            <a:off x="8769637" y="2521782"/>
            <a:ext cx="2560320" cy="73750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24" name="Straight Arrow Connector 23">
            <a:extLst>
              <a:ext uri="{FF2B5EF4-FFF2-40B4-BE49-F238E27FC236}">
                <a16:creationId xmlns:a16="http://schemas.microsoft.com/office/drawing/2014/main" id="{65495A28-2C04-4352-B3B4-32F92C72ECBB}"/>
              </a:ext>
            </a:extLst>
          </p:cNvPr>
          <p:cNvCxnSpPr>
            <a:stCxn id="20" idx="2"/>
            <a:endCxn id="22" idx="0"/>
          </p:cNvCxnSpPr>
          <p:nvPr/>
        </p:nvCxnSpPr>
        <p:spPr>
          <a:xfrm>
            <a:off x="8030817" y="997259"/>
            <a:ext cx="2018980" cy="15245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D8580F-8F91-42D9-976B-18AC67097635}"/>
              </a:ext>
            </a:extLst>
          </p:cNvPr>
          <p:cNvCxnSpPr>
            <a:stCxn id="21" idx="2"/>
            <a:endCxn id="22" idx="0"/>
          </p:cNvCxnSpPr>
          <p:nvPr/>
        </p:nvCxnSpPr>
        <p:spPr>
          <a:xfrm flipH="1">
            <a:off x="10049797" y="977142"/>
            <a:ext cx="695951" cy="1544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7265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199DD0-6D53-4E68-B89A-688397FAFA20}"/>
              </a:ext>
            </a:extLst>
          </p:cNvPr>
          <p:cNvSpPr txBox="1"/>
          <p:nvPr/>
        </p:nvSpPr>
        <p:spPr>
          <a:xfrm>
            <a:off x="55659" y="1330320"/>
            <a:ext cx="6813494" cy="954107"/>
          </a:xfrm>
          <a:prstGeom prst="rect">
            <a:avLst/>
          </a:prstGeom>
          <a:noFill/>
        </p:spPr>
        <p:txBody>
          <a:bodyPr wrap="square" rtlCol="0">
            <a:spAutoFit/>
          </a:bodyPr>
          <a:lstStyle/>
          <a:p>
            <a:pPr marL="457200" indent="-457200">
              <a:buFont typeface="Wingdings" panose="05000000000000000000" pitchFamily="2" charset="2"/>
              <a:buChar char="q"/>
            </a:pPr>
            <a:r>
              <a:rPr lang="en-US" dirty="0"/>
              <a:t>1-phase having one voltage source.</a:t>
            </a:r>
          </a:p>
          <a:p>
            <a:pPr marL="457200" indent="-457200">
              <a:buFont typeface="Wingdings" panose="05000000000000000000" pitchFamily="2" charset="2"/>
              <a:buChar char="q"/>
            </a:pPr>
            <a:r>
              <a:rPr lang="en-US" dirty="0"/>
              <a:t>Line is connected with load.</a:t>
            </a:r>
          </a:p>
        </p:txBody>
      </p:sp>
      <p:sp>
        <p:nvSpPr>
          <p:cNvPr id="2" name="TextBox 1">
            <a:extLst>
              <a:ext uri="{FF2B5EF4-FFF2-40B4-BE49-F238E27FC236}">
                <a16:creationId xmlns:a16="http://schemas.microsoft.com/office/drawing/2014/main" id="{855CFEC0-4001-4940-8ECF-8828B49C9F84}"/>
              </a:ext>
            </a:extLst>
          </p:cNvPr>
          <p:cNvSpPr txBox="1"/>
          <p:nvPr/>
        </p:nvSpPr>
        <p:spPr>
          <a:xfrm>
            <a:off x="270344" y="230588"/>
            <a:ext cx="6869927" cy="523220"/>
          </a:xfrm>
          <a:prstGeom prst="rect">
            <a:avLst/>
          </a:prstGeom>
          <a:noFill/>
        </p:spPr>
        <p:txBody>
          <a:bodyPr wrap="square" rtlCol="0">
            <a:spAutoFit/>
          </a:bodyPr>
          <a:lstStyle/>
          <a:p>
            <a:r>
              <a:rPr lang="en-US" b="1" dirty="0">
                <a:solidFill>
                  <a:srgbClr val="7030A0"/>
                </a:solidFill>
              </a:rPr>
              <a:t>Single Phase And Three Phase Voltages</a:t>
            </a:r>
            <a:endParaRPr lang="th-TH" b="1" dirty="0">
              <a:solidFill>
                <a:srgbClr val="7030A0"/>
              </a:solidFill>
            </a:endParaRPr>
          </a:p>
        </p:txBody>
      </p:sp>
      <p:pic>
        <p:nvPicPr>
          <p:cNvPr id="3" name="Picture 2">
            <a:extLst>
              <a:ext uri="{FF2B5EF4-FFF2-40B4-BE49-F238E27FC236}">
                <a16:creationId xmlns:a16="http://schemas.microsoft.com/office/drawing/2014/main" id="{88C96959-1745-41B0-94A9-1C79C4B44F7E}"/>
              </a:ext>
            </a:extLst>
          </p:cNvPr>
          <p:cNvPicPr>
            <a:picLocks noChangeAspect="1"/>
          </p:cNvPicPr>
          <p:nvPr/>
        </p:nvPicPr>
        <p:blipFill>
          <a:blip r:embed="rId2"/>
          <a:stretch>
            <a:fillRect/>
          </a:stretch>
        </p:blipFill>
        <p:spPr>
          <a:xfrm>
            <a:off x="55659" y="2346462"/>
            <a:ext cx="2743200" cy="1826857"/>
          </a:xfrm>
          <a:prstGeom prst="rect">
            <a:avLst/>
          </a:prstGeom>
        </p:spPr>
      </p:pic>
      <p:pic>
        <p:nvPicPr>
          <p:cNvPr id="6" name="Picture 5">
            <a:extLst>
              <a:ext uri="{FF2B5EF4-FFF2-40B4-BE49-F238E27FC236}">
                <a16:creationId xmlns:a16="http://schemas.microsoft.com/office/drawing/2014/main" id="{3519E21A-7C3C-47B7-9157-E7A37C56A0C9}"/>
              </a:ext>
            </a:extLst>
          </p:cNvPr>
          <p:cNvPicPr>
            <a:picLocks noChangeAspect="1"/>
          </p:cNvPicPr>
          <p:nvPr/>
        </p:nvPicPr>
        <p:blipFill>
          <a:blip r:embed="rId3"/>
          <a:stretch>
            <a:fillRect/>
          </a:stretch>
        </p:blipFill>
        <p:spPr>
          <a:xfrm>
            <a:off x="8158976" y="2027686"/>
            <a:ext cx="3291840" cy="1786177"/>
          </a:xfrm>
          <a:prstGeom prst="rect">
            <a:avLst/>
          </a:prstGeom>
        </p:spPr>
      </p:pic>
      <p:sp>
        <p:nvSpPr>
          <p:cNvPr id="7" name="Rectangle 6">
            <a:extLst>
              <a:ext uri="{FF2B5EF4-FFF2-40B4-BE49-F238E27FC236}">
                <a16:creationId xmlns:a16="http://schemas.microsoft.com/office/drawing/2014/main" id="{BC348707-823F-44A8-889F-822DE9EE962B}"/>
              </a:ext>
            </a:extLst>
          </p:cNvPr>
          <p:cNvSpPr/>
          <p:nvPr/>
        </p:nvSpPr>
        <p:spPr>
          <a:xfrm>
            <a:off x="6644640" y="545490"/>
            <a:ext cx="6096000" cy="1569660"/>
          </a:xfrm>
          <a:prstGeom prst="rect">
            <a:avLst/>
          </a:prstGeom>
        </p:spPr>
        <p:txBody>
          <a:bodyPr>
            <a:spAutoFit/>
          </a:bodyPr>
          <a:lstStyle/>
          <a:p>
            <a:pPr marL="342900" indent="-342900">
              <a:buFont typeface="Wingdings" panose="05000000000000000000" pitchFamily="2" charset="2"/>
              <a:buChar char="q"/>
            </a:pPr>
            <a:r>
              <a:rPr lang="en-US" sz="2400" dirty="0"/>
              <a:t>If we connect three single phase circuits</a:t>
            </a:r>
          </a:p>
          <a:p>
            <a:pPr marL="342900" indent="-342900">
              <a:buFont typeface="Wingdings" panose="05000000000000000000" pitchFamily="2" charset="2"/>
              <a:buChar char="q"/>
            </a:pPr>
            <a:r>
              <a:rPr lang="en-US" sz="2400" dirty="0"/>
              <a:t>First one is </a:t>
            </a:r>
            <a:r>
              <a:rPr lang="en-US" sz="2400" dirty="0" err="1"/>
              <a:t>Va</a:t>
            </a:r>
            <a:r>
              <a:rPr lang="en-US" sz="2400" dirty="0"/>
              <a:t>, </a:t>
            </a:r>
            <a:r>
              <a:rPr lang="en-US" sz="2400" dirty="0" err="1"/>
              <a:t>Vb</a:t>
            </a:r>
            <a:r>
              <a:rPr lang="en-US" sz="2400" dirty="0"/>
              <a:t> and </a:t>
            </a:r>
            <a:r>
              <a:rPr lang="en-US" sz="2400" dirty="0" err="1"/>
              <a:t>Vc</a:t>
            </a:r>
            <a:r>
              <a:rPr lang="en-US" sz="2400" dirty="0"/>
              <a:t>.</a:t>
            </a:r>
          </a:p>
          <a:p>
            <a:pPr marL="342900" indent="-342900">
              <a:buFont typeface="Wingdings" panose="05000000000000000000" pitchFamily="2" charset="2"/>
              <a:buChar char="q"/>
            </a:pPr>
            <a:r>
              <a:rPr lang="en-US" sz="2400" dirty="0"/>
              <a:t>This way we can connected with three different loads by three sources.</a:t>
            </a:r>
            <a:endParaRPr lang="th-TH" sz="2400" dirty="0"/>
          </a:p>
        </p:txBody>
      </p:sp>
      <p:pic>
        <p:nvPicPr>
          <p:cNvPr id="8" name="Picture 7">
            <a:extLst>
              <a:ext uri="{FF2B5EF4-FFF2-40B4-BE49-F238E27FC236}">
                <a16:creationId xmlns:a16="http://schemas.microsoft.com/office/drawing/2014/main" id="{B38C2CDD-BD05-4C7B-B28C-BD3EA514D367}"/>
              </a:ext>
            </a:extLst>
          </p:cNvPr>
          <p:cNvPicPr>
            <a:picLocks noChangeAspect="1"/>
          </p:cNvPicPr>
          <p:nvPr/>
        </p:nvPicPr>
        <p:blipFill>
          <a:blip r:embed="rId4"/>
          <a:stretch>
            <a:fillRect/>
          </a:stretch>
        </p:blipFill>
        <p:spPr>
          <a:xfrm>
            <a:off x="2241848" y="3609790"/>
            <a:ext cx="4898423" cy="3108960"/>
          </a:xfrm>
          <a:prstGeom prst="rect">
            <a:avLst/>
          </a:prstGeom>
        </p:spPr>
      </p:pic>
      <p:sp>
        <p:nvSpPr>
          <p:cNvPr id="9" name="Rectangle 8">
            <a:extLst>
              <a:ext uri="{FF2B5EF4-FFF2-40B4-BE49-F238E27FC236}">
                <a16:creationId xmlns:a16="http://schemas.microsoft.com/office/drawing/2014/main" id="{9F1DD7C4-2C33-4E7A-9FEE-A8A76A7402BA}"/>
              </a:ext>
            </a:extLst>
          </p:cNvPr>
          <p:cNvSpPr/>
          <p:nvPr/>
        </p:nvSpPr>
        <p:spPr>
          <a:xfrm>
            <a:off x="7283394" y="5403025"/>
            <a:ext cx="4599442" cy="1384995"/>
          </a:xfrm>
          <a:prstGeom prst="rect">
            <a:avLst/>
          </a:prstGeom>
        </p:spPr>
        <p:txBody>
          <a:bodyPr wrap="square">
            <a:spAutoFit/>
          </a:bodyPr>
          <a:lstStyle/>
          <a:p>
            <a:pPr algn="just"/>
            <a:r>
              <a:rPr lang="en-US" sz="1400" dirty="0"/>
              <a:t>Instead of 6 wires of previous diagram 3 for going current from source to load and 3 paths of returning current from load to source so total is 6 but now we reduced into 4.</a:t>
            </a:r>
          </a:p>
          <a:p>
            <a:pPr algn="just"/>
            <a:r>
              <a:rPr lang="en-US" sz="1400" dirty="0"/>
              <a:t>So 3 for current going from source to load and one for all currents going back to source, so this way reduce six wires to 4 wires.</a:t>
            </a:r>
            <a:endParaRPr lang="th-TH" sz="1400" dirty="0"/>
          </a:p>
        </p:txBody>
      </p:sp>
    </p:spTree>
    <p:extLst>
      <p:ext uri="{BB962C8B-B14F-4D97-AF65-F5344CB8AC3E}">
        <p14:creationId xmlns:p14="http://schemas.microsoft.com/office/powerpoint/2010/main" val="1655169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72D978-BB24-4AEC-A135-3C31466286B4}"/>
              </a:ext>
            </a:extLst>
          </p:cNvPr>
          <p:cNvSpPr txBox="1"/>
          <p:nvPr/>
        </p:nvSpPr>
        <p:spPr>
          <a:xfrm>
            <a:off x="108011" y="1031619"/>
            <a:ext cx="9465360" cy="2585323"/>
          </a:xfrm>
          <a:prstGeom prst="rect">
            <a:avLst/>
          </a:prstGeom>
          <a:noFill/>
        </p:spPr>
        <p:txBody>
          <a:bodyPr wrap="square" rtlCol="0">
            <a:spAutoFit/>
          </a:bodyPr>
          <a:lstStyle/>
          <a:p>
            <a:pPr marL="285750" indent="-285750" algn="just">
              <a:buFont typeface="Wingdings" panose="05000000000000000000" pitchFamily="2" charset="2"/>
              <a:buChar char="q"/>
            </a:pPr>
            <a:r>
              <a:rPr lang="en-US" sz="1800" dirty="0"/>
              <a:t>3 phase voltages have same amplitude in balanced system but different in phase .</a:t>
            </a:r>
          </a:p>
          <a:p>
            <a:pPr marL="285750" indent="-285750" algn="just">
              <a:buFont typeface="Wingdings" panose="05000000000000000000" pitchFamily="2" charset="2"/>
              <a:buChar char="q"/>
            </a:pPr>
            <a:r>
              <a:rPr lang="en-US" sz="1800" dirty="0"/>
              <a:t>First is 0, second is 120 and 3</a:t>
            </a:r>
            <a:r>
              <a:rPr lang="en-US" sz="1800" baseline="30000" dirty="0"/>
              <a:t>rd</a:t>
            </a:r>
            <a:r>
              <a:rPr lang="en-US" sz="1800" dirty="0"/>
              <a:t> is 240 phase difference.</a:t>
            </a:r>
          </a:p>
          <a:p>
            <a:pPr marL="285750" indent="-285750" algn="just">
              <a:buFont typeface="Wingdings" panose="05000000000000000000" pitchFamily="2" charset="2"/>
              <a:buChar char="q"/>
            </a:pPr>
            <a:r>
              <a:rPr lang="en-US" sz="1800" dirty="0"/>
              <a:t>Diagram for generating 3phase, one is rotor and there is 3 sets of coils a to a’, b to b’ and c to c’ and there is 120 degree apart.</a:t>
            </a:r>
          </a:p>
          <a:p>
            <a:pPr marL="285750" indent="-285750" algn="just">
              <a:buFont typeface="Wingdings" panose="05000000000000000000" pitchFamily="2" charset="2"/>
              <a:buChar char="q"/>
            </a:pPr>
            <a:r>
              <a:rPr lang="en-US" sz="1800" dirty="0"/>
              <a:t>Zero current flowing in the neutral wire, so no need to provide neutral wire because loads are balanced, but practically loads are not balanced so due to this neutral wire is available there.</a:t>
            </a:r>
            <a:endParaRPr lang="th-TH" sz="1800" dirty="0"/>
          </a:p>
          <a:p>
            <a:pPr marL="285750" indent="-285750" algn="just">
              <a:buFont typeface="Wingdings" panose="05000000000000000000" pitchFamily="2" charset="2"/>
              <a:buChar char="q"/>
            </a:pPr>
            <a:endParaRPr lang="en-US" sz="1800" dirty="0"/>
          </a:p>
          <a:p>
            <a:pPr marL="285750" indent="-285750" algn="just">
              <a:buFont typeface="Wingdings" panose="05000000000000000000" pitchFamily="2" charset="2"/>
              <a:buChar char="q"/>
            </a:pPr>
            <a:endParaRPr lang="th-TH" sz="1800" dirty="0"/>
          </a:p>
          <a:p>
            <a:pPr algn="just"/>
            <a:endParaRPr lang="th-TH" sz="1800" dirty="0"/>
          </a:p>
        </p:txBody>
      </p:sp>
      <p:pic>
        <p:nvPicPr>
          <p:cNvPr id="2" name="Picture 1">
            <a:extLst>
              <a:ext uri="{FF2B5EF4-FFF2-40B4-BE49-F238E27FC236}">
                <a16:creationId xmlns:a16="http://schemas.microsoft.com/office/drawing/2014/main" id="{21981910-857E-47C7-BF79-C30E93789B34}"/>
              </a:ext>
            </a:extLst>
          </p:cNvPr>
          <p:cNvPicPr>
            <a:picLocks noChangeAspect="1"/>
          </p:cNvPicPr>
          <p:nvPr/>
        </p:nvPicPr>
        <p:blipFill>
          <a:blip r:embed="rId2"/>
          <a:stretch>
            <a:fillRect/>
          </a:stretch>
        </p:blipFill>
        <p:spPr>
          <a:xfrm>
            <a:off x="6096000" y="2790307"/>
            <a:ext cx="5910471" cy="2371725"/>
          </a:xfrm>
          <a:prstGeom prst="rect">
            <a:avLst/>
          </a:prstGeom>
        </p:spPr>
      </p:pic>
      <p:sp>
        <p:nvSpPr>
          <p:cNvPr id="7" name="Title 1">
            <a:extLst>
              <a:ext uri="{FF2B5EF4-FFF2-40B4-BE49-F238E27FC236}">
                <a16:creationId xmlns:a16="http://schemas.microsoft.com/office/drawing/2014/main" id="{EB7CDDF1-8907-4CA6-B2FA-020319C5D6C6}"/>
              </a:ext>
            </a:extLst>
          </p:cNvPr>
          <p:cNvSpPr>
            <a:spLocks noGrp="1"/>
          </p:cNvSpPr>
          <p:nvPr>
            <p:ph type="title"/>
          </p:nvPr>
        </p:nvSpPr>
        <p:spPr>
          <a:xfrm>
            <a:off x="267037" y="293563"/>
            <a:ext cx="11739434" cy="573129"/>
          </a:xfrm>
        </p:spPr>
        <p:txBody>
          <a:bodyPr>
            <a:noAutofit/>
          </a:bodyPr>
          <a:lstStyle/>
          <a:p>
            <a:r>
              <a:rPr lang="en-US" sz="3600" b="1" dirty="0">
                <a:solidFill>
                  <a:srgbClr val="7030A0"/>
                </a:solidFill>
              </a:rPr>
              <a:t>3 phase, 4 wire system And Verify Neutral has Zero Current</a:t>
            </a:r>
            <a:endParaRPr lang="th-TH" sz="3600" b="1" dirty="0">
              <a:solidFill>
                <a:srgbClr val="7030A0"/>
              </a:solidFill>
            </a:endParaRPr>
          </a:p>
        </p:txBody>
      </p:sp>
      <p:pic>
        <p:nvPicPr>
          <p:cNvPr id="3" name="Picture 2">
            <a:extLst>
              <a:ext uri="{FF2B5EF4-FFF2-40B4-BE49-F238E27FC236}">
                <a16:creationId xmlns:a16="http://schemas.microsoft.com/office/drawing/2014/main" id="{5C5CB9F7-254C-4FDB-9835-BA53737EDEE5}"/>
              </a:ext>
            </a:extLst>
          </p:cNvPr>
          <p:cNvPicPr>
            <a:picLocks noChangeAspect="1"/>
          </p:cNvPicPr>
          <p:nvPr/>
        </p:nvPicPr>
        <p:blipFill>
          <a:blip r:embed="rId3"/>
          <a:stretch>
            <a:fillRect/>
          </a:stretch>
        </p:blipFill>
        <p:spPr>
          <a:xfrm>
            <a:off x="108011" y="4316896"/>
            <a:ext cx="6062201" cy="2371725"/>
          </a:xfrm>
          <a:prstGeom prst="rect">
            <a:avLst/>
          </a:prstGeom>
        </p:spPr>
      </p:pic>
    </p:spTree>
    <p:extLst>
      <p:ext uri="{BB962C8B-B14F-4D97-AF65-F5344CB8AC3E}">
        <p14:creationId xmlns:p14="http://schemas.microsoft.com/office/powerpoint/2010/main" val="126750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11619E0-9FA1-4973-9FB6-5ECB06442336}"/>
              </a:ext>
            </a:extLst>
          </p:cNvPr>
          <p:cNvSpPr>
            <a:spLocks noGrp="1"/>
          </p:cNvSpPr>
          <p:nvPr>
            <p:ph type="title"/>
          </p:nvPr>
        </p:nvSpPr>
        <p:spPr>
          <a:xfrm>
            <a:off x="337265" y="675226"/>
            <a:ext cx="5427429" cy="1325563"/>
          </a:xfrm>
        </p:spPr>
        <p:txBody>
          <a:bodyPr/>
          <a:lstStyle/>
          <a:p>
            <a:r>
              <a:rPr lang="en-US" b="1" dirty="0">
                <a:solidFill>
                  <a:srgbClr val="7030A0"/>
                </a:solidFill>
              </a:rPr>
              <a:t>3-phase 4 wire system: re-design architecture</a:t>
            </a:r>
            <a:endParaRPr lang="th-TH" b="1" dirty="0">
              <a:solidFill>
                <a:srgbClr val="7030A0"/>
              </a:solidFill>
            </a:endParaRPr>
          </a:p>
        </p:txBody>
      </p:sp>
      <p:pic>
        <p:nvPicPr>
          <p:cNvPr id="2" name="Picture 1">
            <a:extLst>
              <a:ext uri="{FF2B5EF4-FFF2-40B4-BE49-F238E27FC236}">
                <a16:creationId xmlns:a16="http://schemas.microsoft.com/office/drawing/2014/main" id="{2084CA9A-A85C-4CCA-85C5-8EF3481278E5}"/>
              </a:ext>
            </a:extLst>
          </p:cNvPr>
          <p:cNvPicPr>
            <a:picLocks noChangeAspect="1"/>
          </p:cNvPicPr>
          <p:nvPr/>
        </p:nvPicPr>
        <p:blipFill>
          <a:blip r:embed="rId2"/>
          <a:stretch>
            <a:fillRect/>
          </a:stretch>
        </p:blipFill>
        <p:spPr>
          <a:xfrm>
            <a:off x="265393" y="2203372"/>
            <a:ext cx="5571175" cy="4206240"/>
          </a:xfrm>
          <a:prstGeom prst="rect">
            <a:avLst/>
          </a:prstGeom>
        </p:spPr>
      </p:pic>
      <p:pic>
        <p:nvPicPr>
          <p:cNvPr id="5" name="Picture 4">
            <a:extLst>
              <a:ext uri="{FF2B5EF4-FFF2-40B4-BE49-F238E27FC236}">
                <a16:creationId xmlns:a16="http://schemas.microsoft.com/office/drawing/2014/main" id="{43E939B3-70F7-4AF0-92E0-4CA81D584257}"/>
              </a:ext>
            </a:extLst>
          </p:cNvPr>
          <p:cNvPicPr>
            <a:picLocks noChangeAspect="1"/>
          </p:cNvPicPr>
          <p:nvPr/>
        </p:nvPicPr>
        <p:blipFill>
          <a:blip r:embed="rId3"/>
          <a:stretch>
            <a:fillRect/>
          </a:stretch>
        </p:blipFill>
        <p:spPr>
          <a:xfrm>
            <a:off x="6343851" y="879655"/>
            <a:ext cx="5571175" cy="2391921"/>
          </a:xfrm>
          <a:prstGeom prst="rect">
            <a:avLst/>
          </a:prstGeom>
        </p:spPr>
      </p:pic>
      <p:sp>
        <p:nvSpPr>
          <p:cNvPr id="6" name="Rectangle 5">
            <a:extLst>
              <a:ext uri="{FF2B5EF4-FFF2-40B4-BE49-F238E27FC236}">
                <a16:creationId xmlns:a16="http://schemas.microsoft.com/office/drawing/2014/main" id="{E85E245B-FA49-405E-A28D-C9AE32D028E4}"/>
              </a:ext>
            </a:extLst>
          </p:cNvPr>
          <p:cNvSpPr/>
          <p:nvPr/>
        </p:nvSpPr>
        <p:spPr>
          <a:xfrm>
            <a:off x="6355434" y="4278256"/>
            <a:ext cx="5652086" cy="1938992"/>
          </a:xfrm>
          <a:prstGeom prst="rect">
            <a:avLst/>
          </a:prstGeom>
        </p:spPr>
        <p:txBody>
          <a:bodyPr wrap="square">
            <a:spAutoFit/>
          </a:bodyPr>
          <a:lstStyle/>
          <a:p>
            <a:pPr marL="342900" indent="-342900" algn="just">
              <a:buFont typeface="Wingdings" panose="05000000000000000000" pitchFamily="2" charset="2"/>
              <a:buChar char="q"/>
            </a:pPr>
            <a:r>
              <a:rPr lang="en-US" sz="2000" dirty="0"/>
              <a:t>A set of balanced three-phase voltages consists of three sinusoidal voltages that have identical amplitudes and frequencies but are out of phase with each other by exactly 120</a:t>
            </a:r>
            <a:r>
              <a:rPr lang="en-US" sz="2000" baseline="30000" dirty="0"/>
              <a:t>0</a:t>
            </a:r>
            <a:r>
              <a:rPr lang="en-US" sz="2000" dirty="0"/>
              <a:t>.</a:t>
            </a:r>
          </a:p>
          <a:p>
            <a:pPr marL="342900" indent="-342900" algn="just">
              <a:buFont typeface="Wingdings" panose="05000000000000000000" pitchFamily="2" charset="2"/>
              <a:buChar char="q"/>
            </a:pPr>
            <a:r>
              <a:rPr lang="en-US" sz="2000" dirty="0"/>
              <a:t>The phases are referred as a, b and c. The a-phase is taken as the reference. </a:t>
            </a:r>
            <a:endParaRPr lang="th-TH" sz="2000" dirty="0"/>
          </a:p>
        </p:txBody>
      </p:sp>
      <p:sp>
        <p:nvSpPr>
          <p:cNvPr id="7" name="Rectangle 6">
            <a:extLst>
              <a:ext uri="{FF2B5EF4-FFF2-40B4-BE49-F238E27FC236}">
                <a16:creationId xmlns:a16="http://schemas.microsoft.com/office/drawing/2014/main" id="{54C326F6-82A3-455F-B081-496BCD995B66}"/>
              </a:ext>
            </a:extLst>
          </p:cNvPr>
          <p:cNvSpPr/>
          <p:nvPr/>
        </p:nvSpPr>
        <p:spPr>
          <a:xfrm>
            <a:off x="6282919" y="3586425"/>
            <a:ext cx="5515484" cy="523220"/>
          </a:xfrm>
          <a:prstGeom prst="rect">
            <a:avLst/>
          </a:prstGeom>
        </p:spPr>
        <p:txBody>
          <a:bodyPr wrap="none">
            <a:spAutoFit/>
          </a:bodyPr>
          <a:lstStyle/>
          <a:p>
            <a:r>
              <a:rPr lang="en-US" b="1" dirty="0">
                <a:solidFill>
                  <a:srgbClr val="7030A0"/>
                </a:solidFill>
              </a:rPr>
              <a:t>BALANCED THREE-PHASE VOLTAGES</a:t>
            </a:r>
            <a:endParaRPr lang="th-TH" dirty="0"/>
          </a:p>
        </p:txBody>
      </p:sp>
    </p:spTree>
    <p:extLst>
      <p:ext uri="{BB962C8B-B14F-4D97-AF65-F5344CB8AC3E}">
        <p14:creationId xmlns:p14="http://schemas.microsoft.com/office/powerpoint/2010/main" val="1338543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3B1E23-6CF7-41E6-8D56-6A80589E4B47}"/>
              </a:ext>
            </a:extLst>
          </p:cNvPr>
          <p:cNvSpPr txBox="1"/>
          <p:nvPr/>
        </p:nvSpPr>
        <p:spPr>
          <a:xfrm>
            <a:off x="278296" y="1027906"/>
            <a:ext cx="8817996" cy="1169551"/>
          </a:xfrm>
          <a:prstGeom prst="rect">
            <a:avLst/>
          </a:prstGeom>
          <a:noFill/>
        </p:spPr>
        <p:txBody>
          <a:bodyPr wrap="square" rtlCol="0">
            <a:spAutoFit/>
          </a:bodyPr>
          <a:lstStyle/>
          <a:p>
            <a:r>
              <a:rPr lang="en-US" sz="1400" dirty="0"/>
              <a:t>There will be two possibilities of connections:</a:t>
            </a:r>
          </a:p>
          <a:p>
            <a:r>
              <a:rPr lang="en-US" sz="1400" dirty="0"/>
              <a:t>1) Star or Y Connected </a:t>
            </a:r>
          </a:p>
          <a:p>
            <a:r>
              <a:rPr lang="en-US" sz="1400" dirty="0"/>
              <a:t>2) Delta Connected.</a:t>
            </a:r>
          </a:p>
          <a:p>
            <a:endParaRPr lang="en-US" sz="1400" dirty="0"/>
          </a:p>
          <a:p>
            <a:r>
              <a:rPr lang="en-US" sz="1400" dirty="0"/>
              <a:t>In Y configuration has neutral wire, but in Delta has no neutral wire</a:t>
            </a:r>
            <a:endParaRPr lang="th-TH" sz="1400" dirty="0"/>
          </a:p>
        </p:txBody>
      </p:sp>
      <p:sp>
        <p:nvSpPr>
          <p:cNvPr id="6" name="Title 1">
            <a:extLst>
              <a:ext uri="{FF2B5EF4-FFF2-40B4-BE49-F238E27FC236}">
                <a16:creationId xmlns:a16="http://schemas.microsoft.com/office/drawing/2014/main" id="{4F33F4D1-913B-4830-BE52-5F3D5B468E1E}"/>
              </a:ext>
            </a:extLst>
          </p:cNvPr>
          <p:cNvSpPr>
            <a:spLocks noGrp="1"/>
          </p:cNvSpPr>
          <p:nvPr>
            <p:ph type="title"/>
          </p:nvPr>
        </p:nvSpPr>
        <p:spPr>
          <a:xfrm>
            <a:off x="278296" y="365125"/>
            <a:ext cx="11632758" cy="662781"/>
          </a:xfrm>
        </p:spPr>
        <p:txBody>
          <a:bodyPr>
            <a:normAutofit/>
          </a:bodyPr>
          <a:lstStyle/>
          <a:p>
            <a:r>
              <a:rPr lang="en-US" sz="3600" b="1" dirty="0">
                <a:solidFill>
                  <a:srgbClr val="7030A0"/>
                </a:solidFill>
              </a:rPr>
              <a:t>BALANCED THREE PHASE SOURCE CONNECTED VOLTAGES</a:t>
            </a:r>
            <a:endParaRPr lang="th-TH" sz="3600" b="1" dirty="0">
              <a:solidFill>
                <a:srgbClr val="7030A0"/>
              </a:solidFill>
            </a:endParaRPr>
          </a:p>
        </p:txBody>
      </p:sp>
      <p:pic>
        <p:nvPicPr>
          <p:cNvPr id="2" name="Picture 1">
            <a:extLst>
              <a:ext uri="{FF2B5EF4-FFF2-40B4-BE49-F238E27FC236}">
                <a16:creationId xmlns:a16="http://schemas.microsoft.com/office/drawing/2014/main" id="{922A5F5F-C3A5-4A11-9788-3C867DC8613B}"/>
              </a:ext>
            </a:extLst>
          </p:cNvPr>
          <p:cNvPicPr>
            <a:picLocks noChangeAspect="1"/>
          </p:cNvPicPr>
          <p:nvPr/>
        </p:nvPicPr>
        <p:blipFill>
          <a:blip r:embed="rId2"/>
          <a:stretch>
            <a:fillRect/>
          </a:stretch>
        </p:blipFill>
        <p:spPr>
          <a:xfrm>
            <a:off x="242515" y="3315992"/>
            <a:ext cx="5852160" cy="2514102"/>
          </a:xfrm>
          <a:prstGeom prst="rect">
            <a:avLst/>
          </a:prstGeom>
        </p:spPr>
      </p:pic>
      <p:pic>
        <p:nvPicPr>
          <p:cNvPr id="3" name="Picture 2">
            <a:extLst>
              <a:ext uri="{FF2B5EF4-FFF2-40B4-BE49-F238E27FC236}">
                <a16:creationId xmlns:a16="http://schemas.microsoft.com/office/drawing/2014/main" id="{50EFD8EA-3C0E-4212-BF8B-DFA5ADEE88C1}"/>
              </a:ext>
            </a:extLst>
          </p:cNvPr>
          <p:cNvPicPr>
            <a:picLocks noChangeAspect="1"/>
          </p:cNvPicPr>
          <p:nvPr/>
        </p:nvPicPr>
        <p:blipFill>
          <a:blip r:embed="rId3"/>
          <a:stretch>
            <a:fillRect/>
          </a:stretch>
        </p:blipFill>
        <p:spPr>
          <a:xfrm>
            <a:off x="6094675" y="3315992"/>
            <a:ext cx="5760720" cy="2392520"/>
          </a:xfrm>
          <a:prstGeom prst="rect">
            <a:avLst/>
          </a:prstGeom>
        </p:spPr>
      </p:pic>
      <p:sp>
        <p:nvSpPr>
          <p:cNvPr id="8" name="TextBox 7">
            <a:extLst>
              <a:ext uri="{FF2B5EF4-FFF2-40B4-BE49-F238E27FC236}">
                <a16:creationId xmlns:a16="http://schemas.microsoft.com/office/drawing/2014/main" id="{DD63C8F0-BCD5-43AF-9A86-D226F9C4CF93}"/>
              </a:ext>
            </a:extLst>
          </p:cNvPr>
          <p:cNvSpPr txBox="1"/>
          <p:nvPr/>
        </p:nvSpPr>
        <p:spPr>
          <a:xfrm>
            <a:off x="572494" y="2623930"/>
            <a:ext cx="10408257" cy="523220"/>
          </a:xfrm>
          <a:prstGeom prst="rect">
            <a:avLst/>
          </a:prstGeom>
          <a:noFill/>
        </p:spPr>
        <p:txBody>
          <a:bodyPr wrap="square" rtlCol="0">
            <a:spAutoFit/>
          </a:bodyPr>
          <a:lstStyle/>
          <a:p>
            <a:r>
              <a:rPr lang="en-US" dirty="0"/>
              <a:t>           Source Connection                            Load Connection</a:t>
            </a:r>
            <a:endParaRPr lang="th-TH" dirty="0"/>
          </a:p>
        </p:txBody>
      </p:sp>
    </p:spTree>
    <p:extLst>
      <p:ext uri="{BB962C8B-B14F-4D97-AF65-F5344CB8AC3E}">
        <p14:creationId xmlns:p14="http://schemas.microsoft.com/office/powerpoint/2010/main" val="428939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9374</TotalTime>
  <Words>1524</Words>
  <Application>Microsoft Office PowerPoint</Application>
  <PresentationFormat>Widescreen</PresentationFormat>
  <Paragraphs>193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-apple-system</vt:lpstr>
      <vt:lpstr>Arial</vt:lpstr>
      <vt:lpstr>Calibri</vt:lpstr>
      <vt:lpstr>Calibri Light</vt:lpstr>
      <vt:lpstr>Cambria Math</vt:lpstr>
      <vt:lpstr>Wingdings</vt:lpstr>
      <vt:lpstr>Office Theme</vt:lpstr>
      <vt:lpstr>PowerPoint Presentation</vt:lpstr>
      <vt:lpstr>Need/Advantages of 3- supply Power</vt:lpstr>
      <vt:lpstr>3 Power </vt:lpstr>
      <vt:lpstr>V_ph=V_L/√3</vt:lpstr>
      <vt:lpstr>PowerPoint Presentation</vt:lpstr>
      <vt:lpstr>PowerPoint Presentation</vt:lpstr>
      <vt:lpstr>3 phase, 4 wire system And Verify Neutral has Zero Current</vt:lpstr>
      <vt:lpstr>3-phase 4 wire system: re-design architecture</vt:lpstr>
      <vt:lpstr>BALANCED THREE PHASE SOURCE CONNECTED VOLTAGES</vt:lpstr>
      <vt:lpstr>ALL POSSIBLE CONNECTIONS OF THREE PHASE </vt:lpstr>
      <vt:lpstr>BALANCED LOAD</vt:lpstr>
      <vt:lpstr>Symmetrical And Unsymmetrical System</vt:lpstr>
      <vt:lpstr>PHASE SEQUENCE</vt:lpstr>
      <vt:lpstr>Phase Sequence of a Balanced Three Phase Voltages </vt:lpstr>
      <vt:lpstr>Line Voltage = root 3 times Phase Voltage with angle of 300  </vt:lpstr>
      <vt:lpstr>PowerPoint Presentation</vt:lpstr>
      <vt:lpstr>PowerPoint Presentation</vt:lpstr>
      <vt:lpstr>LINE VOLTAGE AND PHASE VOLTAGE</vt:lpstr>
      <vt:lpstr>LINE VOLTAGE AND PHASE VOLTAGE</vt:lpstr>
      <vt:lpstr>LINE CURRENT AND PHASE CURRENT</vt:lpstr>
      <vt:lpstr>EXAMPLE: Calculate the currents in YY connected System</vt:lpstr>
      <vt:lpstr>PowerPoint Presentation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Matrices</dc:title>
  <dc:creator>Wazir Laghari</dc:creator>
  <cp:lastModifiedBy>Wazir Laghari</cp:lastModifiedBy>
  <cp:revision>349</cp:revision>
  <dcterms:created xsi:type="dcterms:W3CDTF">2020-04-21T21:27:49Z</dcterms:created>
  <dcterms:modified xsi:type="dcterms:W3CDTF">2020-07-04T12:59:02Z</dcterms:modified>
</cp:coreProperties>
</file>