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80" r:id="rId4"/>
    <p:sldId id="256" r:id="rId5"/>
    <p:sldId id="281" r:id="rId6"/>
    <p:sldId id="270" r:id="rId7"/>
    <p:sldId id="282" r:id="rId8"/>
    <p:sldId id="258" r:id="rId9"/>
    <p:sldId id="259" r:id="rId10"/>
    <p:sldId id="260" r:id="rId11"/>
    <p:sldId id="274" r:id="rId12"/>
    <p:sldId id="261" r:id="rId13"/>
    <p:sldId id="262" r:id="rId14"/>
    <p:sldId id="263" r:id="rId15"/>
    <p:sldId id="264" r:id="rId16"/>
    <p:sldId id="265" r:id="rId17"/>
    <p:sldId id="284" r:id="rId18"/>
    <p:sldId id="285" r:id="rId19"/>
    <p:sldId id="273" r:id="rId20"/>
    <p:sldId id="283" r:id="rId2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4898-2109-4C4A-A11E-3D78465426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014DEE48-8550-4455-8622-165ACCCE0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CBDC7D29-AAAE-4E27-9945-D2ED5123AE73}"/>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5" name="Footer Placeholder 4">
            <a:extLst>
              <a:ext uri="{FF2B5EF4-FFF2-40B4-BE49-F238E27FC236}">
                <a16:creationId xmlns:a16="http://schemas.microsoft.com/office/drawing/2014/main" id="{83DA38BC-D210-418A-9A2E-2462F0CB5C2A}"/>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7FF23E5-E4FA-4CCA-91DE-CEED0056F6A8}"/>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212910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0447-AE94-4AF6-9C8C-F7C9D6F30267}"/>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614AB7AF-668E-413B-BEC2-AF6486C7C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B266E4E-C3AE-4CC1-BB86-D86E5D47D178}"/>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5" name="Footer Placeholder 4">
            <a:extLst>
              <a:ext uri="{FF2B5EF4-FFF2-40B4-BE49-F238E27FC236}">
                <a16:creationId xmlns:a16="http://schemas.microsoft.com/office/drawing/2014/main" id="{02139366-06CB-40DE-9063-5CE0365A1AE4}"/>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CBCA9013-C8AE-4223-ACBB-A1839C7AC7B9}"/>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423074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46930-8D35-46D0-B727-9B4E91818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FA80F7E0-F17F-4999-848B-B950DC8D31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5FFDDB6-21CD-4681-970B-8FD477C7109F}"/>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5" name="Footer Placeholder 4">
            <a:extLst>
              <a:ext uri="{FF2B5EF4-FFF2-40B4-BE49-F238E27FC236}">
                <a16:creationId xmlns:a16="http://schemas.microsoft.com/office/drawing/2014/main" id="{F1E38D31-4785-4972-A828-143A32107ED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4730CFB-8248-444C-8B74-C90EEBD343FB}"/>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18383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05E2-F049-45B8-BB97-2E00B5A7D096}"/>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57F51F3F-811E-481C-BBBB-877D3A191F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84F9110-DA1D-4B0E-B354-CA9A3A823972}"/>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5" name="Footer Placeholder 4">
            <a:extLst>
              <a:ext uri="{FF2B5EF4-FFF2-40B4-BE49-F238E27FC236}">
                <a16:creationId xmlns:a16="http://schemas.microsoft.com/office/drawing/2014/main" id="{66BDA1D5-F072-4AEB-8F88-6A2FD69C81A9}"/>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D58ACE6E-75B5-4562-A8CD-F3D7BA20D7A8}"/>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51233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87F1-DC14-45E2-B676-7F1D2CF41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E9E4B029-2089-4520-AD91-A44DB8E0C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90831-CA9B-49DB-B55A-5460D10D5126}"/>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5" name="Footer Placeholder 4">
            <a:extLst>
              <a:ext uri="{FF2B5EF4-FFF2-40B4-BE49-F238E27FC236}">
                <a16:creationId xmlns:a16="http://schemas.microsoft.com/office/drawing/2014/main" id="{C16A9524-A49F-466B-85A9-1A0BA6DC5AF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C703A98-4E54-44BD-89C1-D7FDC74B3834}"/>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378704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A55B-FFA2-40D9-9330-3A96AC4C8D45}"/>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CD5C0188-1110-4632-A122-E3F44570E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01A8F667-3C39-4E4B-BBD0-F172A67EB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0F321DF1-554A-4E07-9235-FA91A98E5888}"/>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6" name="Footer Placeholder 5">
            <a:extLst>
              <a:ext uri="{FF2B5EF4-FFF2-40B4-BE49-F238E27FC236}">
                <a16:creationId xmlns:a16="http://schemas.microsoft.com/office/drawing/2014/main" id="{73EE865B-9C9A-4B99-BE04-BCD855330E8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1AFA707F-9265-47CC-A4A7-465C4E726902}"/>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254760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A69C-5940-4549-874C-12280958D7C8}"/>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2FC1088B-61B8-4AB6-A753-BC9C902554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A0414-C4F1-44F0-8800-FB9BFE63A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36704784-E2EF-4EAE-98BD-A9F38A79E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F1461-523F-46A8-8D4E-A6F002B9F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1D2546DE-75BC-4E06-95FB-02896FB96224}"/>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8" name="Footer Placeholder 7">
            <a:extLst>
              <a:ext uri="{FF2B5EF4-FFF2-40B4-BE49-F238E27FC236}">
                <a16:creationId xmlns:a16="http://schemas.microsoft.com/office/drawing/2014/main" id="{3FE83A70-5449-41CE-B260-91FC59248BB6}"/>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146F14F1-8319-4840-8E2B-9E8D490C03B2}"/>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227598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5AAC-8F6E-432E-B323-E16B8478842E}"/>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BBD09A67-6262-48C2-99AC-8C648C2DB553}"/>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4" name="Footer Placeholder 3">
            <a:extLst>
              <a:ext uri="{FF2B5EF4-FFF2-40B4-BE49-F238E27FC236}">
                <a16:creationId xmlns:a16="http://schemas.microsoft.com/office/drawing/2014/main" id="{0D603E16-7FA1-4B82-88D6-7D7936E32A8A}"/>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4F5F0AE5-35DF-49A1-8930-8F567FB3EAFA}"/>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32803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95D38-428A-41CC-92F2-285642ECDA84}"/>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3" name="Footer Placeholder 2">
            <a:extLst>
              <a:ext uri="{FF2B5EF4-FFF2-40B4-BE49-F238E27FC236}">
                <a16:creationId xmlns:a16="http://schemas.microsoft.com/office/drawing/2014/main" id="{6ADFF888-446D-42A1-AC8F-CE156A81AA58}"/>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5DAA4A91-8917-4CFC-B4F4-3D80320C6EFE}"/>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100815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13DF-9307-4547-AFF3-E83C08006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E3DA5439-6B33-4418-B77A-7CA2D8CC2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215CDE0F-1968-482B-AB15-98D563BF2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7B12A-4205-4F00-857B-699989DF579F}"/>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6" name="Footer Placeholder 5">
            <a:extLst>
              <a:ext uri="{FF2B5EF4-FFF2-40B4-BE49-F238E27FC236}">
                <a16:creationId xmlns:a16="http://schemas.microsoft.com/office/drawing/2014/main" id="{3E76E109-53E1-4025-BF46-C95FB591FB07}"/>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A9C0F6DB-7540-4E16-840E-F1816A19B9D2}"/>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178684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EBD0-37CE-4F0E-A43E-A73123FB5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BE21146E-16BC-489C-BFD0-59E4EEE18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A107EB61-8431-4E82-BE2F-DE26A989E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316AB-D3C7-4828-B824-1E9FE8E658AB}"/>
              </a:ext>
            </a:extLst>
          </p:cNvPr>
          <p:cNvSpPr>
            <a:spLocks noGrp="1"/>
          </p:cNvSpPr>
          <p:nvPr>
            <p:ph type="dt" sz="half" idx="10"/>
          </p:nvPr>
        </p:nvSpPr>
        <p:spPr/>
        <p:txBody>
          <a:bodyPr/>
          <a:lstStyle/>
          <a:p>
            <a:fld id="{AAF33F02-9F31-46B9-A049-A0A6470DE7D6}" type="datetimeFigureOut">
              <a:rPr lang="th-TH" smtClean="0"/>
              <a:t>11/12/63</a:t>
            </a:fld>
            <a:endParaRPr lang="th-TH"/>
          </a:p>
        </p:txBody>
      </p:sp>
      <p:sp>
        <p:nvSpPr>
          <p:cNvPr id="6" name="Footer Placeholder 5">
            <a:extLst>
              <a:ext uri="{FF2B5EF4-FFF2-40B4-BE49-F238E27FC236}">
                <a16:creationId xmlns:a16="http://schemas.microsoft.com/office/drawing/2014/main" id="{1C3D9A1D-F072-42DE-8544-A76C8D0418FE}"/>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8C174162-D987-4E2C-8D02-85B1A388C770}"/>
              </a:ext>
            </a:extLst>
          </p:cNvPr>
          <p:cNvSpPr>
            <a:spLocks noGrp="1"/>
          </p:cNvSpPr>
          <p:nvPr>
            <p:ph type="sldNum" sz="quarter" idx="12"/>
          </p:nvPr>
        </p:nvSpPr>
        <p:spPr/>
        <p:txBody>
          <a:bodyPr/>
          <a:lstStyle/>
          <a:p>
            <a:fld id="{B447F107-C030-4CF7-852C-BA35074337E0}" type="slidenum">
              <a:rPr lang="th-TH" smtClean="0"/>
              <a:t>‹#›</a:t>
            </a:fld>
            <a:endParaRPr lang="th-TH"/>
          </a:p>
        </p:txBody>
      </p:sp>
    </p:spTree>
    <p:extLst>
      <p:ext uri="{BB962C8B-B14F-4D97-AF65-F5344CB8AC3E}">
        <p14:creationId xmlns:p14="http://schemas.microsoft.com/office/powerpoint/2010/main" val="405384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97499-7FAB-4237-9A54-CC700AF71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0B92D88A-0A96-4CC4-9B99-561AD24CB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B8EF2A9E-C479-4B1F-9764-ED2495A43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33F02-9F31-46B9-A049-A0A6470DE7D6}" type="datetimeFigureOut">
              <a:rPr lang="th-TH" smtClean="0"/>
              <a:t>11/12/63</a:t>
            </a:fld>
            <a:endParaRPr lang="th-TH"/>
          </a:p>
        </p:txBody>
      </p:sp>
      <p:sp>
        <p:nvSpPr>
          <p:cNvPr id="5" name="Footer Placeholder 4">
            <a:extLst>
              <a:ext uri="{FF2B5EF4-FFF2-40B4-BE49-F238E27FC236}">
                <a16:creationId xmlns:a16="http://schemas.microsoft.com/office/drawing/2014/main" id="{23FD16DC-ADCE-40AE-B960-75EEEF9E9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664BBF81-0A28-4CCC-A55D-21D34A264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7F107-C030-4CF7-852C-BA35074337E0}" type="slidenum">
              <a:rPr lang="th-TH" smtClean="0"/>
              <a:t>‹#›</a:t>
            </a:fld>
            <a:endParaRPr lang="th-TH"/>
          </a:p>
        </p:txBody>
      </p:sp>
    </p:spTree>
    <p:extLst>
      <p:ext uri="{BB962C8B-B14F-4D97-AF65-F5344CB8AC3E}">
        <p14:creationId xmlns:p14="http://schemas.microsoft.com/office/powerpoint/2010/main" val="36941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1777-D3F5-4AF3-BFC9-A68634C55E78}"/>
              </a:ext>
            </a:extLst>
          </p:cNvPr>
          <p:cNvSpPr>
            <a:spLocks noGrp="1"/>
          </p:cNvSpPr>
          <p:nvPr>
            <p:ph type="title"/>
          </p:nvPr>
        </p:nvSpPr>
        <p:spPr>
          <a:xfrm>
            <a:off x="416460" y="2103437"/>
            <a:ext cx="11597488" cy="1325563"/>
          </a:xfrm>
        </p:spPr>
        <p:txBody>
          <a:bodyPr/>
          <a:lstStyle/>
          <a:p>
            <a:pPr algn="ctr"/>
            <a:r>
              <a:rPr lang="en-US" b="1" dirty="0">
                <a:solidFill>
                  <a:srgbClr val="002060"/>
                </a:solidFill>
                <a:latin typeface="arial" panose="020B0604020202020204" pitchFamily="34" charset="0"/>
              </a:rPr>
              <a:t>STATCOM </a:t>
            </a:r>
            <a:br>
              <a:rPr lang="en-US" b="1" dirty="0">
                <a:solidFill>
                  <a:srgbClr val="002060"/>
                </a:solidFill>
                <a:latin typeface="arial" panose="020B0604020202020204" pitchFamily="34" charset="0"/>
              </a:rPr>
            </a:br>
            <a:r>
              <a:rPr lang="en-US" b="1" dirty="0">
                <a:solidFill>
                  <a:srgbClr val="002060"/>
                </a:solidFill>
                <a:latin typeface="arial" panose="020B0604020202020204" pitchFamily="34" charset="0"/>
              </a:rPr>
              <a:t>(Static Synchronous Compensator</a:t>
            </a:r>
            <a:r>
              <a:rPr lang="en-US" b="1" dirty="0">
                <a:solidFill>
                  <a:srgbClr val="002060"/>
                </a:solidFill>
              </a:rPr>
              <a:t>)</a:t>
            </a:r>
            <a:endParaRPr lang="th-TH" b="1" dirty="0">
              <a:solidFill>
                <a:srgbClr val="002060"/>
              </a:solidFill>
            </a:endParaRPr>
          </a:p>
        </p:txBody>
      </p:sp>
    </p:spTree>
    <p:extLst>
      <p:ext uri="{BB962C8B-B14F-4D97-AF65-F5344CB8AC3E}">
        <p14:creationId xmlns:p14="http://schemas.microsoft.com/office/powerpoint/2010/main" val="59354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D0EC01-6B24-4053-A759-6DA91C55FA2F}"/>
              </a:ext>
            </a:extLst>
          </p:cNvPr>
          <p:cNvSpPr txBox="1"/>
          <p:nvPr/>
        </p:nvSpPr>
        <p:spPr>
          <a:xfrm>
            <a:off x="280659" y="1594403"/>
            <a:ext cx="11884182" cy="1569660"/>
          </a:xfrm>
          <a:prstGeom prst="rect">
            <a:avLst/>
          </a:prstGeom>
          <a:noFill/>
        </p:spPr>
        <p:txBody>
          <a:bodyPr wrap="square">
            <a:spAutoFit/>
          </a:bodyPr>
          <a:lstStyle/>
          <a:p>
            <a:pPr algn="just"/>
            <a:r>
              <a:rPr lang="en-US" sz="2400" b="0" i="0" dirty="0">
                <a:solidFill>
                  <a:srgbClr val="3A3A3A"/>
                </a:solidFill>
                <a:effectLst/>
                <a:latin typeface="arial" panose="020B0604020202020204" pitchFamily="34" charset="0"/>
              </a:rPr>
              <a:t>To summarize, we can say that if the angle between V1 and V2 is zero, the flow of active power becomes zero and the flow of reactive power depends on (V1 – V2). </a:t>
            </a:r>
          </a:p>
          <a:p>
            <a:pPr algn="just"/>
            <a:endParaRPr lang="en-US" sz="2400" dirty="0">
              <a:solidFill>
                <a:srgbClr val="3A3A3A"/>
              </a:solidFill>
              <a:latin typeface="arial" panose="020B0604020202020204" pitchFamily="34" charset="0"/>
            </a:endParaRPr>
          </a:p>
          <a:p>
            <a:pPr algn="just"/>
            <a:r>
              <a:rPr lang="en-US" sz="2400" b="0" i="0" dirty="0">
                <a:solidFill>
                  <a:srgbClr val="3A3A3A"/>
                </a:solidFill>
                <a:effectLst/>
                <a:latin typeface="arial" panose="020B0604020202020204" pitchFamily="34" charset="0"/>
              </a:rPr>
              <a:t>Thus, for flow of reactive power there are two possibilities.</a:t>
            </a:r>
            <a:endParaRPr lang="th-TH" sz="24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96503AB-72BE-4546-A204-3B38B6EC5F36}"/>
                  </a:ext>
                </a:extLst>
              </p:cNvPr>
              <p:cNvSpPr txBox="1"/>
              <p:nvPr/>
            </p:nvSpPr>
            <p:spPr>
              <a:xfrm>
                <a:off x="461728" y="714446"/>
                <a:ext cx="3023857"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e>
                      </m:d>
                    </m:oMath>
                  </m:oMathPara>
                </a14:m>
                <a:endParaRPr lang="th-TH" dirty="0"/>
              </a:p>
            </p:txBody>
          </p:sp>
        </mc:Choice>
        <mc:Fallback>
          <p:sp>
            <p:nvSpPr>
              <p:cNvPr id="6" name="TextBox 5">
                <a:extLst>
                  <a:ext uri="{FF2B5EF4-FFF2-40B4-BE49-F238E27FC236}">
                    <a16:creationId xmlns:a16="http://schemas.microsoft.com/office/drawing/2014/main" id="{696503AB-72BE-4546-A204-3B38B6EC5F36}"/>
                  </a:ext>
                </a:extLst>
              </p:cNvPr>
              <p:cNvSpPr txBox="1">
                <a:spLocks noRot="1" noChangeAspect="1" noMove="1" noResize="1" noEditPoints="1" noAdjustHandles="1" noChangeArrowheads="1" noChangeShapeType="1" noTextEdit="1"/>
              </p:cNvSpPr>
              <p:nvPr/>
            </p:nvSpPr>
            <p:spPr>
              <a:xfrm>
                <a:off x="461728" y="714446"/>
                <a:ext cx="3023857" cy="89614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5D794EF-D3A4-43C8-927C-3684A676A731}"/>
                  </a:ext>
                </a:extLst>
              </p:cNvPr>
              <p:cNvSpPr txBox="1"/>
              <p:nvPr/>
            </p:nvSpPr>
            <p:spPr>
              <a:xfrm>
                <a:off x="8706416" y="346560"/>
                <a:ext cx="3485584"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𝑆𝑖𝑛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0</m:t>
                          </m:r>
                        </m:sup>
                      </m:sSup>
                      <m:r>
                        <a:rPr lang="en-US" b="0" i="1" smtClean="0">
                          <a:latin typeface="Cambria Math" panose="02040503050406030204" pitchFamily="18" charset="0"/>
                        </a:rPr>
                        <m:t>=0 </m:t>
                      </m:r>
                    </m:oMath>
                  </m:oMathPara>
                </a14:m>
                <a:endParaRPr lang="th-TH" dirty="0"/>
              </a:p>
            </p:txBody>
          </p:sp>
        </mc:Choice>
        <mc:Fallback>
          <p:sp>
            <p:nvSpPr>
              <p:cNvPr id="7" name="TextBox 6">
                <a:extLst>
                  <a:ext uri="{FF2B5EF4-FFF2-40B4-BE49-F238E27FC236}">
                    <a16:creationId xmlns:a16="http://schemas.microsoft.com/office/drawing/2014/main" id="{A5D794EF-D3A4-43C8-927C-3684A676A731}"/>
                  </a:ext>
                </a:extLst>
              </p:cNvPr>
              <p:cNvSpPr txBox="1">
                <a:spLocks noRot="1" noChangeAspect="1" noMove="1" noResize="1" noEditPoints="1" noAdjustHandles="1" noChangeArrowheads="1" noChangeShapeType="1" noTextEdit="1"/>
              </p:cNvSpPr>
              <p:nvPr/>
            </p:nvSpPr>
            <p:spPr>
              <a:xfrm>
                <a:off x="8706416" y="346560"/>
                <a:ext cx="3485584" cy="896143"/>
              </a:xfrm>
              <a:prstGeom prst="rect">
                <a:avLst/>
              </a:prstGeom>
              <a:blipFill>
                <a:blip r:embed="rId3"/>
                <a:stretch>
                  <a:fillRect/>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2E87B87F-95CF-42B6-A8B0-03E694E55271}"/>
              </a:ext>
            </a:extLst>
          </p:cNvPr>
          <p:cNvSpPr txBox="1"/>
          <p:nvPr/>
        </p:nvSpPr>
        <p:spPr>
          <a:xfrm>
            <a:off x="280659" y="3429000"/>
            <a:ext cx="11757432" cy="3108543"/>
          </a:xfrm>
          <a:prstGeom prst="rect">
            <a:avLst/>
          </a:prstGeom>
          <a:noFill/>
        </p:spPr>
        <p:txBody>
          <a:bodyPr wrap="square">
            <a:spAutoFit/>
          </a:bodyPr>
          <a:lstStyle/>
          <a:p>
            <a:pPr marL="228600" indent="-228600" algn="just"/>
            <a:r>
              <a:rPr lang="en-US" sz="2800" b="0" i="0" dirty="0">
                <a:solidFill>
                  <a:srgbClr val="3A3A3A"/>
                </a:solidFill>
                <a:effectLst/>
                <a:latin typeface="arial" panose="020B0604020202020204" pitchFamily="34" charset="0"/>
              </a:rPr>
              <a:t>1)</a:t>
            </a:r>
            <a:r>
              <a:rPr lang="en-US" sz="800" b="0" i="0" dirty="0">
                <a:solidFill>
                  <a:srgbClr val="3A3A3A"/>
                </a:solidFill>
                <a:effectLst/>
                <a:latin typeface="times new roman" panose="02020603050405020304" pitchFamily="18" charset="0"/>
              </a:rPr>
              <a:t>    </a:t>
            </a:r>
            <a:r>
              <a:rPr lang="en-US" sz="2800" b="0" i="0" dirty="0">
                <a:solidFill>
                  <a:srgbClr val="3A3A3A"/>
                </a:solidFill>
                <a:effectLst/>
                <a:latin typeface="arial" panose="020B0604020202020204" pitchFamily="34" charset="0"/>
              </a:rPr>
              <a:t>If the magnitude of V1 is more than V2, then reactive power will flow from source V1 to V2.</a:t>
            </a:r>
          </a:p>
          <a:p>
            <a:pPr marL="228600" indent="-228600" algn="just"/>
            <a:endParaRPr lang="en-US" b="0" i="0" dirty="0">
              <a:solidFill>
                <a:srgbClr val="3A3A3A"/>
              </a:solidFill>
              <a:effectLst/>
              <a:latin typeface="-apple-system"/>
            </a:endParaRPr>
          </a:p>
          <a:p>
            <a:pPr marL="228600" indent="-228600" algn="just"/>
            <a:r>
              <a:rPr lang="en-US" sz="2800" b="0" i="0" dirty="0">
                <a:solidFill>
                  <a:srgbClr val="3A3A3A"/>
                </a:solidFill>
                <a:effectLst/>
                <a:latin typeface="arial" panose="020B0604020202020204" pitchFamily="34" charset="0"/>
              </a:rPr>
              <a:t>2)</a:t>
            </a:r>
            <a:r>
              <a:rPr lang="en-US" sz="800" b="0" i="0" dirty="0">
                <a:solidFill>
                  <a:srgbClr val="3A3A3A"/>
                </a:solidFill>
                <a:effectLst/>
                <a:latin typeface="times new roman" panose="02020603050405020304" pitchFamily="18" charset="0"/>
              </a:rPr>
              <a:t>    </a:t>
            </a:r>
            <a:r>
              <a:rPr lang="en-US" sz="2800" b="0" i="0" dirty="0">
                <a:solidFill>
                  <a:srgbClr val="3A3A3A"/>
                </a:solidFill>
                <a:effectLst/>
                <a:latin typeface="arial" panose="020B0604020202020204" pitchFamily="34" charset="0"/>
              </a:rPr>
              <a:t>If the magnitude of V2 is more than V1, reactive power will flow from source V2 to V1.</a:t>
            </a:r>
          </a:p>
          <a:p>
            <a:pPr marL="228600" indent="-228600" algn="just"/>
            <a:endParaRPr lang="en-US" b="0" i="0" dirty="0">
              <a:solidFill>
                <a:srgbClr val="3A3A3A"/>
              </a:solidFill>
              <a:effectLst/>
              <a:latin typeface="-apple-system"/>
            </a:endParaRPr>
          </a:p>
          <a:p>
            <a:pPr algn="just"/>
            <a:r>
              <a:rPr lang="en-US" sz="2800" b="0" i="0" dirty="0">
                <a:solidFill>
                  <a:srgbClr val="3A3A3A"/>
                </a:solidFill>
                <a:effectLst/>
                <a:latin typeface="arial" panose="020B0604020202020204" pitchFamily="34" charset="0"/>
              </a:rPr>
              <a:t>This principle is used in STATCOM for reactive power control. </a:t>
            </a:r>
            <a:endParaRPr lang="en-US" b="0" i="0" dirty="0">
              <a:solidFill>
                <a:srgbClr val="3A3A3A"/>
              </a:solidFill>
              <a:effectLst/>
              <a:latin typeface="-apple-system"/>
            </a:endParaRPr>
          </a:p>
        </p:txBody>
      </p:sp>
      <p:sp>
        <p:nvSpPr>
          <p:cNvPr id="8" name="Title 1">
            <a:extLst>
              <a:ext uri="{FF2B5EF4-FFF2-40B4-BE49-F238E27FC236}">
                <a16:creationId xmlns:a16="http://schemas.microsoft.com/office/drawing/2014/main" id="{6F267D15-A6B6-480F-9E09-13B05C64ED87}"/>
              </a:ext>
            </a:extLst>
          </p:cNvPr>
          <p:cNvSpPr txBox="1">
            <a:spLocks/>
          </p:cNvSpPr>
          <p:nvPr/>
        </p:nvSpPr>
        <p:spPr>
          <a:xfrm>
            <a:off x="419477" y="182091"/>
            <a:ext cx="9144000" cy="7154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arial" panose="020B0604020202020204" pitchFamily="34" charset="0"/>
              </a:rPr>
              <a:t>Working Principle of STATCOM</a:t>
            </a:r>
            <a:endParaRPr lang="th-TH" dirty="0"/>
          </a:p>
        </p:txBody>
      </p:sp>
      <p:pic>
        <p:nvPicPr>
          <p:cNvPr id="10" name="Picture 9">
            <a:extLst>
              <a:ext uri="{FF2B5EF4-FFF2-40B4-BE49-F238E27FC236}">
                <a16:creationId xmlns:a16="http://schemas.microsoft.com/office/drawing/2014/main" id="{A3F12288-744D-4DD5-9788-3F908D543558}"/>
              </a:ext>
            </a:extLst>
          </p:cNvPr>
          <p:cNvPicPr>
            <a:picLocks noChangeAspect="1"/>
          </p:cNvPicPr>
          <p:nvPr/>
        </p:nvPicPr>
        <p:blipFill>
          <a:blip r:embed="rId4"/>
          <a:stretch>
            <a:fillRect/>
          </a:stretch>
        </p:blipFill>
        <p:spPr>
          <a:xfrm>
            <a:off x="3131663" y="794631"/>
            <a:ext cx="8153400" cy="5610225"/>
          </a:xfrm>
          <a:prstGeom prst="rect">
            <a:avLst/>
          </a:prstGeom>
        </p:spPr>
      </p:pic>
    </p:spTree>
    <p:extLst>
      <p:ext uri="{BB962C8B-B14F-4D97-AF65-F5344CB8AC3E}">
        <p14:creationId xmlns:p14="http://schemas.microsoft.com/office/powerpoint/2010/main" val="193852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AFAC8-EF92-449D-8493-8C666EC6E8E0}"/>
              </a:ext>
            </a:extLst>
          </p:cNvPr>
          <p:cNvSpPr>
            <a:spLocks noGrp="1"/>
          </p:cNvSpPr>
          <p:nvPr>
            <p:ph idx="1"/>
          </p:nvPr>
        </p:nvSpPr>
        <p:spPr>
          <a:xfrm>
            <a:off x="479834" y="4870449"/>
            <a:ext cx="11473354" cy="1897996"/>
          </a:xfrm>
        </p:spPr>
        <p:txBody>
          <a:bodyPr>
            <a:normAutofit fontScale="55000" lnSpcReduction="20000"/>
          </a:bodyPr>
          <a:lstStyle/>
          <a:p>
            <a:r>
              <a:rPr lang="en-US" dirty="0"/>
              <a:t>It is a utility voltage or Et is the basically transmission voltage or grid voltage.</a:t>
            </a:r>
          </a:p>
          <a:p>
            <a:r>
              <a:rPr lang="en-US" dirty="0"/>
              <a:t>Here is the STATCOM current </a:t>
            </a:r>
            <a:r>
              <a:rPr lang="en-US" dirty="0" err="1"/>
              <a:t>Iq</a:t>
            </a:r>
            <a:r>
              <a:rPr lang="en-US" dirty="0"/>
              <a:t> and magnetic coupling or small reactance coupling just connecting the synchronous compensator. </a:t>
            </a:r>
          </a:p>
          <a:p>
            <a:r>
              <a:rPr lang="en-US" dirty="0"/>
              <a:t>This is voltage source converter.</a:t>
            </a:r>
          </a:p>
          <a:p>
            <a:r>
              <a:rPr lang="en-US" dirty="0"/>
              <a:t>Here is the DC energy source in most cases capacitor bank is the DC energy source. It can be represented as ESTATCOM internal voltage it is connected to reactance </a:t>
            </a:r>
            <a:r>
              <a:rPr lang="en-US" dirty="0" err="1"/>
              <a:t>Xs</a:t>
            </a:r>
            <a:r>
              <a:rPr lang="en-US" dirty="0"/>
              <a:t> current </a:t>
            </a:r>
            <a:r>
              <a:rPr lang="en-US" dirty="0" err="1"/>
              <a:t>Istatcom</a:t>
            </a:r>
            <a:r>
              <a:rPr lang="en-US" dirty="0"/>
              <a:t> flowing and providing the utility voltages.</a:t>
            </a:r>
          </a:p>
          <a:p>
            <a:r>
              <a:rPr lang="en-US" dirty="0"/>
              <a:t>STATCOM Voltage is greater than transmission line voltage( Es&gt;Et) it supplies the reactive power. STATCOM voltage Es is less than the Utility voltage E utility than absorb the reactive power.</a:t>
            </a:r>
            <a:endParaRPr lang="th-TH" dirty="0"/>
          </a:p>
        </p:txBody>
      </p:sp>
      <p:pic>
        <p:nvPicPr>
          <p:cNvPr id="5" name="Picture 4">
            <a:extLst>
              <a:ext uri="{FF2B5EF4-FFF2-40B4-BE49-F238E27FC236}">
                <a16:creationId xmlns:a16="http://schemas.microsoft.com/office/drawing/2014/main" id="{932B68E9-A0F8-4CCF-855C-93714D2404CE}"/>
              </a:ext>
            </a:extLst>
          </p:cNvPr>
          <p:cNvPicPr>
            <a:picLocks noChangeAspect="1"/>
          </p:cNvPicPr>
          <p:nvPr/>
        </p:nvPicPr>
        <p:blipFill>
          <a:blip r:embed="rId2"/>
          <a:stretch>
            <a:fillRect/>
          </a:stretch>
        </p:blipFill>
        <p:spPr>
          <a:xfrm>
            <a:off x="479834" y="950613"/>
            <a:ext cx="10031027" cy="3919835"/>
          </a:xfrm>
          <a:prstGeom prst="rect">
            <a:avLst/>
          </a:prstGeom>
        </p:spPr>
      </p:pic>
      <p:sp>
        <p:nvSpPr>
          <p:cNvPr id="6" name="TextBox 5">
            <a:extLst>
              <a:ext uri="{FF2B5EF4-FFF2-40B4-BE49-F238E27FC236}">
                <a16:creationId xmlns:a16="http://schemas.microsoft.com/office/drawing/2014/main" id="{9AF22752-D112-455A-8C21-13844D07A115}"/>
              </a:ext>
            </a:extLst>
          </p:cNvPr>
          <p:cNvSpPr txBox="1"/>
          <p:nvPr/>
        </p:nvSpPr>
        <p:spPr>
          <a:xfrm>
            <a:off x="2270157" y="165783"/>
            <a:ext cx="6097508" cy="523220"/>
          </a:xfrm>
          <a:prstGeom prst="rect">
            <a:avLst/>
          </a:prstGeom>
          <a:noFill/>
        </p:spPr>
        <p:txBody>
          <a:bodyPr wrap="square">
            <a:spAutoFit/>
          </a:bodyPr>
          <a:lstStyle/>
          <a:p>
            <a:r>
              <a:rPr lang="en-US" b="1" dirty="0">
                <a:solidFill>
                  <a:srgbClr val="002060"/>
                </a:solidFill>
                <a:latin typeface="arial" panose="020B0604020202020204" pitchFamily="34" charset="0"/>
              </a:rPr>
              <a:t>Working Principle of STATCOM</a:t>
            </a:r>
            <a:endParaRPr lang="th-TH" dirty="0"/>
          </a:p>
        </p:txBody>
      </p:sp>
    </p:spTree>
    <p:extLst>
      <p:ext uri="{BB962C8B-B14F-4D97-AF65-F5344CB8AC3E}">
        <p14:creationId xmlns:p14="http://schemas.microsoft.com/office/powerpoint/2010/main" val="38629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031A3B-B3F1-4541-BB1E-8170D0D25052}"/>
              </a:ext>
            </a:extLst>
          </p:cNvPr>
          <p:cNvSpPr txBox="1"/>
          <p:nvPr/>
        </p:nvSpPr>
        <p:spPr>
          <a:xfrm>
            <a:off x="359876" y="91476"/>
            <a:ext cx="11699340" cy="923330"/>
          </a:xfrm>
          <a:prstGeom prst="rect">
            <a:avLst/>
          </a:prstGeom>
          <a:noFill/>
        </p:spPr>
        <p:txBody>
          <a:bodyPr wrap="square">
            <a:spAutoFit/>
          </a:bodyPr>
          <a:lstStyle/>
          <a:p>
            <a:pPr algn="ctr"/>
            <a:r>
              <a:rPr lang="en-US" sz="5400" b="1" i="0" dirty="0">
                <a:solidFill>
                  <a:srgbClr val="002060"/>
                </a:solidFill>
                <a:effectLst/>
                <a:latin typeface="arial" panose="020B0604020202020204" pitchFamily="34" charset="0"/>
              </a:rPr>
              <a:t>Design of STATCOM</a:t>
            </a:r>
            <a:endParaRPr lang="en-US" sz="5400" b="1" i="0" dirty="0">
              <a:solidFill>
                <a:srgbClr val="002060"/>
              </a:solidFill>
              <a:effectLst/>
              <a:latin typeface="-apple-system"/>
            </a:endParaRPr>
          </a:p>
        </p:txBody>
      </p:sp>
      <p:sp>
        <p:nvSpPr>
          <p:cNvPr id="9" name="TextBox 8">
            <a:extLst>
              <a:ext uri="{FF2B5EF4-FFF2-40B4-BE49-F238E27FC236}">
                <a16:creationId xmlns:a16="http://schemas.microsoft.com/office/drawing/2014/main" id="{F222DCB7-D0E8-4F5B-9D60-7AFF05902C3C}"/>
              </a:ext>
            </a:extLst>
          </p:cNvPr>
          <p:cNvSpPr txBox="1"/>
          <p:nvPr/>
        </p:nvSpPr>
        <p:spPr>
          <a:xfrm>
            <a:off x="309704" y="1014806"/>
            <a:ext cx="11749512" cy="6124754"/>
          </a:xfrm>
          <a:prstGeom prst="rect">
            <a:avLst/>
          </a:prstGeom>
          <a:noFill/>
        </p:spPr>
        <p:txBody>
          <a:bodyPr wrap="square">
            <a:spAutoFit/>
          </a:bodyPr>
          <a:lstStyle/>
          <a:p>
            <a:pPr algn="just"/>
            <a:r>
              <a:rPr lang="en-US" sz="2800" b="0" i="0" dirty="0">
                <a:solidFill>
                  <a:srgbClr val="3A3A3A"/>
                </a:solidFill>
                <a:effectLst/>
                <a:latin typeface="arial" panose="020B0604020202020204" pitchFamily="34" charset="0"/>
              </a:rPr>
              <a:t>STATCOM has the following components:</a:t>
            </a:r>
            <a:endParaRPr lang="en-US" b="0" i="0" dirty="0">
              <a:solidFill>
                <a:srgbClr val="3A3A3A"/>
              </a:solidFill>
              <a:effectLst/>
              <a:latin typeface="-apple-system"/>
            </a:endParaRPr>
          </a:p>
          <a:p>
            <a:pPr marL="285750" indent="-285750" algn="just"/>
            <a:r>
              <a:rPr lang="en-US" sz="2800" b="0" i="0" dirty="0">
                <a:solidFill>
                  <a:srgbClr val="3A3A3A"/>
                </a:solidFill>
                <a:effectLst/>
                <a:latin typeface="arial" panose="020B0604020202020204" pitchFamily="34" charset="0"/>
              </a:rPr>
              <a:t>1)</a:t>
            </a:r>
            <a:r>
              <a:rPr lang="en-US" sz="800" b="0" i="0" dirty="0">
                <a:solidFill>
                  <a:srgbClr val="3A3A3A"/>
                </a:solidFill>
                <a:effectLst/>
                <a:latin typeface="times new roman" panose="02020603050405020304" pitchFamily="18" charset="0"/>
              </a:rPr>
              <a:t>      </a:t>
            </a:r>
            <a:r>
              <a:rPr lang="en-US" sz="2800" b="0" i="0" dirty="0">
                <a:solidFill>
                  <a:srgbClr val="3A3A3A"/>
                </a:solidFill>
                <a:effectLst/>
                <a:latin typeface="arial" panose="020B0604020202020204" pitchFamily="34" charset="0"/>
              </a:rPr>
              <a:t>A Voltage Source Converter, VSC</a:t>
            </a:r>
            <a:endParaRPr lang="en-US" b="0" i="0" dirty="0">
              <a:solidFill>
                <a:srgbClr val="3A3A3A"/>
              </a:solidFill>
              <a:effectLst/>
              <a:latin typeface="-apple-system"/>
            </a:endParaRPr>
          </a:p>
          <a:p>
            <a:pPr marL="285750" algn="just"/>
            <a:r>
              <a:rPr lang="en-US" sz="2800" b="0" i="0" dirty="0">
                <a:solidFill>
                  <a:srgbClr val="3A3A3A"/>
                </a:solidFill>
                <a:effectLst/>
                <a:latin typeface="arial" panose="020B0604020202020204" pitchFamily="34" charset="0"/>
              </a:rPr>
              <a:t>The voltage-source converter is used to convert the DC input voltage to an AC output voltage. Two of the common VSC types are as below.</a:t>
            </a:r>
            <a:endParaRPr lang="en-US" b="0" i="0" dirty="0">
              <a:solidFill>
                <a:srgbClr val="3A3A3A"/>
              </a:solidFill>
              <a:effectLst/>
              <a:latin typeface="-apple-system"/>
            </a:endParaRPr>
          </a:p>
          <a:p>
            <a:pPr marL="514350" indent="-228600" algn="just"/>
            <a:r>
              <a:rPr lang="en-US" sz="2800" b="0" i="0" dirty="0">
                <a:solidFill>
                  <a:srgbClr val="3A3A3A"/>
                </a:solidFill>
                <a:effectLst/>
                <a:latin typeface="arial" panose="020B0604020202020204" pitchFamily="34" charset="0"/>
              </a:rPr>
              <a:t>a)</a:t>
            </a:r>
            <a:r>
              <a:rPr lang="en-US" sz="800" b="0" i="0" dirty="0">
                <a:solidFill>
                  <a:srgbClr val="3A3A3A"/>
                </a:solidFill>
                <a:effectLst/>
                <a:latin typeface="times new roman" panose="02020603050405020304" pitchFamily="18" charset="0"/>
              </a:rPr>
              <a:t>    </a:t>
            </a:r>
            <a:r>
              <a:rPr lang="en-US" sz="2800" b="0" i="0" dirty="0">
                <a:solidFill>
                  <a:srgbClr val="3A3A3A"/>
                </a:solidFill>
                <a:effectLst/>
                <a:latin typeface="arial" panose="020B0604020202020204" pitchFamily="34" charset="0"/>
              </a:rPr>
              <a:t>Square-wave Inverters using Gate Turn-Off Thyristors: In this type of VSC, output AC voltage is controlled by changing the DC capacitor input voltage, as the fundamental component of the converter output voltage is proportional to the </a:t>
            </a:r>
            <a:r>
              <a:rPr lang="en-US" dirty="0">
                <a:solidFill>
                  <a:srgbClr val="3A3A3A"/>
                </a:solidFill>
                <a:latin typeface="arial" panose="020B0604020202020204" pitchFamily="34" charset="0"/>
              </a:rPr>
              <a:t>DC voltage.</a:t>
            </a:r>
          </a:p>
          <a:p>
            <a:pPr marL="514350" indent="-228600" algn="just"/>
            <a:r>
              <a:rPr lang="en-US" dirty="0">
                <a:solidFill>
                  <a:srgbClr val="3A3A3A"/>
                </a:solidFill>
                <a:latin typeface="arial" panose="020B0604020202020204" pitchFamily="34" charset="0"/>
              </a:rPr>
              <a:t>b)    PWM Inverters using Insulated Gate Bipolar Transistors (IGBT): It uses Pulse Width Modulation (PWM) technique to create a sinusoidal waveform from a DC voltage source with a typical chopping frequency of a few kHz. In contrast to the GTO-based type, the IGBT-based VSC utilizes a fixed DC voltage and varies its output AC voltage by changing the modulation index of the PWM modulator.</a:t>
            </a:r>
          </a:p>
        </p:txBody>
      </p:sp>
    </p:spTree>
    <p:extLst>
      <p:ext uri="{BB962C8B-B14F-4D97-AF65-F5344CB8AC3E}">
        <p14:creationId xmlns:p14="http://schemas.microsoft.com/office/powerpoint/2010/main" val="339084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BD690E1-2660-48D7-B001-A7F93C01DD10}"/>
              </a:ext>
            </a:extLst>
          </p:cNvPr>
          <p:cNvSpPr/>
          <p:nvPr/>
        </p:nvSpPr>
        <p:spPr>
          <a:xfrm>
            <a:off x="3956364" y="298764"/>
            <a:ext cx="2888055" cy="1591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VSC  </a:t>
            </a:r>
          </a:p>
          <a:p>
            <a:pPr algn="ctr"/>
            <a:r>
              <a:rPr lang="en-US" sz="2400" b="1" dirty="0"/>
              <a:t>(Voltage Source Converter)</a:t>
            </a:r>
            <a:endParaRPr lang="th-TH" sz="2400" b="1" dirty="0"/>
          </a:p>
        </p:txBody>
      </p:sp>
      <p:sp>
        <p:nvSpPr>
          <p:cNvPr id="5" name="Arrow: Right 4">
            <a:extLst>
              <a:ext uri="{FF2B5EF4-FFF2-40B4-BE49-F238E27FC236}">
                <a16:creationId xmlns:a16="http://schemas.microsoft.com/office/drawing/2014/main" id="{DAC8CFA8-668C-412F-9287-6110E0AF56BC}"/>
              </a:ext>
            </a:extLst>
          </p:cNvPr>
          <p:cNvSpPr/>
          <p:nvPr/>
        </p:nvSpPr>
        <p:spPr>
          <a:xfrm>
            <a:off x="2109457" y="941561"/>
            <a:ext cx="1910281" cy="55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Arrow: Right 5">
            <a:extLst>
              <a:ext uri="{FF2B5EF4-FFF2-40B4-BE49-F238E27FC236}">
                <a16:creationId xmlns:a16="http://schemas.microsoft.com/office/drawing/2014/main" id="{DF188B33-8955-470C-A0A8-704B31A997FD}"/>
              </a:ext>
            </a:extLst>
          </p:cNvPr>
          <p:cNvSpPr/>
          <p:nvPr/>
        </p:nvSpPr>
        <p:spPr>
          <a:xfrm>
            <a:off x="6844419" y="941560"/>
            <a:ext cx="1910281" cy="55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TextBox 6">
            <a:extLst>
              <a:ext uri="{FF2B5EF4-FFF2-40B4-BE49-F238E27FC236}">
                <a16:creationId xmlns:a16="http://schemas.microsoft.com/office/drawing/2014/main" id="{B0564BB7-5D66-4606-A05E-0C0041A55892}"/>
              </a:ext>
            </a:extLst>
          </p:cNvPr>
          <p:cNvSpPr txBox="1"/>
          <p:nvPr/>
        </p:nvSpPr>
        <p:spPr>
          <a:xfrm>
            <a:off x="199176" y="504916"/>
            <a:ext cx="2009869" cy="1815882"/>
          </a:xfrm>
          <a:prstGeom prst="rect">
            <a:avLst/>
          </a:prstGeom>
          <a:noFill/>
        </p:spPr>
        <p:txBody>
          <a:bodyPr wrap="square" rtlCol="0">
            <a:spAutoFit/>
          </a:bodyPr>
          <a:lstStyle/>
          <a:p>
            <a:endParaRPr lang="en-US" dirty="0"/>
          </a:p>
          <a:p>
            <a:pPr algn="ctr"/>
            <a:r>
              <a:rPr lang="en-US" b="1" dirty="0"/>
              <a:t>I/P</a:t>
            </a:r>
          </a:p>
          <a:p>
            <a:pPr algn="ctr"/>
            <a:r>
              <a:rPr lang="en-US" b="1" dirty="0"/>
              <a:t>DC Voltage</a:t>
            </a:r>
          </a:p>
          <a:p>
            <a:endParaRPr lang="th-TH" dirty="0"/>
          </a:p>
        </p:txBody>
      </p:sp>
      <p:sp>
        <p:nvSpPr>
          <p:cNvPr id="8" name="TextBox 7">
            <a:extLst>
              <a:ext uri="{FF2B5EF4-FFF2-40B4-BE49-F238E27FC236}">
                <a16:creationId xmlns:a16="http://schemas.microsoft.com/office/drawing/2014/main" id="{979FEAFD-51D3-4686-8B44-75ED22345A1B}"/>
              </a:ext>
            </a:extLst>
          </p:cNvPr>
          <p:cNvSpPr txBox="1"/>
          <p:nvPr/>
        </p:nvSpPr>
        <p:spPr>
          <a:xfrm>
            <a:off x="8664165" y="309749"/>
            <a:ext cx="2009869" cy="1815882"/>
          </a:xfrm>
          <a:prstGeom prst="rect">
            <a:avLst/>
          </a:prstGeom>
          <a:noFill/>
        </p:spPr>
        <p:txBody>
          <a:bodyPr wrap="square" rtlCol="0">
            <a:spAutoFit/>
          </a:bodyPr>
          <a:lstStyle/>
          <a:p>
            <a:endParaRPr lang="en-US" dirty="0"/>
          </a:p>
          <a:p>
            <a:pPr algn="ctr"/>
            <a:r>
              <a:rPr lang="en-US" b="1" dirty="0"/>
              <a:t>O/P</a:t>
            </a:r>
          </a:p>
          <a:p>
            <a:pPr algn="ctr"/>
            <a:r>
              <a:rPr lang="en-US" b="1" dirty="0"/>
              <a:t>AC Voltage</a:t>
            </a:r>
          </a:p>
          <a:p>
            <a:endParaRPr lang="th-TH" dirty="0"/>
          </a:p>
        </p:txBody>
      </p:sp>
      <p:sp>
        <p:nvSpPr>
          <p:cNvPr id="9" name="Rectangle 8">
            <a:extLst>
              <a:ext uri="{FF2B5EF4-FFF2-40B4-BE49-F238E27FC236}">
                <a16:creationId xmlns:a16="http://schemas.microsoft.com/office/drawing/2014/main" id="{323B9CCF-AEBE-42DA-A0A2-F184F743FCAD}"/>
              </a:ext>
            </a:extLst>
          </p:cNvPr>
          <p:cNvSpPr/>
          <p:nvPr/>
        </p:nvSpPr>
        <p:spPr>
          <a:xfrm>
            <a:off x="4662533" y="2320798"/>
            <a:ext cx="2091351" cy="9868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 of </a:t>
            </a:r>
          </a:p>
          <a:p>
            <a:pPr algn="ctr"/>
            <a:r>
              <a:rPr lang="en-US" dirty="0"/>
              <a:t>VSC</a:t>
            </a:r>
            <a:endParaRPr lang="th-TH" dirty="0"/>
          </a:p>
        </p:txBody>
      </p:sp>
      <p:sp>
        <p:nvSpPr>
          <p:cNvPr id="10" name="Rectangle 9">
            <a:extLst>
              <a:ext uri="{FF2B5EF4-FFF2-40B4-BE49-F238E27FC236}">
                <a16:creationId xmlns:a16="http://schemas.microsoft.com/office/drawing/2014/main" id="{3C2DAEDC-9880-4523-948D-24679D67F110}"/>
              </a:ext>
            </a:extLst>
          </p:cNvPr>
          <p:cNvSpPr/>
          <p:nvPr/>
        </p:nvSpPr>
        <p:spPr>
          <a:xfrm>
            <a:off x="1276537" y="5196690"/>
            <a:ext cx="2996697" cy="13625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Square wave inverter using GTO (</a:t>
            </a:r>
            <a:r>
              <a:rPr lang="en-US" sz="2400" b="0" i="0" dirty="0">
                <a:effectLst/>
                <a:latin typeface="Google Sans"/>
              </a:rPr>
              <a:t>Gate turn-off thyristor</a:t>
            </a:r>
            <a:r>
              <a:rPr lang="en-US" sz="2400" dirty="0"/>
              <a:t>)</a:t>
            </a:r>
            <a:endParaRPr lang="th-TH" sz="2400" dirty="0"/>
          </a:p>
        </p:txBody>
      </p:sp>
      <p:sp>
        <p:nvSpPr>
          <p:cNvPr id="11" name="Rectangle 10">
            <a:extLst>
              <a:ext uri="{FF2B5EF4-FFF2-40B4-BE49-F238E27FC236}">
                <a16:creationId xmlns:a16="http://schemas.microsoft.com/office/drawing/2014/main" id="{5E9A6834-5B38-4ABC-AA7E-BBCFAA8DFC55}"/>
              </a:ext>
            </a:extLst>
          </p:cNvPr>
          <p:cNvSpPr/>
          <p:nvPr/>
        </p:nvSpPr>
        <p:spPr>
          <a:xfrm>
            <a:off x="7335569" y="5185706"/>
            <a:ext cx="2838262" cy="13625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PWM inverter using IGBT (insulated-gate bipolar transistor)</a:t>
            </a:r>
            <a:endParaRPr lang="th-TH" sz="2400" dirty="0"/>
          </a:p>
        </p:txBody>
      </p:sp>
      <p:cxnSp>
        <p:nvCxnSpPr>
          <p:cNvPr id="13" name="Straight Connector 12">
            <a:extLst>
              <a:ext uri="{FF2B5EF4-FFF2-40B4-BE49-F238E27FC236}">
                <a16:creationId xmlns:a16="http://schemas.microsoft.com/office/drawing/2014/main" id="{A7B9ECC5-A227-485B-A101-5EDA16F39C42}"/>
              </a:ext>
            </a:extLst>
          </p:cNvPr>
          <p:cNvCxnSpPr>
            <a:stCxn id="9" idx="2"/>
          </p:cNvCxnSpPr>
          <p:nvPr/>
        </p:nvCxnSpPr>
        <p:spPr>
          <a:xfrm flipH="1">
            <a:off x="5694630" y="3307626"/>
            <a:ext cx="13579" cy="91128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47B962E-B338-4884-A28C-A3EC7F23984A}"/>
              </a:ext>
            </a:extLst>
          </p:cNvPr>
          <p:cNvCxnSpPr>
            <a:cxnSpLocks/>
            <a:endCxn id="10" idx="0"/>
          </p:cNvCxnSpPr>
          <p:nvPr/>
        </p:nvCxnSpPr>
        <p:spPr>
          <a:xfrm rot="10800000" flipV="1">
            <a:off x="2774886" y="4218914"/>
            <a:ext cx="2919744" cy="977776"/>
          </a:xfrm>
          <a:prstGeom prst="bentConnector2">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17B52B1-18A1-4876-A5CD-21A4D3D38F75}"/>
              </a:ext>
            </a:extLst>
          </p:cNvPr>
          <p:cNvCxnSpPr>
            <a:cxnSpLocks/>
            <a:endCxn id="11" idx="0"/>
          </p:cNvCxnSpPr>
          <p:nvPr/>
        </p:nvCxnSpPr>
        <p:spPr>
          <a:xfrm>
            <a:off x="5158212" y="4207931"/>
            <a:ext cx="3596488" cy="977775"/>
          </a:xfrm>
          <a:prstGeom prst="bentConnector2">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B0175F-8F7B-4A81-9392-5A5DA072A77C}"/>
              </a:ext>
            </a:extLst>
          </p:cNvPr>
          <p:cNvSpPr txBox="1"/>
          <p:nvPr/>
        </p:nvSpPr>
        <p:spPr>
          <a:xfrm>
            <a:off x="0" y="114585"/>
            <a:ext cx="3802454" cy="523220"/>
          </a:xfrm>
          <a:prstGeom prst="rect">
            <a:avLst/>
          </a:prstGeom>
          <a:noFill/>
        </p:spPr>
        <p:txBody>
          <a:bodyPr wrap="square" rtlCol="0">
            <a:spAutoFit/>
          </a:bodyPr>
          <a:lstStyle/>
          <a:p>
            <a:r>
              <a:rPr lang="en-US" b="1" dirty="0"/>
              <a:t>1) First Component</a:t>
            </a:r>
            <a:endParaRPr lang="th-TH" b="1" dirty="0"/>
          </a:p>
        </p:txBody>
      </p:sp>
      <p:pic>
        <p:nvPicPr>
          <p:cNvPr id="14" name="Picture 13">
            <a:extLst>
              <a:ext uri="{FF2B5EF4-FFF2-40B4-BE49-F238E27FC236}">
                <a16:creationId xmlns:a16="http://schemas.microsoft.com/office/drawing/2014/main" id="{358F0557-7E1E-499D-AE02-68921E1F41BE}"/>
              </a:ext>
            </a:extLst>
          </p:cNvPr>
          <p:cNvPicPr>
            <a:picLocks noChangeAspect="1"/>
          </p:cNvPicPr>
          <p:nvPr/>
        </p:nvPicPr>
        <p:blipFill>
          <a:blip r:embed="rId2"/>
          <a:stretch>
            <a:fillRect/>
          </a:stretch>
        </p:blipFill>
        <p:spPr>
          <a:xfrm>
            <a:off x="7362724" y="2125113"/>
            <a:ext cx="4829275" cy="1958000"/>
          </a:xfrm>
          <a:prstGeom prst="rect">
            <a:avLst/>
          </a:prstGeom>
        </p:spPr>
      </p:pic>
    </p:spTree>
    <p:extLst>
      <p:ext uri="{BB962C8B-B14F-4D97-AF65-F5344CB8AC3E}">
        <p14:creationId xmlns:p14="http://schemas.microsoft.com/office/powerpoint/2010/main" val="9290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3321D4-75EA-477E-AD63-D97887659AF0}"/>
              </a:ext>
            </a:extLst>
          </p:cNvPr>
          <p:cNvSpPr txBox="1"/>
          <p:nvPr/>
        </p:nvSpPr>
        <p:spPr>
          <a:xfrm>
            <a:off x="0" y="114585"/>
            <a:ext cx="3802454" cy="523220"/>
          </a:xfrm>
          <a:prstGeom prst="rect">
            <a:avLst/>
          </a:prstGeom>
          <a:noFill/>
        </p:spPr>
        <p:txBody>
          <a:bodyPr wrap="square" rtlCol="0">
            <a:spAutoFit/>
          </a:bodyPr>
          <a:lstStyle/>
          <a:p>
            <a:r>
              <a:rPr lang="en-US" b="1" dirty="0"/>
              <a:t>2) DC Capacitor</a:t>
            </a:r>
            <a:endParaRPr lang="th-TH" b="1" dirty="0"/>
          </a:p>
        </p:txBody>
      </p:sp>
      <p:sp>
        <p:nvSpPr>
          <p:cNvPr id="5" name="TextBox 4">
            <a:extLst>
              <a:ext uri="{FF2B5EF4-FFF2-40B4-BE49-F238E27FC236}">
                <a16:creationId xmlns:a16="http://schemas.microsoft.com/office/drawing/2014/main" id="{93AB4107-E8CD-415D-8F05-216DBFC296DD}"/>
              </a:ext>
            </a:extLst>
          </p:cNvPr>
          <p:cNvSpPr txBox="1"/>
          <p:nvPr/>
        </p:nvSpPr>
        <p:spPr>
          <a:xfrm>
            <a:off x="108642" y="851026"/>
            <a:ext cx="11525061" cy="1815882"/>
          </a:xfrm>
          <a:prstGeom prst="rect">
            <a:avLst/>
          </a:prstGeom>
          <a:noFill/>
        </p:spPr>
        <p:txBody>
          <a:bodyPr wrap="square" rtlCol="0">
            <a:spAutoFit/>
          </a:bodyPr>
          <a:lstStyle/>
          <a:p>
            <a:r>
              <a:rPr lang="en-US" dirty="0"/>
              <a:t>It is used constant DC voltage to VSC.</a:t>
            </a:r>
          </a:p>
          <a:p>
            <a:endParaRPr lang="en-US" dirty="0"/>
          </a:p>
          <a:p>
            <a:br>
              <a:rPr lang="en-US" dirty="0"/>
            </a:br>
            <a:r>
              <a:rPr lang="en-US" b="0" i="0" dirty="0">
                <a:solidFill>
                  <a:srgbClr val="000000"/>
                </a:solidFill>
                <a:effectLst/>
                <a:latin typeface="Arial" panose="020B0604020202020204" pitchFamily="34" charset="0"/>
              </a:rPr>
              <a:t>This component provides the DC voltage for the inverter</a:t>
            </a:r>
            <a:endParaRPr lang="th-TH" dirty="0"/>
          </a:p>
        </p:txBody>
      </p:sp>
      <p:pic>
        <p:nvPicPr>
          <p:cNvPr id="6" name="Picture 5">
            <a:extLst>
              <a:ext uri="{FF2B5EF4-FFF2-40B4-BE49-F238E27FC236}">
                <a16:creationId xmlns:a16="http://schemas.microsoft.com/office/drawing/2014/main" id="{B328E2B8-A6B4-4B71-9A4A-739FDF85FB55}"/>
              </a:ext>
            </a:extLst>
          </p:cNvPr>
          <p:cNvPicPr>
            <a:picLocks noChangeAspect="1"/>
          </p:cNvPicPr>
          <p:nvPr/>
        </p:nvPicPr>
        <p:blipFill>
          <a:blip r:embed="rId2"/>
          <a:stretch>
            <a:fillRect/>
          </a:stretch>
        </p:blipFill>
        <p:spPr>
          <a:xfrm>
            <a:off x="2444435" y="2782335"/>
            <a:ext cx="7962900" cy="3752850"/>
          </a:xfrm>
          <a:prstGeom prst="rect">
            <a:avLst/>
          </a:prstGeom>
        </p:spPr>
      </p:pic>
    </p:spTree>
    <p:extLst>
      <p:ext uri="{BB962C8B-B14F-4D97-AF65-F5344CB8AC3E}">
        <p14:creationId xmlns:p14="http://schemas.microsoft.com/office/powerpoint/2010/main" val="69327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D81E1A-94C3-4C12-8C9F-8AA19531E855}"/>
              </a:ext>
            </a:extLst>
          </p:cNvPr>
          <p:cNvSpPr txBox="1"/>
          <p:nvPr/>
        </p:nvSpPr>
        <p:spPr>
          <a:xfrm>
            <a:off x="0" y="114585"/>
            <a:ext cx="3802454" cy="523220"/>
          </a:xfrm>
          <a:prstGeom prst="rect">
            <a:avLst/>
          </a:prstGeom>
          <a:noFill/>
        </p:spPr>
        <p:txBody>
          <a:bodyPr wrap="square" rtlCol="0">
            <a:spAutoFit/>
          </a:bodyPr>
          <a:lstStyle/>
          <a:p>
            <a:r>
              <a:rPr lang="en-US" b="1" dirty="0"/>
              <a:t>3) Inductive Reactance</a:t>
            </a:r>
            <a:endParaRPr lang="th-TH" b="1" dirty="0"/>
          </a:p>
        </p:txBody>
      </p:sp>
      <p:sp>
        <p:nvSpPr>
          <p:cNvPr id="5" name="TextBox 4">
            <a:extLst>
              <a:ext uri="{FF2B5EF4-FFF2-40B4-BE49-F238E27FC236}">
                <a16:creationId xmlns:a16="http://schemas.microsoft.com/office/drawing/2014/main" id="{579A2BF7-78B6-407C-85E1-0AEDB77310B6}"/>
              </a:ext>
            </a:extLst>
          </p:cNvPr>
          <p:cNvSpPr txBox="1"/>
          <p:nvPr/>
        </p:nvSpPr>
        <p:spPr>
          <a:xfrm>
            <a:off x="0" y="814812"/>
            <a:ext cx="11525061" cy="3108543"/>
          </a:xfrm>
          <a:prstGeom prst="rect">
            <a:avLst/>
          </a:prstGeom>
          <a:noFill/>
        </p:spPr>
        <p:txBody>
          <a:bodyPr wrap="square" rtlCol="0">
            <a:spAutoFit/>
          </a:bodyPr>
          <a:lstStyle/>
          <a:p>
            <a:r>
              <a:rPr lang="en-US" dirty="0"/>
              <a:t>It is connected in between power system and VSC. </a:t>
            </a:r>
          </a:p>
          <a:p>
            <a:r>
              <a:rPr lang="en-US" dirty="0"/>
              <a:t>It is similar as a transformer.</a:t>
            </a:r>
          </a:p>
          <a:p>
            <a:r>
              <a:rPr lang="en-US" dirty="0"/>
              <a:t>Its main function is to neutralize the harmonics contained in a square wave.</a:t>
            </a:r>
          </a:p>
          <a:p>
            <a:endParaRPr lang="en-US" dirty="0"/>
          </a:p>
          <a:p>
            <a:endParaRPr lang="en-US" dirty="0"/>
          </a:p>
          <a:p>
            <a:r>
              <a:rPr lang="en-US" b="0" i="0" dirty="0">
                <a:solidFill>
                  <a:srgbClr val="000000"/>
                </a:solidFill>
                <a:effectLst/>
                <a:latin typeface="Arial" panose="020B0604020202020204" pitchFamily="34" charset="0"/>
              </a:rPr>
              <a:t>It connects the inverter output to the power system. This is usually the leakage inductance of a coupling transformer.</a:t>
            </a:r>
            <a:endParaRPr lang="th-TH" dirty="0"/>
          </a:p>
        </p:txBody>
      </p:sp>
      <p:pic>
        <p:nvPicPr>
          <p:cNvPr id="6" name="Picture 5">
            <a:extLst>
              <a:ext uri="{FF2B5EF4-FFF2-40B4-BE49-F238E27FC236}">
                <a16:creationId xmlns:a16="http://schemas.microsoft.com/office/drawing/2014/main" id="{5A5D1E22-FBB6-4913-B494-58A645B02783}"/>
              </a:ext>
            </a:extLst>
          </p:cNvPr>
          <p:cNvPicPr>
            <a:picLocks noChangeAspect="1"/>
          </p:cNvPicPr>
          <p:nvPr/>
        </p:nvPicPr>
        <p:blipFill>
          <a:blip r:embed="rId2"/>
          <a:stretch>
            <a:fillRect/>
          </a:stretch>
        </p:blipFill>
        <p:spPr>
          <a:xfrm>
            <a:off x="1901227" y="3923355"/>
            <a:ext cx="7962900" cy="2820060"/>
          </a:xfrm>
          <a:prstGeom prst="rect">
            <a:avLst/>
          </a:prstGeom>
        </p:spPr>
      </p:pic>
    </p:spTree>
    <p:extLst>
      <p:ext uri="{BB962C8B-B14F-4D97-AF65-F5344CB8AC3E}">
        <p14:creationId xmlns:p14="http://schemas.microsoft.com/office/powerpoint/2010/main" val="350388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86A80-239A-4D21-BFD1-5F7F72287234}"/>
              </a:ext>
            </a:extLst>
          </p:cNvPr>
          <p:cNvSpPr txBox="1"/>
          <p:nvPr/>
        </p:nvSpPr>
        <p:spPr>
          <a:xfrm>
            <a:off x="0" y="114585"/>
            <a:ext cx="3802454" cy="523220"/>
          </a:xfrm>
          <a:prstGeom prst="rect">
            <a:avLst/>
          </a:prstGeom>
          <a:noFill/>
        </p:spPr>
        <p:txBody>
          <a:bodyPr wrap="square" rtlCol="0">
            <a:spAutoFit/>
          </a:bodyPr>
          <a:lstStyle/>
          <a:p>
            <a:r>
              <a:rPr lang="en-US" b="1" dirty="0"/>
              <a:t>4) Harmonic Filter</a:t>
            </a:r>
            <a:endParaRPr lang="th-TH" b="1" dirty="0"/>
          </a:p>
        </p:txBody>
      </p:sp>
      <p:sp>
        <p:nvSpPr>
          <p:cNvPr id="5" name="TextBox 4">
            <a:extLst>
              <a:ext uri="{FF2B5EF4-FFF2-40B4-BE49-F238E27FC236}">
                <a16:creationId xmlns:a16="http://schemas.microsoft.com/office/drawing/2014/main" id="{05291C0F-CE42-4548-8AAA-BC0A08D469F3}"/>
              </a:ext>
            </a:extLst>
          </p:cNvPr>
          <p:cNvSpPr txBox="1"/>
          <p:nvPr/>
        </p:nvSpPr>
        <p:spPr>
          <a:xfrm>
            <a:off x="208230" y="823865"/>
            <a:ext cx="11561275" cy="1815882"/>
          </a:xfrm>
          <a:prstGeom prst="rect">
            <a:avLst/>
          </a:prstGeom>
          <a:noFill/>
        </p:spPr>
        <p:txBody>
          <a:bodyPr wrap="square" rtlCol="0">
            <a:spAutoFit/>
          </a:bodyPr>
          <a:lstStyle/>
          <a:p>
            <a:r>
              <a:rPr lang="en-US" dirty="0"/>
              <a:t>The main purpose of harmonic filter is used to reduce the number of harmonics. OR</a:t>
            </a:r>
          </a:p>
          <a:p>
            <a:r>
              <a:rPr lang="en-US" b="0" i="0" dirty="0">
                <a:solidFill>
                  <a:srgbClr val="000000"/>
                </a:solidFill>
                <a:effectLst/>
                <a:latin typeface="Arial" panose="020B0604020202020204" pitchFamily="34" charset="0"/>
              </a:rPr>
              <a:t>Mitigate harmonics and other high frequency components due to the inverters.</a:t>
            </a:r>
            <a:endParaRPr lang="th-TH" dirty="0"/>
          </a:p>
        </p:txBody>
      </p:sp>
      <p:pic>
        <p:nvPicPr>
          <p:cNvPr id="7" name="Picture 6">
            <a:extLst>
              <a:ext uri="{FF2B5EF4-FFF2-40B4-BE49-F238E27FC236}">
                <a16:creationId xmlns:a16="http://schemas.microsoft.com/office/drawing/2014/main" id="{A999BF30-B322-48F9-A8D9-5CC051A722AD}"/>
              </a:ext>
            </a:extLst>
          </p:cNvPr>
          <p:cNvPicPr>
            <a:picLocks noChangeAspect="1"/>
          </p:cNvPicPr>
          <p:nvPr/>
        </p:nvPicPr>
        <p:blipFill>
          <a:blip r:embed="rId2"/>
          <a:stretch>
            <a:fillRect/>
          </a:stretch>
        </p:blipFill>
        <p:spPr>
          <a:xfrm>
            <a:off x="1901227" y="2990565"/>
            <a:ext cx="7962900" cy="3752850"/>
          </a:xfrm>
          <a:prstGeom prst="rect">
            <a:avLst/>
          </a:prstGeom>
        </p:spPr>
      </p:pic>
    </p:spTree>
    <p:extLst>
      <p:ext uri="{BB962C8B-B14F-4D97-AF65-F5344CB8AC3E}">
        <p14:creationId xmlns:p14="http://schemas.microsoft.com/office/powerpoint/2010/main" val="127884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11EA15-D122-486C-9FEB-167A621707D1}"/>
              </a:ext>
            </a:extLst>
          </p:cNvPr>
          <p:cNvPicPr>
            <a:picLocks noChangeAspect="1"/>
          </p:cNvPicPr>
          <p:nvPr/>
        </p:nvPicPr>
        <p:blipFill>
          <a:blip r:embed="rId2"/>
          <a:stretch>
            <a:fillRect/>
          </a:stretch>
        </p:blipFill>
        <p:spPr>
          <a:xfrm>
            <a:off x="160648" y="146311"/>
            <a:ext cx="12115800" cy="5905500"/>
          </a:xfrm>
          <a:prstGeom prst="rect">
            <a:avLst/>
          </a:prstGeom>
        </p:spPr>
      </p:pic>
      <p:sp>
        <p:nvSpPr>
          <p:cNvPr id="6" name="TextBox 5">
            <a:extLst>
              <a:ext uri="{FF2B5EF4-FFF2-40B4-BE49-F238E27FC236}">
                <a16:creationId xmlns:a16="http://schemas.microsoft.com/office/drawing/2014/main" id="{26A758F7-3BD6-4138-8425-5407414AA261}"/>
              </a:ext>
            </a:extLst>
          </p:cNvPr>
          <p:cNvSpPr txBox="1"/>
          <p:nvPr/>
        </p:nvSpPr>
        <p:spPr>
          <a:xfrm>
            <a:off x="3921550" y="5495827"/>
            <a:ext cx="3563331" cy="954107"/>
          </a:xfrm>
          <a:prstGeom prst="rect">
            <a:avLst/>
          </a:prstGeom>
          <a:noFill/>
        </p:spPr>
        <p:txBody>
          <a:bodyPr wrap="square" rtlCol="0">
            <a:spAutoFit/>
          </a:bodyPr>
          <a:lstStyle/>
          <a:p>
            <a:r>
              <a:rPr lang="en-US" dirty="0"/>
              <a:t>STATCOM is much more better than SVC</a:t>
            </a:r>
            <a:endParaRPr lang="th-TH" dirty="0"/>
          </a:p>
        </p:txBody>
      </p:sp>
    </p:spTree>
    <p:extLst>
      <p:ext uri="{BB962C8B-B14F-4D97-AF65-F5344CB8AC3E}">
        <p14:creationId xmlns:p14="http://schemas.microsoft.com/office/powerpoint/2010/main" val="371392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85EA-87AA-4933-95DF-036440719C32}"/>
              </a:ext>
            </a:extLst>
          </p:cNvPr>
          <p:cNvSpPr>
            <a:spLocks noGrp="1"/>
          </p:cNvSpPr>
          <p:nvPr>
            <p:ph type="title"/>
          </p:nvPr>
        </p:nvSpPr>
        <p:spPr>
          <a:xfrm>
            <a:off x="752475" y="161927"/>
            <a:ext cx="10515600" cy="315912"/>
          </a:xfrm>
        </p:spPr>
        <p:txBody>
          <a:bodyPr>
            <a:normAutofit fontScale="90000"/>
          </a:bodyPr>
          <a:lstStyle/>
          <a:p>
            <a:r>
              <a:rPr lang="en-US" dirty="0"/>
              <a:t>Comparison of STATCOM and SVC</a:t>
            </a:r>
            <a:endParaRPr lang="th-TH" dirty="0"/>
          </a:p>
        </p:txBody>
      </p:sp>
      <p:sp>
        <p:nvSpPr>
          <p:cNvPr id="3" name="Content Placeholder 2">
            <a:extLst>
              <a:ext uri="{FF2B5EF4-FFF2-40B4-BE49-F238E27FC236}">
                <a16:creationId xmlns:a16="http://schemas.microsoft.com/office/drawing/2014/main" id="{A1716500-AFA9-4FF5-8477-90DBEFA41E80}"/>
              </a:ext>
            </a:extLst>
          </p:cNvPr>
          <p:cNvSpPr>
            <a:spLocks noGrp="1"/>
          </p:cNvSpPr>
          <p:nvPr>
            <p:ph idx="1"/>
          </p:nvPr>
        </p:nvSpPr>
        <p:spPr>
          <a:xfrm>
            <a:off x="646459" y="637848"/>
            <a:ext cx="11184180" cy="2647394"/>
          </a:xfrm>
        </p:spPr>
        <p:txBody>
          <a:bodyPr>
            <a:normAutofit/>
          </a:bodyPr>
          <a:lstStyle/>
          <a:p>
            <a:pPr marL="0" indent="0">
              <a:buNone/>
            </a:pPr>
            <a:r>
              <a:rPr lang="en-US" sz="2400" dirty="0"/>
              <a:t>This is the VI characteristics of STATCOM and SVC</a:t>
            </a:r>
          </a:p>
          <a:p>
            <a:pPr marL="0" indent="0">
              <a:buNone/>
            </a:pPr>
            <a:r>
              <a:rPr lang="en-US" sz="2400" dirty="0"/>
              <a:t>Right portion is inductive and left portion is capacitive.</a:t>
            </a:r>
          </a:p>
          <a:p>
            <a:pPr marL="0" indent="0">
              <a:buNone/>
            </a:pPr>
            <a:r>
              <a:rPr lang="en-US" sz="2400" dirty="0"/>
              <a:t>Y-axis is the voltage across the compensator and x-axis is the current to the compensator.</a:t>
            </a:r>
          </a:p>
          <a:p>
            <a:pPr marL="0" indent="0">
              <a:buNone/>
            </a:pPr>
            <a:r>
              <a:rPr lang="en-US" sz="2400" dirty="0"/>
              <a:t>The point of comparison b/w STATCOM and SVC is only here.</a:t>
            </a:r>
          </a:p>
          <a:p>
            <a:pPr marL="0" indent="0">
              <a:buNone/>
            </a:pPr>
            <a:r>
              <a:rPr lang="en-US" sz="2400" dirty="0"/>
              <a:t>You can see here even 0.2 per unit voltage, the STATCOM can provide the rated capacity </a:t>
            </a:r>
            <a:endParaRPr lang="th-TH" sz="2400" dirty="0"/>
          </a:p>
        </p:txBody>
      </p:sp>
      <p:pic>
        <p:nvPicPr>
          <p:cNvPr id="5" name="Picture 4">
            <a:extLst>
              <a:ext uri="{FF2B5EF4-FFF2-40B4-BE49-F238E27FC236}">
                <a16:creationId xmlns:a16="http://schemas.microsoft.com/office/drawing/2014/main" id="{CA031245-6253-4360-8B98-D35D4D694E13}"/>
              </a:ext>
            </a:extLst>
          </p:cNvPr>
          <p:cNvPicPr>
            <a:picLocks noChangeAspect="1"/>
          </p:cNvPicPr>
          <p:nvPr/>
        </p:nvPicPr>
        <p:blipFill>
          <a:blip r:embed="rId2"/>
          <a:stretch>
            <a:fillRect/>
          </a:stretch>
        </p:blipFill>
        <p:spPr>
          <a:xfrm>
            <a:off x="8924862" y="188201"/>
            <a:ext cx="2514663" cy="1278068"/>
          </a:xfrm>
          <a:prstGeom prst="rect">
            <a:avLst/>
          </a:prstGeom>
        </p:spPr>
      </p:pic>
      <p:pic>
        <p:nvPicPr>
          <p:cNvPr id="7" name="Picture 6">
            <a:extLst>
              <a:ext uri="{FF2B5EF4-FFF2-40B4-BE49-F238E27FC236}">
                <a16:creationId xmlns:a16="http://schemas.microsoft.com/office/drawing/2014/main" id="{E8A74DCB-6AF4-4F4F-B504-67AA4295737A}"/>
              </a:ext>
            </a:extLst>
          </p:cNvPr>
          <p:cNvPicPr>
            <a:picLocks noChangeAspect="1"/>
          </p:cNvPicPr>
          <p:nvPr/>
        </p:nvPicPr>
        <p:blipFill>
          <a:blip r:embed="rId3"/>
          <a:stretch>
            <a:fillRect/>
          </a:stretch>
        </p:blipFill>
        <p:spPr>
          <a:xfrm>
            <a:off x="752475" y="3572758"/>
            <a:ext cx="10687050" cy="3285241"/>
          </a:xfrm>
          <a:prstGeom prst="rect">
            <a:avLst/>
          </a:prstGeom>
        </p:spPr>
      </p:pic>
    </p:spTree>
    <p:extLst>
      <p:ext uri="{BB962C8B-B14F-4D97-AF65-F5344CB8AC3E}">
        <p14:creationId xmlns:p14="http://schemas.microsoft.com/office/powerpoint/2010/main" val="355415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117F-61CE-4BDA-97E4-26944F8D0942}"/>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0B2D557C-EE49-438B-AA57-B9689C388403}"/>
              </a:ext>
            </a:extLst>
          </p:cNvPr>
          <p:cNvSpPr>
            <a:spLocks noGrp="1"/>
          </p:cNvSpPr>
          <p:nvPr>
            <p:ph idx="1"/>
          </p:nvPr>
        </p:nvSpPr>
        <p:spPr/>
        <p:txBody>
          <a:bodyPr/>
          <a:lstStyle/>
          <a:p>
            <a:endParaRPr lang="th-TH"/>
          </a:p>
        </p:txBody>
      </p:sp>
      <p:pic>
        <p:nvPicPr>
          <p:cNvPr id="5" name="Picture 4">
            <a:extLst>
              <a:ext uri="{FF2B5EF4-FFF2-40B4-BE49-F238E27FC236}">
                <a16:creationId xmlns:a16="http://schemas.microsoft.com/office/drawing/2014/main" id="{A607C225-4AA7-43AA-9D03-5B815D7639D8}"/>
              </a:ext>
            </a:extLst>
          </p:cNvPr>
          <p:cNvPicPr>
            <a:picLocks noChangeAspect="1"/>
          </p:cNvPicPr>
          <p:nvPr/>
        </p:nvPicPr>
        <p:blipFill>
          <a:blip r:embed="rId2"/>
          <a:stretch>
            <a:fillRect/>
          </a:stretch>
        </p:blipFill>
        <p:spPr>
          <a:xfrm>
            <a:off x="1985962" y="433387"/>
            <a:ext cx="8220075" cy="5991225"/>
          </a:xfrm>
          <a:prstGeom prst="rect">
            <a:avLst/>
          </a:prstGeom>
        </p:spPr>
      </p:pic>
    </p:spTree>
    <p:extLst>
      <p:ext uri="{BB962C8B-B14F-4D97-AF65-F5344CB8AC3E}">
        <p14:creationId xmlns:p14="http://schemas.microsoft.com/office/powerpoint/2010/main" val="362087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DE65-B2E1-46BE-B17A-9B38D41BE0EE}"/>
              </a:ext>
            </a:extLst>
          </p:cNvPr>
          <p:cNvSpPr>
            <a:spLocks noGrp="1"/>
          </p:cNvSpPr>
          <p:nvPr>
            <p:ph type="title"/>
          </p:nvPr>
        </p:nvSpPr>
        <p:spPr/>
        <p:txBody>
          <a:bodyPr/>
          <a:lstStyle/>
          <a:p>
            <a:r>
              <a:rPr lang="en-US" b="1" dirty="0">
                <a:solidFill>
                  <a:srgbClr val="002060"/>
                </a:solidFill>
                <a:latin typeface="arial" panose="020B0604020202020204" pitchFamily="34" charset="0"/>
              </a:rPr>
              <a:t>Disadvantages of Shunt Capacitors</a:t>
            </a:r>
            <a:endParaRPr lang="th-TH" dirty="0"/>
          </a:p>
        </p:txBody>
      </p:sp>
      <p:sp>
        <p:nvSpPr>
          <p:cNvPr id="3" name="Content Placeholder 2">
            <a:extLst>
              <a:ext uri="{FF2B5EF4-FFF2-40B4-BE49-F238E27FC236}">
                <a16:creationId xmlns:a16="http://schemas.microsoft.com/office/drawing/2014/main" id="{78BE9B4E-057E-4E08-BBBD-E67F5C4C415B}"/>
              </a:ext>
            </a:extLst>
          </p:cNvPr>
          <p:cNvSpPr>
            <a:spLocks noGrp="1"/>
          </p:cNvSpPr>
          <p:nvPr>
            <p:ph idx="1"/>
          </p:nvPr>
        </p:nvSpPr>
        <p:spPr>
          <a:xfrm>
            <a:off x="353085" y="1825625"/>
            <a:ext cx="11679913" cy="4351338"/>
          </a:xfrm>
        </p:spPr>
        <p:txBody>
          <a:bodyPr>
            <a:normAutofit/>
          </a:bodyPr>
          <a:lstStyle/>
          <a:p>
            <a:pPr algn="just">
              <a:buFont typeface="Wingdings" panose="05000000000000000000" pitchFamily="2" charset="2"/>
              <a:buChar char="q"/>
            </a:pPr>
            <a:r>
              <a:rPr lang="en-US" sz="3200" dirty="0"/>
              <a:t>Initially shunt capacitor was used. </a:t>
            </a:r>
          </a:p>
          <a:p>
            <a:pPr algn="just">
              <a:buFont typeface="Wingdings" panose="05000000000000000000" pitchFamily="2" charset="2"/>
              <a:buChar char="q"/>
            </a:pPr>
            <a:endParaRPr lang="en-US" sz="3200" dirty="0"/>
          </a:p>
          <a:p>
            <a:pPr algn="just">
              <a:buFont typeface="Wingdings" panose="05000000000000000000" pitchFamily="2" charset="2"/>
              <a:buChar char="q"/>
            </a:pPr>
            <a:r>
              <a:rPr lang="en-US" sz="3200" dirty="0"/>
              <a:t>Shunt capacitor connected with the help of Oil Circuit Breaker (OCB) every time switch is closed than transients are there, because of transient's life of capacitors should be reduced and life of circuit breaker are also reduced. </a:t>
            </a:r>
            <a:endParaRPr lang="th-TH" sz="3200" dirty="0"/>
          </a:p>
        </p:txBody>
      </p:sp>
      <p:pic>
        <p:nvPicPr>
          <p:cNvPr id="5" name="Picture 4">
            <a:extLst>
              <a:ext uri="{FF2B5EF4-FFF2-40B4-BE49-F238E27FC236}">
                <a16:creationId xmlns:a16="http://schemas.microsoft.com/office/drawing/2014/main" id="{DD6D295A-39EE-4854-B02F-670D9D7B2E22}"/>
              </a:ext>
            </a:extLst>
          </p:cNvPr>
          <p:cNvPicPr>
            <a:picLocks noChangeAspect="1"/>
          </p:cNvPicPr>
          <p:nvPr/>
        </p:nvPicPr>
        <p:blipFill>
          <a:blip r:embed="rId2"/>
          <a:stretch>
            <a:fillRect/>
          </a:stretch>
        </p:blipFill>
        <p:spPr>
          <a:xfrm>
            <a:off x="5712736" y="4466345"/>
            <a:ext cx="5386813" cy="2179998"/>
          </a:xfrm>
          <a:prstGeom prst="rect">
            <a:avLst/>
          </a:prstGeom>
        </p:spPr>
      </p:pic>
    </p:spTree>
    <p:extLst>
      <p:ext uri="{BB962C8B-B14F-4D97-AF65-F5344CB8AC3E}">
        <p14:creationId xmlns:p14="http://schemas.microsoft.com/office/powerpoint/2010/main" val="255839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C4AF-614B-4C18-9865-E47BD08A8170}"/>
              </a:ext>
            </a:extLst>
          </p:cNvPr>
          <p:cNvSpPr>
            <a:spLocks noGrp="1"/>
          </p:cNvSpPr>
          <p:nvPr>
            <p:ph type="title"/>
          </p:nvPr>
        </p:nvSpPr>
        <p:spPr/>
        <p:txBody>
          <a:bodyPr>
            <a:normAutofit fontScale="90000"/>
          </a:bodyPr>
          <a:lstStyle/>
          <a:p>
            <a:r>
              <a:rPr lang="en-US" b="0" i="0" dirty="0">
                <a:effectLst/>
                <a:latin typeface="Roboto"/>
              </a:rPr>
              <a:t>Mutual Compensation in Transmission Lines</a:t>
            </a:r>
            <a:br>
              <a:rPr lang="en-US" b="0" i="0" dirty="0">
                <a:effectLst/>
                <a:latin typeface="Roboto"/>
              </a:rPr>
            </a:br>
            <a:endParaRPr lang="th-TH" dirty="0"/>
          </a:p>
        </p:txBody>
      </p:sp>
      <p:pic>
        <p:nvPicPr>
          <p:cNvPr id="7" name="Picture 6">
            <a:extLst>
              <a:ext uri="{FF2B5EF4-FFF2-40B4-BE49-F238E27FC236}">
                <a16:creationId xmlns:a16="http://schemas.microsoft.com/office/drawing/2014/main" id="{01E61CD4-F4F3-4072-B222-2C9B128DB87A}"/>
              </a:ext>
            </a:extLst>
          </p:cNvPr>
          <p:cNvPicPr>
            <a:picLocks noChangeAspect="1"/>
          </p:cNvPicPr>
          <p:nvPr/>
        </p:nvPicPr>
        <p:blipFill>
          <a:blip r:embed="rId2"/>
          <a:stretch>
            <a:fillRect/>
          </a:stretch>
        </p:blipFill>
        <p:spPr>
          <a:xfrm>
            <a:off x="2652712" y="1252537"/>
            <a:ext cx="6886575" cy="4352925"/>
          </a:xfrm>
          <a:prstGeom prst="rect">
            <a:avLst/>
          </a:prstGeom>
        </p:spPr>
      </p:pic>
    </p:spTree>
    <p:extLst>
      <p:ext uri="{BB962C8B-B14F-4D97-AF65-F5344CB8AC3E}">
        <p14:creationId xmlns:p14="http://schemas.microsoft.com/office/powerpoint/2010/main" val="328927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4E78-F5A3-4289-8D58-2DEF88E38D32}"/>
              </a:ext>
            </a:extLst>
          </p:cNvPr>
          <p:cNvSpPr>
            <a:spLocks noGrp="1"/>
          </p:cNvSpPr>
          <p:nvPr>
            <p:ph type="title"/>
          </p:nvPr>
        </p:nvSpPr>
        <p:spPr>
          <a:xfrm>
            <a:off x="838200" y="120682"/>
            <a:ext cx="10515600" cy="666970"/>
          </a:xfrm>
        </p:spPr>
        <p:txBody>
          <a:bodyPr>
            <a:normAutofit fontScale="90000"/>
          </a:bodyPr>
          <a:lstStyle/>
          <a:p>
            <a:pPr algn="ctr"/>
            <a:r>
              <a:rPr lang="en-US" b="1" dirty="0">
                <a:solidFill>
                  <a:srgbClr val="002060"/>
                </a:solidFill>
                <a:latin typeface="arial" panose="020B0604020202020204" pitchFamily="34" charset="0"/>
              </a:rPr>
              <a:t>Basics of STATCOM</a:t>
            </a:r>
            <a:endParaRPr lang="th-TH" dirty="0"/>
          </a:p>
        </p:txBody>
      </p:sp>
      <p:sp>
        <p:nvSpPr>
          <p:cNvPr id="3" name="Content Placeholder 2">
            <a:extLst>
              <a:ext uri="{FF2B5EF4-FFF2-40B4-BE49-F238E27FC236}">
                <a16:creationId xmlns:a16="http://schemas.microsoft.com/office/drawing/2014/main" id="{269BC694-8375-4DF7-AF04-809B0833694A}"/>
              </a:ext>
            </a:extLst>
          </p:cNvPr>
          <p:cNvSpPr>
            <a:spLocks noGrp="1"/>
          </p:cNvSpPr>
          <p:nvPr>
            <p:ph idx="1"/>
          </p:nvPr>
        </p:nvSpPr>
        <p:spPr>
          <a:xfrm>
            <a:off x="322153" y="911224"/>
            <a:ext cx="11755170" cy="5826094"/>
          </a:xfrm>
        </p:spPr>
        <p:txBody>
          <a:bodyPr>
            <a:normAutofit/>
          </a:bodyPr>
          <a:lstStyle/>
          <a:p>
            <a:pPr>
              <a:buFont typeface="Wingdings" panose="05000000000000000000" pitchFamily="2" charset="2"/>
              <a:buChar char="q"/>
            </a:pPr>
            <a:r>
              <a:rPr lang="en-US" dirty="0"/>
              <a:t>In the worldwide due to increasing the complexities in power systems we need to provide stable, secure, controlled, economic, and high-quality power.</a:t>
            </a:r>
          </a:p>
          <a:p>
            <a:pPr>
              <a:buFont typeface="Wingdings" panose="05000000000000000000" pitchFamily="2" charset="2"/>
              <a:buChar char="q"/>
            </a:pPr>
            <a:endParaRPr lang="en-US" dirty="0"/>
          </a:p>
          <a:p>
            <a:pPr>
              <a:buFont typeface="Wingdings" panose="05000000000000000000" pitchFamily="2" charset="2"/>
              <a:buChar char="q"/>
            </a:pPr>
            <a:r>
              <a:rPr lang="en-US" dirty="0"/>
              <a:t>It is based on power electronics voltage source converter.</a:t>
            </a:r>
          </a:p>
          <a:p>
            <a:pPr>
              <a:buFont typeface="Wingdings" panose="05000000000000000000" pitchFamily="2" charset="2"/>
              <a:buChar char="q"/>
            </a:pPr>
            <a:endParaRPr lang="en-US" dirty="0"/>
          </a:p>
          <a:p>
            <a:pPr>
              <a:buFont typeface="Wingdings" panose="05000000000000000000" pitchFamily="2" charset="2"/>
              <a:buChar char="q"/>
            </a:pPr>
            <a:r>
              <a:rPr lang="en-US" dirty="0"/>
              <a:t>It is either act as a source or sink of reactive AC power to an electrical network.</a:t>
            </a:r>
          </a:p>
          <a:p>
            <a:pPr>
              <a:buFont typeface="Wingdings" panose="05000000000000000000" pitchFamily="2" charset="2"/>
              <a:buChar char="q"/>
            </a:pPr>
            <a:endParaRPr lang="en-US" dirty="0"/>
          </a:p>
          <a:p>
            <a:pPr>
              <a:buFont typeface="Wingdings" panose="05000000000000000000" pitchFamily="2" charset="2"/>
              <a:buChar char="q"/>
            </a:pPr>
            <a:r>
              <a:rPr lang="en-US" dirty="0"/>
              <a:t>The most important second-generation FACTS devices are STATCOM, SSSC &amp; UPFC.</a:t>
            </a:r>
          </a:p>
          <a:p>
            <a:pPr>
              <a:buFont typeface="Wingdings" panose="05000000000000000000" pitchFamily="2" charset="2"/>
              <a:buChar char="q"/>
            </a:pPr>
            <a:endParaRPr lang="en-US" dirty="0"/>
          </a:p>
          <a:p>
            <a:pPr>
              <a:buFont typeface="Wingdings" panose="05000000000000000000" pitchFamily="2" charset="2"/>
              <a:buChar char="q"/>
            </a:pPr>
            <a:r>
              <a:rPr lang="en-US" dirty="0"/>
              <a:t>These are not Thyristor based but it is a GTOs and IGBTs based devices</a:t>
            </a:r>
            <a:endParaRPr lang="th-TH" dirty="0"/>
          </a:p>
          <a:p>
            <a:pPr>
              <a:buFont typeface="Wingdings" panose="05000000000000000000" pitchFamily="2" charset="2"/>
              <a:buChar char="q"/>
            </a:pPr>
            <a:endParaRPr lang="th-TH" dirty="0"/>
          </a:p>
        </p:txBody>
      </p:sp>
    </p:spTree>
    <p:extLst>
      <p:ext uri="{BB962C8B-B14F-4D97-AF65-F5344CB8AC3E}">
        <p14:creationId xmlns:p14="http://schemas.microsoft.com/office/powerpoint/2010/main" val="66016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F679-BF2E-4780-A42A-58EEAC5E38C3}"/>
              </a:ext>
            </a:extLst>
          </p:cNvPr>
          <p:cNvSpPr>
            <a:spLocks noGrp="1"/>
          </p:cNvSpPr>
          <p:nvPr>
            <p:ph type="ctrTitle"/>
          </p:nvPr>
        </p:nvSpPr>
        <p:spPr>
          <a:xfrm>
            <a:off x="419477" y="182091"/>
            <a:ext cx="9144000" cy="715490"/>
          </a:xfrm>
        </p:spPr>
        <p:txBody>
          <a:bodyPr>
            <a:normAutofit fontScale="90000"/>
          </a:bodyPr>
          <a:lstStyle/>
          <a:p>
            <a:r>
              <a:rPr lang="en-US" b="1" dirty="0">
                <a:solidFill>
                  <a:srgbClr val="002060"/>
                </a:solidFill>
                <a:latin typeface="arial" panose="020B0604020202020204" pitchFamily="34" charset="0"/>
              </a:rPr>
              <a:t>STATCOM</a:t>
            </a:r>
            <a:endParaRPr lang="th-TH" dirty="0"/>
          </a:p>
        </p:txBody>
      </p:sp>
      <p:sp>
        <p:nvSpPr>
          <p:cNvPr id="3" name="Subtitle 2">
            <a:extLst>
              <a:ext uri="{FF2B5EF4-FFF2-40B4-BE49-F238E27FC236}">
                <a16:creationId xmlns:a16="http://schemas.microsoft.com/office/drawing/2014/main" id="{56860076-1B55-4B79-B119-53FD3C6D949F}"/>
              </a:ext>
            </a:extLst>
          </p:cNvPr>
          <p:cNvSpPr>
            <a:spLocks noGrp="1"/>
          </p:cNvSpPr>
          <p:nvPr>
            <p:ph type="subTitle" idx="1"/>
          </p:nvPr>
        </p:nvSpPr>
        <p:spPr>
          <a:xfrm>
            <a:off x="144855" y="897580"/>
            <a:ext cx="11902289" cy="5960419"/>
          </a:xfrm>
        </p:spPr>
        <p:txBody>
          <a:bodyPr>
            <a:normAutofit fontScale="92500" lnSpcReduction="20000"/>
          </a:bodyPr>
          <a:lstStyle/>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The abbreviation of STATCOM is the Static Synchronous Compensator.</a:t>
            </a:r>
          </a:p>
          <a:p>
            <a:pPr marL="342900" indent="-342900" algn="just">
              <a:buFont typeface="Wingdings" panose="05000000000000000000" pitchFamily="2" charset="2"/>
              <a:buChar char="q"/>
            </a:pPr>
            <a:endParaRPr lang="en-US" b="0" i="0" dirty="0">
              <a:solidFill>
                <a:srgbClr val="3A3A3A"/>
              </a:solidFill>
              <a:effectLst/>
              <a:latin typeface="arial" panose="020B0604020202020204" pitchFamily="34" charset="0"/>
            </a:endParaRPr>
          </a:p>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It is a member of the Flexible AC Transmission System (FACTS) family of devices.</a:t>
            </a:r>
            <a:endParaRPr lang="th-TH" dirty="0"/>
          </a:p>
          <a:p>
            <a:pPr marL="342900" indent="-342900" algn="just">
              <a:buFont typeface="Wingdings" panose="05000000000000000000" pitchFamily="2" charset="2"/>
              <a:buChar char="q"/>
            </a:pPr>
            <a:endParaRPr lang="en-US" dirty="0">
              <a:solidFill>
                <a:srgbClr val="3A3A3A"/>
              </a:solidFill>
              <a:latin typeface="arial" panose="020B0604020202020204" pitchFamily="34" charset="0"/>
            </a:endParaRPr>
          </a:p>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A Static Synchronous Compensator (STATCOM) is also known as a Static Synchronous Condenser (STATCON).</a:t>
            </a:r>
          </a:p>
          <a:p>
            <a:pPr marL="342900" indent="-342900" algn="just">
              <a:buFont typeface="Wingdings" panose="05000000000000000000" pitchFamily="2" charset="2"/>
              <a:buChar char="q"/>
            </a:pPr>
            <a:endParaRPr lang="en-US" b="0" i="0" dirty="0">
              <a:solidFill>
                <a:srgbClr val="3A3A3A"/>
              </a:solidFill>
              <a:effectLst/>
              <a:latin typeface="arial" panose="020B0604020202020204" pitchFamily="34" charset="0"/>
            </a:endParaRPr>
          </a:p>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It is a power electronic device using force commutated devices like IGBT, GTO etc. to control the reactive power flow through a power network and thereby increasing the stability of power network.</a:t>
            </a:r>
          </a:p>
          <a:p>
            <a:pPr marL="342900" indent="-342900" algn="just">
              <a:buFont typeface="Wingdings" panose="05000000000000000000" pitchFamily="2" charset="2"/>
              <a:buChar char="q"/>
            </a:pPr>
            <a:endParaRPr lang="en-US" b="0" i="0" dirty="0">
              <a:solidFill>
                <a:srgbClr val="3A3A3A"/>
              </a:solidFill>
              <a:effectLst/>
              <a:latin typeface="arial" panose="020B0604020202020204" pitchFamily="34" charset="0"/>
            </a:endParaRPr>
          </a:p>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STATCOM is a shunt device i.e., it is connected in shunt with the line.</a:t>
            </a:r>
          </a:p>
          <a:p>
            <a:pPr marL="342900" indent="-342900" algn="just">
              <a:buFont typeface="Wingdings" panose="05000000000000000000" pitchFamily="2" charset="2"/>
              <a:buChar char="q"/>
            </a:pPr>
            <a:endParaRPr lang="en-US" b="0" i="0" dirty="0">
              <a:solidFill>
                <a:srgbClr val="3A3A3A"/>
              </a:solidFill>
              <a:effectLst/>
              <a:latin typeface="arial" panose="020B0604020202020204" pitchFamily="34" charset="0"/>
            </a:endParaRPr>
          </a:p>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It can absorb or generate the power </a:t>
            </a:r>
          </a:p>
          <a:p>
            <a:pPr marL="342900" indent="-342900" algn="just">
              <a:buFont typeface="Wingdings" panose="05000000000000000000" pitchFamily="2" charset="2"/>
              <a:buChar char="q"/>
            </a:pPr>
            <a:endParaRPr lang="en-US" dirty="0">
              <a:solidFill>
                <a:srgbClr val="3A3A3A"/>
              </a:solidFill>
              <a:latin typeface="arial" panose="020B0604020202020204" pitchFamily="34" charset="0"/>
            </a:endParaRPr>
          </a:p>
          <a:p>
            <a:pPr marL="342900" indent="-342900" algn="just">
              <a:buFont typeface="Wingdings" panose="05000000000000000000" pitchFamily="2" charset="2"/>
              <a:buChar char="q"/>
            </a:pPr>
            <a:r>
              <a:rPr lang="en-US" b="0" i="0" dirty="0">
                <a:solidFill>
                  <a:srgbClr val="3A3A3A"/>
                </a:solidFill>
                <a:effectLst/>
                <a:latin typeface="arial" panose="020B0604020202020204" pitchFamily="34" charset="0"/>
              </a:rPr>
              <a:t>The terms Synchronous in STATCOM mean that it can either absorb or generate reactive power in synchronization with the demand to stabilize the voltage of the power network.</a:t>
            </a:r>
          </a:p>
          <a:p>
            <a:pPr marL="342900" indent="-342900" algn="just">
              <a:buFont typeface="Wingdings" panose="05000000000000000000" pitchFamily="2" charset="2"/>
              <a:buChar char="q"/>
            </a:pPr>
            <a:endParaRPr lang="en-US" b="0" i="0" dirty="0">
              <a:solidFill>
                <a:srgbClr val="3A3A3A"/>
              </a:solidFill>
              <a:effectLst/>
              <a:latin typeface="arial" panose="020B0604020202020204" pitchFamily="34" charset="0"/>
            </a:endParaRPr>
          </a:p>
        </p:txBody>
      </p:sp>
    </p:spTree>
    <p:extLst>
      <p:ext uri="{BB962C8B-B14F-4D97-AF65-F5344CB8AC3E}">
        <p14:creationId xmlns:p14="http://schemas.microsoft.com/office/powerpoint/2010/main" val="228615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BCD0-C58B-4BB0-82FE-43ED1C662111}"/>
              </a:ext>
            </a:extLst>
          </p:cNvPr>
          <p:cNvSpPr>
            <a:spLocks noGrp="1"/>
          </p:cNvSpPr>
          <p:nvPr>
            <p:ph type="title"/>
          </p:nvPr>
        </p:nvSpPr>
        <p:spPr>
          <a:xfrm>
            <a:off x="838200" y="112540"/>
            <a:ext cx="10515600" cy="603596"/>
          </a:xfrm>
        </p:spPr>
        <p:txBody>
          <a:bodyPr>
            <a:normAutofit fontScale="90000"/>
          </a:bodyPr>
          <a:lstStyle/>
          <a:p>
            <a:pPr algn="ctr"/>
            <a:r>
              <a:rPr lang="en-US" b="1" dirty="0">
                <a:solidFill>
                  <a:srgbClr val="7030A0"/>
                </a:solidFill>
              </a:rPr>
              <a:t>Advantages of STATCOM</a:t>
            </a:r>
            <a:endParaRPr lang="th-TH" b="1" dirty="0">
              <a:solidFill>
                <a:srgbClr val="7030A0"/>
              </a:solidFill>
            </a:endParaRPr>
          </a:p>
        </p:txBody>
      </p:sp>
      <p:sp>
        <p:nvSpPr>
          <p:cNvPr id="3" name="Content Placeholder 2">
            <a:extLst>
              <a:ext uri="{FF2B5EF4-FFF2-40B4-BE49-F238E27FC236}">
                <a16:creationId xmlns:a16="http://schemas.microsoft.com/office/drawing/2014/main" id="{04BC560F-2CDB-474A-BDAD-B7783076E75B}"/>
              </a:ext>
            </a:extLst>
          </p:cNvPr>
          <p:cNvSpPr>
            <a:spLocks noGrp="1"/>
          </p:cNvSpPr>
          <p:nvPr>
            <p:ph idx="1"/>
          </p:nvPr>
        </p:nvSpPr>
        <p:spPr>
          <a:xfrm>
            <a:off x="135801" y="823864"/>
            <a:ext cx="11869093" cy="6034135"/>
          </a:xfrm>
        </p:spPr>
        <p:txBody>
          <a:bodyPr>
            <a:normAutofit fontScale="55000" lnSpcReduction="20000"/>
          </a:bodyPr>
          <a:lstStyle/>
          <a:p>
            <a:pPr algn="just">
              <a:buFont typeface="Wingdings" panose="05000000000000000000" pitchFamily="2" charset="2"/>
              <a:buChar char="q"/>
            </a:pPr>
            <a:r>
              <a:rPr lang="en-US" b="0" i="0" dirty="0">
                <a:solidFill>
                  <a:srgbClr val="222222"/>
                </a:solidFill>
                <a:effectLst/>
                <a:latin typeface="Source Sans Pro" panose="020B0503030403020204" pitchFamily="34" charset="0"/>
              </a:rPr>
              <a:t>STATCOM has superior performance in lots of aspect such as:</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dirty="0">
                <a:solidFill>
                  <a:srgbClr val="222222"/>
                </a:solidFill>
                <a:latin typeface="Source Sans Pro" panose="020B0503030403020204" pitchFamily="34" charset="0"/>
              </a:rPr>
              <a:t>R</a:t>
            </a:r>
            <a:r>
              <a:rPr lang="en-US" b="0" i="0" dirty="0">
                <a:solidFill>
                  <a:srgbClr val="222222"/>
                </a:solidFill>
                <a:effectLst/>
                <a:latin typeface="Source Sans Pro" panose="020B0503030403020204" pitchFamily="34" charset="0"/>
              </a:rPr>
              <a:t>esponding speed.</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dirty="0">
                <a:solidFill>
                  <a:srgbClr val="222222"/>
                </a:solidFill>
                <a:latin typeface="Source Sans Pro" panose="020B0503030403020204" pitchFamily="34" charset="0"/>
              </a:rPr>
              <a:t>S</a:t>
            </a:r>
            <a:r>
              <a:rPr lang="en-US" b="0" i="0" dirty="0">
                <a:solidFill>
                  <a:srgbClr val="222222"/>
                </a:solidFill>
                <a:effectLst/>
                <a:latin typeface="Source Sans Pro" panose="020B0503030403020204" pitchFamily="34" charset="0"/>
              </a:rPr>
              <a:t>tabilize voltage of power grid.</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b="0" i="0" dirty="0">
                <a:solidFill>
                  <a:srgbClr val="222222"/>
                </a:solidFill>
                <a:effectLst/>
                <a:latin typeface="Source Sans Pro" panose="020B0503030403020204" pitchFamily="34" charset="0"/>
              </a:rPr>
              <a:t>Control of not only reactive power but also active power in the connected line.</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b="0" i="0" dirty="0">
                <a:solidFill>
                  <a:srgbClr val="222222"/>
                </a:solidFill>
                <a:effectLst/>
                <a:latin typeface="Source Sans Pro" panose="020B0503030403020204" pitchFamily="34" charset="0"/>
              </a:rPr>
              <a:t>Control the power-oscillation damping in power-transmission systems.</a:t>
            </a:r>
          </a:p>
          <a:p>
            <a:pPr algn="just">
              <a:buFont typeface="Wingdings" panose="05000000000000000000" pitchFamily="2" charset="2"/>
              <a:buChar char="q"/>
            </a:pPr>
            <a:endParaRPr lang="en-US" dirty="0">
              <a:solidFill>
                <a:srgbClr val="222222"/>
              </a:solidFill>
              <a:latin typeface="Source Sans Pro" panose="020B0503030403020204" pitchFamily="34" charset="0"/>
            </a:endParaRPr>
          </a:p>
          <a:p>
            <a:pPr algn="just">
              <a:buFont typeface="Wingdings" panose="05000000000000000000" pitchFamily="2" charset="2"/>
              <a:buChar char="q"/>
            </a:pPr>
            <a:r>
              <a:rPr lang="en-US" b="0" i="0" dirty="0">
                <a:solidFill>
                  <a:srgbClr val="222222"/>
                </a:solidFill>
                <a:effectLst/>
                <a:latin typeface="Source Sans Pro" panose="020B0503030403020204" pitchFamily="34" charset="0"/>
              </a:rPr>
              <a:t>Reduce system power loss.</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dirty="0">
                <a:solidFill>
                  <a:srgbClr val="222222"/>
                </a:solidFill>
                <a:latin typeface="Source Sans Pro" panose="020B0503030403020204" pitchFamily="34" charset="0"/>
              </a:rPr>
              <a:t>Reduce the </a:t>
            </a:r>
            <a:r>
              <a:rPr lang="en-US" b="0" i="0" dirty="0">
                <a:solidFill>
                  <a:srgbClr val="222222"/>
                </a:solidFill>
                <a:effectLst/>
                <a:latin typeface="Source Sans Pro" panose="020B0503030403020204" pitchFamily="34" charset="0"/>
              </a:rPr>
              <a:t>harmonics.</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b="0" i="0" dirty="0">
                <a:solidFill>
                  <a:srgbClr val="222222"/>
                </a:solidFill>
                <a:effectLst/>
                <a:latin typeface="Source Sans Pro" panose="020B0503030403020204" pitchFamily="34" charset="0"/>
              </a:rPr>
              <a:t>Control the voltage flicker.</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dirty="0">
                <a:solidFill>
                  <a:srgbClr val="222222"/>
                </a:solidFill>
                <a:latin typeface="Source Sans Pro" panose="020B0503030403020204" pitchFamily="34" charset="0"/>
              </a:rPr>
              <a:t>I</a:t>
            </a:r>
            <a:r>
              <a:rPr lang="en-US" b="0" i="0" dirty="0">
                <a:solidFill>
                  <a:srgbClr val="222222"/>
                </a:solidFill>
                <a:effectLst/>
                <a:latin typeface="Source Sans Pro" panose="020B0503030403020204" pitchFamily="34" charset="0"/>
              </a:rPr>
              <a:t>ncrease the transmission capacity.</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dirty="0">
                <a:solidFill>
                  <a:srgbClr val="222222"/>
                </a:solidFill>
                <a:latin typeface="Source Sans Pro" panose="020B0503030403020204" pitchFamily="34" charset="0"/>
              </a:rPr>
              <a:t>Best response to </a:t>
            </a:r>
            <a:r>
              <a:rPr lang="en-US" b="0" i="0" dirty="0">
                <a:solidFill>
                  <a:srgbClr val="222222"/>
                </a:solidFill>
                <a:effectLst/>
                <a:latin typeface="Source Sans Pro" panose="020B0503030403020204" pitchFamily="34" charset="0"/>
              </a:rPr>
              <a:t>limit the transient voltage.</a:t>
            </a:r>
          </a:p>
          <a:p>
            <a:pPr algn="just">
              <a:buFont typeface="Wingdings" panose="05000000000000000000" pitchFamily="2" charset="2"/>
              <a:buChar char="q"/>
            </a:pPr>
            <a:endParaRPr lang="en-US" b="0" i="0" dirty="0">
              <a:solidFill>
                <a:srgbClr val="222222"/>
              </a:solidFill>
              <a:effectLst/>
              <a:latin typeface="Source Sans Pro" panose="020B0503030403020204" pitchFamily="34" charset="0"/>
            </a:endParaRPr>
          </a:p>
          <a:p>
            <a:pPr algn="just">
              <a:buFont typeface="Wingdings" panose="05000000000000000000" pitchFamily="2" charset="2"/>
              <a:buChar char="q"/>
            </a:pPr>
            <a:r>
              <a:rPr lang="en-US" b="0" i="0" dirty="0">
                <a:solidFill>
                  <a:srgbClr val="222222"/>
                </a:solidFill>
                <a:effectLst/>
                <a:latin typeface="Source Sans Pro" panose="020B0503030403020204" pitchFamily="34" charset="0"/>
              </a:rPr>
              <a:t>It also has advantage of smaller in dimension.</a:t>
            </a:r>
            <a:endParaRPr lang="th-TH" dirty="0"/>
          </a:p>
        </p:txBody>
      </p:sp>
    </p:spTree>
    <p:extLst>
      <p:ext uri="{BB962C8B-B14F-4D97-AF65-F5344CB8AC3E}">
        <p14:creationId xmlns:p14="http://schemas.microsoft.com/office/powerpoint/2010/main" val="36321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E462-F1D9-4111-9313-FCB6D61B0483}"/>
              </a:ext>
            </a:extLst>
          </p:cNvPr>
          <p:cNvSpPr>
            <a:spLocks noGrp="1"/>
          </p:cNvSpPr>
          <p:nvPr>
            <p:ph type="title"/>
          </p:nvPr>
        </p:nvSpPr>
        <p:spPr>
          <a:xfrm>
            <a:off x="838200" y="195136"/>
            <a:ext cx="10515600" cy="485901"/>
          </a:xfrm>
        </p:spPr>
        <p:txBody>
          <a:bodyPr>
            <a:normAutofit fontScale="90000"/>
          </a:bodyPr>
          <a:lstStyle/>
          <a:p>
            <a:pPr algn="ctr"/>
            <a:r>
              <a:rPr lang="en-US" b="1" i="0" u="none" strike="noStrike" dirty="0">
                <a:solidFill>
                  <a:srgbClr val="7030A0"/>
                </a:solidFill>
                <a:effectLst/>
                <a:latin typeface="Arial" panose="020B0604020202020204" pitchFamily="34" charset="0"/>
              </a:rPr>
              <a:t>Sullivan Substation</a:t>
            </a:r>
            <a:endParaRPr lang="th-TH" b="1" dirty="0">
              <a:solidFill>
                <a:srgbClr val="7030A0"/>
              </a:solidFill>
            </a:endParaRPr>
          </a:p>
        </p:txBody>
      </p:sp>
      <p:sp>
        <p:nvSpPr>
          <p:cNvPr id="3" name="Content Placeholder 2">
            <a:extLst>
              <a:ext uri="{FF2B5EF4-FFF2-40B4-BE49-F238E27FC236}">
                <a16:creationId xmlns:a16="http://schemas.microsoft.com/office/drawing/2014/main" id="{FF0D9A5D-95F1-47DA-AB48-8F8AF3AE2D3B}"/>
              </a:ext>
            </a:extLst>
          </p:cNvPr>
          <p:cNvSpPr>
            <a:spLocks noGrp="1"/>
          </p:cNvSpPr>
          <p:nvPr>
            <p:ph idx="1"/>
          </p:nvPr>
        </p:nvSpPr>
        <p:spPr>
          <a:xfrm>
            <a:off x="344032" y="841972"/>
            <a:ext cx="11847968" cy="5334991"/>
          </a:xfrm>
        </p:spPr>
        <p:txBody>
          <a:bodyPr/>
          <a:lstStyle/>
          <a:p>
            <a:pPr algn="l"/>
            <a:r>
              <a:rPr lang="en-US" b="0" i="0" u="none" strike="noStrike" dirty="0">
                <a:solidFill>
                  <a:srgbClr val="000000"/>
                </a:solidFill>
                <a:effectLst/>
                <a:latin typeface="Arial" panose="020B0604020202020204" pitchFamily="34" charset="0"/>
              </a:rPr>
              <a:t>Sullivan Substation is next to Fairbanks Mound and is located in Sullivan County, Indiana, United States. Sullivan Substation has a length of 1.12 </a:t>
            </a:r>
            <a:r>
              <a:rPr lang="en-US" b="0" i="0" u="none" strike="noStrike" dirty="0" err="1">
                <a:solidFill>
                  <a:srgbClr val="000000"/>
                </a:solidFill>
                <a:effectLst/>
                <a:latin typeface="Arial" panose="020B0604020202020204" pitchFamily="34" charset="0"/>
              </a:rPr>
              <a:t>kilometres</a:t>
            </a:r>
            <a:r>
              <a:rPr lang="en-US" b="0" i="0" u="none" strike="noStrike" dirty="0">
                <a:solidFill>
                  <a:srgbClr val="000000"/>
                </a:solidFill>
                <a:effectLst/>
                <a:latin typeface="Arial" panose="020B0604020202020204" pitchFamily="34" charset="0"/>
              </a:rPr>
              <a:t>.</a:t>
            </a:r>
          </a:p>
          <a:p>
            <a:pPr algn="l">
              <a:buFont typeface="Arial" panose="020B0604020202020204" pitchFamily="34" charset="0"/>
              <a:buChar char="•"/>
            </a:pPr>
            <a:r>
              <a:rPr lang="en-US" b="1" i="0" u="none" strike="noStrike" dirty="0">
                <a:solidFill>
                  <a:srgbClr val="000000"/>
                </a:solidFill>
                <a:effectLst/>
                <a:latin typeface="Arial" panose="020B0604020202020204" pitchFamily="34" charset="0"/>
              </a:rPr>
              <a:t>operator:</a:t>
            </a:r>
            <a:r>
              <a:rPr lang="en-US" b="0" i="0" u="none" strike="noStrike" dirty="0">
                <a:solidFill>
                  <a:srgbClr val="000000"/>
                </a:solidFill>
                <a:effectLst/>
                <a:latin typeface="Arial" panose="020B0604020202020204" pitchFamily="34" charset="0"/>
              </a:rPr>
              <a:t> Indiana Michigan Power Company</a:t>
            </a:r>
          </a:p>
          <a:p>
            <a:pPr algn="l">
              <a:buFont typeface="Arial" panose="020B0604020202020204" pitchFamily="34" charset="0"/>
              <a:buChar char="•"/>
            </a:pPr>
            <a:r>
              <a:rPr lang="en-US" b="1" i="0" u="none" strike="noStrike" dirty="0">
                <a:solidFill>
                  <a:srgbClr val="000000"/>
                </a:solidFill>
                <a:effectLst/>
                <a:latin typeface="Arial" panose="020B0604020202020204" pitchFamily="34" charset="0"/>
              </a:rPr>
              <a:t>power:</a:t>
            </a:r>
            <a:r>
              <a:rPr lang="en-US" b="0" i="0" u="none" strike="noStrike" dirty="0">
                <a:solidFill>
                  <a:srgbClr val="000000"/>
                </a:solidFill>
                <a:effectLst/>
                <a:latin typeface="Arial" panose="020B0604020202020204" pitchFamily="34" charset="0"/>
              </a:rPr>
              <a:t> station</a:t>
            </a:r>
          </a:p>
          <a:p>
            <a:endParaRPr lang="th-TH" dirty="0"/>
          </a:p>
        </p:txBody>
      </p:sp>
      <p:sp>
        <p:nvSpPr>
          <p:cNvPr id="5" name="Title 1">
            <a:extLst>
              <a:ext uri="{FF2B5EF4-FFF2-40B4-BE49-F238E27FC236}">
                <a16:creationId xmlns:a16="http://schemas.microsoft.com/office/drawing/2014/main" id="{F18B5162-B238-4C5C-977A-3D86D93C48F0}"/>
              </a:ext>
            </a:extLst>
          </p:cNvPr>
          <p:cNvSpPr txBox="1">
            <a:spLocks/>
          </p:cNvSpPr>
          <p:nvPr/>
        </p:nvSpPr>
        <p:spPr>
          <a:xfrm>
            <a:off x="151615" y="3991038"/>
            <a:ext cx="10515600" cy="485901"/>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7030A0"/>
                </a:solidFill>
                <a:latin typeface="Arial" panose="020B0604020202020204" pitchFamily="34" charset="0"/>
              </a:rPr>
              <a:t>History of STATCOM</a:t>
            </a:r>
            <a:endParaRPr lang="th-TH" b="1" dirty="0">
              <a:solidFill>
                <a:srgbClr val="7030A0"/>
              </a:solidFill>
            </a:endParaRPr>
          </a:p>
        </p:txBody>
      </p:sp>
      <p:sp>
        <p:nvSpPr>
          <p:cNvPr id="7" name="TextBox 6">
            <a:extLst>
              <a:ext uri="{FF2B5EF4-FFF2-40B4-BE49-F238E27FC236}">
                <a16:creationId xmlns:a16="http://schemas.microsoft.com/office/drawing/2014/main" id="{97D3C028-A872-4F09-8801-0E2D1FD2C0DF}"/>
              </a:ext>
            </a:extLst>
          </p:cNvPr>
          <p:cNvSpPr txBox="1"/>
          <p:nvPr/>
        </p:nvSpPr>
        <p:spPr>
          <a:xfrm>
            <a:off x="356709" y="5061921"/>
            <a:ext cx="11209211" cy="954107"/>
          </a:xfrm>
          <a:prstGeom prst="rect">
            <a:avLst/>
          </a:prstGeom>
          <a:noFill/>
        </p:spPr>
        <p:txBody>
          <a:bodyPr wrap="square">
            <a:spAutoFit/>
          </a:bodyPr>
          <a:lstStyle/>
          <a:p>
            <a:pPr algn="l"/>
            <a:r>
              <a:rPr lang="en-US" b="0" i="0" u="none" strike="noStrike" dirty="0">
                <a:solidFill>
                  <a:srgbClr val="000000"/>
                </a:solidFill>
                <a:effectLst/>
                <a:latin typeface="Arial" panose="020B0604020202020204" pitchFamily="34" charset="0"/>
              </a:rPr>
              <a:t>The Tennessee Valley Authority (TVA) installed the first 100-MVA STATCOM in 1995 at its Sullivan substation</a:t>
            </a:r>
            <a:endParaRPr lang="th-TH" dirty="0"/>
          </a:p>
        </p:txBody>
      </p:sp>
    </p:spTree>
    <p:extLst>
      <p:ext uri="{BB962C8B-B14F-4D97-AF65-F5344CB8AC3E}">
        <p14:creationId xmlns:p14="http://schemas.microsoft.com/office/powerpoint/2010/main" val="282419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8FA208-942E-4C24-9C9F-630419E321F4}"/>
              </a:ext>
            </a:extLst>
          </p:cNvPr>
          <p:cNvPicPr>
            <a:picLocks noChangeAspect="1"/>
          </p:cNvPicPr>
          <p:nvPr/>
        </p:nvPicPr>
        <p:blipFill>
          <a:blip r:embed="rId2"/>
          <a:stretch>
            <a:fillRect/>
          </a:stretch>
        </p:blipFill>
        <p:spPr>
          <a:xfrm>
            <a:off x="542547" y="410658"/>
            <a:ext cx="11487150" cy="3563813"/>
          </a:xfrm>
          <a:prstGeom prst="rect">
            <a:avLst/>
          </a:prstGeom>
        </p:spPr>
      </p:pic>
      <p:pic>
        <p:nvPicPr>
          <p:cNvPr id="6" name="Picture 5">
            <a:extLst>
              <a:ext uri="{FF2B5EF4-FFF2-40B4-BE49-F238E27FC236}">
                <a16:creationId xmlns:a16="http://schemas.microsoft.com/office/drawing/2014/main" id="{300D76E9-1710-484B-BB1E-86AAFACFFACF}"/>
              </a:ext>
            </a:extLst>
          </p:cNvPr>
          <p:cNvPicPr>
            <a:picLocks noChangeAspect="1"/>
          </p:cNvPicPr>
          <p:nvPr/>
        </p:nvPicPr>
        <p:blipFill>
          <a:blip r:embed="rId3"/>
          <a:stretch>
            <a:fillRect/>
          </a:stretch>
        </p:blipFill>
        <p:spPr>
          <a:xfrm>
            <a:off x="1160211" y="4110087"/>
            <a:ext cx="4638675" cy="2463059"/>
          </a:xfrm>
          <a:prstGeom prst="rect">
            <a:avLst/>
          </a:prstGeom>
        </p:spPr>
      </p:pic>
    </p:spTree>
    <p:extLst>
      <p:ext uri="{BB962C8B-B14F-4D97-AF65-F5344CB8AC3E}">
        <p14:creationId xmlns:p14="http://schemas.microsoft.com/office/powerpoint/2010/main" val="18082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39CA4-6F34-4622-95B9-8D8DDBD2F7F3}"/>
              </a:ext>
            </a:extLst>
          </p:cNvPr>
          <p:cNvSpPr>
            <a:spLocks noGrp="1"/>
          </p:cNvSpPr>
          <p:nvPr>
            <p:ph idx="1"/>
          </p:nvPr>
        </p:nvSpPr>
        <p:spPr>
          <a:xfrm>
            <a:off x="258778" y="897581"/>
            <a:ext cx="12008668" cy="4351338"/>
          </a:xfrm>
        </p:spPr>
        <p:txBody>
          <a:bodyPr/>
          <a:lstStyle/>
          <a:p>
            <a:pPr marL="0" indent="0" algn="just">
              <a:buNone/>
            </a:pPr>
            <a:r>
              <a:rPr lang="en-US" dirty="0">
                <a:solidFill>
                  <a:srgbClr val="3A3A3A"/>
                </a:solidFill>
                <a:latin typeface="arial" panose="020B0604020202020204" pitchFamily="34" charset="0"/>
              </a:rPr>
              <a:t>To understand the working principle of STATCOM, we will first have a look at the reactive power transfer equation. </a:t>
            </a:r>
          </a:p>
          <a:p>
            <a:pPr marL="0" indent="0" algn="just">
              <a:buNone/>
            </a:pPr>
            <a:r>
              <a:rPr lang="en-US" dirty="0">
                <a:solidFill>
                  <a:srgbClr val="3A3A3A"/>
                </a:solidFill>
                <a:latin typeface="arial" panose="020B0604020202020204" pitchFamily="34" charset="0"/>
              </a:rPr>
              <a:t>Let us consider two sources V1 and V2 are connected through an impedance Z = Ra + </a:t>
            </a:r>
            <a:r>
              <a:rPr lang="en-US" dirty="0" err="1">
                <a:solidFill>
                  <a:srgbClr val="3A3A3A"/>
                </a:solidFill>
                <a:latin typeface="arial" panose="020B0604020202020204" pitchFamily="34" charset="0"/>
              </a:rPr>
              <a:t>jX</a:t>
            </a:r>
            <a:r>
              <a:rPr lang="en-US" dirty="0">
                <a:solidFill>
                  <a:srgbClr val="3A3A3A"/>
                </a:solidFill>
                <a:latin typeface="arial" panose="020B0604020202020204" pitchFamily="34" charset="0"/>
              </a:rPr>
              <a:t> as shown in figure below.</a:t>
            </a:r>
          </a:p>
          <a:p>
            <a:pPr marL="0" indent="0">
              <a:buNone/>
            </a:pPr>
            <a:endParaRPr lang="th-TH" dirty="0"/>
          </a:p>
        </p:txBody>
      </p:sp>
      <p:sp>
        <p:nvSpPr>
          <p:cNvPr id="4" name="Title 1">
            <a:extLst>
              <a:ext uri="{FF2B5EF4-FFF2-40B4-BE49-F238E27FC236}">
                <a16:creationId xmlns:a16="http://schemas.microsoft.com/office/drawing/2014/main" id="{DCE3F026-B65B-4C38-9F57-1AEAC89E9A0C}"/>
              </a:ext>
            </a:extLst>
          </p:cNvPr>
          <p:cNvSpPr txBox="1">
            <a:spLocks/>
          </p:cNvSpPr>
          <p:nvPr/>
        </p:nvSpPr>
        <p:spPr>
          <a:xfrm>
            <a:off x="419477" y="182091"/>
            <a:ext cx="9144000" cy="7154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arial" panose="020B0604020202020204" pitchFamily="34" charset="0"/>
              </a:rPr>
              <a:t>Working Principle of STATCOM</a:t>
            </a:r>
            <a:endParaRPr lang="th-TH" dirty="0"/>
          </a:p>
        </p:txBody>
      </p:sp>
      <p:pic>
        <p:nvPicPr>
          <p:cNvPr id="6" name="Picture 5">
            <a:extLst>
              <a:ext uri="{FF2B5EF4-FFF2-40B4-BE49-F238E27FC236}">
                <a16:creationId xmlns:a16="http://schemas.microsoft.com/office/drawing/2014/main" id="{85EA8EB3-BC68-4EB0-8FFB-7EF61A3F8788}"/>
              </a:ext>
            </a:extLst>
          </p:cNvPr>
          <p:cNvPicPr>
            <a:picLocks noChangeAspect="1"/>
          </p:cNvPicPr>
          <p:nvPr/>
        </p:nvPicPr>
        <p:blipFill>
          <a:blip r:embed="rId2"/>
          <a:stretch>
            <a:fillRect/>
          </a:stretch>
        </p:blipFill>
        <p:spPr>
          <a:xfrm>
            <a:off x="4076323" y="3640126"/>
            <a:ext cx="4608214" cy="264040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17AB798-0337-4CDC-A937-EB95A7DC584B}"/>
                  </a:ext>
                </a:extLst>
              </p:cNvPr>
              <p:cNvSpPr txBox="1"/>
              <p:nvPr/>
            </p:nvSpPr>
            <p:spPr>
              <a:xfrm>
                <a:off x="8870134" y="3740237"/>
                <a:ext cx="2322559"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𝑆</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𝑆𝑖𝑛</m:t>
                      </m:r>
                      <m:r>
                        <a:rPr lang="en-US" b="0" i="1" smtClean="0">
                          <a:latin typeface="Cambria Math" panose="02040503050406030204" pitchFamily="18" charset="0"/>
                          <a:ea typeface="Cambria Math" panose="02040503050406030204" pitchFamily="18" charset="0"/>
                        </a:rPr>
                        <m:t>𝛿</m:t>
                      </m:r>
                    </m:oMath>
                  </m:oMathPara>
                </a14:m>
                <a:endParaRPr lang="th-TH" dirty="0"/>
              </a:p>
            </p:txBody>
          </p:sp>
        </mc:Choice>
        <mc:Fallback>
          <p:sp>
            <p:nvSpPr>
              <p:cNvPr id="10" name="TextBox 9">
                <a:extLst>
                  <a:ext uri="{FF2B5EF4-FFF2-40B4-BE49-F238E27FC236}">
                    <a16:creationId xmlns:a16="http://schemas.microsoft.com/office/drawing/2014/main" id="{317AB798-0337-4CDC-A937-EB95A7DC584B}"/>
                  </a:ext>
                </a:extLst>
              </p:cNvPr>
              <p:cNvSpPr txBox="1">
                <a:spLocks noRot="1" noChangeAspect="1" noMove="1" noResize="1" noEditPoints="1" noAdjustHandles="1" noChangeArrowheads="1" noChangeShapeType="1" noTextEdit="1"/>
              </p:cNvSpPr>
              <p:nvPr/>
            </p:nvSpPr>
            <p:spPr>
              <a:xfrm>
                <a:off x="8870134" y="3740237"/>
                <a:ext cx="2322559" cy="80381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002178C-00FA-4F5F-9CF0-1A0B5E1E0611}"/>
                  </a:ext>
                </a:extLst>
              </p:cNvPr>
              <p:cNvSpPr txBox="1"/>
              <p:nvPr/>
            </p:nvSpPr>
            <p:spPr>
              <a:xfrm>
                <a:off x="8604564" y="4901674"/>
                <a:ext cx="3587436" cy="96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𝑆</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𝐶𝑜𝑠</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𝑅</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𝑋</m:t>
                          </m:r>
                        </m:den>
                      </m:f>
                    </m:oMath>
                  </m:oMathPara>
                </a14:m>
                <a:endParaRPr lang="th-TH" dirty="0"/>
              </a:p>
            </p:txBody>
          </p:sp>
        </mc:Choice>
        <mc:Fallback>
          <p:sp>
            <p:nvSpPr>
              <p:cNvPr id="12" name="TextBox 11">
                <a:extLst>
                  <a:ext uri="{FF2B5EF4-FFF2-40B4-BE49-F238E27FC236}">
                    <a16:creationId xmlns:a16="http://schemas.microsoft.com/office/drawing/2014/main" id="{B002178C-00FA-4F5F-9CF0-1A0B5E1E0611}"/>
                  </a:ext>
                </a:extLst>
              </p:cNvPr>
              <p:cNvSpPr txBox="1">
                <a:spLocks noRot="1" noChangeAspect="1" noMove="1" noResize="1" noEditPoints="1" noAdjustHandles="1" noChangeArrowheads="1" noChangeShapeType="1" noTextEdit="1"/>
              </p:cNvSpPr>
              <p:nvPr/>
            </p:nvSpPr>
            <p:spPr>
              <a:xfrm>
                <a:off x="8604564" y="4901674"/>
                <a:ext cx="3587436" cy="96096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3DD754-E353-4D7F-ADAD-24B0B96A8FCC}"/>
                  </a:ext>
                </a:extLst>
              </p:cNvPr>
              <p:cNvSpPr txBox="1"/>
              <p:nvPr/>
            </p:nvSpPr>
            <p:spPr>
              <a:xfrm>
                <a:off x="0" y="2793069"/>
                <a:ext cx="2607398"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𝑆𝑖𝑛</m:t>
                      </m:r>
                      <m:r>
                        <a:rPr lang="en-US" b="0" i="1" smtClean="0">
                          <a:latin typeface="Cambria Math" panose="02040503050406030204" pitchFamily="18" charset="0"/>
                          <a:ea typeface="Cambria Math" panose="02040503050406030204" pitchFamily="18" charset="0"/>
                        </a:rPr>
                        <m:t>𝛿</m:t>
                      </m:r>
                    </m:oMath>
                  </m:oMathPara>
                </a14:m>
                <a:endParaRPr lang="th-TH" dirty="0"/>
              </a:p>
            </p:txBody>
          </p:sp>
        </mc:Choice>
        <mc:Fallback xmlns="">
          <p:sp>
            <p:nvSpPr>
              <p:cNvPr id="14" name="TextBox 13">
                <a:extLst>
                  <a:ext uri="{FF2B5EF4-FFF2-40B4-BE49-F238E27FC236}">
                    <a16:creationId xmlns:a16="http://schemas.microsoft.com/office/drawing/2014/main" id="{1F3DD754-E353-4D7F-ADAD-24B0B96A8FCC}"/>
                  </a:ext>
                </a:extLst>
              </p:cNvPr>
              <p:cNvSpPr txBox="1">
                <a:spLocks noRot="1" noChangeAspect="1" noMove="1" noResize="1" noEditPoints="1" noAdjustHandles="1" noChangeArrowheads="1" noChangeShapeType="1" noTextEdit="1"/>
              </p:cNvSpPr>
              <p:nvPr/>
            </p:nvSpPr>
            <p:spPr>
              <a:xfrm>
                <a:off x="0" y="2793069"/>
                <a:ext cx="2607398" cy="89614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A7D3BB-FC9D-4F4E-9578-A198EF656364}"/>
                  </a:ext>
                </a:extLst>
              </p:cNvPr>
              <p:cNvSpPr txBox="1"/>
              <p:nvPr/>
            </p:nvSpPr>
            <p:spPr>
              <a:xfrm>
                <a:off x="0" y="3689212"/>
                <a:ext cx="3890726" cy="96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𝐶𝑜𝑠</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𝑋</m:t>
                          </m:r>
                        </m:den>
                      </m:f>
                    </m:oMath>
                  </m:oMathPara>
                </a14:m>
                <a:endParaRPr lang="th-TH" dirty="0"/>
              </a:p>
            </p:txBody>
          </p:sp>
        </mc:Choice>
        <mc:Fallback xmlns="">
          <p:sp>
            <p:nvSpPr>
              <p:cNvPr id="16" name="TextBox 15">
                <a:extLst>
                  <a:ext uri="{FF2B5EF4-FFF2-40B4-BE49-F238E27FC236}">
                    <a16:creationId xmlns:a16="http://schemas.microsoft.com/office/drawing/2014/main" id="{B9A7D3BB-FC9D-4F4E-9578-A198EF656364}"/>
                  </a:ext>
                </a:extLst>
              </p:cNvPr>
              <p:cNvSpPr txBox="1">
                <a:spLocks noRot="1" noChangeAspect="1" noMove="1" noResize="1" noEditPoints="1" noAdjustHandles="1" noChangeArrowheads="1" noChangeShapeType="1" noTextEdit="1"/>
              </p:cNvSpPr>
              <p:nvPr/>
            </p:nvSpPr>
            <p:spPr>
              <a:xfrm>
                <a:off x="0" y="3689212"/>
                <a:ext cx="3890726" cy="960969"/>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B9924EA-768E-4A56-967B-7C5BD2435168}"/>
                  </a:ext>
                </a:extLst>
              </p:cNvPr>
              <p:cNvSpPr txBox="1"/>
              <p:nvPr/>
            </p:nvSpPr>
            <p:spPr>
              <a:xfrm>
                <a:off x="73181" y="4619255"/>
                <a:ext cx="3817545"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𝐶𝑜𝑠</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e>
                      </m:d>
                    </m:oMath>
                  </m:oMathPara>
                </a14:m>
                <a:endParaRPr lang="th-TH" dirty="0"/>
              </a:p>
            </p:txBody>
          </p:sp>
        </mc:Choice>
        <mc:Fallback xmlns="">
          <p:sp>
            <p:nvSpPr>
              <p:cNvPr id="18" name="TextBox 17">
                <a:extLst>
                  <a:ext uri="{FF2B5EF4-FFF2-40B4-BE49-F238E27FC236}">
                    <a16:creationId xmlns:a16="http://schemas.microsoft.com/office/drawing/2014/main" id="{5B9924EA-768E-4A56-967B-7C5BD2435168}"/>
                  </a:ext>
                </a:extLst>
              </p:cNvPr>
              <p:cNvSpPr txBox="1">
                <a:spLocks noRot="1" noChangeAspect="1" noMove="1" noResize="1" noEditPoints="1" noAdjustHandles="1" noChangeArrowheads="1" noChangeShapeType="1" noTextEdit="1"/>
              </p:cNvSpPr>
              <p:nvPr/>
            </p:nvSpPr>
            <p:spPr>
              <a:xfrm>
                <a:off x="73181" y="4619255"/>
                <a:ext cx="3817545" cy="896143"/>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4362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E3F026-B65B-4C38-9F57-1AEAC89E9A0C}"/>
              </a:ext>
            </a:extLst>
          </p:cNvPr>
          <p:cNvSpPr txBox="1">
            <a:spLocks/>
          </p:cNvSpPr>
          <p:nvPr/>
        </p:nvSpPr>
        <p:spPr>
          <a:xfrm>
            <a:off x="419477" y="182091"/>
            <a:ext cx="9144000" cy="7154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arial" panose="020B0604020202020204" pitchFamily="34" charset="0"/>
              </a:rPr>
              <a:t>Working Principle of STATCOM</a:t>
            </a:r>
            <a:endParaRPr lang="th-TH" dirty="0"/>
          </a:p>
        </p:txBody>
      </p:sp>
      <p:pic>
        <p:nvPicPr>
          <p:cNvPr id="6" name="Picture 5">
            <a:extLst>
              <a:ext uri="{FF2B5EF4-FFF2-40B4-BE49-F238E27FC236}">
                <a16:creationId xmlns:a16="http://schemas.microsoft.com/office/drawing/2014/main" id="{85EA8EB3-BC68-4EB0-8FFB-7EF61A3F8788}"/>
              </a:ext>
            </a:extLst>
          </p:cNvPr>
          <p:cNvPicPr>
            <a:picLocks noChangeAspect="1"/>
          </p:cNvPicPr>
          <p:nvPr/>
        </p:nvPicPr>
        <p:blipFill>
          <a:blip r:embed="rId2"/>
          <a:stretch>
            <a:fillRect/>
          </a:stretch>
        </p:blipFill>
        <p:spPr>
          <a:xfrm>
            <a:off x="3791893" y="868552"/>
            <a:ext cx="4608214" cy="1924518"/>
          </a:xfrm>
          <a:prstGeom prst="rect">
            <a:avLst/>
          </a:prstGeom>
        </p:spPr>
      </p:pic>
      <p:sp>
        <p:nvSpPr>
          <p:cNvPr id="7" name="TextBox 6">
            <a:extLst>
              <a:ext uri="{FF2B5EF4-FFF2-40B4-BE49-F238E27FC236}">
                <a16:creationId xmlns:a16="http://schemas.microsoft.com/office/drawing/2014/main" id="{7223D7A1-EE8D-4D3E-9A3C-ED5E597557A2}"/>
              </a:ext>
            </a:extLst>
          </p:cNvPr>
          <p:cNvSpPr txBox="1"/>
          <p:nvPr/>
        </p:nvSpPr>
        <p:spPr>
          <a:xfrm>
            <a:off x="258778" y="3792413"/>
            <a:ext cx="11933222" cy="830997"/>
          </a:xfrm>
          <a:prstGeom prst="rect">
            <a:avLst/>
          </a:prstGeom>
          <a:noFill/>
        </p:spPr>
        <p:txBody>
          <a:bodyPr wrap="square" rtlCol="0">
            <a:spAutoFit/>
          </a:bodyPr>
          <a:lstStyle/>
          <a:p>
            <a:r>
              <a:rPr lang="en-US" sz="2400" b="0" i="0" dirty="0">
                <a:solidFill>
                  <a:srgbClr val="3A3A3A"/>
                </a:solidFill>
                <a:effectLst/>
                <a:latin typeface="arial" panose="020B0604020202020204" pitchFamily="34" charset="0"/>
              </a:rPr>
              <a:t>In the above reactive power flow equation, angle δ is the angle between V1 and V2. Thus, if we maintain angle δ = 0 then Reactive power flow will become</a:t>
            </a:r>
            <a:endParaRPr lang="th-TH"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3DD754-E353-4D7F-ADAD-24B0B96A8FCC}"/>
                  </a:ext>
                </a:extLst>
              </p:cNvPr>
              <p:cNvSpPr txBox="1"/>
              <p:nvPr/>
            </p:nvSpPr>
            <p:spPr>
              <a:xfrm>
                <a:off x="181069" y="894530"/>
                <a:ext cx="2607398"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𝑆𝑖𝑛</m:t>
                      </m:r>
                      <m:r>
                        <a:rPr lang="en-US" b="0" i="1" smtClean="0">
                          <a:latin typeface="Cambria Math" panose="02040503050406030204" pitchFamily="18" charset="0"/>
                          <a:ea typeface="Cambria Math" panose="02040503050406030204" pitchFamily="18" charset="0"/>
                        </a:rPr>
                        <m:t>𝛿</m:t>
                      </m:r>
                    </m:oMath>
                  </m:oMathPara>
                </a14:m>
                <a:endParaRPr lang="th-TH" dirty="0"/>
              </a:p>
            </p:txBody>
          </p:sp>
        </mc:Choice>
        <mc:Fallback xmlns="">
          <p:sp>
            <p:nvSpPr>
              <p:cNvPr id="14" name="TextBox 13">
                <a:extLst>
                  <a:ext uri="{FF2B5EF4-FFF2-40B4-BE49-F238E27FC236}">
                    <a16:creationId xmlns:a16="http://schemas.microsoft.com/office/drawing/2014/main" id="{1F3DD754-E353-4D7F-ADAD-24B0B96A8FCC}"/>
                  </a:ext>
                </a:extLst>
              </p:cNvPr>
              <p:cNvSpPr txBox="1">
                <a:spLocks noRot="1" noChangeAspect="1" noMove="1" noResize="1" noEditPoints="1" noAdjustHandles="1" noChangeArrowheads="1" noChangeShapeType="1" noTextEdit="1"/>
              </p:cNvSpPr>
              <p:nvPr/>
            </p:nvSpPr>
            <p:spPr>
              <a:xfrm>
                <a:off x="181069" y="894530"/>
                <a:ext cx="2607398" cy="896143"/>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A7D3BB-FC9D-4F4E-9578-A198EF656364}"/>
                  </a:ext>
                </a:extLst>
              </p:cNvPr>
              <p:cNvSpPr txBox="1"/>
              <p:nvPr/>
            </p:nvSpPr>
            <p:spPr>
              <a:xfrm>
                <a:off x="0" y="1703665"/>
                <a:ext cx="3890726" cy="96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𝐶𝑜𝑠</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𝑋</m:t>
                          </m:r>
                        </m:den>
                      </m:f>
                    </m:oMath>
                  </m:oMathPara>
                </a14:m>
                <a:endParaRPr lang="th-TH" dirty="0"/>
              </a:p>
            </p:txBody>
          </p:sp>
        </mc:Choice>
        <mc:Fallback xmlns="">
          <p:sp>
            <p:nvSpPr>
              <p:cNvPr id="16" name="TextBox 15">
                <a:extLst>
                  <a:ext uri="{FF2B5EF4-FFF2-40B4-BE49-F238E27FC236}">
                    <a16:creationId xmlns:a16="http://schemas.microsoft.com/office/drawing/2014/main" id="{B9A7D3BB-FC9D-4F4E-9578-A198EF656364}"/>
                  </a:ext>
                </a:extLst>
              </p:cNvPr>
              <p:cNvSpPr txBox="1">
                <a:spLocks noRot="1" noChangeAspect="1" noMove="1" noResize="1" noEditPoints="1" noAdjustHandles="1" noChangeArrowheads="1" noChangeShapeType="1" noTextEdit="1"/>
              </p:cNvSpPr>
              <p:nvPr/>
            </p:nvSpPr>
            <p:spPr>
              <a:xfrm>
                <a:off x="0" y="1703665"/>
                <a:ext cx="3890726" cy="96096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B9924EA-768E-4A56-967B-7C5BD2435168}"/>
                  </a:ext>
                </a:extLst>
              </p:cNvPr>
              <p:cNvSpPr txBox="1"/>
              <p:nvPr/>
            </p:nvSpPr>
            <p:spPr>
              <a:xfrm>
                <a:off x="181069" y="2844670"/>
                <a:ext cx="3817545"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𝐶𝑜𝑠</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e>
                      </m:d>
                    </m:oMath>
                  </m:oMathPara>
                </a14:m>
                <a:endParaRPr lang="th-TH" dirty="0"/>
              </a:p>
            </p:txBody>
          </p:sp>
        </mc:Choice>
        <mc:Fallback xmlns="">
          <p:sp>
            <p:nvSpPr>
              <p:cNvPr id="18" name="TextBox 17">
                <a:extLst>
                  <a:ext uri="{FF2B5EF4-FFF2-40B4-BE49-F238E27FC236}">
                    <a16:creationId xmlns:a16="http://schemas.microsoft.com/office/drawing/2014/main" id="{5B9924EA-768E-4A56-967B-7C5BD2435168}"/>
                  </a:ext>
                </a:extLst>
              </p:cNvPr>
              <p:cNvSpPr txBox="1">
                <a:spLocks noRot="1" noChangeAspect="1" noMove="1" noResize="1" noEditPoints="1" noAdjustHandles="1" noChangeArrowheads="1" noChangeShapeType="1" noTextEdit="1"/>
              </p:cNvSpPr>
              <p:nvPr/>
            </p:nvSpPr>
            <p:spPr>
              <a:xfrm>
                <a:off x="181069" y="2844670"/>
                <a:ext cx="3817545" cy="89614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0C2021-01E9-44B3-B313-927DDD2E98B2}"/>
                  </a:ext>
                </a:extLst>
              </p:cNvPr>
              <p:cNvSpPr txBox="1"/>
              <p:nvPr/>
            </p:nvSpPr>
            <p:spPr>
              <a:xfrm>
                <a:off x="398352" y="4623410"/>
                <a:ext cx="6373640"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𝐶𝑜𝑠</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e>
                      </m:d>
                    </m:oMath>
                  </m:oMathPara>
                </a14:m>
                <a:endParaRPr lang="th-TH" dirty="0"/>
              </a:p>
            </p:txBody>
          </p:sp>
        </mc:Choice>
        <mc:Fallback xmlns="">
          <p:sp>
            <p:nvSpPr>
              <p:cNvPr id="13" name="TextBox 12">
                <a:extLst>
                  <a:ext uri="{FF2B5EF4-FFF2-40B4-BE49-F238E27FC236}">
                    <a16:creationId xmlns:a16="http://schemas.microsoft.com/office/drawing/2014/main" id="{700C2021-01E9-44B3-B313-927DDD2E98B2}"/>
                  </a:ext>
                </a:extLst>
              </p:cNvPr>
              <p:cNvSpPr txBox="1">
                <a:spLocks noRot="1" noChangeAspect="1" noMove="1" noResize="1" noEditPoints="1" noAdjustHandles="1" noChangeArrowheads="1" noChangeShapeType="1" noTextEdit="1"/>
              </p:cNvSpPr>
              <p:nvPr/>
            </p:nvSpPr>
            <p:spPr>
              <a:xfrm>
                <a:off x="398352" y="4623410"/>
                <a:ext cx="6373640" cy="896143"/>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82CF0BE-A765-4EDA-A4F4-248E279C8147}"/>
                  </a:ext>
                </a:extLst>
              </p:cNvPr>
              <p:cNvSpPr txBox="1"/>
              <p:nvPr/>
            </p:nvSpPr>
            <p:spPr>
              <a:xfrm>
                <a:off x="534154" y="5614251"/>
                <a:ext cx="5332491"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𝑆𝑖𝑛</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𝑆𝑖𝑛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0</m:t>
                          </m:r>
                        </m:sup>
                      </m:sSup>
                      <m:r>
                        <a:rPr lang="en-US" b="0" i="1" smtClean="0">
                          <a:latin typeface="Cambria Math" panose="02040503050406030204" pitchFamily="18" charset="0"/>
                        </a:rPr>
                        <m:t>=0 </m:t>
                      </m:r>
                    </m:oMath>
                  </m:oMathPara>
                </a14:m>
                <a:endParaRPr lang="th-TH" dirty="0"/>
              </a:p>
            </p:txBody>
          </p:sp>
        </mc:Choice>
        <mc:Fallback xmlns="">
          <p:sp>
            <p:nvSpPr>
              <p:cNvPr id="15" name="TextBox 14">
                <a:extLst>
                  <a:ext uri="{FF2B5EF4-FFF2-40B4-BE49-F238E27FC236}">
                    <a16:creationId xmlns:a16="http://schemas.microsoft.com/office/drawing/2014/main" id="{682CF0BE-A765-4EDA-A4F4-248E279C8147}"/>
                  </a:ext>
                </a:extLst>
              </p:cNvPr>
              <p:cNvSpPr txBox="1">
                <a:spLocks noRot="1" noChangeAspect="1" noMove="1" noResize="1" noEditPoints="1" noAdjustHandles="1" noChangeArrowheads="1" noChangeShapeType="1" noTextEdit="1"/>
              </p:cNvSpPr>
              <p:nvPr/>
            </p:nvSpPr>
            <p:spPr>
              <a:xfrm>
                <a:off x="534154" y="5614251"/>
                <a:ext cx="5332491" cy="896143"/>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7194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1199</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-apple-system</vt:lpstr>
      <vt:lpstr>Arial</vt:lpstr>
      <vt:lpstr>Arial</vt:lpstr>
      <vt:lpstr>Calibri</vt:lpstr>
      <vt:lpstr>Calibri Light</vt:lpstr>
      <vt:lpstr>Cambria Math</vt:lpstr>
      <vt:lpstr>Google Sans</vt:lpstr>
      <vt:lpstr>Roboto</vt:lpstr>
      <vt:lpstr>Source Sans Pro</vt:lpstr>
      <vt:lpstr>times new roman</vt:lpstr>
      <vt:lpstr>Wingdings</vt:lpstr>
      <vt:lpstr>Office Theme</vt:lpstr>
      <vt:lpstr>STATCOM  (Static Synchronous Compensator)</vt:lpstr>
      <vt:lpstr>Disadvantages of Shunt Capacitors</vt:lpstr>
      <vt:lpstr>Basics of STATCOM</vt:lpstr>
      <vt:lpstr>STATCOM</vt:lpstr>
      <vt:lpstr>Advantages of STATCOM</vt:lpstr>
      <vt:lpstr>Sullivan Substation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STATCOM and SVC</vt:lpstr>
      <vt:lpstr>PowerPoint Presentation</vt:lpstr>
      <vt:lpstr>Mutual Compensation in Transmission Lines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STATCOM  (Static Synchronous Compensator)</dc:title>
  <dc:creator>Wazir laghari</dc:creator>
  <cp:lastModifiedBy>Wazir laghari</cp:lastModifiedBy>
  <cp:revision>28</cp:revision>
  <dcterms:created xsi:type="dcterms:W3CDTF">2020-12-10T05:03:42Z</dcterms:created>
  <dcterms:modified xsi:type="dcterms:W3CDTF">2020-12-12T00:24:07Z</dcterms:modified>
</cp:coreProperties>
</file>