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446" r:id="rId3"/>
    <p:sldId id="450" r:id="rId4"/>
    <p:sldId id="448" r:id="rId5"/>
    <p:sldId id="256" r:id="rId6"/>
    <p:sldId id="451" r:id="rId7"/>
    <p:sldId id="452" r:id="rId8"/>
    <p:sldId id="266" r:id="rId9"/>
    <p:sldId id="453" r:id="rId10"/>
    <p:sldId id="449" r:id="rId11"/>
    <p:sldId id="257" r:id="rId12"/>
    <p:sldId id="456" r:id="rId13"/>
    <p:sldId id="457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0771-62C2-4702-98F9-929F023C5E17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AC50B-93E6-4E84-B431-9921E12657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30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9A3-5BFD-4B2E-8966-8FCB37CA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56080-B30C-484D-B543-126A58931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85A1-FE0A-4306-AC80-E9CB015C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6014-37A1-477F-A30B-CB77C23A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4D57-720B-416C-9ABD-2FB7E7D6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09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EF6-0BB4-4B1F-A95D-C68A3A49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EC35E-E112-413D-AD69-00CE39F3D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D8BB-72A2-45F5-A7A9-A4581397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1DF1-BF78-41EA-83A6-0A0A51CF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3B1-81BB-416B-899E-D42A232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22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356-DAE6-4A4C-9E50-B718643F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E1DD9-BD0A-4B4A-B368-B0353B25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B61-E61C-4E5E-BE0C-96D1457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1021-4324-47A3-88B3-6135D25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9434-9CAE-4371-9F75-E9EBDA3F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80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116-DBCF-4D3D-AADB-6F6C707C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F7A4-435E-4B38-BBC7-AF136516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C061-BA0E-45D1-8308-F317E01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016-9150-4D47-8C3D-DE1C4B0C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463E-693C-4579-A338-C77B7FEB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39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069-5D44-46F9-8BDE-98666F59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E4CE-DA52-439E-A63A-938797AC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842A-F420-4180-A31B-DD2329FD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6023-F4AB-4FD0-9E6F-3A9475B3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3A46-D0F9-4C56-A895-B3C01072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21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858D-427F-4F17-8EBF-037F31A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4670-F918-40B1-BEE7-E6B51A99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9BE6-E6BF-4793-B7E0-E2647485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60B2F-952C-4CE2-90E1-6CB0FEC9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A4BE-5D9C-4B55-888C-45962C3B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797-C7CD-42D4-AF1E-58F8554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2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E946-8DA1-42AD-891B-ACD71141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F4CC-1B65-40B6-B5BD-0062818A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CD91-CF50-4CDE-B972-C1D0AE34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1DF74-F2A1-4973-86CA-FF90A69A3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70C07-D55B-4BE0-9EDD-F5DA949B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70990-09C5-4326-8B68-DE074271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B6A86-BA8A-4B9A-B779-E012606A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6D114-0947-4EBB-BF03-F39F262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18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B71-34EE-4125-B4A1-C1707D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AC98-FB32-4AE7-B1CD-5264E812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6FCA-F3E8-423B-AB62-D52134F9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03736-CF53-4341-A5C7-CE7BC55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74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EA466-3B64-4690-8107-835FB2E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D60EF-3B10-4597-9020-7D5BF74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3C5E3-7F69-4B61-861B-CE5C8452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8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387A-CF3F-4688-B5CA-E56F365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DA00-AC54-4147-B790-BCAC4CB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E609-AB11-4E02-9CEF-6A3D0DC2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D006-B754-45E3-AF34-9E3E884D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473D-F8BD-4218-BB7D-EAB46D44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9C03-4F6C-4399-ADEE-BC636CA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4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2BA4-1A85-4488-99A8-22742A72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8D01-1361-47D0-966A-16F1C7AF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9B99-8889-4552-A3CD-DC7D3490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A39B-4586-4ED1-80F3-1169440B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82CE-AF31-478F-B0A9-F9555C6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6BC31-5AAA-4E01-92FD-CB27CDAE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A033E-EB90-4511-BF02-9D7C154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147A-59CA-4752-85F6-B5358B98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D605-1F9E-4222-9E60-0A7C8B5B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7430-EE34-4D70-8974-8BB65D70A261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973F-532A-48F9-AB49-CF988E984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4C0F-CA27-4FFE-993A-04BBF2822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DCC3-4B54-485E-B3D5-E693DD4BE4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53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Flexible AC Transmission 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3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Lecturer</a:t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Engineering 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</a:p>
        </p:txBody>
      </p:sp>
    </p:spTree>
    <p:extLst>
      <p:ext uri="{BB962C8B-B14F-4D97-AF65-F5344CB8AC3E}">
        <p14:creationId xmlns:p14="http://schemas.microsoft.com/office/powerpoint/2010/main" val="26312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9F41-D68D-4E12-B995-0D5D3C6B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7" y="936497"/>
            <a:ext cx="7884286" cy="57773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FACTS devices possess following attributes: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/>
              <a:t>Provide dynamic reactive power support.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/>
              <a:t>Voltage control.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/>
              <a:t>Improve system stability.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1800" dirty="0"/>
              <a:t>Control real and reactive power flow.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Reducing power losses in transmission lines.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Improving voltage profile and less voltage fluctuations.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Steady state and transient stability limit is increased.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Provides congestion 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Security of the system increased &amp; reducing blackout chances.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Provide greater flexibility in expansion of existing transmission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FACTS helps to improve the power enhancement capability.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FACTS have high speed reliability of switching.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50567E-8AE8-43C4-9464-79507F24B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411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Benefits of FACTS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2A4-A795-4538-8C05-03E4AD00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0" y="117990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FACTS CONTROLLER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3F6A-CFF3-41DE-ABD9-6D6CE4F8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27700"/>
            <a:ext cx="11790405" cy="4351338"/>
          </a:xfrm>
        </p:spPr>
        <p:txBody>
          <a:bodyPr/>
          <a:lstStyle/>
          <a:p>
            <a:r>
              <a:rPr lang="en-US" dirty="0"/>
              <a:t>The FACTS controller is defined as a power electronic based system and other static equipment that provide control of one or more AC transmission system parameters.</a:t>
            </a:r>
          </a:p>
          <a:p>
            <a:r>
              <a:rPr lang="en-US" dirty="0"/>
              <a:t>FACTS controller controls series impedance, shunt impedance, current, voltage, phase angle etc.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4150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1B22-E9E1-44BE-8D05-5A0D4F4D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86" y="1059506"/>
            <a:ext cx="11773912" cy="562961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Generally FACTS devices can be classified as :-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Shunt Connected Controllers :- Inject Voltage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Series Connected Controllers :- Inject current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Combined Series-Series Controllers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Combined Shunt – Series Controllers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Classification based on power electronic devices: -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Variable Impedance Type (VIT).</a:t>
            </a:r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Voltage Sources Converter (VSC) Type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D07554-1A2F-4F29-B1B2-56DA21B8AB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411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Classifications of FACTS Controllers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7AFB2B-6858-4B41-A0D7-DFE6BAFD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14" y="1582822"/>
            <a:ext cx="4407244" cy="1000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ED5CD-0834-4633-A46D-0D0FEFE6E759}"/>
              </a:ext>
            </a:extLst>
          </p:cNvPr>
          <p:cNvSpPr txBox="1"/>
          <p:nvPr/>
        </p:nvSpPr>
        <p:spPr>
          <a:xfrm>
            <a:off x="6705601" y="2644346"/>
            <a:ext cx="534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Figure: General symbol of FACTS Controller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8279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1B22-E9E1-44BE-8D05-5A0D4F4D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86" y="1059506"/>
            <a:ext cx="10764011" cy="566257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Variable Impedance Type (VIT) Controllers include:-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SVC-Static Var Compensator- Shunt Connected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TCSC – Thyristor Controlled Series Compensator.- Series Connected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TCPST- Thyristor Controlled Phase Shifting Transformer- Combined Shunt &amp; Series Connected.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Combined Series-Series Controllers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Combined Shunt – Series Controllers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Voltage Source Converter (VSC) Type Controllers include:-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STATCOM – Static Synchronous Compensator – Shunt Connected</a:t>
            </a:r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SSSC – Static Synchronous Series Compensator – Series Connected.</a:t>
            </a:r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IPFC- Interline Power Flow Controller – Combined Series-Series Connected.</a:t>
            </a:r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UPFC – Unified Power Flow Controller – Combined Shunt- Series Connected.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D07554-1A2F-4F29-B1B2-56DA21B8AB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5411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Classifications of FACTS Controllers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A90CEA-ECEB-4ED4-B502-F46853954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05281"/>
              </p:ext>
            </p:extLst>
          </p:nvPr>
        </p:nvGraphicFramePr>
        <p:xfrm>
          <a:off x="202301" y="659746"/>
          <a:ext cx="11806280" cy="5797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323">
                  <a:extLst>
                    <a:ext uri="{9D8B030D-6E8A-4147-A177-3AD203B41FA5}">
                      <a16:colId xmlns:a16="http://schemas.microsoft.com/office/drawing/2014/main" val="384856492"/>
                    </a:ext>
                  </a:extLst>
                </a:gridCol>
                <a:gridCol w="10508957">
                  <a:extLst>
                    <a:ext uri="{9D8B030D-6E8A-4147-A177-3AD203B41FA5}">
                      <a16:colId xmlns:a16="http://schemas.microsoft.com/office/drawing/2014/main" val="178000836"/>
                    </a:ext>
                  </a:extLst>
                </a:gridCol>
              </a:tblGrid>
              <a:tr h="260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 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58338"/>
                  </a:ext>
                </a:extLst>
              </a:tr>
              <a:tr h="782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Introduction to FACTS: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FACTS: Concept, power flow and stability, basic theory of line compensation, Thyristor controlled and converter-based FACTS controller.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696983124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Power Electronic Controllers: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a:t>Review of PWM voltage source inverters used in FACTS; Multi-level inverters, cascaded multilevel inverters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042994511"/>
                  </a:ext>
                </a:extLst>
              </a:tr>
              <a:tr h="782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Static Shunt Compensators: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Midpoint voltage regulation; Variable impedance type and switching converter type static Var generators, SVC and STATCOM – TCR, TSC, V-I and V-Q characteristics, system stability.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30658621"/>
                  </a:ext>
                </a:extLst>
              </a:tr>
              <a:tr h="782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Static Series Compensators: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Concept of series compensation, voltage stability, variable impedance type series compensators, GCSC, TSSC, TCSC and SSSC, control techniques, control range and VA rating.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785848965"/>
                  </a:ext>
                </a:extLst>
              </a:tr>
              <a:tr h="549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Static Voltage and Phase Angle Regulators: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Power flow control, TCVR and TCPAR, improvement of transient stability.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1371556339"/>
                  </a:ext>
                </a:extLst>
              </a:tr>
              <a:tr h="677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Unified Power Flow Controller (UPFC):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Concept of power flow control, operation and control of UPFC, Interline Power Flow Controller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790715069"/>
                  </a:ext>
                </a:extLst>
              </a:tr>
              <a:tr h="521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Stability Analysis: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Modeling of FACTS devices, optimization of FACTS, transient and dynamic stability enhancement.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481269350"/>
                  </a:ext>
                </a:extLst>
              </a:tr>
              <a:tr h="73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Applications: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Principle of control of FACTS in HVDC links, coordination of FACTS devices with HVDC links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9074359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C4F4-18CC-42A8-BA43-C412F9F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8CA32-D37A-42A9-A7C7-407D8F6AFD33}"/>
              </a:ext>
            </a:extLst>
          </p:cNvPr>
          <p:cNvSpPr/>
          <p:nvPr/>
        </p:nvSpPr>
        <p:spPr>
          <a:xfrm>
            <a:off x="3381673" y="136525"/>
            <a:ext cx="5980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Lecture Tentative Plan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C0C53-8FB8-453A-AF92-AEF81C48BD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9" y="510374"/>
            <a:ext cx="11440584" cy="543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01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6D80-A268-475F-9FE2-02F3092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3" y="1303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</a:rPr>
              <a:t>Lecture-01</a:t>
            </a:r>
            <a:endParaRPr lang="th-TH" sz="88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C861-4212-49DC-A551-B21DC309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4" y="3429000"/>
            <a:ext cx="10515600" cy="1904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2"/>
                </a:solidFill>
              </a:rPr>
              <a:t>Introduction to Flexible AC Transmission</a:t>
            </a:r>
          </a:p>
        </p:txBody>
      </p:sp>
    </p:spTree>
    <p:extLst>
      <p:ext uri="{BB962C8B-B14F-4D97-AF65-F5344CB8AC3E}">
        <p14:creationId xmlns:p14="http://schemas.microsoft.com/office/powerpoint/2010/main" val="39227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20F-8B1B-407D-B71F-B1CD2364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4117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Introduction to  FACTS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6CF3-2177-444D-9068-5032F9F2C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33" y="1456565"/>
            <a:ext cx="11167009" cy="491186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FACTS =  Flexible Alternating Current Transmission Systems.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FACTS is a generally power electronics-based system.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FACTS is a collection of controllers (Electronic Controller not mechanical Controller).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FACTS Controller controls series impedance, shunt impedance, current, voltage, phase angle etc.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Transmission line involve the combination of mechanical and FACTS controller.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High power transistor or thyristor is the basic element of power electronics.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l"/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7565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7AE5-3BE3-4D2A-A4E8-2EC83E12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24" y="790832"/>
            <a:ext cx="10515600" cy="58818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Oil Embargo of 1974 and 1979.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Environmental Movement.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Magnetic Field Concerns.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Permit to build new transmission lines.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HVDC and SVCs.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EPRI FACTS Initiative (1988).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Increase AC Power Transfer (GE and DDE Papers).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Need for Power semiconductors.</a:t>
            </a:r>
            <a:endParaRPr lang="th-T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740A4F-BF88-45DE-84C4-FABEE64219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084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History or Origin of FACTS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5F04-CBD5-40D7-BCAB-C1D2B89D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5" y="911225"/>
            <a:ext cx="11872784" cy="5547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Why we need transmission interconnection</a:t>
            </a:r>
          </a:p>
          <a:p>
            <a:pPr lvl="1">
              <a:buFontTx/>
              <a:buChar char="-"/>
            </a:pPr>
            <a:r>
              <a:rPr lang="en-US" dirty="0"/>
              <a:t>Pool power plants and load centers to minimize generation cost</a:t>
            </a:r>
          </a:p>
          <a:p>
            <a:pPr lvl="1">
              <a:buFontTx/>
              <a:buChar char="-"/>
            </a:pPr>
            <a:r>
              <a:rPr lang="en-US" dirty="0"/>
              <a:t>Important in a deregulated environment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Opportunities for FACTS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Increase power transfer capacity.</a:t>
            </a:r>
          </a:p>
          <a:p>
            <a:pPr lvl="1">
              <a:buFontTx/>
              <a:buChar char="-"/>
            </a:pPr>
            <a:r>
              <a:rPr lang="en-US" dirty="0"/>
              <a:t>SVC (Nebraska GE 1974, </a:t>
            </a:r>
            <a:r>
              <a:rPr lang="en-US" dirty="0" err="1"/>
              <a:t>Minnessota</a:t>
            </a:r>
            <a:r>
              <a:rPr lang="en-US" dirty="0"/>
              <a:t> Westinghouse 1975, Brazil </a:t>
            </a:r>
            <a:r>
              <a:rPr lang="en-US" dirty="0" err="1"/>
              <a:t>Siemns</a:t>
            </a:r>
            <a:r>
              <a:rPr lang="en-US" dirty="0"/>
              <a:t> 1985).</a:t>
            </a:r>
          </a:p>
          <a:p>
            <a:pPr lvl="1">
              <a:buFontTx/>
              <a:buChar char="-"/>
            </a:pPr>
            <a:r>
              <a:rPr lang="en-US" dirty="0"/>
              <a:t>TCSC, UPFC AEP 1999.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Trends</a:t>
            </a:r>
          </a:p>
          <a:p>
            <a:pPr lvl="1">
              <a:buFontTx/>
              <a:buChar char="-"/>
            </a:pPr>
            <a:r>
              <a:rPr lang="en-US" dirty="0"/>
              <a:t>Generation is not being built.</a:t>
            </a:r>
          </a:p>
          <a:p>
            <a:pPr lvl="1">
              <a:buFontTx/>
              <a:buChar char="-"/>
            </a:pPr>
            <a:r>
              <a:rPr lang="en-US" dirty="0"/>
              <a:t>Power sales/purchases are being made in open market.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56D262-D941-4F24-A99C-51BA9A9DA0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084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Background and Issues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BD81-D1C5-4B22-9EC8-6A5333A0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32" y="927523"/>
            <a:ext cx="11951935" cy="574512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For the few decades, this power system is facing a problem of the peak power management.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For ever increasing the load demand, we required to put a new transmission line and generation system.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However for the small or due to small durations of the peak hours, it is not economically feasible to put a new line and for this we want a power handling capabilities of the transmission line required to be increased in the peak time.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So FACTS devices gives you the potential to increase control and provide stability to power system.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just"/>
            <a:endParaRPr lang="th-TH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FDDC0-6327-43AB-9605-7D081D8665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11674" cy="85411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7030A0"/>
                </a:solidFill>
              </a:rPr>
              <a:t>Power System Facing Problem of Peak Power Management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7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07754F-BAFD-4BE5-A7B2-841AA10BF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0845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System Architectures and Limitations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A3BCF-E428-4443-82C6-D5C14FC6F672}"/>
              </a:ext>
            </a:extLst>
          </p:cNvPr>
          <p:cNvSpPr txBox="1"/>
          <p:nvPr/>
        </p:nvSpPr>
        <p:spPr>
          <a:xfrm>
            <a:off x="92752" y="730819"/>
            <a:ext cx="87440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System Architecture</a:t>
            </a: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Radial, interconnected areas, complex network.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Power Flow in AC System</a:t>
            </a: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Power Flow in Parallel and Meshed Paths.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Transmission Limitations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Steady-State (angular stability, thermal limits, voltage limits).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Stability issues (transient, dynamic, voltage and SSR (Solid State Relay as a switch).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System issues (Post contingency conditions, loop flows, short-circuit levels).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6B374-79F7-4663-949A-9B6F4713FA62}"/>
              </a:ext>
            </a:extLst>
          </p:cNvPr>
          <p:cNvSpPr txBox="1"/>
          <p:nvPr/>
        </p:nvSpPr>
        <p:spPr>
          <a:xfrm>
            <a:off x="9251092" y="247135"/>
            <a:ext cx="26148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0" dirty="0">
                <a:solidFill>
                  <a:srgbClr val="5F6368"/>
                </a:solidFill>
                <a:effectLst/>
                <a:latin typeface="Roboto"/>
              </a:rPr>
              <a:t>Post contingency</a:t>
            </a:r>
            <a:r>
              <a:rPr lang="en-US" sz="1600" i="0" dirty="0">
                <a:solidFill>
                  <a:srgbClr val="4D5156"/>
                </a:solidFill>
                <a:effectLst/>
                <a:latin typeface="Roboto"/>
              </a:rPr>
              <a:t>: It is the state of the power system </a:t>
            </a:r>
            <a:r>
              <a:rPr lang="en-US" sz="1600" i="0" dirty="0">
                <a:solidFill>
                  <a:srgbClr val="5F6368"/>
                </a:solidFill>
                <a:effectLst/>
                <a:latin typeface="Roboto"/>
              </a:rPr>
              <a:t>after</a:t>
            </a:r>
            <a:r>
              <a:rPr lang="en-US" sz="1600" i="0" dirty="0">
                <a:solidFill>
                  <a:srgbClr val="4D5156"/>
                </a:solidFill>
                <a:effectLst/>
                <a:latin typeface="Roboto"/>
              </a:rPr>
              <a:t> a </a:t>
            </a:r>
            <a:r>
              <a:rPr lang="en-US" sz="1600" i="0" dirty="0">
                <a:solidFill>
                  <a:srgbClr val="5F6368"/>
                </a:solidFill>
                <a:effectLst/>
                <a:latin typeface="Roboto"/>
              </a:rPr>
              <a:t>contingency</a:t>
            </a:r>
            <a:r>
              <a:rPr lang="en-US" sz="1600" i="0" dirty="0">
                <a:solidFill>
                  <a:srgbClr val="4D5156"/>
                </a:solidFill>
                <a:effectLst/>
                <a:latin typeface="Roboto"/>
              </a:rPr>
              <a:t> has occurred. 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A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/>
              </a:rPr>
              <a:t>contingency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 is the loss or failure of a small part of the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/>
              </a:rPr>
              <a:t>power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 system (e.g. a transmission line), or the loss/failure of individual equipment such as a generator or transformer.</a:t>
            </a:r>
          </a:p>
          <a:p>
            <a:pPr algn="just"/>
            <a:endParaRPr lang="en-US" sz="1400" dirty="0">
              <a:solidFill>
                <a:srgbClr val="222222"/>
              </a:solidFill>
              <a:latin typeface="Roboto"/>
            </a:endParaRPr>
          </a:p>
          <a:p>
            <a:pPr algn="just"/>
            <a:r>
              <a:rPr lang="en-US" sz="1400" b="1" i="0" dirty="0">
                <a:solidFill>
                  <a:srgbClr val="222222"/>
                </a:solidFill>
                <a:effectLst/>
                <a:latin typeface="Roboto"/>
              </a:rPr>
              <a:t>LOOP FLOW</a:t>
            </a:r>
          </a:p>
          <a:p>
            <a:pPr algn="just"/>
            <a:r>
              <a:rPr lang="en-US" sz="1400" b="1" dirty="0">
                <a:solidFill>
                  <a:srgbClr val="222222"/>
                </a:solidFill>
                <a:latin typeface="Roboto"/>
              </a:rPr>
              <a:t>Unscheduled power flow on transmission line and result in a violation of reliability criteria and decrease the available transfer capability.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 </a:t>
            </a:r>
            <a:endParaRPr lang="th-TH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4AF71F-4934-4983-A528-5E557F6470F7}"/>
              </a:ext>
            </a:extLst>
          </p:cNvPr>
          <p:cNvSpPr/>
          <p:nvPr/>
        </p:nvSpPr>
        <p:spPr>
          <a:xfrm>
            <a:off x="9144000" y="181232"/>
            <a:ext cx="2924432" cy="275967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810D67-0BB5-4157-9D99-8DE0299E78AC}"/>
              </a:ext>
            </a:extLst>
          </p:cNvPr>
          <p:cNvSpPr/>
          <p:nvPr/>
        </p:nvSpPr>
        <p:spPr>
          <a:xfrm>
            <a:off x="9315245" y="4566327"/>
            <a:ext cx="2876755" cy="211044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96959-6891-40DA-87E3-59251149A52F}"/>
              </a:ext>
            </a:extLst>
          </p:cNvPr>
          <p:cNvSpPr txBox="1"/>
          <p:nvPr/>
        </p:nvSpPr>
        <p:spPr>
          <a:xfrm>
            <a:off x="9296398" y="4562366"/>
            <a:ext cx="2876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Dynamic stability is also issue when load changes occurs. It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Roboto"/>
              </a:rPr>
              <a:t>can be defined as the energy balance between the supplied power and the consumed power at a given point.</a:t>
            </a:r>
            <a:endParaRPr lang="th-TH" sz="1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CA2E25-4BCE-4C49-B527-5583956A0BE7}"/>
              </a:ext>
            </a:extLst>
          </p:cNvPr>
          <p:cNvSpPr/>
          <p:nvPr/>
        </p:nvSpPr>
        <p:spPr>
          <a:xfrm>
            <a:off x="9296399" y="2940909"/>
            <a:ext cx="2876755" cy="1617958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3578F-B42E-4F8C-8F54-101459B9EFE8}"/>
              </a:ext>
            </a:extLst>
          </p:cNvPr>
          <p:cNvSpPr txBox="1"/>
          <p:nvPr/>
        </p:nvSpPr>
        <p:spPr>
          <a:xfrm>
            <a:off x="189470" y="6362858"/>
            <a:ext cx="906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These points keeping in mind when designing the FCATS Devices</a:t>
            </a:r>
            <a:endParaRPr lang="th-TH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1066</Words>
  <Application>Microsoft Office PowerPoint</Application>
  <PresentationFormat>Widescreen</PresentationFormat>
  <Paragraphs>158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Flexible AC Transmission  Credit Hours = 3  by   Dr. Wazir Muhammad Laghari Lecturer Email: wazirlaghari@buetk.edu.pk</vt:lpstr>
      <vt:lpstr>PowerPoint Presentation</vt:lpstr>
      <vt:lpstr>PowerPoint Presentation</vt:lpstr>
      <vt:lpstr>Lecture-01</vt:lpstr>
      <vt:lpstr>Introduction to 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FACTS CONTROLLER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</dc:title>
  <dc:creator>Wazir laghari</dc:creator>
  <cp:lastModifiedBy>Wazir laghari</cp:lastModifiedBy>
  <cp:revision>27</cp:revision>
  <dcterms:created xsi:type="dcterms:W3CDTF">2020-11-06T10:00:11Z</dcterms:created>
  <dcterms:modified xsi:type="dcterms:W3CDTF">2020-11-08T01:06:30Z</dcterms:modified>
</cp:coreProperties>
</file>