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1" r:id="rId6"/>
    <p:sldId id="263" r:id="rId7"/>
    <p:sldId id="259" r:id="rId8"/>
    <p:sldId id="265" r:id="rId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4559-1032-4DDD-BAB7-FC6A4939D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C7EA7-8038-4D84-85C7-256B8EA4E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67F11-6009-446B-9FD8-4FC20A04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E41-CFA6-45F6-83A3-7EC4C6325793}" type="datetimeFigureOut">
              <a:rPr lang="th-TH" smtClean="0"/>
              <a:t>05/11/64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DD087-4380-4697-83A7-943C276B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1DE93-B992-47C7-8A9B-63CAE7E5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2701-2DB5-4124-86A6-26C552EBE91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20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7BB8-9B19-446E-8548-4BBBAFA8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95308-1E9C-49DE-91F9-D2C447F75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CE82A-CC99-4EE8-A800-21CB97E8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E41-CFA6-45F6-83A3-7EC4C6325793}" type="datetimeFigureOut">
              <a:rPr lang="th-TH" smtClean="0"/>
              <a:t>05/11/64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FAE12-AE88-4598-A3E3-2C13615B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9BCFF-B97F-4018-A2D3-645614E1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2701-2DB5-4124-86A6-26C552EBE91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53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039C7-77F0-4978-9222-5AA038CBC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AF98B-2851-4A81-BDB7-2D8908778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4805D-14FA-4B9E-9CB1-5F784EC3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E41-CFA6-45F6-83A3-7EC4C6325793}" type="datetimeFigureOut">
              <a:rPr lang="th-TH" smtClean="0"/>
              <a:t>05/11/64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4970B-5163-4B4B-A768-3D6319F9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6C377-FDB4-4586-9AA7-D017F302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2701-2DB5-4124-86A6-26C552EBE91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822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130F-ACE6-42FC-960F-41F8AA61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F5E04-3727-4018-967D-3ECB8C6AF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03A50-BEAF-4F7D-B4D2-189F6A37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E41-CFA6-45F6-83A3-7EC4C6325793}" type="datetimeFigureOut">
              <a:rPr lang="th-TH" smtClean="0"/>
              <a:t>05/11/64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3786A-E66F-4B7F-BEEC-837AC101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4AB6D-4E05-4BCA-B5B0-23C88146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2701-2DB5-4124-86A6-26C552EBE91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802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C5B1-301B-4122-BB44-4790F91C7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24197-D664-4E39-881B-6AEB033D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286C0-092F-4869-B0EA-90551462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E41-CFA6-45F6-83A3-7EC4C6325793}" type="datetimeFigureOut">
              <a:rPr lang="th-TH" smtClean="0"/>
              <a:t>05/11/64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DE296-ECCF-4216-9687-58B93F0A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B48D3-43D3-4C1A-AA87-E5F30056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2701-2DB5-4124-86A6-26C552EBE91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160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D3C0-0972-4C1D-A5EA-41AEEA68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2513-AE88-4728-9E01-6D75B4A79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12A29-EB38-489A-8A66-BA2CAEC2F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CD6C4-A862-4C64-B636-CF6B904A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E41-CFA6-45F6-83A3-7EC4C6325793}" type="datetimeFigureOut">
              <a:rPr lang="th-TH" smtClean="0"/>
              <a:t>05/11/64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A24F2-D31A-480E-A993-B3B43C3A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89056-9B02-4BE5-BF84-01115AEA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2701-2DB5-4124-86A6-26C552EBE91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682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7E6E-FF7C-4129-B397-871DC4FC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DD77D-474A-43DF-A39D-42B8887A0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51ACB-D4E6-45E1-9A6C-99F1ADB75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AE89E-8EFF-40D3-B85A-7C033DFDE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A677F-A5C1-426E-B2ED-8BF9CFC05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8EFCF-99A9-4C62-A38C-146E1EC9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E41-CFA6-45F6-83A3-7EC4C6325793}" type="datetimeFigureOut">
              <a:rPr lang="th-TH" smtClean="0"/>
              <a:t>05/11/64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864EB-8E23-424F-8A04-EA092572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BD5F91-A2D8-40BC-90F8-BD90FCB7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2701-2DB5-4124-86A6-26C552EBE91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367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2B52E-26BA-4594-8054-877F084E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3A21B-06D9-4709-B932-4B82295D7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E41-CFA6-45F6-83A3-7EC4C6325793}" type="datetimeFigureOut">
              <a:rPr lang="th-TH" smtClean="0"/>
              <a:t>05/11/64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FAD76-2809-4420-928E-ACD5AEF7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BA23E-4F53-4B07-BEAB-1BC5EFE8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2701-2DB5-4124-86A6-26C552EBE91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242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A09AA-5FA4-49A1-818F-1CAA18CB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E41-CFA6-45F6-83A3-7EC4C6325793}" type="datetimeFigureOut">
              <a:rPr lang="th-TH" smtClean="0"/>
              <a:t>05/11/64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3869B-F224-45A1-9C3C-1A241D8F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493A-E221-42D3-AE42-8EDC6E5E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2701-2DB5-4124-86A6-26C552EBE91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571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7D3-55EF-45DA-A0C6-F622E7627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02E2E-971D-4FDD-8E6C-BB97A3C49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4DE3D-7CB8-43B4-8EB5-53A158A2B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B9A1B-69FF-4652-A124-28C7E9D8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E41-CFA6-45F6-83A3-7EC4C6325793}" type="datetimeFigureOut">
              <a:rPr lang="th-TH" smtClean="0"/>
              <a:t>05/11/64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24FAC-DAD6-470B-90EB-59064168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95C7-CC5A-4ECD-8DB5-E82B978B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2701-2DB5-4124-86A6-26C552EBE91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252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8AA5-C4D5-4CA9-8A29-BB6D8053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4C373-B2D1-4BDC-8E0D-971516801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64E0F-F300-4772-89D0-9FDD8383C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A10BA-A137-453B-86F3-C505766F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E41-CFA6-45F6-83A3-7EC4C6325793}" type="datetimeFigureOut">
              <a:rPr lang="th-TH" smtClean="0"/>
              <a:t>05/11/64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E33B2-360C-4682-9EA7-8742C3E4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6A5FD-7CCE-4C32-AC61-C37D05A1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2701-2DB5-4124-86A6-26C552EBE91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03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5A638-20E6-461F-BAA8-91C3850C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4B616-8292-4547-9C11-DCC87BBA8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0AC73-5514-4378-9197-CFB720F3F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E2E41-CFA6-45F6-83A3-7EC4C6325793}" type="datetimeFigureOut">
              <a:rPr lang="th-TH" smtClean="0"/>
              <a:t>05/11/64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BB932-5507-4084-8E21-F8FE9627B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23F44-3FB1-42A4-9EEC-030A5FFE1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52701-2DB5-4124-86A6-26C552EBE91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165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C665-2F1D-4C84-8533-450D59E2C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1896086"/>
            <a:ext cx="11377247" cy="2387600"/>
          </a:xfrm>
        </p:spPr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7030A0"/>
                </a:solidFill>
                <a:effectLst/>
                <a:latin typeface="Linux Libertine"/>
              </a:rPr>
              <a:t>UNIFIED POWER FLOW CONTROLLER</a:t>
            </a:r>
            <a:br>
              <a:rPr lang="en-GB" b="1" i="0" dirty="0">
                <a:solidFill>
                  <a:srgbClr val="7030A0"/>
                </a:solidFill>
                <a:effectLst/>
                <a:latin typeface="Linux Libertine"/>
              </a:rPr>
            </a:br>
            <a:r>
              <a:rPr lang="en-GB" b="1" i="0" dirty="0">
                <a:solidFill>
                  <a:srgbClr val="7030A0"/>
                </a:solidFill>
                <a:effectLst/>
                <a:latin typeface="Linux Libertine"/>
              </a:rPr>
              <a:t>(UPFC)</a:t>
            </a: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3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38C8-FEE9-4FBC-9505-6E7E4A37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24" y="186195"/>
            <a:ext cx="10515600" cy="6485610"/>
          </a:xfrm>
        </p:spPr>
        <p:txBody>
          <a:bodyPr>
            <a:noAutofit/>
          </a:bodyPr>
          <a:lstStyle/>
          <a:p>
            <a:r>
              <a:rPr lang="en-GB" sz="6600" b="1" dirty="0">
                <a:solidFill>
                  <a:srgbClr val="C00000"/>
                </a:solidFill>
              </a:rPr>
              <a:t>U		</a:t>
            </a:r>
            <a:r>
              <a:rPr lang="en-GB" sz="6600" b="1" dirty="0">
                <a:solidFill>
                  <a:srgbClr val="002060"/>
                </a:solidFill>
              </a:rPr>
              <a:t>(Unified)</a:t>
            </a:r>
            <a:br>
              <a:rPr lang="en-GB" sz="6600" b="1" dirty="0">
                <a:solidFill>
                  <a:srgbClr val="002060"/>
                </a:solidFill>
              </a:rPr>
            </a:br>
            <a:br>
              <a:rPr lang="en-GB" sz="6600" b="1" dirty="0">
                <a:solidFill>
                  <a:srgbClr val="C00000"/>
                </a:solidFill>
              </a:rPr>
            </a:br>
            <a:r>
              <a:rPr lang="en-GB" sz="6600" b="1" dirty="0">
                <a:solidFill>
                  <a:srgbClr val="C00000"/>
                </a:solidFill>
              </a:rPr>
              <a:t>P		</a:t>
            </a:r>
            <a:r>
              <a:rPr lang="en-GB" sz="6600" b="1" dirty="0">
                <a:solidFill>
                  <a:srgbClr val="002060"/>
                </a:solidFill>
              </a:rPr>
              <a:t>(Power)</a:t>
            </a:r>
            <a:br>
              <a:rPr lang="en-GB" sz="6600" b="1" dirty="0">
                <a:solidFill>
                  <a:srgbClr val="002060"/>
                </a:solidFill>
              </a:rPr>
            </a:br>
            <a:br>
              <a:rPr lang="en-GB" sz="6600" b="1" dirty="0">
                <a:solidFill>
                  <a:srgbClr val="C00000"/>
                </a:solidFill>
              </a:rPr>
            </a:br>
            <a:r>
              <a:rPr lang="en-GB" sz="6600" b="1" dirty="0">
                <a:solidFill>
                  <a:srgbClr val="C00000"/>
                </a:solidFill>
              </a:rPr>
              <a:t>F		</a:t>
            </a:r>
            <a:r>
              <a:rPr lang="en-GB" sz="6600" b="1" dirty="0">
                <a:solidFill>
                  <a:srgbClr val="002060"/>
                </a:solidFill>
              </a:rPr>
              <a:t>(Flow)</a:t>
            </a:r>
            <a:br>
              <a:rPr lang="en-GB" sz="6600" b="1" dirty="0">
                <a:solidFill>
                  <a:srgbClr val="002060"/>
                </a:solidFill>
              </a:rPr>
            </a:br>
            <a:r>
              <a:rPr lang="en-GB" sz="6600" b="1" dirty="0">
                <a:solidFill>
                  <a:srgbClr val="C00000"/>
                </a:solidFill>
              </a:rPr>
              <a:t>		</a:t>
            </a:r>
            <a:br>
              <a:rPr lang="en-GB" sz="6600" b="1" dirty="0">
                <a:solidFill>
                  <a:srgbClr val="C00000"/>
                </a:solidFill>
              </a:rPr>
            </a:br>
            <a:r>
              <a:rPr lang="en-GB" sz="6600" b="1" dirty="0">
                <a:solidFill>
                  <a:srgbClr val="C00000"/>
                </a:solidFill>
              </a:rPr>
              <a:t>C		</a:t>
            </a:r>
            <a:r>
              <a:rPr lang="en-GB" sz="6600" b="1" dirty="0">
                <a:solidFill>
                  <a:srgbClr val="002060"/>
                </a:solidFill>
              </a:rPr>
              <a:t>(Controller)</a:t>
            </a:r>
            <a:endParaRPr lang="th-TH" sz="6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6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D5F79-9A55-4831-AE7D-A0983627B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291" y="1104655"/>
            <a:ext cx="11377246" cy="56038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3600" dirty="0"/>
              <a:t>The main advantages of the UPFC is to control both active and reactive power flow in the transmission line.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3600" dirty="0"/>
              <a:t>If there are any disturbances or faults in the source side, the UPFC will not 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3600" dirty="0"/>
              <a:t>The UPFC operates only under balanced sine wave source.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3600" dirty="0"/>
              <a:t>The controllable parameters of the UPFC are reactance in the line, phase angle and voltage.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3600" dirty="0"/>
              <a:t>The UPFC allows to suppress power system oscillations and improving the transient stability of power system</a:t>
            </a:r>
            <a:endParaRPr lang="th-TH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70F24F-FB78-4EF5-9488-F49A78195A61}"/>
              </a:ext>
            </a:extLst>
          </p:cNvPr>
          <p:cNvSpPr txBox="1">
            <a:spLocks/>
          </p:cNvSpPr>
          <p:nvPr/>
        </p:nvSpPr>
        <p:spPr>
          <a:xfrm>
            <a:off x="580291" y="0"/>
            <a:ext cx="11377247" cy="1037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7030A0"/>
                </a:solidFill>
                <a:latin typeface="Linux Libertine"/>
              </a:rPr>
              <a:t>Main Advantages of UPFC</a:t>
            </a: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17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D490A-C071-4584-858B-BBD75E5D3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08" y="1037492"/>
            <a:ext cx="11737730" cy="5671039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GB" sz="3200" dirty="0"/>
              <a:t>If the amplitude of the output voltage is </a:t>
            </a:r>
            <a:r>
              <a:rPr lang="en-GB" sz="3200" b="1" dirty="0">
                <a:solidFill>
                  <a:srgbClr val="002060"/>
                </a:solidFill>
              </a:rPr>
              <a:t>increased </a:t>
            </a:r>
            <a:r>
              <a:rPr lang="en-GB" sz="3200" dirty="0"/>
              <a:t>above that of the utility bus voltage, then a current flows through the reactance from the converter to the AC system and the converter </a:t>
            </a:r>
            <a:r>
              <a:rPr lang="en-GB" sz="3200" dirty="0">
                <a:solidFill>
                  <a:srgbClr val="7030A0"/>
                </a:solidFill>
              </a:rPr>
              <a:t>generates capacitive-reactive power </a:t>
            </a:r>
            <a:r>
              <a:rPr lang="en-GB" sz="3200" dirty="0"/>
              <a:t>for the ac system.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GB" sz="3200" b="1" dirty="0">
              <a:solidFill>
                <a:srgbClr val="002060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3200" dirty="0"/>
              <a:t>If the amplitude of the output voltage is </a:t>
            </a:r>
            <a:r>
              <a:rPr lang="en-GB" sz="3200" b="1" dirty="0">
                <a:solidFill>
                  <a:srgbClr val="002060"/>
                </a:solidFill>
              </a:rPr>
              <a:t>decreased below </a:t>
            </a:r>
            <a:r>
              <a:rPr lang="en-GB" sz="3200" dirty="0"/>
              <a:t> utility bus voltage, then a current flows the AC system to the converter and the converter </a:t>
            </a:r>
            <a:r>
              <a:rPr lang="en-GB" sz="3200" dirty="0">
                <a:solidFill>
                  <a:srgbClr val="7030A0"/>
                </a:solidFill>
              </a:rPr>
              <a:t>absorbs inductive-reactive power </a:t>
            </a:r>
            <a:r>
              <a:rPr lang="en-GB" sz="3200" dirty="0"/>
              <a:t>from the ac system.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GB" sz="32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3200" dirty="0"/>
              <a:t>If the amplitude of the output voltage equals the AC system voltage, </a:t>
            </a:r>
            <a:r>
              <a:rPr lang="en-GB" sz="3200" dirty="0">
                <a:solidFill>
                  <a:srgbClr val="00B050"/>
                </a:solidFill>
              </a:rPr>
              <a:t>the reactive power exchange becomes zero</a:t>
            </a:r>
            <a:r>
              <a:rPr lang="en-GB" sz="3200" dirty="0"/>
              <a:t>, in such case STATCOM is said to be in </a:t>
            </a:r>
            <a:r>
              <a:rPr lang="en-GB" sz="3200" dirty="0">
                <a:solidFill>
                  <a:srgbClr val="C00000"/>
                </a:solidFill>
              </a:rPr>
              <a:t>Floating State.</a:t>
            </a:r>
            <a:endParaRPr lang="th-TH" sz="3200" b="1" dirty="0">
              <a:solidFill>
                <a:srgbClr val="C0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AA4ED9-79FF-4A9D-984B-A87180652ADB}"/>
              </a:ext>
            </a:extLst>
          </p:cNvPr>
          <p:cNvSpPr txBox="1">
            <a:spLocks/>
          </p:cNvSpPr>
          <p:nvPr/>
        </p:nvSpPr>
        <p:spPr>
          <a:xfrm>
            <a:off x="580291" y="0"/>
            <a:ext cx="11377247" cy="1037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7030A0"/>
                </a:solidFill>
                <a:latin typeface="Linux Libertine"/>
              </a:rPr>
              <a:t>STATCOM OPERATION</a:t>
            </a:r>
            <a:endParaRPr lang="th-TH" b="1" dirty="0">
              <a:solidFill>
                <a:srgbClr val="7030A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E7315C-F8F7-4B6A-AD54-3E6A83104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832" y="5986913"/>
            <a:ext cx="3943350" cy="72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4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082075E-0B1A-4176-B227-B636BEC22B16}"/>
              </a:ext>
            </a:extLst>
          </p:cNvPr>
          <p:cNvSpPr txBox="1">
            <a:spLocks/>
          </p:cNvSpPr>
          <p:nvPr/>
        </p:nvSpPr>
        <p:spPr>
          <a:xfrm>
            <a:off x="580291" y="0"/>
            <a:ext cx="11377247" cy="1037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7030A0"/>
                </a:solidFill>
                <a:latin typeface="Linux Libertine"/>
              </a:rPr>
              <a:t>Static Synchronous Compensator (STATCOM)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E8997-E4B6-4C13-BD70-4ED1CA56E0A6}"/>
              </a:ext>
            </a:extLst>
          </p:cNvPr>
          <p:cNvSpPr txBox="1"/>
          <p:nvPr/>
        </p:nvSpPr>
        <p:spPr>
          <a:xfrm>
            <a:off x="580291" y="940777"/>
            <a:ext cx="101639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dirty="0"/>
              <a:t>E</a:t>
            </a:r>
            <a:r>
              <a:rPr lang="en-GB" baseline="-25000" dirty="0"/>
              <a:t>t</a:t>
            </a:r>
            <a:r>
              <a:rPr lang="en-GB" dirty="0"/>
              <a:t> is the Utility System Voltage.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dirty="0"/>
              <a:t>E</a:t>
            </a:r>
            <a:r>
              <a:rPr lang="en-GB" baseline="-25000" dirty="0"/>
              <a:t>s</a:t>
            </a:r>
            <a:r>
              <a:rPr lang="en-GB" dirty="0"/>
              <a:t> is the STATCOM Voltage.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dirty="0"/>
              <a:t>If </a:t>
            </a:r>
            <a:r>
              <a:rPr lang="en-GB" dirty="0" err="1"/>
              <a:t>E</a:t>
            </a:r>
            <a:r>
              <a:rPr lang="en-GB" baseline="-25000" dirty="0" err="1"/>
              <a:t>s</a:t>
            </a:r>
            <a:r>
              <a:rPr lang="en-GB" dirty="0" err="1">
                <a:sym typeface="Symbol" panose="05050102010706020507" pitchFamily="18" charset="2"/>
              </a:rPr>
              <a:t>E</a:t>
            </a:r>
            <a:r>
              <a:rPr lang="en-GB" baseline="-25000" dirty="0" err="1">
                <a:sym typeface="Symbol" panose="05050102010706020507" pitchFamily="18" charset="2"/>
              </a:rPr>
              <a:t>t</a:t>
            </a:r>
            <a:r>
              <a:rPr lang="en-GB" dirty="0">
                <a:sym typeface="Symbol" panose="05050102010706020507" pitchFamily="18" charset="2"/>
              </a:rPr>
              <a:t> then Current Inject and Travel from </a:t>
            </a:r>
            <a:r>
              <a:rPr lang="en-GB" dirty="0"/>
              <a:t>E</a:t>
            </a:r>
            <a:r>
              <a:rPr lang="en-GB" baseline="-25000" dirty="0"/>
              <a:t>s</a:t>
            </a:r>
            <a:r>
              <a:rPr lang="en-GB" dirty="0">
                <a:sym typeface="Symbol" panose="05050102010706020507" pitchFamily="18" charset="2"/>
              </a:rPr>
              <a:t> to </a:t>
            </a:r>
            <a:r>
              <a:rPr lang="en-GB" dirty="0"/>
              <a:t>E</a:t>
            </a:r>
            <a:r>
              <a:rPr lang="en-GB" baseline="-25000" dirty="0"/>
              <a:t>t</a:t>
            </a:r>
            <a:r>
              <a:rPr lang="en-GB" dirty="0">
                <a:sym typeface="Symbol" panose="05050102010706020507" pitchFamily="18" charset="2"/>
              </a:rPr>
              <a:t> 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dirty="0"/>
              <a:t>If </a:t>
            </a:r>
            <a:r>
              <a:rPr lang="en-GB" dirty="0" err="1"/>
              <a:t>E</a:t>
            </a:r>
            <a:r>
              <a:rPr lang="en-GB" baseline="-25000" dirty="0" err="1"/>
              <a:t>t</a:t>
            </a:r>
            <a:r>
              <a:rPr lang="en-GB" dirty="0" err="1">
                <a:sym typeface="Symbol" panose="05050102010706020507" pitchFamily="18" charset="2"/>
              </a:rPr>
              <a:t>E</a:t>
            </a:r>
            <a:r>
              <a:rPr lang="en-GB" baseline="-25000" dirty="0" err="1">
                <a:sym typeface="Symbol" panose="05050102010706020507" pitchFamily="18" charset="2"/>
              </a:rPr>
              <a:t>s</a:t>
            </a:r>
            <a:r>
              <a:rPr lang="en-GB" dirty="0">
                <a:sym typeface="Symbol" panose="05050102010706020507" pitchFamily="18" charset="2"/>
              </a:rPr>
              <a:t> then Current Absorb and Travel from </a:t>
            </a:r>
            <a:r>
              <a:rPr lang="en-GB" dirty="0"/>
              <a:t>E</a:t>
            </a:r>
            <a:r>
              <a:rPr lang="en-GB" baseline="-25000" dirty="0"/>
              <a:t>t</a:t>
            </a:r>
            <a:r>
              <a:rPr lang="en-GB" dirty="0">
                <a:sym typeface="Symbol" panose="05050102010706020507" pitchFamily="18" charset="2"/>
              </a:rPr>
              <a:t> to </a:t>
            </a:r>
            <a:r>
              <a:rPr lang="en-GB" dirty="0"/>
              <a:t>E</a:t>
            </a:r>
            <a:r>
              <a:rPr lang="en-GB" baseline="-25000" dirty="0"/>
              <a:t>s</a:t>
            </a:r>
            <a:r>
              <a:rPr lang="en-GB" dirty="0">
                <a:sym typeface="Symbol" panose="05050102010706020507" pitchFamily="18" charset="2"/>
              </a:rPr>
              <a:t> </a:t>
            </a:r>
            <a:endParaRPr lang="en-GB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th-T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B78A5-61FF-41F8-96DA-AD06E402B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079" y="2781701"/>
            <a:ext cx="6372225" cy="385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E6A47-996C-4E2C-858A-6C23C47B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4" y="1253330"/>
            <a:ext cx="11975122" cy="544640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GB" dirty="0"/>
              <a:t>In practice, the semiconductor switches of the converter are not lossless, so the energy stored in the dc capacitor is eventually used to meet the internal losses of the converter, and the </a:t>
            </a:r>
            <a:r>
              <a:rPr lang="en-GB" b="1" dirty="0">
                <a:solidFill>
                  <a:srgbClr val="C00000"/>
                </a:solidFill>
              </a:rPr>
              <a:t>dc capacitor voltage diminishes</a:t>
            </a:r>
            <a:r>
              <a:rPr lang="en-GB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GB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dirty="0"/>
              <a:t>When the </a:t>
            </a:r>
            <a:r>
              <a:rPr lang="en-GB" b="1" dirty="0">
                <a:solidFill>
                  <a:schemeClr val="accent6"/>
                </a:solidFill>
              </a:rPr>
              <a:t>STATCOM is used for reactive-power generation</a:t>
            </a:r>
            <a:r>
              <a:rPr lang="en-GB" dirty="0"/>
              <a:t>, the converter itself can keep the capacitor charged to the required voltage level. This task is accomplished by making the </a:t>
            </a:r>
            <a:r>
              <a:rPr lang="en-GB" b="1" dirty="0">
                <a:solidFill>
                  <a:srgbClr val="00B0F0"/>
                </a:solidFill>
              </a:rPr>
              <a:t>output voltages of the converter lag behind the AC-system voltages</a:t>
            </a:r>
            <a:r>
              <a:rPr lang="en-GB" dirty="0"/>
              <a:t> by a small angle (usually in the 0.18-0.28 range).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GB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dirty="0"/>
              <a:t>In this way, the converter absorbs a small amount of real power form the AC system to meet its internal losses and keep the capacitor voltage at the desired level. </a:t>
            </a:r>
            <a:endParaRPr lang="th-TH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34E663-D4CB-4ABE-8404-E686EEF5FF2B}"/>
              </a:ext>
            </a:extLst>
          </p:cNvPr>
          <p:cNvSpPr txBox="1">
            <a:spLocks/>
          </p:cNvSpPr>
          <p:nvPr/>
        </p:nvSpPr>
        <p:spPr>
          <a:xfrm>
            <a:off x="580291" y="0"/>
            <a:ext cx="11377247" cy="1037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7030A0"/>
                </a:solidFill>
                <a:latin typeface="Linux Libertine"/>
              </a:rPr>
              <a:t>Static Synchronous Compensator (STATCOM)</a:t>
            </a: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7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E477-74A5-4689-920A-4F638E13B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445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The UPFC concept was described in 1995 by L. </a:t>
            </a:r>
            <a:r>
              <a:rPr lang="en-GB" sz="2400" dirty="0" err="1"/>
              <a:t>Gyugyi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UPFC is a combined combination of Series and Shunt Compensation.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UPFC is a combined combination of Static Synchronous Compensator (STATCOM) and Static Series Compensator. 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UPFC are coupled via a DC link to allow bidirectional (both directions) flow of real/reactive power between the series output terminals of the SSSC and the shunt output terminals of the STATCOM</a:t>
            </a:r>
          </a:p>
          <a:p>
            <a:pPr>
              <a:buFont typeface="Wingdings" panose="05000000000000000000" pitchFamily="2" charset="2"/>
              <a:buChar char="q"/>
            </a:pPr>
            <a:endParaRPr lang="th-TH" sz="2400" dirty="0"/>
          </a:p>
          <a:p>
            <a:pPr>
              <a:buFont typeface="Wingdings" panose="05000000000000000000" pitchFamily="2" charset="2"/>
              <a:buChar char="q"/>
            </a:pPr>
            <a:endParaRPr lang="th-TH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A4E88-0848-4BA7-88AF-98617F3AE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57" y="87923"/>
            <a:ext cx="6056604" cy="3270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B94124-D901-4893-ADB1-F1A700BC2CED}"/>
              </a:ext>
            </a:extLst>
          </p:cNvPr>
          <p:cNvSpPr txBox="1"/>
          <p:nvPr/>
        </p:nvSpPr>
        <p:spPr>
          <a:xfrm>
            <a:off x="4346331" y="3176173"/>
            <a:ext cx="5630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Figure: Basic UPFC Scheme</a:t>
            </a:r>
            <a:endParaRPr lang="th-TH" sz="36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D9E659-4469-453B-AD92-ED0F9F82CEB9}"/>
              </a:ext>
            </a:extLst>
          </p:cNvPr>
          <p:cNvSpPr txBox="1">
            <a:spLocks/>
          </p:cNvSpPr>
          <p:nvPr/>
        </p:nvSpPr>
        <p:spPr>
          <a:xfrm>
            <a:off x="580291" y="0"/>
            <a:ext cx="11377247" cy="1037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7030A0"/>
                </a:solidFill>
                <a:latin typeface="Linux Libertine"/>
              </a:rPr>
              <a:t>UPFC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A3D8C-2DBF-4FB4-84E3-6771F8FCAF54}"/>
              </a:ext>
            </a:extLst>
          </p:cNvPr>
          <p:cNvSpPr txBox="1"/>
          <p:nvPr/>
        </p:nvSpPr>
        <p:spPr>
          <a:xfrm>
            <a:off x="9636369" y="1573823"/>
            <a:ext cx="1717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DC Link Capacitor</a:t>
            </a:r>
            <a:endParaRPr lang="th-TH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0D2D1D9B-B06D-4152-8238-2415F1B4BE52}"/>
              </a:ext>
            </a:extLst>
          </p:cNvPr>
          <p:cNvCxnSpPr/>
          <p:nvPr/>
        </p:nvCxnSpPr>
        <p:spPr>
          <a:xfrm flipV="1">
            <a:off x="6312877" y="1573823"/>
            <a:ext cx="3323492" cy="650631"/>
          </a:xfrm>
          <a:prstGeom prst="curvedConnector3">
            <a:avLst>
              <a:gd name="adj1" fmla="val 1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57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4D5F-66CC-4033-978C-89FFF5FE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62" y="30357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Applications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B0376-5376-4D7B-884C-DA3027AD8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62" y="791308"/>
            <a:ext cx="11852030" cy="5882054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GB" sz="4000" dirty="0"/>
              <a:t>Used in HVDC transmission system.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GB" sz="4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4000" dirty="0"/>
              <a:t>Use of UPFC for optimal power flow control.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GB" sz="4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4000" dirty="0"/>
              <a:t>For enhancement of voltage profile &amp; minimization of losses.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GB" sz="4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4000" dirty="0"/>
              <a:t>Increase transient stability of inter area power system.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GB" sz="4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4000" dirty="0"/>
              <a:t>For damping power system oscillation.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343122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539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Linux Libertine</vt:lpstr>
      <vt:lpstr>Wingdings</vt:lpstr>
      <vt:lpstr>Office Theme</vt:lpstr>
      <vt:lpstr>UNIFIED POWER FLOW CONTROLLER (UPFC)</vt:lpstr>
      <vt:lpstr>U  (Unified)  P  (Power)  F  (Flow)    C  (Controller)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POWER FLOW CONTROLLER (UPFC)</dc:title>
  <dc:creator>Wazir Laghari</dc:creator>
  <cp:lastModifiedBy>Wazir Laghari</cp:lastModifiedBy>
  <cp:revision>1</cp:revision>
  <dcterms:created xsi:type="dcterms:W3CDTF">2021-11-05T14:04:05Z</dcterms:created>
  <dcterms:modified xsi:type="dcterms:W3CDTF">2021-11-05T18:19:40Z</dcterms:modified>
</cp:coreProperties>
</file>