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9" r:id="rId13"/>
    <p:sldId id="268" r:id="rId14"/>
    <p:sldId id="261" r:id="rId15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63" d="100"/>
          <a:sy n="63" d="100"/>
        </p:scale>
        <p:origin x="91" y="3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B6278-1874-4B61-A443-713FF381BA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310638-A031-474C-A4C9-4E895CED24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76C523-882F-427D-ABD8-F0C1CBEA7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DC9D5-1BFB-44E7-B871-AE51FCAACD70}" type="datetimeFigureOut">
              <a:rPr lang="th-TH" smtClean="0"/>
              <a:t>22/11/64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6F771A-0E84-4AC3-BCAD-8E5B1F7E1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079C7C-349D-489D-BE40-99126BF54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3D08B-6C59-4E53-A15E-48088CF7276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313574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DFCED-5F58-4283-AAC3-ACC1D4E68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FC3165-1A32-43A9-B236-FB9717DCB4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C69273-DA48-4E26-8E48-6E0039A05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DC9D5-1BFB-44E7-B871-AE51FCAACD70}" type="datetimeFigureOut">
              <a:rPr lang="th-TH" smtClean="0"/>
              <a:t>22/11/64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07F7B9-8912-4D23-AA9F-C3DCB8EB3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85E004-45F4-4FF6-8070-BC04E04E3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3D08B-6C59-4E53-A15E-48088CF7276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254536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27B5AD-58F7-4693-973E-EE0C4A6067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2CE069-4694-46B6-B0FC-37F29425EF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AF4537-2B99-4F4C-903F-2166A4C23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DC9D5-1BFB-44E7-B871-AE51FCAACD70}" type="datetimeFigureOut">
              <a:rPr lang="th-TH" smtClean="0"/>
              <a:t>22/11/64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2878DE-8F84-49AE-9720-33D8D0114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F2F1B5-305E-4E19-9B91-9E9F3364F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3D08B-6C59-4E53-A15E-48088CF7276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089849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27380-DEC8-468F-BB2C-EE977D965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5F690-7C19-44EA-B05E-9C37026FE3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F004C4-B7CC-41E0-B9A7-87D3B2896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DC9D5-1BFB-44E7-B871-AE51FCAACD70}" type="datetimeFigureOut">
              <a:rPr lang="th-TH" smtClean="0"/>
              <a:t>22/11/64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33FFD6-B8DD-474C-A4D4-35CB3F393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0CEA4-69F9-4F0C-8EBE-E34A71D19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3D08B-6C59-4E53-A15E-48088CF7276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601337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EAA5B-6DF7-4E50-8FC7-E592D59EE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4E6ED7-AFDF-4B61-84A2-F4DABA2D12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EBC36E-0401-4F62-815F-8A572EF43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DC9D5-1BFB-44E7-B871-AE51FCAACD70}" type="datetimeFigureOut">
              <a:rPr lang="th-TH" smtClean="0"/>
              <a:t>22/11/64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890AAD-785E-4B1C-B203-7A340BE08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46B6FD-F413-4C20-A15C-CE133767F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3D08B-6C59-4E53-A15E-48088CF7276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834728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63125-0C8C-43DA-A245-BD0C27A79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1D5C0B-D34E-4353-9EE6-F8604052CD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CC6198-C52F-4861-8BA2-FBE750E0A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7F778F-4E65-4610-8BDF-C84393E68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DC9D5-1BFB-44E7-B871-AE51FCAACD70}" type="datetimeFigureOut">
              <a:rPr lang="th-TH" smtClean="0"/>
              <a:t>22/11/64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66F20B-0A29-4742-BC8E-302DF5524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1ACAF4-44B2-45C5-B1B5-DE77C3FE2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3D08B-6C59-4E53-A15E-48088CF7276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212692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9DFC3-350D-4294-B2F0-629DD13D3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615076-7418-4DE9-B3EC-E43C5A2984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5C7494-7881-426B-8ADF-71A130E5D4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54C9A4-180C-4E4F-ABFC-C238D60B1E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A99100-FCE3-4CBA-A563-D0E8FC474C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105A27-460B-401C-AC78-D844EA640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DC9D5-1BFB-44E7-B871-AE51FCAACD70}" type="datetimeFigureOut">
              <a:rPr lang="th-TH" smtClean="0"/>
              <a:t>22/11/64</a:t>
            </a:fld>
            <a:endParaRPr lang="th-T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649D73-5215-471A-9836-D02DB0BD3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002161-1944-4AEC-94ED-A9D0B2392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3D08B-6C59-4E53-A15E-48088CF7276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172420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1C44E-177A-4821-A035-22969A350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21E9ED-DFEE-41DA-9EE7-1AD342FC5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DC9D5-1BFB-44E7-B871-AE51FCAACD70}" type="datetimeFigureOut">
              <a:rPr lang="th-TH" smtClean="0"/>
              <a:t>22/11/64</a:t>
            </a:fld>
            <a:endParaRPr lang="th-T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EEB61E-0C68-4D3E-9AEE-763E126EC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8F9230-7866-45F5-8B61-F2E3BC229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3D08B-6C59-4E53-A15E-48088CF7276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884439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EF420B-A125-4DD1-83AA-46636E0EF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DC9D5-1BFB-44E7-B871-AE51FCAACD70}" type="datetimeFigureOut">
              <a:rPr lang="th-TH" smtClean="0"/>
              <a:t>22/11/64</a:t>
            </a:fld>
            <a:endParaRPr lang="th-T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8D7CD3-90A1-482F-8E59-4380AE6A9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D8BDA1-34D6-4C6A-9967-AED5C396E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3D08B-6C59-4E53-A15E-48088CF7276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165277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2A538-257A-4AD2-A73A-9643BCF0A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FEF9E5-B301-45BF-9283-06F2B65D9B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536AE6-5D4E-40F0-A38A-DABFACDE78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302919-B12B-457A-A5BF-B134F6BB0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DC9D5-1BFB-44E7-B871-AE51FCAACD70}" type="datetimeFigureOut">
              <a:rPr lang="th-TH" smtClean="0"/>
              <a:t>22/11/64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D3122D-7322-4699-90A9-58ACA2F4B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9579FE-BA84-44A7-B583-03E43017F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3D08B-6C59-4E53-A15E-48088CF7276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784056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2D790-7A45-4177-AE1D-37D780B7A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A27054-1C2D-4814-A028-690AF0BCE9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21D35B-C2CC-4E49-9B65-D77D020148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7E0101-4BBC-4926-9F96-E91A3B205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DC9D5-1BFB-44E7-B871-AE51FCAACD70}" type="datetimeFigureOut">
              <a:rPr lang="th-TH" smtClean="0"/>
              <a:t>22/11/64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45C0E9-A59C-4026-9BEA-21286D14B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DB671C-AAFB-4C74-AE0F-B068B4B31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3D08B-6C59-4E53-A15E-48088CF7276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572961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AEFFE4-742A-4296-A877-3E510D03E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B24A9A-F7CC-41BD-935B-B8F5F72E1F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71AE0D-C683-4DA3-B94C-D2F73FD4EA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5DC9D5-1BFB-44E7-B871-AE51FCAACD70}" type="datetimeFigureOut">
              <a:rPr lang="th-TH" smtClean="0"/>
              <a:t>22/11/64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7098C0-7667-4AA5-A87F-E4FD16EFC0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D10CEA-1A3B-4273-A50B-6408987436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D3D08B-6C59-4E53-A15E-48088CF7276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951587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46C89-9D42-453E-BED0-793270C04C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6736" y="2487867"/>
            <a:ext cx="9144000" cy="2387600"/>
          </a:xfrm>
        </p:spPr>
        <p:txBody>
          <a:bodyPr>
            <a:noAutofit/>
          </a:bodyPr>
          <a:lstStyle/>
          <a:p>
            <a:r>
              <a:rPr lang="en-US" sz="16100" b="1" dirty="0">
                <a:solidFill>
                  <a:srgbClr val="002060"/>
                </a:solidFill>
              </a:rPr>
              <a:t>PID Controller</a:t>
            </a:r>
            <a:endParaRPr lang="th-TH" sz="161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19578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861D6A7-F89C-403D-9AD1-0F61A8A7E6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26336"/>
            <a:ext cx="8915400" cy="493166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AC714616-487D-447C-88AB-F7C1DE35A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735080"/>
            <a:ext cx="10515600" cy="803716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Significance of Proportional Controller</a:t>
            </a:r>
            <a:endParaRPr lang="th-TH" b="1" dirty="0">
              <a:solidFill>
                <a:srgbClr val="7030A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C86367-7F97-484F-A67E-68F5F969D78F}"/>
              </a:ext>
            </a:extLst>
          </p:cNvPr>
          <p:cNvSpPr txBox="1"/>
          <p:nvPr/>
        </p:nvSpPr>
        <p:spPr>
          <a:xfrm>
            <a:off x="0" y="68636"/>
            <a:ext cx="1228953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output is reacting to the input, we consider two cases:</a:t>
            </a:r>
          </a:p>
          <a:p>
            <a:r>
              <a:rPr lang="en-US" dirty="0"/>
              <a:t>First Case: We choose lower value of K</a:t>
            </a:r>
            <a:r>
              <a:rPr lang="en-US" baseline="-25000" dirty="0"/>
              <a:t>P</a:t>
            </a:r>
            <a:r>
              <a:rPr lang="en-US" dirty="0"/>
              <a:t> , then our output response will be slower in terms of changing in output or taking more time from one level of Amplitude to another level of Amplitude. 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3943457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D6192AA-8B0A-49C2-8A61-FF1F34EA84EA}"/>
              </a:ext>
            </a:extLst>
          </p:cNvPr>
          <p:cNvSpPr txBox="1"/>
          <p:nvPr/>
        </p:nvSpPr>
        <p:spPr>
          <a:xfrm>
            <a:off x="0" y="443805"/>
            <a:ext cx="1228953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Second Case: We choose higher value of K</a:t>
            </a:r>
            <a:r>
              <a:rPr lang="en-US" baseline="-25000" dirty="0"/>
              <a:t>P</a:t>
            </a:r>
            <a:r>
              <a:rPr lang="en-US" dirty="0"/>
              <a:t> , then our output response will be rising faster in terms of changing in output or taking less time from one level to another level of Amplitude. </a:t>
            </a:r>
            <a:endParaRPr lang="th-TH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3B49183-CF1C-4F4C-BBD4-5C0EA9D80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752" y="-540008"/>
            <a:ext cx="10515600" cy="803716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Significance of Proportional Controller</a:t>
            </a:r>
            <a:endParaRPr lang="th-TH" b="1" dirty="0">
              <a:solidFill>
                <a:srgbClr val="7030A0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5606DD6-C821-4986-AEBE-0F8F2EDAAA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340" y="2008897"/>
            <a:ext cx="8324850" cy="4727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3399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EBE92D8-2484-48E3-8B96-97C0AB8450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1641" y="146029"/>
            <a:ext cx="3126391" cy="304761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B6CC622-6452-47F3-9FD6-883C834D1A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024" y="454942"/>
            <a:ext cx="9124950" cy="2095500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A8720266-9901-4285-9F7F-A07E5245D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752" y="-540008"/>
            <a:ext cx="10515600" cy="803716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Calculate the Second Order Transfer Function of Closed Loop System</a:t>
            </a:r>
            <a:endParaRPr lang="th-TH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5C0EDD0-2120-4D3B-89B0-AD5EAB2A4F7B}"/>
                  </a:ext>
                </a:extLst>
              </p:cNvPr>
              <p:cNvSpPr txBox="1"/>
              <p:nvPr/>
            </p:nvSpPr>
            <p:spPr>
              <a:xfrm>
                <a:off x="301752" y="2920738"/>
                <a:ext cx="8537465" cy="17217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𝑇𝐹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den>
                              </m:f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 </m:t>
                          </m:r>
                        </m:den>
                      </m:f>
                    </m:oMath>
                  </m:oMathPara>
                </a14:m>
                <a:endParaRPr lang="th-TH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5C0EDD0-2120-4D3B-89B0-AD5EAB2A4F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752" y="2920738"/>
                <a:ext cx="8537465" cy="172175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98FE992-85BC-4046-AF41-24463EB354DB}"/>
                  </a:ext>
                </a:extLst>
              </p:cNvPr>
              <p:cNvSpPr txBox="1"/>
              <p:nvPr/>
            </p:nvSpPr>
            <p:spPr>
              <a:xfrm>
                <a:off x="417576" y="5136247"/>
                <a:ext cx="7443063" cy="12372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𝜀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den>
                            </m:f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𝜀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den>
                            </m:f>
                          </m:e>
                        </m:d>
                      </m:den>
                    </m:f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num>
                      <m:den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den>
                    </m:f>
                  </m:oMath>
                </a14:m>
                <a:r>
                  <a:rPr lang="en-US" dirty="0"/>
                  <a:t> </a:t>
                </a:r>
                <a:endParaRPr lang="th-TH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98FE992-85BC-4046-AF41-24463EB354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576" y="5136247"/>
                <a:ext cx="7443063" cy="123726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143F149-C73A-4170-8EFC-76C238F7B3F4}"/>
                  </a:ext>
                </a:extLst>
              </p:cNvPr>
              <p:cNvSpPr txBox="1"/>
              <p:nvPr/>
            </p:nvSpPr>
            <p:spPr>
              <a:xfrm>
                <a:off x="7498079" y="5231016"/>
                <a:ext cx="3918013" cy="104772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)+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th-TH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143F149-C73A-4170-8EFC-76C238F7B3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8079" y="5231016"/>
                <a:ext cx="3918013" cy="104772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8FD639C-CC0B-4570-A9BA-768E525AAE9D}"/>
              </a:ext>
            </a:extLst>
          </p:cNvPr>
          <p:cNvSpPr/>
          <p:nvPr/>
        </p:nvSpPr>
        <p:spPr>
          <a:xfrm>
            <a:off x="5289137" y="757464"/>
            <a:ext cx="2401824" cy="1574749"/>
          </a:xfrm>
          <a:prstGeom prst="round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B77BBDB-BD34-4A29-AAAF-0E83DA898707}"/>
              </a:ext>
            </a:extLst>
          </p:cNvPr>
          <p:cNvSpPr txBox="1"/>
          <p:nvPr/>
        </p:nvSpPr>
        <p:spPr>
          <a:xfrm>
            <a:off x="6065663" y="193332"/>
            <a:ext cx="10850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G(s)</a:t>
            </a:r>
            <a:endParaRPr lang="th-TH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85565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BD9A2FC-B7B3-4759-8FFD-5D9A18A23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735080"/>
            <a:ext cx="12313920" cy="803716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Second-Order Transfer Function of Proportional Controller</a:t>
            </a:r>
            <a:endParaRPr lang="th-TH" b="1" dirty="0">
              <a:solidFill>
                <a:srgbClr val="7030A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B1E71DA-5FA9-4B25-85C6-58C9DE10C793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09397" y="239006"/>
            <a:ext cx="9124950" cy="20955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C014894-6910-46CF-8B28-D6E4FC617890}"/>
                  </a:ext>
                </a:extLst>
              </p:cNvPr>
              <p:cNvSpPr txBox="1"/>
              <p:nvPr/>
            </p:nvSpPr>
            <p:spPr>
              <a:xfrm>
                <a:off x="191454" y="4706112"/>
                <a:ext cx="10647234" cy="116455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𝑇𝑟𝑎𝑛𝑠𝑓𝑒𝑟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𝐹𝑢𝑛𝑐𝑡𝑖𝑜𝑛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𝑃𝑟𝑜𝑝𝑜𝑟𝑡𝑖𝑜𝑛𝑎𝑙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𝐶𝑜𝑛𝑡𝑟𝑜𝑙𝑙𝑒𝑟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sub>
                        </m:sSub>
                        <m:sSubSup>
                          <m:sSub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sub>
                        </m:sSub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</m:oMath>
                </a14:m>
                <a:r>
                  <a:rPr lang="en-US" dirty="0"/>
                  <a:t> --- (B)</a:t>
                </a:r>
                <a:endParaRPr lang="th-TH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C014894-6910-46CF-8B28-D6E4FC6178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454" y="4706112"/>
                <a:ext cx="10647234" cy="1164550"/>
              </a:xfrm>
              <a:prstGeom prst="rect">
                <a:avLst/>
              </a:prstGeom>
              <a:blipFill>
                <a:blip r:embed="rId3"/>
                <a:stretch>
                  <a:fillRect b="-4712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6CE3B1E-9AB4-4B1F-B1A4-903C0CB49D7C}"/>
                  </a:ext>
                </a:extLst>
              </p:cNvPr>
              <p:cNvSpPr txBox="1"/>
              <p:nvPr/>
            </p:nvSpPr>
            <p:spPr>
              <a:xfrm>
                <a:off x="600456" y="3487185"/>
                <a:ext cx="6787896" cy="104855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𝑇𝐹</m:t>
                    </m:r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sz="4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4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  <m:sSub>
                          <m:sSubPr>
                            <m:ctrlPr>
                              <a:rPr lang="en-US" sz="4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4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)+</m:t>
                        </m:r>
                        <m:sSubSup>
                          <m:sSubSupPr>
                            <m:ctrlPr>
                              <a:rPr lang="en-US" sz="4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4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</m:oMath>
                </a14:m>
                <a:r>
                  <a:rPr lang="en-US" sz="4000" dirty="0"/>
                  <a:t>---- (A) </a:t>
                </a:r>
                <a:endParaRPr lang="th-TH" sz="40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6CE3B1E-9AB4-4B1F-B1A4-903C0CB49D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456" y="3487185"/>
                <a:ext cx="6787896" cy="1048557"/>
              </a:xfrm>
              <a:prstGeom prst="rect">
                <a:avLst/>
              </a:prstGeom>
              <a:blipFill>
                <a:blip r:embed="rId4"/>
                <a:stretch>
                  <a:fillRect b="-8721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B271ACC-4FD2-4A45-A3A1-D120D80D0036}"/>
              </a:ext>
            </a:extLst>
          </p:cNvPr>
          <p:cNvSpPr/>
          <p:nvPr/>
        </p:nvSpPr>
        <p:spPr>
          <a:xfrm>
            <a:off x="5718048" y="256967"/>
            <a:ext cx="2401824" cy="2011648"/>
          </a:xfrm>
          <a:prstGeom prst="round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1A0767-337E-4F2B-A6C6-340A563D5888}"/>
              </a:ext>
            </a:extLst>
          </p:cNvPr>
          <p:cNvSpPr txBox="1"/>
          <p:nvPr/>
        </p:nvSpPr>
        <p:spPr>
          <a:xfrm>
            <a:off x="6595872" y="-242436"/>
            <a:ext cx="10850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G(s)</a:t>
            </a:r>
            <a:endParaRPr lang="th-TH" b="1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3077C99-25F7-4833-A2AE-E4CE7C6CFC7C}"/>
                  </a:ext>
                </a:extLst>
              </p:cNvPr>
              <p:cNvSpPr txBox="1"/>
              <p:nvPr/>
            </p:nvSpPr>
            <p:spPr>
              <a:xfrm>
                <a:off x="509397" y="6211402"/>
                <a:ext cx="10768203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Compare equation (A) and (B), </a:t>
                </a:r>
                <a:r>
                  <a:rPr lang="en-US" dirty="0" err="1"/>
                  <a:t>K</a:t>
                </a:r>
                <a:r>
                  <a:rPr lang="en-US" baseline="-25000" dirty="0" err="1"/>
                  <a:t>p</a:t>
                </a:r>
                <a:r>
                  <a:rPr lang="en-US" dirty="0"/>
                  <a:t> is involved in numerator as well as denominator with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th-TH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3077C99-25F7-4833-A2AE-E4CE7C6CFC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397" y="6211402"/>
                <a:ext cx="10768203" cy="954107"/>
              </a:xfrm>
              <a:prstGeom prst="rect">
                <a:avLst/>
              </a:prstGeom>
              <a:blipFill>
                <a:blip r:embed="rId5"/>
                <a:stretch>
                  <a:fillRect l="-1189" t="-6410" b="-14103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CB5441CA-2C82-4FDE-9477-401AAF50CC78}"/>
              </a:ext>
            </a:extLst>
          </p:cNvPr>
          <p:cNvSpPr txBox="1"/>
          <p:nvPr/>
        </p:nvSpPr>
        <p:spPr>
          <a:xfrm>
            <a:off x="7680960" y="3206496"/>
            <a:ext cx="431958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</a:t>
            </a:r>
            <a:r>
              <a:rPr lang="en-US" baseline="-25000" dirty="0"/>
              <a:t>P</a:t>
            </a:r>
            <a:r>
              <a:rPr lang="en-US" dirty="0"/>
              <a:t> in series with G(s) then multiply K</a:t>
            </a:r>
            <a:r>
              <a:rPr lang="en-US" baseline="-25000" dirty="0"/>
              <a:t>P</a:t>
            </a:r>
            <a:r>
              <a:rPr lang="en-US" dirty="0"/>
              <a:t> with G(s)</a:t>
            </a:r>
            <a:endParaRPr lang="th-TH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16C1424-E0DD-40BC-9D3D-CD0BBFF6591C}"/>
              </a:ext>
            </a:extLst>
          </p:cNvPr>
          <p:cNvSpPr/>
          <p:nvPr/>
        </p:nvSpPr>
        <p:spPr>
          <a:xfrm>
            <a:off x="7778496" y="2950464"/>
            <a:ext cx="3929442" cy="1210139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0355805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9D4578-60E9-4CEF-9D36-1E003214F11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98783" y="858742"/>
                <a:ext cx="11823589" cy="5629522"/>
              </a:xfrm>
            </p:spPr>
            <p:txBody>
              <a:bodyPr>
                <a:normAutofit lnSpcReduction="10000"/>
              </a:bodyPr>
              <a:lstStyle/>
              <a:p>
                <a:pPr algn="just">
                  <a:buFont typeface="Wingdings" panose="05000000000000000000" pitchFamily="2" charset="2"/>
                  <a:buChar char="q"/>
                </a:pPr>
                <a:r>
                  <a:rPr lang="en-US" sz="3600" dirty="0"/>
                  <a:t>P-I-Controller is also called as Proportional Integral Controller.</a:t>
                </a:r>
              </a:p>
              <a:p>
                <a:pPr algn="just">
                  <a:buFont typeface="Wingdings" panose="05000000000000000000" pitchFamily="2" charset="2"/>
                  <a:buChar char="q"/>
                </a:pPr>
                <a:r>
                  <a:rPr lang="en-US" sz="3600" dirty="0"/>
                  <a:t>It is a device, and its output signal is Proportional to its input signal.  </a:t>
                </a:r>
              </a:p>
              <a:p>
                <a:pPr algn="just">
                  <a:buFont typeface="Wingdings" panose="05000000000000000000" pitchFamily="2" charset="2"/>
                  <a:buChar char="q"/>
                </a:pPr>
                <a:r>
                  <a:rPr lang="en-US" sz="3600" dirty="0"/>
                  <a:t>Main advantage of this Controller is to improves the Steady State Error and also increase the Stability of the System.</a:t>
                </a:r>
              </a:p>
              <a:p>
                <a:pPr algn="just">
                  <a:buFont typeface="Wingdings" panose="05000000000000000000" pitchFamily="2" charset="2"/>
                  <a:buChar char="q"/>
                </a:pPr>
                <a:r>
                  <a:rPr lang="en-US" sz="3600" dirty="0"/>
                  <a:t>Another advantage is to decreases the Sensitivity of the Systems to Parameter Variations.</a:t>
                </a:r>
              </a:p>
              <a:p>
                <a:pPr algn="just">
                  <a:buFont typeface="Wingdings" panose="05000000000000000000" pitchFamily="2" charset="2"/>
                  <a:buChar char="q"/>
                </a:pPr>
                <a:r>
                  <a:rPr lang="en-US" sz="3600" dirty="0"/>
                  <a:t>Disadvantage of this controller is to provide the constant steady state error.</a:t>
                </a:r>
              </a:p>
              <a:p>
                <a:pPr algn="just">
                  <a:buFont typeface="Wingdings" panose="05000000000000000000" pitchFamily="2" charset="2"/>
                  <a:buChar char="q"/>
                </a:pPr>
                <a:r>
                  <a:rPr lang="en-US" sz="3600" dirty="0"/>
                  <a:t>Transfer Function of P-Controller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d>
                      <m:d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</m:oMath>
                </a14:m>
                <a:endParaRPr lang="th-TH" sz="36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9D4578-60E9-4CEF-9D36-1E003214F1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8783" y="858742"/>
                <a:ext cx="11823589" cy="5629522"/>
              </a:xfrm>
              <a:blipFill>
                <a:blip r:embed="rId2"/>
                <a:stretch>
                  <a:fillRect l="-1392" t="-3467" r="-1547" b="-2492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71CDA8BA-C9FA-447C-97CB-478F7A52B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2490"/>
            <a:ext cx="10515600" cy="803716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P-I-Controller</a:t>
            </a:r>
            <a:endParaRPr lang="th-TH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4495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85928-48EE-4DA1-90A8-BD0929DC5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2490"/>
            <a:ext cx="10515600" cy="803716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PID Controller</a:t>
            </a:r>
            <a:endParaRPr lang="th-TH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C7A5E5-A75B-4827-93B4-16A0B73E40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638" y="1184602"/>
            <a:ext cx="11553244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 	=	Proportional (Proportional means value of X –increases than Y-</a:t>
            </a:r>
          </a:p>
          <a:p>
            <a:pPr marL="0" indent="0">
              <a:buNone/>
            </a:pPr>
            <a:r>
              <a:rPr lang="en-US" dirty="0"/>
              <a:t>		axis also increases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	=	Integral (Values are Increased)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	=	Derivative (Values are Decreased)</a:t>
            </a:r>
            <a:endParaRPr lang="th-TH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BF36563-EB61-40BC-AF0D-E86E932264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5620" y="2608368"/>
            <a:ext cx="4933950" cy="376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552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BC5AC-CC79-48DA-8E1E-7F5663115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661" y="190196"/>
            <a:ext cx="10515600" cy="573129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Function Of Controller</a:t>
            </a:r>
            <a:endParaRPr lang="th-TH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41C7B3-933A-4580-83BB-66EB32F6D6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2738" y="2141537"/>
            <a:ext cx="12983818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Controller is used control the Steady State Error or Transient Response of the System.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609488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be 3">
            <a:extLst>
              <a:ext uri="{FF2B5EF4-FFF2-40B4-BE49-F238E27FC236}">
                <a16:creationId xmlns:a16="http://schemas.microsoft.com/office/drawing/2014/main" id="{A0386477-A4D4-478D-8C6C-3C226B7CE537}"/>
              </a:ext>
            </a:extLst>
          </p:cNvPr>
          <p:cNvSpPr/>
          <p:nvPr/>
        </p:nvSpPr>
        <p:spPr>
          <a:xfrm>
            <a:off x="1855304" y="1322924"/>
            <a:ext cx="7113767" cy="2093481"/>
          </a:xfrm>
          <a:prstGeom prst="cub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chemeClr val="accent1">
                    <a:lumMod val="50000"/>
                  </a:schemeClr>
                </a:solidFill>
              </a:rPr>
              <a:t>Types Of Controllers</a:t>
            </a:r>
            <a:endParaRPr lang="th-TH" sz="5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Cylinder 4">
            <a:extLst>
              <a:ext uri="{FF2B5EF4-FFF2-40B4-BE49-F238E27FC236}">
                <a16:creationId xmlns:a16="http://schemas.microsoft.com/office/drawing/2014/main" id="{695DB457-8DF4-4C82-86F3-2F0177042549}"/>
              </a:ext>
            </a:extLst>
          </p:cNvPr>
          <p:cNvSpPr/>
          <p:nvPr/>
        </p:nvSpPr>
        <p:spPr>
          <a:xfrm>
            <a:off x="111319" y="5239910"/>
            <a:ext cx="1415332" cy="921150"/>
          </a:xfrm>
          <a:prstGeom prst="ca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Proportional (P)</a:t>
            </a:r>
          </a:p>
          <a:p>
            <a:pPr algn="ctr"/>
            <a:r>
              <a:rPr lang="en-US" sz="1400" dirty="0"/>
              <a:t>Controller</a:t>
            </a:r>
            <a:endParaRPr lang="th-TH" sz="1400" dirty="0"/>
          </a:p>
        </p:txBody>
      </p:sp>
      <p:sp>
        <p:nvSpPr>
          <p:cNvPr id="6" name="Cylinder 5">
            <a:extLst>
              <a:ext uri="{FF2B5EF4-FFF2-40B4-BE49-F238E27FC236}">
                <a16:creationId xmlns:a16="http://schemas.microsoft.com/office/drawing/2014/main" id="{961C90BE-97A3-4329-BC94-60AD3EDC603F}"/>
              </a:ext>
            </a:extLst>
          </p:cNvPr>
          <p:cNvSpPr/>
          <p:nvPr/>
        </p:nvSpPr>
        <p:spPr>
          <a:xfrm>
            <a:off x="1924871" y="5239910"/>
            <a:ext cx="1415333" cy="948980"/>
          </a:xfrm>
          <a:prstGeom prst="ca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Integral (I) Controller</a:t>
            </a:r>
            <a:endParaRPr lang="th-TH" sz="1800" dirty="0"/>
          </a:p>
        </p:txBody>
      </p:sp>
      <p:sp>
        <p:nvSpPr>
          <p:cNvPr id="7" name="Cylinder 6">
            <a:extLst>
              <a:ext uri="{FF2B5EF4-FFF2-40B4-BE49-F238E27FC236}">
                <a16:creationId xmlns:a16="http://schemas.microsoft.com/office/drawing/2014/main" id="{649D3383-F596-493F-B5C4-545390F728B0}"/>
              </a:ext>
            </a:extLst>
          </p:cNvPr>
          <p:cNvSpPr/>
          <p:nvPr/>
        </p:nvSpPr>
        <p:spPr>
          <a:xfrm>
            <a:off x="3583400" y="5218707"/>
            <a:ext cx="1721452" cy="921150"/>
          </a:xfrm>
          <a:prstGeom prst="can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Derivative (D) Controller</a:t>
            </a:r>
            <a:endParaRPr lang="th-TH" sz="1400" dirty="0"/>
          </a:p>
        </p:txBody>
      </p:sp>
      <p:sp>
        <p:nvSpPr>
          <p:cNvPr id="8" name="Cylinder 7">
            <a:extLst>
              <a:ext uri="{FF2B5EF4-FFF2-40B4-BE49-F238E27FC236}">
                <a16:creationId xmlns:a16="http://schemas.microsoft.com/office/drawing/2014/main" id="{3EC8DA96-0F80-4421-BF9C-D4003284CB72}"/>
              </a:ext>
            </a:extLst>
          </p:cNvPr>
          <p:cNvSpPr/>
          <p:nvPr/>
        </p:nvSpPr>
        <p:spPr>
          <a:xfrm>
            <a:off x="7635902" y="5218707"/>
            <a:ext cx="1971904" cy="956268"/>
          </a:xfrm>
          <a:prstGeom prst="can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Proportional-Derivative Controller</a:t>
            </a:r>
            <a:endParaRPr lang="th-TH" sz="1400" dirty="0"/>
          </a:p>
        </p:txBody>
      </p:sp>
      <p:sp>
        <p:nvSpPr>
          <p:cNvPr id="28" name="Cylinder 27">
            <a:extLst>
              <a:ext uri="{FF2B5EF4-FFF2-40B4-BE49-F238E27FC236}">
                <a16:creationId xmlns:a16="http://schemas.microsoft.com/office/drawing/2014/main" id="{F90C7A31-C0D2-4600-879B-AC288AB89F6D}"/>
              </a:ext>
            </a:extLst>
          </p:cNvPr>
          <p:cNvSpPr/>
          <p:nvPr/>
        </p:nvSpPr>
        <p:spPr>
          <a:xfrm>
            <a:off x="5584465" y="5155759"/>
            <a:ext cx="1721452" cy="1019216"/>
          </a:xfrm>
          <a:prstGeom prst="can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Proportional-Integral Controller</a:t>
            </a:r>
            <a:endParaRPr lang="th-TH" sz="1400" dirty="0"/>
          </a:p>
        </p:txBody>
      </p:sp>
      <p:sp>
        <p:nvSpPr>
          <p:cNvPr id="38" name="Cylinder 37">
            <a:extLst>
              <a:ext uri="{FF2B5EF4-FFF2-40B4-BE49-F238E27FC236}">
                <a16:creationId xmlns:a16="http://schemas.microsoft.com/office/drawing/2014/main" id="{42473135-3344-4290-A47D-C7E81B2D3A6D}"/>
              </a:ext>
            </a:extLst>
          </p:cNvPr>
          <p:cNvSpPr/>
          <p:nvPr/>
        </p:nvSpPr>
        <p:spPr>
          <a:xfrm>
            <a:off x="9937791" y="5190877"/>
            <a:ext cx="1971904" cy="1019216"/>
          </a:xfrm>
          <a:prstGeom prst="can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Proportional-Integral-Derivative Controller</a:t>
            </a:r>
            <a:endParaRPr lang="th-TH" sz="1400" dirty="0"/>
          </a:p>
        </p:txBody>
      </p:sp>
      <p:cxnSp>
        <p:nvCxnSpPr>
          <p:cNvPr id="42" name="Connector: Curved 41">
            <a:extLst>
              <a:ext uri="{FF2B5EF4-FFF2-40B4-BE49-F238E27FC236}">
                <a16:creationId xmlns:a16="http://schemas.microsoft.com/office/drawing/2014/main" id="{BD0E4073-0AFE-45EC-A7AC-1F6E0FBB02EC}"/>
              </a:ext>
            </a:extLst>
          </p:cNvPr>
          <p:cNvCxnSpPr>
            <a:stCxn id="4" idx="3"/>
            <a:endCxn id="5" idx="1"/>
          </p:cNvCxnSpPr>
          <p:nvPr/>
        </p:nvCxnSpPr>
        <p:spPr>
          <a:xfrm rot="5400000">
            <a:off x="2072992" y="2162399"/>
            <a:ext cx="1823505" cy="4331517"/>
          </a:xfrm>
          <a:prstGeom prst="curvedConnector3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Curved 43">
            <a:extLst>
              <a:ext uri="{FF2B5EF4-FFF2-40B4-BE49-F238E27FC236}">
                <a16:creationId xmlns:a16="http://schemas.microsoft.com/office/drawing/2014/main" id="{DDCD0AE2-9924-442E-B9F7-AF1DCB486FFE}"/>
              </a:ext>
            </a:extLst>
          </p:cNvPr>
          <p:cNvCxnSpPr>
            <a:stCxn id="4" idx="3"/>
            <a:endCxn id="38" idx="1"/>
          </p:cNvCxnSpPr>
          <p:nvPr/>
        </p:nvCxnSpPr>
        <p:spPr>
          <a:xfrm rot="16200000" flipH="1">
            <a:off x="7149886" y="1417020"/>
            <a:ext cx="1774472" cy="5773241"/>
          </a:xfrm>
          <a:prstGeom prst="curvedConnector3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Curved 45">
            <a:extLst>
              <a:ext uri="{FF2B5EF4-FFF2-40B4-BE49-F238E27FC236}">
                <a16:creationId xmlns:a16="http://schemas.microsoft.com/office/drawing/2014/main" id="{6479A556-C4C8-4472-8DDC-A3D405887C92}"/>
              </a:ext>
            </a:extLst>
          </p:cNvPr>
          <p:cNvCxnSpPr>
            <a:endCxn id="6" idx="1"/>
          </p:cNvCxnSpPr>
          <p:nvPr/>
        </p:nvCxnSpPr>
        <p:spPr>
          <a:xfrm rot="10800000" flipV="1">
            <a:off x="2632539" y="3429000"/>
            <a:ext cx="2517963" cy="1810910"/>
          </a:xfrm>
          <a:prstGeom prst="curvedConnector2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Curved 47">
            <a:extLst>
              <a:ext uri="{FF2B5EF4-FFF2-40B4-BE49-F238E27FC236}">
                <a16:creationId xmlns:a16="http://schemas.microsoft.com/office/drawing/2014/main" id="{58BC6A8B-9D2A-44C3-8567-1D41EF343512}"/>
              </a:ext>
            </a:extLst>
          </p:cNvPr>
          <p:cNvCxnSpPr>
            <a:stCxn id="4" idx="3"/>
            <a:endCxn id="8" idx="1"/>
          </p:cNvCxnSpPr>
          <p:nvPr/>
        </p:nvCxnSpPr>
        <p:spPr>
          <a:xfrm rot="16200000" flipH="1">
            <a:off x="5985027" y="2581880"/>
            <a:ext cx="1802302" cy="3471352"/>
          </a:xfrm>
          <a:prstGeom prst="curvedConnector3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Curved 49">
            <a:extLst>
              <a:ext uri="{FF2B5EF4-FFF2-40B4-BE49-F238E27FC236}">
                <a16:creationId xmlns:a16="http://schemas.microsoft.com/office/drawing/2014/main" id="{13F6DF9F-6CFE-40D0-B919-C3AAC0132E7A}"/>
              </a:ext>
            </a:extLst>
          </p:cNvPr>
          <p:cNvCxnSpPr>
            <a:stCxn id="4" idx="3"/>
            <a:endCxn id="7" idx="1"/>
          </p:cNvCxnSpPr>
          <p:nvPr/>
        </p:nvCxnSpPr>
        <p:spPr>
          <a:xfrm rot="5400000">
            <a:off x="3896163" y="3964368"/>
            <a:ext cx="1802302" cy="706376"/>
          </a:xfrm>
          <a:prstGeom prst="curvedConnector3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Curved 51">
            <a:extLst>
              <a:ext uri="{FF2B5EF4-FFF2-40B4-BE49-F238E27FC236}">
                <a16:creationId xmlns:a16="http://schemas.microsoft.com/office/drawing/2014/main" id="{67FDA56D-681A-4216-A9D1-D2837452B0E5}"/>
              </a:ext>
            </a:extLst>
          </p:cNvPr>
          <p:cNvCxnSpPr>
            <a:stCxn id="4" idx="3"/>
            <a:endCxn id="28" idx="1"/>
          </p:cNvCxnSpPr>
          <p:nvPr/>
        </p:nvCxnSpPr>
        <p:spPr>
          <a:xfrm rot="16200000" flipH="1">
            <a:off x="4928169" y="3638737"/>
            <a:ext cx="1739354" cy="1294689"/>
          </a:xfrm>
          <a:prstGeom prst="curvedConnector3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8667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9D4578-60E9-4CEF-9D36-1E003214F11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98783" y="858742"/>
                <a:ext cx="11823589" cy="5629522"/>
              </a:xfrm>
            </p:spPr>
            <p:txBody>
              <a:bodyPr>
                <a:normAutofit lnSpcReduction="10000"/>
              </a:bodyPr>
              <a:lstStyle/>
              <a:p>
                <a:pPr algn="just">
                  <a:buFont typeface="Wingdings" panose="05000000000000000000" pitchFamily="2" charset="2"/>
                  <a:buChar char="q"/>
                </a:pPr>
                <a:r>
                  <a:rPr lang="en-US" sz="3600" dirty="0"/>
                  <a:t>P-Controller is also called as Proportional Controller.</a:t>
                </a:r>
              </a:p>
              <a:p>
                <a:pPr algn="just">
                  <a:buFont typeface="Wingdings" panose="05000000000000000000" pitchFamily="2" charset="2"/>
                  <a:buChar char="q"/>
                </a:pPr>
                <a:r>
                  <a:rPr lang="en-US" sz="3600" dirty="0"/>
                  <a:t>It is a device, and its output signal is Proportional to its input signal.  </a:t>
                </a:r>
              </a:p>
              <a:p>
                <a:pPr algn="just">
                  <a:buFont typeface="Wingdings" panose="05000000000000000000" pitchFamily="2" charset="2"/>
                  <a:buChar char="q"/>
                </a:pPr>
                <a:r>
                  <a:rPr lang="en-US" sz="3600" dirty="0"/>
                  <a:t>Main advantage of this Controller is to improves the Steady State Error and also increase the Stability of the System.</a:t>
                </a:r>
              </a:p>
              <a:p>
                <a:pPr algn="just">
                  <a:buFont typeface="Wingdings" panose="05000000000000000000" pitchFamily="2" charset="2"/>
                  <a:buChar char="q"/>
                </a:pPr>
                <a:r>
                  <a:rPr lang="en-US" sz="3600" dirty="0"/>
                  <a:t>Another advantage is to decreases the Sensitivity of the Systems to Parameter Variations.</a:t>
                </a:r>
              </a:p>
              <a:p>
                <a:pPr algn="just">
                  <a:buFont typeface="Wingdings" panose="05000000000000000000" pitchFamily="2" charset="2"/>
                  <a:buChar char="q"/>
                </a:pPr>
                <a:r>
                  <a:rPr lang="en-US" sz="3600" dirty="0"/>
                  <a:t>Disadvantage of this controller is to provide the constant steady state error.</a:t>
                </a:r>
              </a:p>
              <a:p>
                <a:pPr algn="just">
                  <a:buFont typeface="Wingdings" panose="05000000000000000000" pitchFamily="2" charset="2"/>
                  <a:buChar char="q"/>
                </a:pPr>
                <a:r>
                  <a:rPr lang="en-US" sz="3600" dirty="0"/>
                  <a:t>Transfer Function of P-Controller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d>
                      <m:d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</m:oMath>
                </a14:m>
                <a:endParaRPr lang="th-TH" sz="36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9D4578-60E9-4CEF-9D36-1E003214F1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8783" y="858742"/>
                <a:ext cx="11823589" cy="5629522"/>
              </a:xfrm>
              <a:blipFill>
                <a:blip r:embed="rId2"/>
                <a:stretch>
                  <a:fillRect l="-1392" t="-3467" r="-1547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71CDA8BA-C9FA-447C-97CB-478F7A52B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23270"/>
            <a:ext cx="10515600" cy="803716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P-Controller (Proportional Controllers) </a:t>
            </a:r>
            <a:endParaRPr lang="th-TH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53680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0ED5C1A-CFF9-47FE-A66B-DA35F1188E4D}"/>
              </a:ext>
            </a:extLst>
          </p:cNvPr>
          <p:cNvSpPr/>
          <p:nvPr/>
        </p:nvSpPr>
        <p:spPr>
          <a:xfrm>
            <a:off x="2852928" y="2918460"/>
            <a:ext cx="1926336" cy="9692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Controller</a:t>
            </a:r>
            <a:endParaRPr lang="th-TH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1F897D3-5B83-4085-984E-4E0F3F8BBDE5}"/>
              </a:ext>
            </a:extLst>
          </p:cNvPr>
          <p:cNvSpPr/>
          <p:nvPr/>
        </p:nvSpPr>
        <p:spPr>
          <a:xfrm>
            <a:off x="5562600" y="2918459"/>
            <a:ext cx="1926336" cy="96926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Plant</a:t>
            </a:r>
            <a:endParaRPr lang="th-TH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7F93A59-D28E-4143-90C1-988D70D7EA5D}"/>
              </a:ext>
            </a:extLst>
          </p:cNvPr>
          <p:cNvCxnSpPr>
            <a:cxnSpLocks/>
          </p:cNvCxnSpPr>
          <p:nvPr/>
        </p:nvCxnSpPr>
        <p:spPr>
          <a:xfrm>
            <a:off x="4779264" y="3431286"/>
            <a:ext cx="829056" cy="25908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248CA64-14CB-4715-973A-8DEA93B5B396}"/>
              </a:ext>
            </a:extLst>
          </p:cNvPr>
          <p:cNvCxnSpPr>
            <a:cxnSpLocks/>
          </p:cNvCxnSpPr>
          <p:nvPr/>
        </p:nvCxnSpPr>
        <p:spPr>
          <a:xfrm flipV="1">
            <a:off x="7488936" y="3423666"/>
            <a:ext cx="3105912" cy="7620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5594F2CD-BDE5-441C-BE8A-15E0013125C3}"/>
              </a:ext>
            </a:extLst>
          </p:cNvPr>
          <p:cNvCxnSpPr>
            <a:cxnSpLocks/>
          </p:cNvCxnSpPr>
          <p:nvPr/>
        </p:nvCxnSpPr>
        <p:spPr>
          <a:xfrm rot="10800000" flipV="1">
            <a:off x="1700784" y="3454908"/>
            <a:ext cx="7796784" cy="373380"/>
          </a:xfrm>
          <a:prstGeom prst="bentConnector4">
            <a:avLst>
              <a:gd name="adj1" fmla="val -235"/>
              <a:gd name="adj2" fmla="val 484489"/>
            </a:avLst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F5EB619-83C2-4221-8632-039EACE1E981}"/>
              </a:ext>
            </a:extLst>
          </p:cNvPr>
          <p:cNvCxnSpPr>
            <a:cxnSpLocks/>
          </p:cNvCxnSpPr>
          <p:nvPr/>
        </p:nvCxnSpPr>
        <p:spPr>
          <a:xfrm>
            <a:off x="182879" y="3459416"/>
            <a:ext cx="1207008" cy="12954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BF97FB4-F9D6-4D76-A6E2-D3DF3596D110}"/>
              </a:ext>
            </a:extLst>
          </p:cNvPr>
          <p:cNvCxnSpPr>
            <a:cxnSpLocks/>
          </p:cNvCxnSpPr>
          <p:nvPr/>
        </p:nvCxnSpPr>
        <p:spPr>
          <a:xfrm>
            <a:off x="2046732" y="3449022"/>
            <a:ext cx="829056" cy="25908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094A158F-A310-4236-A216-D945F1487E94}"/>
              </a:ext>
            </a:extLst>
          </p:cNvPr>
          <p:cNvSpPr txBox="1"/>
          <p:nvPr/>
        </p:nvSpPr>
        <p:spPr>
          <a:xfrm>
            <a:off x="5023104" y="5352288"/>
            <a:ext cx="2145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Feedback</a:t>
            </a:r>
            <a:endParaRPr lang="th-TH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0819942-D95D-489D-AA6A-A92FB4278A60}"/>
              </a:ext>
            </a:extLst>
          </p:cNvPr>
          <p:cNvSpPr txBox="1"/>
          <p:nvPr/>
        </p:nvSpPr>
        <p:spPr>
          <a:xfrm>
            <a:off x="121920" y="3465088"/>
            <a:ext cx="10119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R(s)</a:t>
            </a:r>
          </a:p>
          <a:p>
            <a:r>
              <a:rPr lang="en-US" b="1" dirty="0"/>
              <a:t>Input</a:t>
            </a:r>
            <a:endParaRPr lang="th-TH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4DC4C04-1CC3-40B0-8DF1-36D04CC59D64}"/>
              </a:ext>
            </a:extLst>
          </p:cNvPr>
          <p:cNvSpPr txBox="1"/>
          <p:nvPr/>
        </p:nvSpPr>
        <p:spPr>
          <a:xfrm>
            <a:off x="9896856" y="3351234"/>
            <a:ext cx="13197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C(s)</a:t>
            </a:r>
          </a:p>
          <a:p>
            <a:r>
              <a:rPr lang="en-US" b="1" dirty="0"/>
              <a:t>Output</a:t>
            </a:r>
            <a:endParaRPr lang="th-TH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5DD92AD-251E-44D9-AC17-C8BF974045CE}"/>
              </a:ext>
            </a:extLst>
          </p:cNvPr>
          <p:cNvSpPr txBox="1"/>
          <p:nvPr/>
        </p:nvSpPr>
        <p:spPr>
          <a:xfrm>
            <a:off x="1819656" y="3653028"/>
            <a:ext cx="1011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-</a:t>
            </a:r>
            <a:endParaRPr lang="th-TH" b="1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C300A23-BB26-4070-8364-EB02FE2485B7}"/>
              </a:ext>
            </a:extLst>
          </p:cNvPr>
          <p:cNvSpPr txBox="1"/>
          <p:nvPr/>
        </p:nvSpPr>
        <p:spPr>
          <a:xfrm>
            <a:off x="984504" y="183815"/>
            <a:ext cx="420928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Error Signal = Difference between  output (feedback) and Input R(s) is the Error Signal Give to Controller</a:t>
            </a:r>
            <a:endParaRPr lang="th-TH" b="1" dirty="0"/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70592E3E-7C80-4A4B-B6A3-D1F59F167404}"/>
              </a:ext>
            </a:extLst>
          </p:cNvPr>
          <p:cNvSpPr/>
          <p:nvPr/>
        </p:nvSpPr>
        <p:spPr>
          <a:xfrm>
            <a:off x="984504" y="183815"/>
            <a:ext cx="3904488" cy="2373732"/>
          </a:xfrm>
          <a:prstGeom prst="roundRect">
            <a:avLst/>
          </a:prstGeom>
          <a:noFill/>
          <a:ln w="57150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41" name="Connector: Curved 40">
            <a:extLst>
              <a:ext uri="{FF2B5EF4-FFF2-40B4-BE49-F238E27FC236}">
                <a16:creationId xmlns:a16="http://schemas.microsoft.com/office/drawing/2014/main" id="{336D202F-C584-40DF-B4A3-3A287D44D976}"/>
              </a:ext>
            </a:extLst>
          </p:cNvPr>
          <p:cNvCxnSpPr/>
          <p:nvPr/>
        </p:nvCxnSpPr>
        <p:spPr>
          <a:xfrm rot="16200000" flipV="1">
            <a:off x="488823" y="1608201"/>
            <a:ext cx="2887218" cy="743712"/>
          </a:xfrm>
          <a:prstGeom prst="curvedConnector3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1A25FF59-1DE1-43B3-B888-D786E2FAF93A}"/>
              </a:ext>
            </a:extLst>
          </p:cNvPr>
          <p:cNvSpPr txBox="1"/>
          <p:nvPr/>
        </p:nvSpPr>
        <p:spPr>
          <a:xfrm>
            <a:off x="5193792" y="131039"/>
            <a:ext cx="420928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Output Signal is coming out from the Controller. OR also called as Manipulated Signal OR also called as Controlled Signal</a:t>
            </a:r>
            <a:endParaRPr lang="th-TH" b="1" dirty="0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A892BA66-BAFF-4BB9-94A2-8537D54FC8D7}"/>
              </a:ext>
            </a:extLst>
          </p:cNvPr>
          <p:cNvSpPr/>
          <p:nvPr/>
        </p:nvSpPr>
        <p:spPr>
          <a:xfrm>
            <a:off x="5096254" y="4076"/>
            <a:ext cx="4306825" cy="2373732"/>
          </a:xfrm>
          <a:prstGeom prst="roundRect">
            <a:avLst/>
          </a:prstGeom>
          <a:noFill/>
          <a:ln w="57150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44" name="Connector: Curved 43">
            <a:extLst>
              <a:ext uri="{FF2B5EF4-FFF2-40B4-BE49-F238E27FC236}">
                <a16:creationId xmlns:a16="http://schemas.microsoft.com/office/drawing/2014/main" id="{3BC5743B-9BA2-49AC-8EFF-4391AA61D1AD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414838" y="1208724"/>
            <a:ext cx="2879217" cy="1534666"/>
          </a:xfrm>
          <a:prstGeom prst="curvedConnector3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B50E5B3C-E43C-47B9-8F04-C39E0176B50D}"/>
              </a:ext>
            </a:extLst>
          </p:cNvPr>
          <p:cNvSpPr txBox="1"/>
          <p:nvPr/>
        </p:nvSpPr>
        <p:spPr>
          <a:xfrm>
            <a:off x="444246" y="6157061"/>
            <a:ext cx="103281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Our main goal is to minimize the error using Proportional Controller </a:t>
            </a:r>
            <a:endParaRPr lang="th-TH" b="1" dirty="0"/>
          </a:p>
        </p:txBody>
      </p:sp>
      <p:sp>
        <p:nvSpPr>
          <p:cNvPr id="47" name="Title 1">
            <a:extLst>
              <a:ext uri="{FF2B5EF4-FFF2-40B4-BE49-F238E27FC236}">
                <a16:creationId xmlns:a16="http://schemas.microsoft.com/office/drawing/2014/main" id="{AB775BDE-68DD-4232-8B3B-4AADC5401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735080"/>
            <a:ext cx="10515600" cy="803716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P-Controller (Proportional Controllers) </a:t>
            </a:r>
            <a:endParaRPr lang="th-TH" b="1" dirty="0">
              <a:solidFill>
                <a:srgbClr val="7030A0"/>
              </a:solidFill>
            </a:endParaRPr>
          </a:p>
        </p:txBody>
      </p:sp>
      <p:sp>
        <p:nvSpPr>
          <p:cNvPr id="48" name="Flowchart: Or 47">
            <a:extLst>
              <a:ext uri="{FF2B5EF4-FFF2-40B4-BE49-F238E27FC236}">
                <a16:creationId xmlns:a16="http://schemas.microsoft.com/office/drawing/2014/main" id="{42D5B6C8-7BF8-4F3C-8E6B-358D4D871040}"/>
              </a:ext>
            </a:extLst>
          </p:cNvPr>
          <p:cNvSpPr/>
          <p:nvPr/>
        </p:nvSpPr>
        <p:spPr>
          <a:xfrm>
            <a:off x="1356360" y="3116454"/>
            <a:ext cx="673608" cy="711833"/>
          </a:xfrm>
          <a:prstGeom prst="flowChartOr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BEACBE1E-F272-4341-9F2B-77CE9205A8C5}"/>
                  </a:ext>
                </a:extLst>
              </p:cNvPr>
              <p:cNvSpPr txBox="1"/>
              <p:nvPr/>
            </p:nvSpPr>
            <p:spPr>
              <a:xfrm>
                <a:off x="2074605" y="4033193"/>
                <a:ext cx="311918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𝑬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𝑹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𝑪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th-TH" b="1" dirty="0"/>
              </a:p>
            </p:txBody>
          </p:sp>
        </mc:Choice>
        <mc:Fallback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BEACBE1E-F272-4341-9F2B-77CE9205A8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4605" y="4033193"/>
                <a:ext cx="3119187" cy="430887"/>
              </a:xfrm>
              <a:prstGeom prst="rect">
                <a:avLst/>
              </a:prstGeom>
              <a:blipFill>
                <a:blip r:embed="rId2"/>
                <a:stretch>
                  <a:fillRect l="-2148" t="-8571" r="-3516" b="-27143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80342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0ED5C1A-CFF9-47FE-A66B-DA35F1188E4D}"/>
              </a:ext>
            </a:extLst>
          </p:cNvPr>
          <p:cNvSpPr/>
          <p:nvPr/>
        </p:nvSpPr>
        <p:spPr>
          <a:xfrm>
            <a:off x="2990088" y="675132"/>
            <a:ext cx="1926336" cy="9692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Controller</a:t>
            </a:r>
            <a:endParaRPr lang="th-TH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1F897D3-5B83-4085-984E-4E0F3F8BBDE5}"/>
              </a:ext>
            </a:extLst>
          </p:cNvPr>
          <p:cNvSpPr/>
          <p:nvPr/>
        </p:nvSpPr>
        <p:spPr>
          <a:xfrm>
            <a:off x="5699760" y="675131"/>
            <a:ext cx="1926336" cy="96926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Plant</a:t>
            </a:r>
            <a:endParaRPr lang="th-TH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7F93A59-D28E-4143-90C1-988D70D7EA5D}"/>
              </a:ext>
            </a:extLst>
          </p:cNvPr>
          <p:cNvCxnSpPr>
            <a:cxnSpLocks/>
          </p:cNvCxnSpPr>
          <p:nvPr/>
        </p:nvCxnSpPr>
        <p:spPr>
          <a:xfrm>
            <a:off x="4916424" y="1187958"/>
            <a:ext cx="829056" cy="25908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248CA64-14CB-4715-973A-8DEA93B5B396}"/>
              </a:ext>
            </a:extLst>
          </p:cNvPr>
          <p:cNvCxnSpPr>
            <a:cxnSpLocks/>
          </p:cNvCxnSpPr>
          <p:nvPr/>
        </p:nvCxnSpPr>
        <p:spPr>
          <a:xfrm flipV="1">
            <a:off x="7626096" y="1180338"/>
            <a:ext cx="3105912" cy="7620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5594F2CD-BDE5-441C-BE8A-15E0013125C3}"/>
              </a:ext>
            </a:extLst>
          </p:cNvPr>
          <p:cNvCxnSpPr>
            <a:cxnSpLocks/>
          </p:cNvCxnSpPr>
          <p:nvPr/>
        </p:nvCxnSpPr>
        <p:spPr>
          <a:xfrm rot="10800000" flipV="1">
            <a:off x="1837944" y="1211580"/>
            <a:ext cx="7796784" cy="373380"/>
          </a:xfrm>
          <a:prstGeom prst="bentConnector4">
            <a:avLst>
              <a:gd name="adj1" fmla="val -235"/>
              <a:gd name="adj2" fmla="val 484489"/>
            </a:avLst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F5EB619-83C2-4221-8632-039EACE1E981}"/>
              </a:ext>
            </a:extLst>
          </p:cNvPr>
          <p:cNvCxnSpPr>
            <a:cxnSpLocks/>
          </p:cNvCxnSpPr>
          <p:nvPr/>
        </p:nvCxnSpPr>
        <p:spPr>
          <a:xfrm>
            <a:off x="283464" y="1180338"/>
            <a:ext cx="1207008" cy="12954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BF97FB4-F9D6-4D76-A6E2-D3DF3596D110}"/>
              </a:ext>
            </a:extLst>
          </p:cNvPr>
          <p:cNvCxnSpPr>
            <a:cxnSpLocks/>
          </p:cNvCxnSpPr>
          <p:nvPr/>
        </p:nvCxnSpPr>
        <p:spPr>
          <a:xfrm>
            <a:off x="2185416" y="1180338"/>
            <a:ext cx="829056" cy="25908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E0819942-D95D-489D-AA6A-A92FB4278A60}"/>
              </a:ext>
            </a:extLst>
          </p:cNvPr>
          <p:cNvSpPr txBox="1"/>
          <p:nvPr/>
        </p:nvSpPr>
        <p:spPr>
          <a:xfrm>
            <a:off x="259080" y="1221760"/>
            <a:ext cx="10119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R(s)</a:t>
            </a:r>
          </a:p>
          <a:p>
            <a:r>
              <a:rPr lang="en-US" b="1" dirty="0"/>
              <a:t>Input</a:t>
            </a:r>
            <a:endParaRPr lang="th-TH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4DC4C04-1CC3-40B0-8DF1-36D04CC59D64}"/>
              </a:ext>
            </a:extLst>
          </p:cNvPr>
          <p:cNvSpPr txBox="1"/>
          <p:nvPr/>
        </p:nvSpPr>
        <p:spPr>
          <a:xfrm>
            <a:off x="10034016" y="1107906"/>
            <a:ext cx="13197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C(s)</a:t>
            </a:r>
          </a:p>
          <a:p>
            <a:r>
              <a:rPr lang="en-US" b="1" dirty="0"/>
              <a:t>Output</a:t>
            </a:r>
            <a:endParaRPr lang="th-TH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5DD92AD-251E-44D9-AC17-C8BF974045CE}"/>
              </a:ext>
            </a:extLst>
          </p:cNvPr>
          <p:cNvSpPr txBox="1"/>
          <p:nvPr/>
        </p:nvSpPr>
        <p:spPr>
          <a:xfrm>
            <a:off x="1956816" y="1409700"/>
            <a:ext cx="1011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-</a:t>
            </a:r>
            <a:endParaRPr lang="th-TH" b="1" dirty="0"/>
          </a:p>
        </p:txBody>
      </p:sp>
      <p:sp>
        <p:nvSpPr>
          <p:cNvPr id="47" name="Title 1">
            <a:extLst>
              <a:ext uri="{FF2B5EF4-FFF2-40B4-BE49-F238E27FC236}">
                <a16:creationId xmlns:a16="http://schemas.microsoft.com/office/drawing/2014/main" id="{AB775BDE-68DD-4232-8B3B-4AADC5401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735080"/>
            <a:ext cx="10515600" cy="803716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P-Controller (Proportional Controllers) </a:t>
            </a:r>
            <a:endParaRPr lang="th-TH" b="1" dirty="0">
              <a:solidFill>
                <a:srgbClr val="7030A0"/>
              </a:solidFill>
            </a:endParaRP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B2D7B577-05D8-4221-9C4B-2828937C5762}"/>
              </a:ext>
            </a:extLst>
          </p:cNvPr>
          <p:cNvSpPr/>
          <p:nvPr/>
        </p:nvSpPr>
        <p:spPr>
          <a:xfrm rot="5400000">
            <a:off x="3657600" y="3779520"/>
            <a:ext cx="1227581" cy="284227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4B89BAA-D89C-433C-895A-F01058C78F76}"/>
              </a:ext>
            </a:extLst>
          </p:cNvPr>
          <p:cNvSpPr/>
          <p:nvPr/>
        </p:nvSpPr>
        <p:spPr>
          <a:xfrm>
            <a:off x="3404616" y="4539549"/>
            <a:ext cx="1926336" cy="9692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</a:t>
            </a:r>
            <a:r>
              <a:rPr lang="en-US" baseline="-25000" dirty="0"/>
              <a:t>P</a:t>
            </a:r>
            <a:endParaRPr lang="th-TH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FCB551A-586D-4C97-8837-C25D4DC7DBD8}"/>
              </a:ext>
            </a:extLst>
          </p:cNvPr>
          <p:cNvCxnSpPr>
            <a:cxnSpLocks/>
          </p:cNvCxnSpPr>
          <p:nvPr/>
        </p:nvCxnSpPr>
        <p:spPr>
          <a:xfrm>
            <a:off x="2599944" y="5024181"/>
            <a:ext cx="829056" cy="25908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CE582F1-6745-478E-8C82-41E6BD91E874}"/>
              </a:ext>
            </a:extLst>
          </p:cNvPr>
          <p:cNvCxnSpPr>
            <a:cxnSpLocks/>
          </p:cNvCxnSpPr>
          <p:nvPr/>
        </p:nvCxnSpPr>
        <p:spPr>
          <a:xfrm>
            <a:off x="5321808" y="5037135"/>
            <a:ext cx="829056" cy="25908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26C068B4-21D1-42FB-B512-2E44C8CA0309}"/>
              </a:ext>
            </a:extLst>
          </p:cNvPr>
          <p:cNvSpPr txBox="1"/>
          <p:nvPr/>
        </p:nvSpPr>
        <p:spPr>
          <a:xfrm>
            <a:off x="6055613" y="4307502"/>
            <a:ext cx="331946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Controller Output </a:t>
            </a:r>
          </a:p>
          <a:p>
            <a:r>
              <a:rPr lang="en-US" b="1" dirty="0"/>
              <a:t>OR </a:t>
            </a:r>
          </a:p>
          <a:p>
            <a:r>
              <a:rPr lang="en-US" b="1" dirty="0"/>
              <a:t>Manipulated Output M(t) </a:t>
            </a:r>
          </a:p>
          <a:p>
            <a:endParaRPr lang="th-TH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2D596AD-C735-4B3E-B85A-2BB1A097814E}"/>
              </a:ext>
            </a:extLst>
          </p:cNvPr>
          <p:cNvSpPr txBox="1"/>
          <p:nvPr/>
        </p:nvSpPr>
        <p:spPr>
          <a:xfrm>
            <a:off x="163258" y="4370545"/>
            <a:ext cx="269709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Controller Input </a:t>
            </a:r>
            <a:endParaRPr lang="th-TH" b="1" dirty="0"/>
          </a:p>
          <a:p>
            <a:r>
              <a:rPr lang="en-US" b="1" dirty="0"/>
              <a:t>OR</a:t>
            </a:r>
          </a:p>
          <a:p>
            <a:r>
              <a:rPr lang="en-US" b="1" dirty="0"/>
              <a:t>Error signal E(t)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F019E0C-DF91-4708-86BB-4983C8554486}"/>
              </a:ext>
            </a:extLst>
          </p:cNvPr>
          <p:cNvSpPr txBox="1"/>
          <p:nvPr/>
        </p:nvSpPr>
        <p:spPr>
          <a:xfrm>
            <a:off x="3153916" y="5560629"/>
            <a:ext cx="269709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Proportional Controller has constant Gain (K</a:t>
            </a:r>
            <a:r>
              <a:rPr lang="en-US" b="1" baseline="-25000" dirty="0"/>
              <a:t>P</a:t>
            </a:r>
            <a:r>
              <a:rPr lang="en-US" b="1" dirty="0"/>
              <a:t>)</a:t>
            </a:r>
          </a:p>
        </p:txBody>
      </p:sp>
      <p:sp>
        <p:nvSpPr>
          <p:cNvPr id="3" name="Flowchart: Or 2">
            <a:extLst>
              <a:ext uri="{FF2B5EF4-FFF2-40B4-BE49-F238E27FC236}">
                <a16:creationId xmlns:a16="http://schemas.microsoft.com/office/drawing/2014/main" id="{672AFF9C-40CE-4C2C-9FE7-37A4EC14DF44}"/>
              </a:ext>
            </a:extLst>
          </p:cNvPr>
          <p:cNvSpPr/>
          <p:nvPr/>
        </p:nvSpPr>
        <p:spPr>
          <a:xfrm>
            <a:off x="1490472" y="834266"/>
            <a:ext cx="673608" cy="711833"/>
          </a:xfrm>
          <a:prstGeom prst="flowChartOr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0ED5C75E-78EE-400B-88C1-D7F47A3EC408}"/>
                  </a:ext>
                </a:extLst>
              </p:cNvPr>
              <p:cNvSpPr txBox="1"/>
              <p:nvPr/>
            </p:nvSpPr>
            <p:spPr>
              <a:xfrm>
                <a:off x="2094958" y="1887564"/>
                <a:ext cx="311918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𝑬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𝑹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𝑪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th-TH" b="1" dirty="0"/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0ED5C75E-78EE-400B-88C1-D7F47A3EC4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4958" y="1887564"/>
                <a:ext cx="3119187" cy="430887"/>
              </a:xfrm>
              <a:prstGeom prst="rect">
                <a:avLst/>
              </a:prstGeom>
              <a:blipFill>
                <a:blip r:embed="rId2"/>
                <a:stretch>
                  <a:fillRect l="-2153" t="-8571" r="-3523" b="-27143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79978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>
            <a:extLst>
              <a:ext uri="{FF2B5EF4-FFF2-40B4-BE49-F238E27FC236}">
                <a16:creationId xmlns:a16="http://schemas.microsoft.com/office/drawing/2014/main" id="{AB775BDE-68DD-4232-8B3B-4AADC5401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735080"/>
            <a:ext cx="10515600" cy="803716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P-Controller (Proportional Controllers) </a:t>
            </a:r>
            <a:endParaRPr lang="th-TH" b="1" dirty="0">
              <a:solidFill>
                <a:srgbClr val="7030A0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4B89BAA-D89C-433C-895A-F01058C78F76}"/>
              </a:ext>
            </a:extLst>
          </p:cNvPr>
          <p:cNvSpPr/>
          <p:nvPr/>
        </p:nvSpPr>
        <p:spPr>
          <a:xfrm>
            <a:off x="2331720" y="1064829"/>
            <a:ext cx="1926336" cy="9692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</a:t>
            </a:r>
            <a:r>
              <a:rPr lang="en-US" baseline="-25000" dirty="0"/>
              <a:t>P</a:t>
            </a:r>
            <a:endParaRPr lang="th-TH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FCB551A-586D-4C97-8837-C25D4DC7DBD8}"/>
              </a:ext>
            </a:extLst>
          </p:cNvPr>
          <p:cNvCxnSpPr>
            <a:cxnSpLocks/>
          </p:cNvCxnSpPr>
          <p:nvPr/>
        </p:nvCxnSpPr>
        <p:spPr>
          <a:xfrm>
            <a:off x="1527048" y="1549461"/>
            <a:ext cx="829056" cy="25908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CE582F1-6745-478E-8C82-41E6BD91E874}"/>
              </a:ext>
            </a:extLst>
          </p:cNvPr>
          <p:cNvCxnSpPr>
            <a:cxnSpLocks/>
          </p:cNvCxnSpPr>
          <p:nvPr/>
        </p:nvCxnSpPr>
        <p:spPr>
          <a:xfrm>
            <a:off x="4248912" y="1562415"/>
            <a:ext cx="829056" cy="25908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26C068B4-21D1-42FB-B512-2E44C8CA0309}"/>
              </a:ext>
            </a:extLst>
          </p:cNvPr>
          <p:cNvSpPr txBox="1"/>
          <p:nvPr/>
        </p:nvSpPr>
        <p:spPr>
          <a:xfrm>
            <a:off x="5077968" y="1235118"/>
            <a:ext cx="322421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M(t) </a:t>
            </a:r>
          </a:p>
          <a:p>
            <a:endParaRPr lang="th-TH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C6251BB-A819-4DEC-B5A0-74E20DDA6E4F}"/>
              </a:ext>
            </a:extLst>
          </p:cNvPr>
          <p:cNvSpPr txBox="1"/>
          <p:nvPr/>
        </p:nvSpPr>
        <p:spPr>
          <a:xfrm>
            <a:off x="885444" y="1326713"/>
            <a:ext cx="97536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E(t)</a:t>
            </a:r>
            <a:endParaRPr lang="th-TH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1E1B47F-5828-4F79-8A95-AD7DF8733A95}"/>
              </a:ext>
            </a:extLst>
          </p:cNvPr>
          <p:cNvSpPr txBox="1"/>
          <p:nvPr/>
        </p:nvSpPr>
        <p:spPr>
          <a:xfrm>
            <a:off x="594072" y="2334565"/>
            <a:ext cx="1159792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Output of Proportional Controller M(t) is the Input E(t) * Constant Gain K</a:t>
            </a:r>
            <a:r>
              <a:rPr lang="en-US" b="1" baseline="-25000" dirty="0"/>
              <a:t>P</a:t>
            </a:r>
            <a:endParaRPr lang="th-TH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4F7615D-B73F-4990-8B85-B3550A5691BA}"/>
                  </a:ext>
                </a:extLst>
              </p:cNvPr>
              <p:cNvSpPr txBox="1"/>
              <p:nvPr/>
            </p:nvSpPr>
            <p:spPr>
              <a:xfrm>
                <a:off x="1527048" y="3900418"/>
                <a:ext cx="255788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𝑴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𝑲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𝑷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th-TH" b="1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4F7615D-B73F-4990-8B85-B3550A5691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7048" y="3900418"/>
                <a:ext cx="2557880" cy="430887"/>
              </a:xfrm>
              <a:prstGeom prst="rect">
                <a:avLst/>
              </a:prstGeom>
              <a:blipFill>
                <a:blip r:embed="rId2"/>
                <a:stretch>
                  <a:fillRect l="-2625" t="-8451" r="-4535" b="-25352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71600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A4CE553-9DD2-4B60-AFD0-76C0844381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686" y="0"/>
            <a:ext cx="1017395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2254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628</Words>
  <Application>Microsoft Office PowerPoint</Application>
  <PresentationFormat>Widescreen</PresentationFormat>
  <Paragraphs>85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Wingdings</vt:lpstr>
      <vt:lpstr>Office Theme</vt:lpstr>
      <vt:lpstr>PID Controller</vt:lpstr>
      <vt:lpstr>PID Controller</vt:lpstr>
      <vt:lpstr>Function Of Controller</vt:lpstr>
      <vt:lpstr>PowerPoint Presentation</vt:lpstr>
      <vt:lpstr>P-Controller (Proportional Controllers) </vt:lpstr>
      <vt:lpstr>P-Controller (Proportional Controllers) </vt:lpstr>
      <vt:lpstr>P-Controller (Proportional Controllers) </vt:lpstr>
      <vt:lpstr>P-Controller (Proportional Controllers) </vt:lpstr>
      <vt:lpstr>PowerPoint Presentation</vt:lpstr>
      <vt:lpstr>Significance of Proportional Controller</vt:lpstr>
      <vt:lpstr>Significance of Proportional Controller</vt:lpstr>
      <vt:lpstr>Calculate the Second Order Transfer Function of Closed Loop System</vt:lpstr>
      <vt:lpstr>Second-Order Transfer Function of Proportional Controller</vt:lpstr>
      <vt:lpstr>P-I-Controller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PID Controller</dc:title>
  <dc:creator>Wazir Laghari</dc:creator>
  <cp:lastModifiedBy>Wazir Laghari</cp:lastModifiedBy>
  <cp:revision>2</cp:revision>
  <dcterms:created xsi:type="dcterms:W3CDTF">2021-10-09T04:14:03Z</dcterms:created>
  <dcterms:modified xsi:type="dcterms:W3CDTF">2021-11-21T21:24:43Z</dcterms:modified>
</cp:coreProperties>
</file>