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9" r:id="rId2"/>
    <p:sldId id="256" r:id="rId3"/>
    <p:sldId id="310" r:id="rId4"/>
    <p:sldId id="311" r:id="rId5"/>
    <p:sldId id="312" r:id="rId6"/>
    <p:sldId id="305" r:id="rId7"/>
    <p:sldId id="306" r:id="rId8"/>
    <p:sldId id="307" r:id="rId9"/>
    <p:sldId id="309" r:id="rId10"/>
    <p:sldId id="308" r:id="rId11"/>
    <p:sldId id="317" r:id="rId12"/>
    <p:sldId id="314" r:id="rId13"/>
    <p:sldId id="316" r:id="rId14"/>
    <p:sldId id="318" r:id="rId15"/>
    <p:sldId id="319" r:id="rId16"/>
    <p:sldId id="324" r:id="rId17"/>
    <p:sldId id="320" r:id="rId18"/>
    <p:sldId id="323" r:id="rId19"/>
    <p:sldId id="322" r:id="rId20"/>
    <p:sldId id="326" r:id="rId21"/>
    <p:sldId id="321" r:id="rId22"/>
    <p:sldId id="344" r:id="rId23"/>
    <p:sldId id="346" r:id="rId24"/>
    <p:sldId id="343" r:id="rId25"/>
    <p:sldId id="351" r:id="rId26"/>
    <p:sldId id="353" r:id="rId27"/>
    <p:sldId id="354" r:id="rId28"/>
    <p:sldId id="356" r:id="rId29"/>
    <p:sldId id="349" r:id="rId30"/>
    <p:sldId id="359" r:id="rId31"/>
    <p:sldId id="265" r:id="rId32"/>
    <p:sldId id="264" r:id="rId33"/>
    <p:sldId id="597" r:id="rId34"/>
    <p:sldId id="599" r:id="rId35"/>
    <p:sldId id="598" r:id="rId36"/>
    <p:sldId id="595" r:id="rId37"/>
    <p:sldId id="596" r:id="rId38"/>
    <p:sldId id="600" r:id="rId39"/>
    <p:sldId id="601" r:id="rId40"/>
    <p:sldId id="602" r:id="rId41"/>
    <p:sldId id="605" r:id="rId42"/>
    <p:sldId id="606" r:id="rId43"/>
    <p:sldId id="611" r:id="rId44"/>
    <p:sldId id="612" r:id="rId45"/>
    <p:sldId id="607" r:id="rId46"/>
    <p:sldId id="608" r:id="rId47"/>
    <p:sldId id="609" r:id="rId48"/>
    <p:sldId id="610" r:id="rId49"/>
    <p:sldId id="603" r:id="rId50"/>
    <p:sldId id="604" r:id="rId51"/>
    <p:sldId id="613" r:id="rId52"/>
    <p:sldId id="614" r:id="rId53"/>
    <p:sldId id="615" r:id="rId54"/>
    <p:sldId id="616" r:id="rId5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35B45-FBDE-4372-A540-F6B0F24B6D21}" type="datetimeFigureOut">
              <a:rPr lang="th-TH" smtClean="0"/>
              <a:t>20/09/64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E6D5C-04BF-43C8-B501-63E8BE17D8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367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F885-C205-4FB5-9FF3-70499270C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6A4FB-537A-48CC-9608-2D5C3908D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F970E-0A88-4084-BA99-DCF4E8EF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20/09/64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E2214-B8C5-4B19-9AE8-FCFE024C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DF39E-28FE-4EF4-ACE8-3838C634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59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807E-B953-4C50-A5E5-1BDAEB6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A3F41-851D-4ED9-8601-E8D5EB93B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8F86C-629B-4172-B657-27BB61D7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20/09/64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79090-F898-421E-AB6B-C1F98708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5EB5-593C-4DA9-915E-7AF8205E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732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5D23F-1076-47C4-AF3A-36331A018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22909-48F4-4407-B3D4-9762C08F1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CA4A-0004-47E2-A3D8-FB326D33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20/09/64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07CDA-D9D9-47C7-B4AB-4E55786C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C63A2-102E-4A8A-BA3F-BA8D314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496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5074-D381-4F74-8AEE-24E16F74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C1B4-F303-4683-A563-F68086A9D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1B8AB-3FC6-41D1-AD29-7990147E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20/09/64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7762-8E1B-4826-8F7D-53E71856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ED90A-ABFA-4390-A3D7-A2105171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028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3D06-9C4A-4B1C-9766-93C0D206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701E6-B5C7-47BB-B78E-3D5274A9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4960-C3B8-4E35-BF08-0D246B44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20/09/64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1E706-1423-4B23-9F26-9A5CF982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4C299-7B3D-481D-9F9D-B47D19F9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62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7C2F-B3DC-4CEC-B022-C60305A4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73D2-86DC-4AC2-97BC-579459E18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AA61-60DF-4BD6-BFB9-5E474083B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0B181-0AF9-45F6-895F-885F2D12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20/09/64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11F3F-BF5D-4BAE-8364-3E499B64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04D4E-F2FE-438B-9B3D-D44F3F30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77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80F5-102B-4EF2-ACEA-F9BB954A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444BF-4358-4E8F-B33D-1433E3DC0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47CAE-2C99-4B5F-8F20-708733958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2E450-0C13-4F7A-A73F-935177CD0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A74C6-DA69-4AD8-8C55-41DEF04A0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1791E-4A76-4DE4-ACEC-1D387FB6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20/09/64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4DDD8-49A2-47D7-9CED-F3425B65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6FEFE-65BF-4932-B640-4E699484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962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BA59-7AED-41DB-9447-2D76EB2D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98A5C-F5A9-4104-A69A-F0E9D6FE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20/09/64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DA232-0CDA-401E-908F-16F01B26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E5184-FC6D-41FB-9B27-3CEC7799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95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3AF3F-5502-47FA-AE3C-04C5C50B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20/09/64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77DFA-CD99-439C-9E1A-1720FB00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17727-967C-40CB-9AA4-F17972FE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274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7F4-8AC0-4E6A-A169-CCE026E3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8CF8-8C3B-4565-8565-0564F8BF4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165D3-E028-49B4-ADF9-505C4CF2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217E6-CC0D-487A-BDB7-516300C8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20/09/64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7D813-17F9-47D0-8854-9491B861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8F89F-ECDD-4488-8942-5F269A9C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931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B2CE-413E-41F6-AC9D-4F80E78C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CABC1-A6E0-4742-8CE1-FCB101308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8C338-E27B-45FF-AF0D-E71F6C303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092A6-5AC6-4AC0-99E2-51C2AF88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20/09/64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3F031-65C3-43F1-84AF-E5C0D8BB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5DE52-3F07-4C0A-87C4-FF7E4F5D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837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DF4D2-8156-4171-9F7B-DF1BE390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E5C12-6EF3-4472-83A8-EEB4B9DB0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09240-4141-45DD-B8D8-32B858119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67FA-CAE2-4240-AFE8-BE6595EB644A}" type="datetimeFigureOut">
              <a:rPr lang="th-TH" smtClean="0"/>
              <a:t>20/09/64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99CE-AA6B-4B90-B965-06EAC6564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DC769-FD81-4621-9BE7-BBF604445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581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8.pn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5.xml"/><Relationship Id="rId7" Type="http://schemas.openxmlformats.org/officeDocument/2006/relationships/image" Target="../media/image5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8.xml"/><Relationship Id="rId7" Type="http://schemas.openxmlformats.org/officeDocument/2006/relationships/image" Target="../media/image6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111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2.png"/><Relationship Id="rId4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93C7-75D1-4BC6-93E0-19FE06FA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63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kern="16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SECOND-WEEK </a:t>
            </a:r>
            <a:br>
              <a:rPr lang="en-US" sz="4400" b="1" u="sng" kern="16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h-TH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7EF97-658A-4263-BB1A-F5E37676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51399"/>
            <a:ext cx="10903085" cy="13255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Wazir Muhammad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</a:rPr>
              <a:t>Electrical Engineering Department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</a:rPr>
              <a:t>BUET, Khuzdar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51FEE-5A20-439A-8B8A-7B19DB2F0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46" y="2609850"/>
            <a:ext cx="4267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7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1FAB8C-3C1D-4666-8A9A-68A4FBBD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852EB-F38B-4624-9AF0-7D3A9D729BC8}"/>
              </a:ext>
            </a:extLst>
          </p:cNvPr>
          <p:cNvSpPr txBox="1"/>
          <p:nvPr/>
        </p:nvSpPr>
        <p:spPr>
          <a:xfrm>
            <a:off x="262647" y="768485"/>
            <a:ext cx="1122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Find the Transfer Function of the System is given by: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861DEC-6651-40B2-9D1C-CA71B425F441}"/>
                  </a:ext>
                </a:extLst>
              </p:cNvPr>
              <p:cNvSpPr txBox="1"/>
              <p:nvPr/>
            </p:nvSpPr>
            <p:spPr>
              <a:xfrm>
                <a:off x="282103" y="1327826"/>
                <a:ext cx="10450233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h-TH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861DEC-6651-40B2-9D1C-CA71B425F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3" y="1327826"/>
                <a:ext cx="10450233" cy="741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211C92-837C-46B9-8A8A-92D9E4B46761}"/>
                  </a:ext>
                </a:extLst>
              </p:cNvPr>
              <p:cNvSpPr txBox="1"/>
              <p:nvPr/>
            </p:nvSpPr>
            <p:spPr>
              <a:xfrm>
                <a:off x="274804" y="2724782"/>
                <a:ext cx="10299161" cy="533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GB" b="0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211C92-837C-46B9-8A8A-92D9E4B46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4" y="2724782"/>
                <a:ext cx="10299161" cy="533479"/>
              </a:xfrm>
              <a:prstGeom prst="rect">
                <a:avLst/>
              </a:prstGeom>
              <a:blipFill>
                <a:blip r:embed="rId3"/>
                <a:stretch>
                  <a:fillRect b="-1149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DDB96DB-8D99-4E51-B07A-FE13E236DA19}"/>
              </a:ext>
            </a:extLst>
          </p:cNvPr>
          <p:cNvSpPr txBox="1"/>
          <p:nvPr/>
        </p:nvSpPr>
        <p:spPr>
          <a:xfrm>
            <a:off x="303989" y="2141121"/>
            <a:ext cx="16512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Solution: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ACA0C-E57C-471B-AC83-95D5E113FC8E}"/>
              </a:ext>
            </a:extLst>
          </p:cNvPr>
          <p:cNvSpPr txBox="1"/>
          <p:nvPr/>
        </p:nvSpPr>
        <p:spPr>
          <a:xfrm>
            <a:off x="303988" y="3279258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initial conditions are zero 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136E8C-0690-4C1B-BF9A-33B2546C04F6}"/>
                  </a:ext>
                </a:extLst>
              </p:cNvPr>
              <p:cNvSpPr txBox="1"/>
              <p:nvPr/>
            </p:nvSpPr>
            <p:spPr>
              <a:xfrm>
                <a:off x="232652" y="3801309"/>
                <a:ext cx="6187604" cy="533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136E8C-0690-4C1B-BF9A-33B2546C0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52" y="3801309"/>
                <a:ext cx="6187604" cy="533479"/>
              </a:xfrm>
              <a:prstGeom prst="rect">
                <a:avLst/>
              </a:prstGeom>
              <a:blipFill>
                <a:blip r:embed="rId4"/>
                <a:stretch>
                  <a:fillRect b="-1149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BDD413-10F2-4319-A733-D2439A3C4279}"/>
                  </a:ext>
                </a:extLst>
              </p:cNvPr>
              <p:cNvSpPr txBox="1"/>
              <p:nvPr/>
            </p:nvSpPr>
            <p:spPr>
              <a:xfrm>
                <a:off x="116732" y="4391454"/>
                <a:ext cx="4987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BDD413-10F2-4319-A733-D2439A3C4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32" y="4391454"/>
                <a:ext cx="4987048" cy="523220"/>
              </a:xfrm>
              <a:prstGeom prst="rect">
                <a:avLst/>
              </a:prstGeom>
              <a:blipFill>
                <a:blip r:embed="rId5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896-1A09-416A-AD95-82CE3781C83C}"/>
                  </a:ext>
                </a:extLst>
              </p:cNvPr>
              <p:cNvSpPr txBox="1"/>
              <p:nvPr/>
            </p:nvSpPr>
            <p:spPr>
              <a:xfrm>
                <a:off x="-145915" y="4898912"/>
                <a:ext cx="4357993" cy="935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896-1A09-416A-AD95-82CE3781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5915" y="4898912"/>
                <a:ext cx="4357993" cy="9357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DCA418-08D0-4E05-BD47-8EA8152E1C49}"/>
                  </a:ext>
                </a:extLst>
              </p:cNvPr>
              <p:cNvSpPr txBox="1"/>
              <p:nvPr/>
            </p:nvSpPr>
            <p:spPr>
              <a:xfrm>
                <a:off x="0" y="5703066"/>
                <a:ext cx="10992255" cy="1004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DCA418-08D0-4E05-BD47-8EA8152E1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03066"/>
                <a:ext cx="10992255" cy="10049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11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F9F13C-C9E4-40E3-85F6-41D2BBB8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Proper Transfer Function 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47FD7-2306-40E6-9A61-7892008E939E}"/>
              </a:ext>
            </a:extLst>
          </p:cNvPr>
          <p:cNvSpPr txBox="1"/>
          <p:nvPr/>
        </p:nvSpPr>
        <p:spPr>
          <a:xfrm>
            <a:off x="194553" y="894945"/>
            <a:ext cx="11537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Transfer Function having Numerator Degree is less than or equal to Denominator (N</a:t>
            </a:r>
            <a:r>
              <a:rPr lang="en-US" dirty="0">
                <a:sym typeface="Symbol" panose="05050102010706020507" pitchFamily="18" charset="2"/>
              </a:rPr>
              <a:t> </a:t>
            </a:r>
            <a:r>
              <a:rPr lang="en-US" dirty="0"/>
              <a:t>D), than such type of Transfer Function is called as Proper Transfer Function.</a:t>
            </a:r>
          </a:p>
          <a:p>
            <a:pPr algn="just"/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02AADA-C15A-40D0-B091-345EE527E873}"/>
                  </a:ext>
                </a:extLst>
              </p:cNvPr>
              <p:cNvSpPr txBox="1"/>
              <p:nvPr/>
            </p:nvSpPr>
            <p:spPr>
              <a:xfrm>
                <a:off x="286966" y="3477636"/>
                <a:ext cx="10915296" cy="885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−−−−−−−−−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02AADA-C15A-40D0-B091-345EE527E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66" y="3477636"/>
                <a:ext cx="10915296" cy="885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594A8-6DED-4AB2-A543-41945846F56D}"/>
                  </a:ext>
                </a:extLst>
              </p:cNvPr>
              <p:cNvSpPr txBox="1"/>
              <p:nvPr/>
            </p:nvSpPr>
            <p:spPr>
              <a:xfrm>
                <a:off x="108626" y="5215646"/>
                <a:ext cx="11035970" cy="871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−−−−−−−−−−(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)−−−−−−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594A8-6DED-4AB2-A543-41945846F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6" y="5215646"/>
                <a:ext cx="11035970" cy="871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4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F9F13C-C9E4-40E3-85F6-41D2BBB8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Strictly Proper Transfer Function 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47FD7-2306-40E6-9A61-7892008E939E}"/>
              </a:ext>
            </a:extLst>
          </p:cNvPr>
          <p:cNvSpPr txBox="1"/>
          <p:nvPr/>
        </p:nvSpPr>
        <p:spPr>
          <a:xfrm>
            <a:off x="194553" y="894945"/>
            <a:ext cx="11537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Transfer Function having Numerator Degree is  only less than Denominator (N</a:t>
            </a:r>
            <a:r>
              <a:rPr lang="en-US" dirty="0">
                <a:sym typeface="Symbol" panose="05050102010706020507" pitchFamily="18" charset="2"/>
              </a:rPr>
              <a:t>&lt; </a:t>
            </a:r>
            <a:r>
              <a:rPr lang="en-US" dirty="0"/>
              <a:t>D), than such type of Transfer Function is called as Proper Transfer Function.</a:t>
            </a:r>
          </a:p>
          <a:p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02AADA-C15A-40D0-B091-345EE527E873}"/>
                  </a:ext>
                </a:extLst>
              </p:cNvPr>
              <p:cNvSpPr txBox="1"/>
              <p:nvPr/>
            </p:nvSpPr>
            <p:spPr>
              <a:xfrm>
                <a:off x="286966" y="3477636"/>
                <a:ext cx="11133561" cy="744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−−−−−−−−−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𝑆𝑡𝑟𝑖𝑐𝑡𝑙𝑦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02AADA-C15A-40D0-B091-345EE527E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66" y="3477636"/>
                <a:ext cx="11133561" cy="7449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75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F9F13C-C9E4-40E3-85F6-41D2BBB8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Improper OR Not Proper Transfer Function 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47FD7-2306-40E6-9A61-7892008E939E}"/>
              </a:ext>
            </a:extLst>
          </p:cNvPr>
          <p:cNvSpPr txBox="1"/>
          <p:nvPr/>
        </p:nvSpPr>
        <p:spPr>
          <a:xfrm>
            <a:off x="194553" y="894945"/>
            <a:ext cx="11537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Transfer Function having Numerator Degree is greater than Denominator (N&gt;D), than such type of Transfer Function is called as Improper Transfer Function.</a:t>
            </a:r>
            <a:endParaRPr lang="th-TH" dirty="0"/>
          </a:p>
          <a:p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594A8-6DED-4AB2-A543-41945846F56D}"/>
                  </a:ext>
                </a:extLst>
              </p:cNvPr>
              <p:cNvSpPr txBox="1"/>
              <p:nvPr/>
            </p:nvSpPr>
            <p:spPr>
              <a:xfrm>
                <a:off x="155642" y="2258437"/>
                <a:ext cx="11382154" cy="871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−−−−−−−−−−(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)−−−−−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𝐼𝑚𝑝𝑟𝑜𝑝𝑒𝑟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594A8-6DED-4AB2-A543-41945846F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2" y="2258437"/>
                <a:ext cx="11382154" cy="871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901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7EB3B4-D165-4639-BA0A-79001A31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Poles And Zeros Of Transfer Function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418E2-CEAD-4B8C-862F-B1F69F8059D8}"/>
              </a:ext>
            </a:extLst>
          </p:cNvPr>
          <p:cNvSpPr txBox="1"/>
          <p:nvPr/>
        </p:nvSpPr>
        <p:spPr>
          <a:xfrm>
            <a:off x="261257" y="914400"/>
            <a:ext cx="104129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Zeros:	</a:t>
            </a:r>
            <a:r>
              <a:rPr lang="en-US" dirty="0">
                <a:solidFill>
                  <a:schemeClr val="accent2"/>
                </a:solidFill>
              </a:rPr>
              <a:t>Zeros of a Transfer Function are the frequencies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(values of s)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for which the </a:t>
            </a:r>
            <a:r>
              <a:rPr lang="en-US" dirty="0">
                <a:solidFill>
                  <a:srgbClr val="C00000"/>
                </a:solidFill>
              </a:rPr>
              <a:t>numerator</a:t>
            </a:r>
            <a:r>
              <a:rPr lang="en-US" dirty="0">
                <a:solidFill>
                  <a:srgbClr val="7030A0"/>
                </a:solidFill>
              </a:rPr>
              <a:t> of the transfer function becomes </a:t>
            </a:r>
            <a:r>
              <a:rPr lang="en-US" dirty="0">
                <a:solidFill>
                  <a:schemeClr val="accent1"/>
                </a:solidFill>
              </a:rPr>
              <a:t>zero.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6798C-50A1-4DD6-AA64-290A390E1B01}"/>
              </a:ext>
            </a:extLst>
          </p:cNvPr>
          <p:cNvSpPr txBox="1"/>
          <p:nvPr/>
        </p:nvSpPr>
        <p:spPr>
          <a:xfrm>
            <a:off x="190832" y="2006211"/>
            <a:ext cx="115532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Poles:	</a:t>
            </a:r>
            <a:r>
              <a:rPr lang="en-US" dirty="0">
                <a:solidFill>
                  <a:schemeClr val="accent2"/>
                </a:solidFill>
              </a:rPr>
              <a:t>Poles of a Transfer Function are the frequencies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(values of s)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for which the </a:t>
            </a:r>
            <a:r>
              <a:rPr lang="en-US" dirty="0">
                <a:solidFill>
                  <a:srgbClr val="C00000"/>
                </a:solidFill>
              </a:rPr>
              <a:t>denominator </a:t>
            </a:r>
            <a:r>
              <a:rPr lang="en-US" dirty="0">
                <a:solidFill>
                  <a:srgbClr val="7030A0"/>
                </a:solidFill>
              </a:rPr>
              <a:t>of the transfer function becomes </a:t>
            </a:r>
            <a:r>
              <a:rPr lang="en-US" dirty="0">
                <a:solidFill>
                  <a:schemeClr val="accent1"/>
                </a:solidFill>
              </a:rPr>
              <a:t>zero.</a:t>
            </a:r>
            <a:endParaRPr lang="th-T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56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179710A-34B5-4E52-903F-2CFB9DD9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Q: Find the Poles And Zeros Of Transfer Function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/>
              <p:nvPr/>
            </p:nvSpPr>
            <p:spPr>
              <a:xfrm>
                <a:off x="2138901" y="691763"/>
                <a:ext cx="3468577" cy="89710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901" y="691763"/>
                <a:ext cx="3468577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/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/>
              <p:nvPr/>
            </p:nvSpPr>
            <p:spPr>
              <a:xfrm>
                <a:off x="296187" y="2300163"/>
                <a:ext cx="6438568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7" y="2300163"/>
                <a:ext cx="6438568" cy="989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632BBE-48A1-4C82-978C-4AA977095053}"/>
                  </a:ext>
                </a:extLst>
              </p:cNvPr>
              <p:cNvSpPr txBox="1"/>
              <p:nvPr/>
            </p:nvSpPr>
            <p:spPr>
              <a:xfrm>
                <a:off x="1971924" y="4266657"/>
                <a:ext cx="3552246" cy="954107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632BBE-48A1-4C82-978C-4AA977095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924" y="4266657"/>
                <a:ext cx="3552246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99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179710A-34B5-4E52-903F-2CFB9DD9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Q: Write the MATLAB Code  Of Transfer Function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/>
              <p:nvPr/>
            </p:nvSpPr>
            <p:spPr>
              <a:xfrm>
                <a:off x="2138901" y="691763"/>
                <a:ext cx="3468577" cy="89710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901" y="691763"/>
                <a:ext cx="3468577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/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/>
              <p:nvPr/>
            </p:nvSpPr>
            <p:spPr>
              <a:xfrm>
                <a:off x="296187" y="2300163"/>
                <a:ext cx="11403444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7" y="2300163"/>
                <a:ext cx="11403444" cy="989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F26BBDF-D53F-4E5D-9FE5-150509A6B8B5}"/>
              </a:ext>
            </a:extLst>
          </p:cNvPr>
          <p:cNvSpPr txBox="1"/>
          <p:nvPr/>
        </p:nvSpPr>
        <p:spPr>
          <a:xfrm>
            <a:off x="719017" y="3657858"/>
            <a:ext cx="488846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/>
              <a:t>&gt;&gt; numerator = [1 2];</a:t>
            </a:r>
          </a:p>
          <a:p>
            <a:r>
              <a:rPr lang="th-TH" sz="2000" dirty="0"/>
              <a:t>&gt;&gt; denominator = [1 7 12];</a:t>
            </a:r>
          </a:p>
          <a:p>
            <a:r>
              <a:rPr lang="th-TH" sz="2000" dirty="0"/>
              <a:t>&gt;&gt; sys = tf(numerator, denominator)</a:t>
            </a:r>
          </a:p>
          <a:p>
            <a:endParaRPr lang="th-TH" sz="2000" dirty="0"/>
          </a:p>
          <a:p>
            <a:r>
              <a:rPr lang="th-TH" sz="2000" dirty="0"/>
              <a:t>sys =</a:t>
            </a:r>
          </a:p>
          <a:p>
            <a:r>
              <a:rPr lang="th-TH" sz="2000" dirty="0"/>
              <a:t>       s + 2</a:t>
            </a:r>
          </a:p>
          <a:p>
            <a:r>
              <a:rPr lang="th-TH" sz="2000" dirty="0"/>
              <a:t>  --------------</a:t>
            </a:r>
          </a:p>
          <a:p>
            <a:r>
              <a:rPr lang="th-TH" sz="2000" dirty="0"/>
              <a:t>  s^2 + 7 s + 12</a:t>
            </a:r>
          </a:p>
          <a:p>
            <a:r>
              <a:rPr lang="th-TH" sz="2000" dirty="0"/>
              <a:t> Continuous-time transfer function.</a:t>
            </a:r>
          </a:p>
          <a:p>
            <a:r>
              <a:rPr lang="en-US" sz="2000" dirty="0"/>
              <a:t>plot(sys)</a:t>
            </a:r>
            <a:endParaRPr lang="th-TH" sz="2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3B55B3-0EA5-4E44-9D26-F97B4D10B666}"/>
              </a:ext>
            </a:extLst>
          </p:cNvPr>
          <p:cNvSpPr/>
          <p:nvPr/>
        </p:nvSpPr>
        <p:spPr>
          <a:xfrm>
            <a:off x="429847" y="3568399"/>
            <a:ext cx="4501662" cy="320978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88F6F-66A0-47AF-B814-32F4F71A4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206" y="3429000"/>
            <a:ext cx="4886325" cy="320978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EAC66F-BEDD-4C03-92C2-69E3FE2C2240}"/>
              </a:ext>
            </a:extLst>
          </p:cNvPr>
          <p:cNvSpPr/>
          <p:nvPr/>
        </p:nvSpPr>
        <p:spPr>
          <a:xfrm>
            <a:off x="5970954" y="3352800"/>
            <a:ext cx="5603631" cy="342538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675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DFCA078-755D-44D2-A151-983D0D93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Pole-Zero Diagram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A9E4C-A4F1-404E-BE6E-D281EDF5CBA1}"/>
              </a:ext>
            </a:extLst>
          </p:cNvPr>
          <p:cNvSpPr txBox="1"/>
          <p:nvPr/>
        </p:nvSpPr>
        <p:spPr>
          <a:xfrm>
            <a:off x="320431" y="828431"/>
            <a:ext cx="11652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Plot on s-plane </a:t>
            </a:r>
            <a:r>
              <a:rPr lang="en-US" dirty="0">
                <a:solidFill>
                  <a:srgbClr val="002060"/>
                </a:solidFill>
              </a:rPr>
              <a:t>which represents the location of Poles and Zeros </a:t>
            </a:r>
            <a:r>
              <a:rPr lang="en-US" dirty="0">
                <a:solidFill>
                  <a:schemeClr val="accent1"/>
                </a:solidFill>
              </a:rPr>
              <a:t>of a </a:t>
            </a:r>
            <a:r>
              <a:rPr lang="en-US" dirty="0">
                <a:solidFill>
                  <a:srgbClr val="00B050"/>
                </a:solidFill>
              </a:rPr>
              <a:t>Transfer Function</a:t>
            </a:r>
            <a:r>
              <a:rPr lang="en-US" dirty="0">
                <a:solidFill>
                  <a:schemeClr val="accent1"/>
                </a:solidFill>
              </a:rPr>
              <a:t> is called as </a:t>
            </a:r>
            <a:r>
              <a:rPr lang="en-US" dirty="0">
                <a:solidFill>
                  <a:srgbClr val="C00000"/>
                </a:solidFill>
              </a:rPr>
              <a:t>Pole-Zero Diagram.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7AAD07-A027-4AD9-BEE0-BF1AE2A2FFA3}"/>
              </a:ext>
            </a:extLst>
          </p:cNvPr>
          <p:cNvSpPr txBox="1"/>
          <p:nvPr/>
        </p:nvSpPr>
        <p:spPr>
          <a:xfrm>
            <a:off x="288292" y="1815481"/>
            <a:ext cx="10487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Poles</a:t>
            </a:r>
            <a:r>
              <a:rPr lang="en-US" dirty="0"/>
              <a:t> are represented by     </a:t>
            </a:r>
            <a:r>
              <a:rPr 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r>
              <a:rPr lang="en-US" sz="2800" dirty="0">
                <a:sym typeface="Symbol" panose="05050102010706020507" pitchFamily="18" charset="2"/>
              </a:rPr>
              <a:t>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chemeClr val="accent2"/>
                </a:solidFill>
              </a:rPr>
              <a:t>Zeros</a:t>
            </a:r>
            <a:r>
              <a:rPr lang="en-US" dirty="0"/>
              <a:t> are represented by </a:t>
            </a:r>
            <a:endParaRPr lang="th-TH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F7B677-87F6-4A37-BB13-EF273261F788}"/>
              </a:ext>
            </a:extLst>
          </p:cNvPr>
          <p:cNvSpPr/>
          <p:nvPr/>
        </p:nvSpPr>
        <p:spPr>
          <a:xfrm>
            <a:off x="4353169" y="2344614"/>
            <a:ext cx="312615" cy="304800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B71355-207D-4D3D-895D-C660C503D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42" y="3248391"/>
            <a:ext cx="5286375" cy="3362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B036FD-8948-4098-BE53-747D603E3F54}"/>
              </a:ext>
            </a:extLst>
          </p:cNvPr>
          <p:cNvSpPr txBox="1"/>
          <p:nvPr/>
        </p:nvSpPr>
        <p:spPr>
          <a:xfrm>
            <a:off x="6158523" y="1946031"/>
            <a:ext cx="5666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X-axis is sigma-axis (real part of x)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Y-axis is the j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-axis which is the imaginary part of x</a:t>
            </a:r>
            <a:endParaRPr lang="th-TH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EFEB1C-B4CF-4C0C-97D0-503EFB3509DA}"/>
              </a:ext>
            </a:extLst>
          </p:cNvPr>
          <p:cNvSpPr/>
          <p:nvPr/>
        </p:nvSpPr>
        <p:spPr>
          <a:xfrm>
            <a:off x="6166338" y="1891323"/>
            <a:ext cx="5705231" cy="1735015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4779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179710A-34B5-4E52-903F-2CFB9DD9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Q: Find the Poles And Zeros Of Transfer Function and Draw the Pole – Zero Diagram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/>
              <p:nvPr/>
            </p:nvSpPr>
            <p:spPr>
              <a:xfrm>
                <a:off x="2162347" y="974593"/>
                <a:ext cx="3468577" cy="89710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347" y="974593"/>
                <a:ext cx="3468577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/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/>
              <p:nvPr/>
            </p:nvSpPr>
            <p:spPr>
              <a:xfrm>
                <a:off x="296187" y="2300163"/>
                <a:ext cx="6438568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7" y="2300163"/>
                <a:ext cx="6438568" cy="989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632BBE-48A1-4C82-978C-4AA977095053}"/>
                  </a:ext>
                </a:extLst>
              </p:cNvPr>
              <p:cNvSpPr txBox="1"/>
              <p:nvPr/>
            </p:nvSpPr>
            <p:spPr>
              <a:xfrm>
                <a:off x="7114447" y="2300163"/>
                <a:ext cx="3552246" cy="954107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632BBE-48A1-4C82-978C-4AA977095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447" y="2300163"/>
                <a:ext cx="3552246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62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050B03-0297-4D21-B0DB-2A91234C81D6}"/>
              </a:ext>
            </a:extLst>
          </p:cNvPr>
          <p:cNvCxnSpPr>
            <a:cxnSpLocks/>
          </p:cNvCxnSpPr>
          <p:nvPr/>
        </p:nvCxnSpPr>
        <p:spPr>
          <a:xfrm>
            <a:off x="617415" y="3421185"/>
            <a:ext cx="11027508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9D1F9B-F207-405D-90B2-A4ED6B431C5C}"/>
              </a:ext>
            </a:extLst>
          </p:cNvPr>
          <p:cNvCxnSpPr>
            <a:cxnSpLocks/>
          </p:cNvCxnSpPr>
          <p:nvPr/>
        </p:nvCxnSpPr>
        <p:spPr>
          <a:xfrm>
            <a:off x="6096000" y="638908"/>
            <a:ext cx="0" cy="5564553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/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blipFill>
                <a:blip r:embed="rId2"/>
                <a:stretch>
                  <a:fillRect l="-17021" r="-1702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/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/>
              <p:nvPr/>
            </p:nvSpPr>
            <p:spPr>
              <a:xfrm>
                <a:off x="129397" y="3217838"/>
                <a:ext cx="5159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7" y="3217838"/>
                <a:ext cx="515914" cy="430887"/>
              </a:xfrm>
              <a:prstGeom prst="rect">
                <a:avLst/>
              </a:prstGeom>
              <a:blipFill>
                <a:blip r:embed="rId4"/>
                <a:stretch>
                  <a:fillRect l="-8235" r="-117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/>
              <p:nvPr/>
            </p:nvSpPr>
            <p:spPr>
              <a:xfrm>
                <a:off x="3180861" y="6219092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6219092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7AC959A-8C0D-40DA-AC05-5C280BFB965D}"/>
              </a:ext>
            </a:extLst>
          </p:cNvPr>
          <p:cNvSpPr txBox="1"/>
          <p:nvPr/>
        </p:nvSpPr>
        <p:spPr>
          <a:xfrm>
            <a:off x="6892812" y="3572807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1               2               3                4                5</a:t>
            </a:r>
            <a:endParaRPr lang="th-TH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94493C-B3E3-4324-9BF7-3B9571639CC9}"/>
              </a:ext>
            </a:extLst>
          </p:cNvPr>
          <p:cNvSpPr txBox="1"/>
          <p:nvPr/>
        </p:nvSpPr>
        <p:spPr>
          <a:xfrm>
            <a:off x="1291068" y="3699671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-5               -4              -3              -2              -1</a:t>
            </a:r>
            <a:endParaRPr lang="th-TH" sz="18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84315E41-0B09-4C81-90C3-9F956150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Q: Find the Poles And Zeros Of Transfer Function and Draw the Pole – Zero Diagram</a:t>
            </a:r>
            <a:endParaRPr lang="th-TH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0D5A82-4790-4536-A9AA-FDF48EDF523B}"/>
                  </a:ext>
                </a:extLst>
              </p:cNvPr>
              <p:cNvSpPr txBox="1"/>
              <p:nvPr/>
            </p:nvSpPr>
            <p:spPr>
              <a:xfrm>
                <a:off x="387354" y="835646"/>
                <a:ext cx="3468577" cy="89710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0D5A82-4790-4536-A9AA-FDF48EDF5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4" y="835646"/>
                <a:ext cx="3468577" cy="8971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FD157-2E54-49D4-A017-B6529127F23E}"/>
                  </a:ext>
                </a:extLst>
              </p:cNvPr>
              <p:cNvSpPr txBox="1"/>
              <p:nvPr/>
            </p:nvSpPr>
            <p:spPr>
              <a:xfrm>
                <a:off x="428691" y="2089242"/>
                <a:ext cx="5192457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FD157-2E54-49D4-A017-B6529127F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91" y="2089242"/>
                <a:ext cx="5192457" cy="989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9433B0-FFB1-4455-9A4E-882DE4D89959}"/>
                  </a:ext>
                </a:extLst>
              </p:cNvPr>
              <p:cNvSpPr txBox="1"/>
              <p:nvPr/>
            </p:nvSpPr>
            <p:spPr>
              <a:xfrm>
                <a:off x="60637" y="4765492"/>
                <a:ext cx="5356001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9433B0-FFB1-4455-9A4E-882DE4D89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7" y="4765492"/>
                <a:ext cx="5356001" cy="989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FFBF02-F057-4F8A-AB6A-AC387492BEF3}"/>
                  </a:ext>
                </a:extLst>
              </p:cNvPr>
              <p:cNvSpPr txBox="1"/>
              <p:nvPr/>
            </p:nvSpPr>
            <p:spPr>
              <a:xfrm>
                <a:off x="428691" y="5770561"/>
                <a:ext cx="3552246" cy="954107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FFBF02-F057-4F8A-AB6A-AC387492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91" y="5770561"/>
                <a:ext cx="3552246" cy="9541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25426066-A63B-476D-9F04-5A02B9D0B0C5}"/>
              </a:ext>
            </a:extLst>
          </p:cNvPr>
          <p:cNvSpPr/>
          <p:nvPr/>
        </p:nvSpPr>
        <p:spPr>
          <a:xfrm>
            <a:off x="4148544" y="3285809"/>
            <a:ext cx="292160" cy="25117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029917-80E4-4BE8-8D4A-E5DE494723D5}"/>
              </a:ext>
            </a:extLst>
          </p:cNvPr>
          <p:cNvCxnSpPr>
            <a:cxnSpLocks/>
          </p:cNvCxnSpPr>
          <p:nvPr/>
        </p:nvCxnSpPr>
        <p:spPr>
          <a:xfrm>
            <a:off x="3157296" y="3321154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05EAB2-8EDA-4BDB-9EA9-87923BA7CF79}"/>
              </a:ext>
            </a:extLst>
          </p:cNvPr>
          <p:cNvCxnSpPr>
            <a:cxnSpLocks/>
          </p:cNvCxnSpPr>
          <p:nvPr/>
        </p:nvCxnSpPr>
        <p:spPr>
          <a:xfrm flipV="1">
            <a:off x="3182330" y="3321154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B16F52-C854-440C-A5A9-2A4FAF183430}"/>
              </a:ext>
            </a:extLst>
          </p:cNvPr>
          <p:cNvCxnSpPr>
            <a:cxnSpLocks/>
          </p:cNvCxnSpPr>
          <p:nvPr/>
        </p:nvCxnSpPr>
        <p:spPr>
          <a:xfrm>
            <a:off x="2307299" y="3313269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C1FABCD-33F3-4118-904E-267D3C8D43FB}"/>
              </a:ext>
            </a:extLst>
          </p:cNvPr>
          <p:cNvCxnSpPr>
            <a:cxnSpLocks/>
          </p:cNvCxnSpPr>
          <p:nvPr/>
        </p:nvCxnSpPr>
        <p:spPr>
          <a:xfrm flipV="1">
            <a:off x="2332333" y="3313269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7BAB3C2-82A6-4A70-A095-F635666DAD67}"/>
              </a:ext>
            </a:extLst>
          </p:cNvPr>
          <p:cNvSpPr/>
          <p:nvPr/>
        </p:nvSpPr>
        <p:spPr>
          <a:xfrm>
            <a:off x="10591859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EF5AF8C-2BBA-47D5-A987-6B23EEE337F8}"/>
              </a:ext>
            </a:extLst>
          </p:cNvPr>
          <p:cNvSpPr/>
          <p:nvPr/>
        </p:nvSpPr>
        <p:spPr>
          <a:xfrm>
            <a:off x="973505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D9567B-1AAB-4080-95F3-B3ED509EEB9E}"/>
              </a:ext>
            </a:extLst>
          </p:cNvPr>
          <p:cNvSpPr/>
          <p:nvPr/>
        </p:nvSpPr>
        <p:spPr>
          <a:xfrm>
            <a:off x="8807501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FF37CDB-2938-47D1-9D09-A4D1F71499C8}"/>
              </a:ext>
            </a:extLst>
          </p:cNvPr>
          <p:cNvSpPr/>
          <p:nvPr/>
        </p:nvSpPr>
        <p:spPr>
          <a:xfrm>
            <a:off x="7881542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575AA7E-239B-44F1-9CCC-3718C8A83734}"/>
              </a:ext>
            </a:extLst>
          </p:cNvPr>
          <p:cNvSpPr/>
          <p:nvPr/>
        </p:nvSpPr>
        <p:spPr>
          <a:xfrm>
            <a:off x="696059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87F79C9-48A9-43E0-B17C-8847B44D2A70}"/>
              </a:ext>
            </a:extLst>
          </p:cNvPr>
          <p:cNvSpPr/>
          <p:nvPr/>
        </p:nvSpPr>
        <p:spPr>
          <a:xfrm>
            <a:off x="5161541" y="334554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1222AE-B97B-4D95-A172-DA7D1FDF6E2F}"/>
              </a:ext>
            </a:extLst>
          </p:cNvPr>
          <p:cNvSpPr/>
          <p:nvPr/>
        </p:nvSpPr>
        <p:spPr>
          <a:xfrm>
            <a:off x="4247035" y="335588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B7F708-D6B5-4FDC-BFFD-E662E7DF4121}"/>
              </a:ext>
            </a:extLst>
          </p:cNvPr>
          <p:cNvSpPr/>
          <p:nvPr/>
        </p:nvSpPr>
        <p:spPr>
          <a:xfrm>
            <a:off x="325497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B4E4984-F7DF-4557-A05E-1633C90DACD3}"/>
              </a:ext>
            </a:extLst>
          </p:cNvPr>
          <p:cNvSpPr/>
          <p:nvPr/>
        </p:nvSpPr>
        <p:spPr>
          <a:xfrm>
            <a:off x="240499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FD62FA5-5AFB-4B20-BF5A-C32929C7369B}"/>
              </a:ext>
            </a:extLst>
          </p:cNvPr>
          <p:cNvSpPr/>
          <p:nvPr/>
        </p:nvSpPr>
        <p:spPr>
          <a:xfrm>
            <a:off x="1448462" y="334659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471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4B87895-0A19-4DC7-9077-2F2D499F8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42215"/>
              </p:ext>
            </p:extLst>
          </p:nvPr>
        </p:nvGraphicFramePr>
        <p:xfrm>
          <a:off x="679855" y="314960"/>
          <a:ext cx="11168434" cy="669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195">
                  <a:extLst>
                    <a:ext uri="{9D8B030D-6E8A-4147-A177-3AD203B41FA5}">
                      <a16:colId xmlns:a16="http://schemas.microsoft.com/office/drawing/2014/main" val="3333180845"/>
                    </a:ext>
                  </a:extLst>
                </a:gridCol>
                <a:gridCol w="9536239">
                  <a:extLst>
                    <a:ext uri="{9D8B030D-6E8A-4147-A177-3AD203B41FA5}">
                      <a16:colId xmlns:a16="http://schemas.microsoft.com/office/drawing/2014/main" val="304433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First Week</a:t>
                      </a:r>
                      <a:endParaRPr lang="th-TH" sz="1200" b="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Modeling of electrical, mechanical and biological control systems, Open and closed-loop systems</a:t>
                      </a:r>
                      <a:b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th-TH" sz="1200" b="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07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Second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Block diagrams, Second order systems,  Step and impulse response,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Performance criteria, Steady state error. 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4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Third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Sensitivity, s-plane system stability. 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55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Fourth Week</a:t>
                      </a:r>
                      <a:endParaRPr lang="th-TH" sz="1200" b="0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Test-1</a:t>
                      </a:r>
                      <a:endParaRPr lang="th-TH" sz="1200" b="0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72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Fifth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Analysis and design with the root loci method. 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Sixth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Frequency domain analysis, 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04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Seventh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Bode plots, 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3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Eight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Nyquist criterion, 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34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Ninth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gain and phase margins, 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Tenth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Nichols charts. 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54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Eleventh week</a:t>
                      </a:r>
                      <a:endParaRPr lang="th-TH" sz="1200" b="0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Test-2</a:t>
                      </a:r>
                      <a:endParaRPr lang="th-TH" sz="1200" b="0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3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Twelfth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State-space method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6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Thirteenth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state equations, 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5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Fourteenth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flow graphs, stability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95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Sixteenth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compensation techniques. 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9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166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050B03-0297-4D21-B0DB-2A91234C81D6}"/>
              </a:ext>
            </a:extLst>
          </p:cNvPr>
          <p:cNvCxnSpPr>
            <a:cxnSpLocks/>
          </p:cNvCxnSpPr>
          <p:nvPr/>
        </p:nvCxnSpPr>
        <p:spPr>
          <a:xfrm>
            <a:off x="617415" y="3421185"/>
            <a:ext cx="11027508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9D1F9B-F207-405D-90B2-A4ED6B431C5C}"/>
              </a:ext>
            </a:extLst>
          </p:cNvPr>
          <p:cNvCxnSpPr>
            <a:cxnSpLocks/>
          </p:cNvCxnSpPr>
          <p:nvPr/>
        </p:nvCxnSpPr>
        <p:spPr>
          <a:xfrm>
            <a:off x="6096000" y="638908"/>
            <a:ext cx="0" cy="5564553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/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blipFill>
                <a:blip r:embed="rId2"/>
                <a:stretch>
                  <a:fillRect l="-17021" r="-1702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/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/>
              <p:nvPr/>
            </p:nvSpPr>
            <p:spPr>
              <a:xfrm>
                <a:off x="129397" y="3217838"/>
                <a:ext cx="5159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7" y="3217838"/>
                <a:ext cx="515914" cy="430887"/>
              </a:xfrm>
              <a:prstGeom prst="rect">
                <a:avLst/>
              </a:prstGeom>
              <a:blipFill>
                <a:blip r:embed="rId4"/>
                <a:stretch>
                  <a:fillRect l="-8235" r="-117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/>
              <p:nvPr/>
            </p:nvSpPr>
            <p:spPr>
              <a:xfrm>
                <a:off x="3180861" y="6219092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6219092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7AC959A-8C0D-40DA-AC05-5C280BFB965D}"/>
              </a:ext>
            </a:extLst>
          </p:cNvPr>
          <p:cNvSpPr txBox="1"/>
          <p:nvPr/>
        </p:nvSpPr>
        <p:spPr>
          <a:xfrm>
            <a:off x="6892812" y="3572807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1               2               3                4                5</a:t>
            </a:r>
            <a:endParaRPr lang="th-TH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94493C-B3E3-4324-9BF7-3B9571639CC9}"/>
              </a:ext>
            </a:extLst>
          </p:cNvPr>
          <p:cNvSpPr txBox="1"/>
          <p:nvPr/>
        </p:nvSpPr>
        <p:spPr>
          <a:xfrm>
            <a:off x="1291068" y="3699671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-5               -4              -3              -2              -1</a:t>
            </a:r>
            <a:endParaRPr lang="th-TH" sz="18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84315E41-0B09-4C81-90C3-9F956150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Q: Find the Poles And Zeros Of Transfer Function and Draw the Pole – Zero Diagram</a:t>
            </a:r>
            <a:endParaRPr lang="th-TH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0D5A82-4790-4536-A9AA-FDF48EDF523B}"/>
                  </a:ext>
                </a:extLst>
              </p:cNvPr>
              <p:cNvSpPr txBox="1"/>
              <p:nvPr/>
            </p:nvSpPr>
            <p:spPr>
              <a:xfrm>
                <a:off x="387354" y="835646"/>
                <a:ext cx="3247171" cy="63908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sz="20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0D5A82-4790-4536-A9AA-FDF48EDF5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4" y="835646"/>
                <a:ext cx="3247171" cy="6390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FD157-2E54-49D4-A017-B6529127F23E}"/>
                  </a:ext>
                </a:extLst>
              </p:cNvPr>
              <p:cNvSpPr txBox="1"/>
              <p:nvPr/>
            </p:nvSpPr>
            <p:spPr>
              <a:xfrm>
                <a:off x="179753" y="2385314"/>
                <a:ext cx="10051128" cy="859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FD157-2E54-49D4-A017-B6529127F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" y="2385314"/>
                <a:ext cx="10051128" cy="8592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FFBF02-F057-4F8A-AB6A-AC387492BEF3}"/>
                  </a:ext>
                </a:extLst>
              </p:cNvPr>
              <p:cNvSpPr txBox="1"/>
              <p:nvPr/>
            </p:nvSpPr>
            <p:spPr>
              <a:xfrm>
                <a:off x="20529" y="6270483"/>
                <a:ext cx="5191840" cy="461665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FFBF02-F057-4F8A-AB6A-AC387492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9" y="6270483"/>
                <a:ext cx="5191840" cy="461665"/>
              </a:xfrm>
              <a:prstGeom prst="rect">
                <a:avLst/>
              </a:prstGeom>
              <a:blipFill>
                <a:blip r:embed="rId8"/>
                <a:stretch>
                  <a:fillRect r="-587" b="-1866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25426066-A63B-476D-9F04-5A02B9D0B0C5}"/>
              </a:ext>
            </a:extLst>
          </p:cNvPr>
          <p:cNvSpPr/>
          <p:nvPr/>
        </p:nvSpPr>
        <p:spPr>
          <a:xfrm>
            <a:off x="5950409" y="3303411"/>
            <a:ext cx="292160" cy="25117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7BAB3C2-82A6-4A70-A095-F635666DAD67}"/>
              </a:ext>
            </a:extLst>
          </p:cNvPr>
          <p:cNvSpPr/>
          <p:nvPr/>
        </p:nvSpPr>
        <p:spPr>
          <a:xfrm>
            <a:off x="10591859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EF5AF8C-2BBA-47D5-A987-6B23EEE337F8}"/>
              </a:ext>
            </a:extLst>
          </p:cNvPr>
          <p:cNvSpPr/>
          <p:nvPr/>
        </p:nvSpPr>
        <p:spPr>
          <a:xfrm>
            <a:off x="973505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D9567B-1AAB-4080-95F3-B3ED509EEB9E}"/>
              </a:ext>
            </a:extLst>
          </p:cNvPr>
          <p:cNvSpPr/>
          <p:nvPr/>
        </p:nvSpPr>
        <p:spPr>
          <a:xfrm>
            <a:off x="8807501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FF37CDB-2938-47D1-9D09-A4D1F71499C8}"/>
              </a:ext>
            </a:extLst>
          </p:cNvPr>
          <p:cNvSpPr/>
          <p:nvPr/>
        </p:nvSpPr>
        <p:spPr>
          <a:xfrm>
            <a:off x="7881542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575AA7E-239B-44F1-9CCC-3718C8A83734}"/>
              </a:ext>
            </a:extLst>
          </p:cNvPr>
          <p:cNvSpPr/>
          <p:nvPr/>
        </p:nvSpPr>
        <p:spPr>
          <a:xfrm>
            <a:off x="696059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87F79C9-48A9-43E0-B17C-8847B44D2A70}"/>
              </a:ext>
            </a:extLst>
          </p:cNvPr>
          <p:cNvSpPr/>
          <p:nvPr/>
        </p:nvSpPr>
        <p:spPr>
          <a:xfrm>
            <a:off x="5161541" y="334554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1222AE-B97B-4D95-A172-DA7D1FDF6E2F}"/>
              </a:ext>
            </a:extLst>
          </p:cNvPr>
          <p:cNvSpPr/>
          <p:nvPr/>
        </p:nvSpPr>
        <p:spPr>
          <a:xfrm>
            <a:off x="4247035" y="335588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B7F708-D6B5-4FDC-BFFD-E662E7DF4121}"/>
              </a:ext>
            </a:extLst>
          </p:cNvPr>
          <p:cNvSpPr/>
          <p:nvPr/>
        </p:nvSpPr>
        <p:spPr>
          <a:xfrm>
            <a:off x="325497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B4E4984-F7DF-4557-A05E-1633C90DACD3}"/>
              </a:ext>
            </a:extLst>
          </p:cNvPr>
          <p:cNvSpPr/>
          <p:nvPr/>
        </p:nvSpPr>
        <p:spPr>
          <a:xfrm>
            <a:off x="240499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FD62FA5-5AFB-4B20-BF5A-C32929C7369B}"/>
              </a:ext>
            </a:extLst>
          </p:cNvPr>
          <p:cNvSpPr/>
          <p:nvPr/>
        </p:nvSpPr>
        <p:spPr>
          <a:xfrm>
            <a:off x="1448462" y="334659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C41C1B-91F1-4BF3-82EB-5AD6B5BC0952}"/>
                  </a:ext>
                </a:extLst>
              </p:cNvPr>
              <p:cNvSpPr txBox="1"/>
              <p:nvPr/>
            </p:nvSpPr>
            <p:spPr>
              <a:xfrm>
                <a:off x="23794" y="5651418"/>
                <a:ext cx="2231241" cy="52322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C41C1B-91F1-4BF3-82EB-5AD6B5BC0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" y="5651418"/>
                <a:ext cx="223124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20152A-7885-4168-9367-D80349760E96}"/>
              </a:ext>
            </a:extLst>
          </p:cNvPr>
          <p:cNvCxnSpPr>
            <a:cxnSpLocks/>
          </p:cNvCxnSpPr>
          <p:nvPr/>
        </p:nvCxnSpPr>
        <p:spPr>
          <a:xfrm>
            <a:off x="5073659" y="3298984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825BBB6-17EA-42EF-AD12-DB5A5ADE2235}"/>
              </a:ext>
            </a:extLst>
          </p:cNvPr>
          <p:cNvCxnSpPr>
            <a:cxnSpLocks/>
          </p:cNvCxnSpPr>
          <p:nvPr/>
        </p:nvCxnSpPr>
        <p:spPr>
          <a:xfrm flipV="1">
            <a:off x="5098693" y="3298984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A15D317-C15C-430E-BE17-1DF3C61181AA}"/>
              </a:ext>
            </a:extLst>
          </p:cNvPr>
          <p:cNvSpPr/>
          <p:nvPr/>
        </p:nvSpPr>
        <p:spPr>
          <a:xfrm>
            <a:off x="5171336" y="334394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471C179-9D2A-4923-9D6E-D12D1C23A09A}"/>
              </a:ext>
            </a:extLst>
          </p:cNvPr>
          <p:cNvCxnSpPr>
            <a:cxnSpLocks/>
          </p:cNvCxnSpPr>
          <p:nvPr/>
        </p:nvCxnSpPr>
        <p:spPr>
          <a:xfrm>
            <a:off x="4152526" y="3298984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880D92D-FFD8-4C13-926C-4CD71275EBD1}"/>
              </a:ext>
            </a:extLst>
          </p:cNvPr>
          <p:cNvCxnSpPr>
            <a:cxnSpLocks/>
          </p:cNvCxnSpPr>
          <p:nvPr/>
        </p:nvCxnSpPr>
        <p:spPr>
          <a:xfrm flipV="1">
            <a:off x="4177560" y="3298984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654504F-F2C0-4E35-BC50-7AF5D861EA49}"/>
              </a:ext>
            </a:extLst>
          </p:cNvPr>
          <p:cNvSpPr/>
          <p:nvPr/>
        </p:nvSpPr>
        <p:spPr>
          <a:xfrm>
            <a:off x="4250203" y="334394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E4A7461-22C6-456B-A816-C2A7AA670B70}"/>
              </a:ext>
            </a:extLst>
          </p:cNvPr>
          <p:cNvCxnSpPr>
            <a:cxnSpLocks/>
          </p:cNvCxnSpPr>
          <p:nvPr/>
        </p:nvCxnSpPr>
        <p:spPr>
          <a:xfrm>
            <a:off x="7772504" y="3284730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83E3F4-7072-4423-B49D-CCDB6BF500E1}"/>
              </a:ext>
            </a:extLst>
          </p:cNvPr>
          <p:cNvCxnSpPr>
            <a:cxnSpLocks/>
          </p:cNvCxnSpPr>
          <p:nvPr/>
        </p:nvCxnSpPr>
        <p:spPr>
          <a:xfrm flipV="1">
            <a:off x="7797538" y="3284730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BF1BA22-91A5-44AD-90CA-8A2A2F721C75}"/>
              </a:ext>
            </a:extLst>
          </p:cNvPr>
          <p:cNvSpPr/>
          <p:nvPr/>
        </p:nvSpPr>
        <p:spPr>
          <a:xfrm>
            <a:off x="7870181" y="3329688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929A312-7819-49C9-99EC-5A34D8FCCF6B}"/>
              </a:ext>
            </a:extLst>
          </p:cNvPr>
          <p:cNvSpPr/>
          <p:nvPr/>
        </p:nvSpPr>
        <p:spPr>
          <a:xfrm>
            <a:off x="6044321" y="429733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A8F53C6-A26F-462C-A01A-4ACE8B0ECC11}"/>
              </a:ext>
            </a:extLst>
          </p:cNvPr>
          <p:cNvSpPr/>
          <p:nvPr/>
        </p:nvSpPr>
        <p:spPr>
          <a:xfrm>
            <a:off x="6056568" y="5187925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55F2DF-CE76-4AA1-BDD7-0889F75D0D73}"/>
                  </a:ext>
                </a:extLst>
              </p:cNvPr>
              <p:cNvSpPr txBox="1"/>
              <p:nvPr/>
            </p:nvSpPr>
            <p:spPr>
              <a:xfrm>
                <a:off x="6108247" y="4087395"/>
                <a:ext cx="5070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55F2DF-CE76-4AA1-BDD7-0889F75D0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247" y="4087395"/>
                <a:ext cx="507072" cy="523220"/>
              </a:xfrm>
              <a:prstGeom prst="rect">
                <a:avLst/>
              </a:prstGeom>
              <a:blipFill>
                <a:blip r:embed="rId10"/>
                <a:stretch>
                  <a:fillRect r="-26506" b="-941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BF3EFE0-050D-433E-8641-221921A736EC}"/>
                  </a:ext>
                </a:extLst>
              </p:cNvPr>
              <p:cNvSpPr txBox="1"/>
              <p:nvPr/>
            </p:nvSpPr>
            <p:spPr>
              <a:xfrm>
                <a:off x="6127705" y="4960958"/>
                <a:ext cx="82902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BF3EFE0-050D-433E-8641-221921A73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05" y="4960958"/>
                <a:ext cx="829027" cy="523220"/>
              </a:xfrm>
              <a:prstGeom prst="rect">
                <a:avLst/>
              </a:prstGeom>
              <a:blipFill>
                <a:blip r:embed="rId11"/>
                <a:stretch>
                  <a:fillRect l="-14706" t="-19767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3ADC76FE-F956-42F4-83C9-36A263A68541}"/>
              </a:ext>
            </a:extLst>
          </p:cNvPr>
          <p:cNvSpPr/>
          <p:nvPr/>
        </p:nvSpPr>
        <p:spPr>
          <a:xfrm>
            <a:off x="6056568" y="242857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F4049BA-AFAB-4705-90ED-96FB94EDB0A2}"/>
              </a:ext>
            </a:extLst>
          </p:cNvPr>
          <p:cNvSpPr/>
          <p:nvPr/>
        </p:nvSpPr>
        <p:spPr>
          <a:xfrm>
            <a:off x="6064013" y="1532486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C163BDF-DB2A-44FF-982F-A50819F940F9}"/>
                  </a:ext>
                </a:extLst>
              </p:cNvPr>
              <p:cNvSpPr txBox="1"/>
              <p:nvPr/>
            </p:nvSpPr>
            <p:spPr>
              <a:xfrm>
                <a:off x="6108247" y="2180250"/>
                <a:ext cx="5070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C163BDF-DB2A-44FF-982F-A50819F94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247" y="2180250"/>
                <a:ext cx="507072" cy="523220"/>
              </a:xfrm>
              <a:prstGeom prst="rect">
                <a:avLst/>
              </a:prstGeom>
              <a:blipFill>
                <a:blip r:embed="rId12"/>
                <a:stretch>
                  <a:fillRect b="-941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58D3F12-5273-43EF-81A9-9E2E1A7CCA19}"/>
                  </a:ext>
                </a:extLst>
              </p:cNvPr>
              <p:cNvSpPr txBox="1"/>
              <p:nvPr/>
            </p:nvSpPr>
            <p:spPr>
              <a:xfrm>
                <a:off x="6167205" y="1352749"/>
                <a:ext cx="5070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58D3F12-5273-43EF-81A9-9E2E1A7CC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05" y="1352749"/>
                <a:ext cx="507072" cy="523220"/>
              </a:xfrm>
              <a:prstGeom prst="rect">
                <a:avLst/>
              </a:prstGeom>
              <a:blipFill>
                <a:blip r:embed="rId13"/>
                <a:stretch>
                  <a:fillRect l="-6024" r="-13253"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2A19F10C-702B-414E-9366-7B61FE021BA8}"/>
              </a:ext>
            </a:extLst>
          </p:cNvPr>
          <p:cNvSpPr/>
          <p:nvPr/>
        </p:nvSpPr>
        <p:spPr>
          <a:xfrm>
            <a:off x="6041153" y="5192245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7852FE-5063-48C4-8D73-4C62A62F214A}"/>
              </a:ext>
            </a:extLst>
          </p:cNvPr>
          <p:cNvCxnSpPr>
            <a:cxnSpLocks/>
          </p:cNvCxnSpPr>
          <p:nvPr/>
        </p:nvCxnSpPr>
        <p:spPr>
          <a:xfrm>
            <a:off x="5946644" y="5135342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184728E-96B4-46BA-8D31-EA1FFD1FE9AB}"/>
              </a:ext>
            </a:extLst>
          </p:cNvPr>
          <p:cNvCxnSpPr>
            <a:cxnSpLocks/>
          </p:cNvCxnSpPr>
          <p:nvPr/>
        </p:nvCxnSpPr>
        <p:spPr>
          <a:xfrm flipV="1">
            <a:off x="5971678" y="5135342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CCC4630-58A5-4C94-9AD5-DB3957642221}"/>
              </a:ext>
            </a:extLst>
          </p:cNvPr>
          <p:cNvSpPr/>
          <p:nvPr/>
        </p:nvSpPr>
        <p:spPr>
          <a:xfrm>
            <a:off x="6044321" y="518030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9765E61-8336-4933-992B-18D981F05869}"/>
              </a:ext>
            </a:extLst>
          </p:cNvPr>
          <p:cNvSpPr/>
          <p:nvPr/>
        </p:nvSpPr>
        <p:spPr>
          <a:xfrm>
            <a:off x="6072858" y="1552428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D63FFA-542A-46DC-88B3-966D25213171}"/>
              </a:ext>
            </a:extLst>
          </p:cNvPr>
          <p:cNvCxnSpPr>
            <a:cxnSpLocks/>
          </p:cNvCxnSpPr>
          <p:nvPr/>
        </p:nvCxnSpPr>
        <p:spPr>
          <a:xfrm>
            <a:off x="5978349" y="1495525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479812-1956-4EBF-9024-29840588FE59}"/>
              </a:ext>
            </a:extLst>
          </p:cNvPr>
          <p:cNvCxnSpPr>
            <a:cxnSpLocks/>
          </p:cNvCxnSpPr>
          <p:nvPr/>
        </p:nvCxnSpPr>
        <p:spPr>
          <a:xfrm flipV="1">
            <a:off x="6003383" y="1495525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90D9E7A-5F72-4537-94E2-D8050E02CE83}"/>
              </a:ext>
            </a:extLst>
          </p:cNvPr>
          <p:cNvSpPr/>
          <p:nvPr/>
        </p:nvSpPr>
        <p:spPr>
          <a:xfrm>
            <a:off x="6076026" y="154048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C8B9E7-04B1-4F0C-9E61-45310E153271}"/>
              </a:ext>
            </a:extLst>
          </p:cNvPr>
          <p:cNvCxnSpPr/>
          <p:nvPr/>
        </p:nvCxnSpPr>
        <p:spPr>
          <a:xfrm flipH="1">
            <a:off x="4290149" y="1584159"/>
            <a:ext cx="16882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C6824D-C7A2-4584-9CB0-CCC051A9B828}"/>
              </a:ext>
            </a:extLst>
          </p:cNvPr>
          <p:cNvCxnSpPr>
            <a:cxnSpLocks/>
          </p:cNvCxnSpPr>
          <p:nvPr/>
        </p:nvCxnSpPr>
        <p:spPr>
          <a:xfrm flipH="1">
            <a:off x="4263106" y="1635833"/>
            <a:ext cx="27043" cy="3655439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CBE6B8D-917F-4A36-8B12-53B2E301FBBB}"/>
              </a:ext>
            </a:extLst>
          </p:cNvPr>
          <p:cNvCxnSpPr>
            <a:cxnSpLocks/>
          </p:cNvCxnSpPr>
          <p:nvPr/>
        </p:nvCxnSpPr>
        <p:spPr>
          <a:xfrm flipH="1">
            <a:off x="4263106" y="5283647"/>
            <a:ext cx="1740277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6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17BE53-001D-4F0A-9A1E-567CC098B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23" y="1481503"/>
            <a:ext cx="7915275" cy="506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9CBC1-BEC6-4B8E-B35A-52ABE024B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077" y="374039"/>
            <a:ext cx="3238500" cy="27336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1D096FA-3534-441E-A337-7C6DD798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Check Different Stable And Unstable Regions</a:t>
            </a:r>
            <a:endParaRPr lang="th-TH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443A8E-8265-4186-9F7D-C97D2392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Order of the Control System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7CFB4-0ECF-482E-B75F-9A2C1D4C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08" y="4947626"/>
            <a:ext cx="3895725" cy="1809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8F2741-4635-475E-A1E5-3B550DB9C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96" y="3069369"/>
            <a:ext cx="4095750" cy="1724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D5EACA-0922-4FB1-A157-5209A3E39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541" y="4890476"/>
            <a:ext cx="5819775" cy="186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B83320-F80D-4EF2-B537-0C02D0EDD04A}"/>
                  </a:ext>
                </a:extLst>
              </p:cNvPr>
              <p:cNvSpPr txBox="1"/>
              <p:nvPr/>
            </p:nvSpPr>
            <p:spPr>
              <a:xfrm>
                <a:off x="5924865" y="3195602"/>
                <a:ext cx="3777381" cy="1471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𝑆𝑒𝑐𝑜𝑛𝑑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𝑂𝑟𝑑𝑒𝑟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𝑆𝑦𝑠𝑡𝑒𝑚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B83320-F80D-4EF2-B537-0C02D0EDD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865" y="3195602"/>
                <a:ext cx="3777381" cy="1471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D67115-D51A-46A3-8416-807FF40F7F12}"/>
              </a:ext>
            </a:extLst>
          </p:cNvPr>
          <p:cNvSpPr txBox="1"/>
          <p:nvPr/>
        </p:nvSpPr>
        <p:spPr>
          <a:xfrm>
            <a:off x="384296" y="822840"/>
            <a:ext cx="11581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effectLst/>
                <a:latin typeface="palatino linotype" panose="02040502050505030304" pitchFamily="18" charset="0"/>
              </a:rPr>
              <a:t>The order of a control system is determined by the power of ‘</a:t>
            </a:r>
            <a:r>
              <a:rPr lang="en-US" sz="2400" b="0" i="1" dirty="0">
                <a:effectLst/>
                <a:latin typeface="palatino linotype" panose="02040502050505030304" pitchFamily="18" charset="0"/>
              </a:rPr>
              <a:t>s’</a:t>
            </a:r>
            <a:r>
              <a:rPr lang="en-US" sz="2400" b="0" i="0" dirty="0">
                <a:effectLst/>
                <a:latin typeface="palatino linotype" panose="02040502050505030304" pitchFamily="18" charset="0"/>
              </a:rPr>
              <a:t> in the denominator of its transfer function. If the power of s in the denominator of the transfer function of a control system is 2, then the system is said to be </a:t>
            </a:r>
            <a:r>
              <a:rPr lang="en-US" sz="2400" b="1" i="0" dirty="0">
                <a:effectLst/>
                <a:latin typeface="palatino linotype" panose="02040502050505030304" pitchFamily="18" charset="0"/>
              </a:rPr>
              <a:t>second order control system</a:t>
            </a:r>
            <a:r>
              <a:rPr lang="en-US" sz="2400" b="0" i="0" dirty="0">
                <a:effectLst/>
                <a:latin typeface="palatino linotype" panose="02040502050505030304" pitchFamily="18" charset="0"/>
              </a:rPr>
              <a:t>. 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3960711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E5C1-4396-42B2-8689-1F2E38704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23" y="801809"/>
            <a:ext cx="10515600" cy="435133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the combination of two words: root-loci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are interested in the roots of the Denominator of the closed loop transfer function, that is the closed loop poles.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Locus is a path (or route) one might follow. Loci is the plural 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root locus is the path of the roots of the characteristic equation traced out in the s-plane as a system parameter varies from zero to infinity.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a graphical method for examining the change in the roots of a system when gain of the system varies.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Root-loci are the paths followed by the closed loop poles as K changes, because poles are tell us about stability and behavior.</a:t>
            </a:r>
          </a:p>
          <a:p>
            <a:pPr>
              <a:buFont typeface="Wingdings" panose="05000000000000000000" pitchFamily="2" charset="2"/>
              <a:buChar char="q"/>
            </a:pPr>
            <a:endParaRPr lang="th-TH" dirty="0"/>
          </a:p>
          <a:p>
            <a:pPr>
              <a:buFont typeface="Wingdings" panose="05000000000000000000" pitchFamily="2" charset="2"/>
              <a:buChar char="q"/>
            </a:pPr>
            <a:endParaRPr lang="th-T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4E44B8-CF0F-4392-A545-CD423275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Root Locus Method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411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055510-3948-43C4-8288-F6F553BD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Root Locus Method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D0F1A9-1A69-4718-AB9D-395CFA663A0D}"/>
              </a:ext>
            </a:extLst>
          </p:cNvPr>
          <p:cNvSpPr/>
          <p:nvPr/>
        </p:nvSpPr>
        <p:spPr>
          <a:xfrm>
            <a:off x="3384062" y="719016"/>
            <a:ext cx="3681046" cy="182684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00D22A-02C4-4418-8C7F-509380800FC4}"/>
              </a:ext>
            </a:extLst>
          </p:cNvPr>
          <p:cNvCxnSpPr>
            <a:endCxn id="5" idx="1"/>
          </p:cNvCxnSpPr>
          <p:nvPr/>
        </p:nvCxnSpPr>
        <p:spPr>
          <a:xfrm flipV="1">
            <a:off x="1563077" y="1632439"/>
            <a:ext cx="1820985" cy="8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C9DCCA-4BC1-43C0-981F-031BD0859EA3}"/>
              </a:ext>
            </a:extLst>
          </p:cNvPr>
          <p:cNvCxnSpPr/>
          <p:nvPr/>
        </p:nvCxnSpPr>
        <p:spPr>
          <a:xfrm flipV="1">
            <a:off x="7065108" y="1619739"/>
            <a:ext cx="1820985" cy="87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2C1682-9C27-40B1-9A1F-6B1DD97C9813}"/>
              </a:ext>
            </a:extLst>
          </p:cNvPr>
          <p:cNvSpPr txBox="1"/>
          <p:nvPr/>
        </p:nvSpPr>
        <p:spPr>
          <a:xfrm>
            <a:off x="1789724" y="111361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  <a:endParaRPr lang="th-TH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D6324-AA97-452E-A507-1A5236170F0E}"/>
              </a:ext>
            </a:extLst>
          </p:cNvPr>
          <p:cNvSpPr txBox="1"/>
          <p:nvPr/>
        </p:nvSpPr>
        <p:spPr>
          <a:xfrm>
            <a:off x="7260493" y="1137755"/>
            <a:ext cx="2414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</a:t>
            </a:r>
            <a:endParaRPr lang="th-TH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01043-63A5-44CE-9CFD-5BCE3D35C811}"/>
              </a:ext>
            </a:extLst>
          </p:cNvPr>
          <p:cNvSpPr txBox="1"/>
          <p:nvPr/>
        </p:nvSpPr>
        <p:spPr>
          <a:xfrm>
            <a:off x="3438770" y="821227"/>
            <a:ext cx="36263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System</a:t>
            </a:r>
          </a:p>
          <a:p>
            <a:pPr algn="ctr"/>
            <a:r>
              <a:rPr lang="en-US" sz="2000" b="1" dirty="0"/>
              <a:t>Parameter K,</a:t>
            </a:r>
          </a:p>
          <a:p>
            <a:pPr algn="ctr"/>
            <a:r>
              <a:rPr lang="en-US" sz="2000" b="1" dirty="0"/>
              <a:t>Where K is unknown Parameters and what affect on the stability of the system</a:t>
            </a:r>
            <a:endParaRPr lang="th-TH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8E85E2-BD50-41CB-A342-202CAA79D9A2}"/>
                  </a:ext>
                </a:extLst>
              </p:cNvPr>
              <p:cNvSpPr txBox="1"/>
              <p:nvPr/>
            </p:nvSpPr>
            <p:spPr>
              <a:xfrm>
                <a:off x="2717198" y="2908485"/>
                <a:ext cx="4543295" cy="871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𝑆𝑦𝑠𝑡𝑒𝑚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8E85E2-BD50-41CB-A342-202CAA79D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198" y="2908485"/>
                <a:ext cx="4543295" cy="871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E2D5F25-3FD6-49C1-8354-81ADBC8A3413}"/>
              </a:ext>
            </a:extLst>
          </p:cNvPr>
          <p:cNvSpPr txBox="1"/>
          <p:nvPr/>
        </p:nvSpPr>
        <p:spPr>
          <a:xfrm>
            <a:off x="328246" y="4103077"/>
            <a:ext cx="11316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So here two problems occur due to K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First what value of K we should select to meet my system performance requirements.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Second what is the effect of a variation of K on the system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60060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0BA496-7495-4652-8CCE-89F01533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Procedure of Root Locus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A2CD6B-B7EF-4030-A19E-9DE3183C7195}"/>
                  </a:ext>
                </a:extLst>
              </p:cNvPr>
              <p:cNvSpPr txBox="1"/>
              <p:nvPr/>
            </p:nvSpPr>
            <p:spPr>
              <a:xfrm>
                <a:off x="1867877" y="550533"/>
                <a:ext cx="6096000" cy="1013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A2CD6B-B7EF-4030-A19E-9DE3183C7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877" y="550533"/>
                <a:ext cx="6096000" cy="10130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84B415B-A2F3-4043-ACEC-EBD26CFC76CD}"/>
              </a:ext>
            </a:extLst>
          </p:cNvPr>
          <p:cNvSpPr txBox="1"/>
          <p:nvPr/>
        </p:nvSpPr>
        <p:spPr>
          <a:xfrm>
            <a:off x="519722" y="1886662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Step-1: Calculate the Starting Points (Poles)</a:t>
            </a:r>
            <a:endParaRPr lang="th-TH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A213F1-2278-473B-8C68-724D25F4C83C}"/>
                  </a:ext>
                </a:extLst>
              </p:cNvPr>
              <p:cNvSpPr txBox="1"/>
              <p:nvPr/>
            </p:nvSpPr>
            <p:spPr>
              <a:xfrm>
                <a:off x="432340" y="2425697"/>
                <a:ext cx="5630387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  <a:p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A213F1-2278-473B-8C68-724D25F4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0" y="2425697"/>
                <a:ext cx="5630387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B25CECB-D395-4E34-B8A6-007C044CD078}"/>
              </a:ext>
            </a:extLst>
          </p:cNvPr>
          <p:cNvSpPr txBox="1"/>
          <p:nvPr/>
        </p:nvSpPr>
        <p:spPr>
          <a:xfrm>
            <a:off x="519722" y="3610018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Step-2: Calculate the Ending Points (Zeros)</a:t>
            </a:r>
            <a:endParaRPr lang="th-TH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8B7395-F716-4FCD-874D-2250CD17E6E9}"/>
                  </a:ext>
                </a:extLst>
              </p:cNvPr>
              <p:cNvSpPr txBox="1"/>
              <p:nvPr/>
            </p:nvSpPr>
            <p:spPr>
              <a:xfrm>
                <a:off x="254540" y="4071619"/>
                <a:ext cx="26855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8B7395-F716-4FCD-874D-2250CD17E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40" y="4071619"/>
                <a:ext cx="268557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1979F2-B129-41EF-8561-ED05A5A076E9}"/>
                  </a:ext>
                </a:extLst>
              </p:cNvPr>
              <p:cNvSpPr txBox="1"/>
              <p:nvPr/>
            </p:nvSpPr>
            <p:spPr>
              <a:xfrm>
                <a:off x="429846" y="3054250"/>
                <a:ext cx="46423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1979F2-B129-41EF-8561-ED05A5A07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" y="3054250"/>
                <a:ext cx="46423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E1AB08-3C0B-490F-9A17-DB03BE53917E}"/>
                  </a:ext>
                </a:extLst>
              </p:cNvPr>
              <p:cNvSpPr txBox="1"/>
              <p:nvPr/>
            </p:nvSpPr>
            <p:spPr>
              <a:xfrm>
                <a:off x="238909" y="4533220"/>
                <a:ext cx="50418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E1AB08-3C0B-490F-9A17-DB03BE539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09" y="4533220"/>
                <a:ext cx="50418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4FC047-A6FC-4521-9DA6-A2A936A4DB31}"/>
                  </a:ext>
                </a:extLst>
              </p:cNvPr>
              <p:cNvSpPr txBox="1"/>
              <p:nvPr/>
            </p:nvSpPr>
            <p:spPr>
              <a:xfrm>
                <a:off x="620676" y="6307467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4FC047-A6FC-4521-9DA6-A2A936A4D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6" y="6307467"/>
                <a:ext cx="60960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6F9E294-989A-4817-A073-C7005252B248}"/>
              </a:ext>
            </a:extLst>
          </p:cNvPr>
          <p:cNvSpPr txBox="1"/>
          <p:nvPr/>
        </p:nvSpPr>
        <p:spPr>
          <a:xfrm>
            <a:off x="519722" y="572964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P&gt;Z (4&gt;0) than N = P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422503-C1FD-475F-A40D-08DB7B9AE3D2}"/>
              </a:ext>
            </a:extLst>
          </p:cNvPr>
          <p:cNvSpPr txBox="1"/>
          <p:nvPr/>
        </p:nvSpPr>
        <p:spPr>
          <a:xfrm>
            <a:off x="519722" y="5165159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Step-3: Calculate the Numerator of root locus N </a:t>
            </a:r>
            <a:endParaRPr lang="th-TH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66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050B03-0297-4D21-B0DB-2A91234C81D6}"/>
              </a:ext>
            </a:extLst>
          </p:cNvPr>
          <p:cNvCxnSpPr>
            <a:cxnSpLocks/>
          </p:cNvCxnSpPr>
          <p:nvPr/>
        </p:nvCxnSpPr>
        <p:spPr>
          <a:xfrm>
            <a:off x="34658" y="3409133"/>
            <a:ext cx="11610265" cy="12052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9D1F9B-F207-405D-90B2-A4ED6B431C5C}"/>
              </a:ext>
            </a:extLst>
          </p:cNvPr>
          <p:cNvCxnSpPr>
            <a:cxnSpLocks/>
          </p:cNvCxnSpPr>
          <p:nvPr/>
        </p:nvCxnSpPr>
        <p:spPr>
          <a:xfrm>
            <a:off x="6096000" y="638908"/>
            <a:ext cx="0" cy="5564553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/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blipFill>
                <a:blip r:embed="rId2"/>
                <a:stretch>
                  <a:fillRect l="-17021" r="-1702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/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/>
              <p:nvPr/>
            </p:nvSpPr>
            <p:spPr>
              <a:xfrm>
                <a:off x="34658" y="3081434"/>
                <a:ext cx="5159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8" y="3081434"/>
                <a:ext cx="515914" cy="430887"/>
              </a:xfrm>
              <a:prstGeom prst="rect">
                <a:avLst/>
              </a:prstGeom>
              <a:blipFill>
                <a:blip r:embed="rId4"/>
                <a:stretch>
                  <a:fillRect l="-8333" r="-1190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/>
              <p:nvPr/>
            </p:nvSpPr>
            <p:spPr>
              <a:xfrm>
                <a:off x="3254973" y="618697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973" y="6186971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7AC959A-8C0D-40DA-AC05-5C280BFB965D}"/>
              </a:ext>
            </a:extLst>
          </p:cNvPr>
          <p:cNvSpPr txBox="1"/>
          <p:nvPr/>
        </p:nvSpPr>
        <p:spPr>
          <a:xfrm>
            <a:off x="6892812" y="3572807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1               2               3                4                5</a:t>
            </a:r>
            <a:endParaRPr lang="th-TH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94493C-B3E3-4324-9BF7-3B9571639CC9}"/>
              </a:ext>
            </a:extLst>
          </p:cNvPr>
          <p:cNvSpPr txBox="1"/>
          <p:nvPr/>
        </p:nvSpPr>
        <p:spPr>
          <a:xfrm>
            <a:off x="547078" y="3699671"/>
            <a:ext cx="507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-6           -5               -4              -3              -2              -1</a:t>
            </a:r>
            <a:endParaRPr lang="th-TH" sz="18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7BAB3C2-82A6-4A70-A095-F635666DAD67}"/>
              </a:ext>
            </a:extLst>
          </p:cNvPr>
          <p:cNvSpPr/>
          <p:nvPr/>
        </p:nvSpPr>
        <p:spPr>
          <a:xfrm>
            <a:off x="10591859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EF5AF8C-2BBA-47D5-A987-6B23EEE337F8}"/>
              </a:ext>
            </a:extLst>
          </p:cNvPr>
          <p:cNvSpPr/>
          <p:nvPr/>
        </p:nvSpPr>
        <p:spPr>
          <a:xfrm>
            <a:off x="973505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D9567B-1AAB-4080-95F3-B3ED509EEB9E}"/>
              </a:ext>
            </a:extLst>
          </p:cNvPr>
          <p:cNvSpPr/>
          <p:nvPr/>
        </p:nvSpPr>
        <p:spPr>
          <a:xfrm>
            <a:off x="8807501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FF37CDB-2938-47D1-9D09-A4D1F71499C8}"/>
              </a:ext>
            </a:extLst>
          </p:cNvPr>
          <p:cNvSpPr/>
          <p:nvPr/>
        </p:nvSpPr>
        <p:spPr>
          <a:xfrm>
            <a:off x="7881542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575AA7E-239B-44F1-9CCC-3718C8A83734}"/>
              </a:ext>
            </a:extLst>
          </p:cNvPr>
          <p:cNvSpPr/>
          <p:nvPr/>
        </p:nvSpPr>
        <p:spPr>
          <a:xfrm>
            <a:off x="696059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87F79C9-48A9-43E0-B17C-8847B44D2A70}"/>
              </a:ext>
            </a:extLst>
          </p:cNvPr>
          <p:cNvSpPr/>
          <p:nvPr/>
        </p:nvSpPr>
        <p:spPr>
          <a:xfrm>
            <a:off x="5161541" y="334554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1222AE-B97B-4D95-A172-DA7D1FDF6E2F}"/>
              </a:ext>
            </a:extLst>
          </p:cNvPr>
          <p:cNvSpPr/>
          <p:nvPr/>
        </p:nvSpPr>
        <p:spPr>
          <a:xfrm>
            <a:off x="4247035" y="335588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B7F708-D6B5-4FDC-BFFD-E662E7DF4121}"/>
              </a:ext>
            </a:extLst>
          </p:cNvPr>
          <p:cNvSpPr/>
          <p:nvPr/>
        </p:nvSpPr>
        <p:spPr>
          <a:xfrm>
            <a:off x="325497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B4E4984-F7DF-4557-A05E-1633C90DACD3}"/>
              </a:ext>
            </a:extLst>
          </p:cNvPr>
          <p:cNvSpPr/>
          <p:nvPr/>
        </p:nvSpPr>
        <p:spPr>
          <a:xfrm>
            <a:off x="240499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FD62FA5-5AFB-4B20-BF5A-C32929C7369B}"/>
              </a:ext>
            </a:extLst>
          </p:cNvPr>
          <p:cNvSpPr/>
          <p:nvPr/>
        </p:nvSpPr>
        <p:spPr>
          <a:xfrm>
            <a:off x="1448462" y="334659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D1C2B45-B34F-423F-8159-89F9F80759F1}"/>
                  </a:ext>
                </a:extLst>
              </p:cNvPr>
              <p:cNvSpPr txBox="1"/>
              <p:nvPr/>
            </p:nvSpPr>
            <p:spPr>
              <a:xfrm>
                <a:off x="6096000" y="1700296"/>
                <a:ext cx="593395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D1C2B45-B34F-423F-8159-89F9F8075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00296"/>
                <a:ext cx="5933953" cy="523220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F2A28-2236-4C70-9D63-162BEB444B91}"/>
              </a:ext>
            </a:extLst>
          </p:cNvPr>
          <p:cNvCxnSpPr>
            <a:cxnSpLocks/>
          </p:cNvCxnSpPr>
          <p:nvPr/>
        </p:nvCxnSpPr>
        <p:spPr>
          <a:xfrm>
            <a:off x="5955869" y="3296878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4D65A09-36C7-48C1-A069-870C12B3CDE4}"/>
              </a:ext>
            </a:extLst>
          </p:cNvPr>
          <p:cNvCxnSpPr>
            <a:cxnSpLocks/>
          </p:cNvCxnSpPr>
          <p:nvPr/>
        </p:nvCxnSpPr>
        <p:spPr>
          <a:xfrm flipV="1">
            <a:off x="5980903" y="3296878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392FCD6-71F3-44D7-ACCD-B3B725F817A7}"/>
              </a:ext>
            </a:extLst>
          </p:cNvPr>
          <p:cNvSpPr/>
          <p:nvPr/>
        </p:nvSpPr>
        <p:spPr>
          <a:xfrm>
            <a:off x="6053546" y="3341836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F8F6485-E715-4DB5-8B8D-913F71A4B777}"/>
              </a:ext>
            </a:extLst>
          </p:cNvPr>
          <p:cNvSpPr/>
          <p:nvPr/>
        </p:nvSpPr>
        <p:spPr>
          <a:xfrm>
            <a:off x="4264401" y="3349834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B2802D2-9D02-4B72-8B28-15E6097E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Procedure of Root Locus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104FCC-0957-473E-AF1D-E05102918F38}"/>
              </a:ext>
            </a:extLst>
          </p:cNvPr>
          <p:cNvSpPr txBox="1"/>
          <p:nvPr/>
        </p:nvSpPr>
        <p:spPr>
          <a:xfrm>
            <a:off x="117231" y="632299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Step-4: Existence of Root Locus in S-Plane</a:t>
            </a:r>
            <a:endParaRPr lang="th-TH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428DE3-11F8-457D-BBA5-6CD0D3A958FC}"/>
                  </a:ext>
                </a:extLst>
              </p:cNvPr>
              <p:cNvSpPr txBox="1"/>
              <p:nvPr/>
            </p:nvSpPr>
            <p:spPr>
              <a:xfrm>
                <a:off x="6105225" y="918148"/>
                <a:ext cx="60986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428DE3-11F8-457D-BBA5-6CD0D3A95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225" y="918148"/>
                <a:ext cx="609865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3C8EFD7A-F438-4822-906B-95DF9672814B}"/>
              </a:ext>
            </a:extLst>
          </p:cNvPr>
          <p:cNvSpPr/>
          <p:nvPr/>
        </p:nvSpPr>
        <p:spPr>
          <a:xfrm>
            <a:off x="558086" y="336611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BEFCB-95C9-4B33-9026-45454D847A47}"/>
              </a:ext>
            </a:extLst>
          </p:cNvPr>
          <p:cNvCxnSpPr>
            <a:cxnSpLocks/>
          </p:cNvCxnSpPr>
          <p:nvPr/>
        </p:nvCxnSpPr>
        <p:spPr>
          <a:xfrm>
            <a:off x="472614" y="3296991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6EAFC24-95CB-45E2-83FF-0D71628F8C06}"/>
              </a:ext>
            </a:extLst>
          </p:cNvPr>
          <p:cNvCxnSpPr>
            <a:cxnSpLocks/>
          </p:cNvCxnSpPr>
          <p:nvPr/>
        </p:nvCxnSpPr>
        <p:spPr>
          <a:xfrm flipV="1">
            <a:off x="497648" y="3296991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075F2CC-4907-4FB6-8264-B7FF7D50F0E6}"/>
              </a:ext>
            </a:extLst>
          </p:cNvPr>
          <p:cNvSpPr/>
          <p:nvPr/>
        </p:nvSpPr>
        <p:spPr>
          <a:xfrm>
            <a:off x="570309" y="3349834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6A9A802-F528-4BD1-B2E5-C23A1EEFC9C0}"/>
              </a:ext>
            </a:extLst>
          </p:cNvPr>
          <p:cNvSpPr/>
          <p:nvPr/>
        </p:nvSpPr>
        <p:spPr>
          <a:xfrm>
            <a:off x="6053546" y="2742885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91C901-1E1A-459D-BDC2-F46EFD2F2C57}"/>
              </a:ext>
            </a:extLst>
          </p:cNvPr>
          <p:cNvSpPr/>
          <p:nvPr/>
        </p:nvSpPr>
        <p:spPr>
          <a:xfrm>
            <a:off x="6062956" y="212030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BEAD80C-FA9B-43CA-A378-83FB886B4834}"/>
              </a:ext>
            </a:extLst>
          </p:cNvPr>
          <p:cNvSpPr/>
          <p:nvPr/>
        </p:nvSpPr>
        <p:spPr>
          <a:xfrm>
            <a:off x="6048934" y="110101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FE3269-AF02-44C8-A63E-9A45830FF672}"/>
              </a:ext>
            </a:extLst>
          </p:cNvPr>
          <p:cNvSpPr/>
          <p:nvPr/>
        </p:nvSpPr>
        <p:spPr>
          <a:xfrm>
            <a:off x="6053546" y="4075246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D477464-9678-49BD-BC9D-51FA5D6DE649}"/>
              </a:ext>
            </a:extLst>
          </p:cNvPr>
          <p:cNvSpPr/>
          <p:nvPr/>
        </p:nvSpPr>
        <p:spPr>
          <a:xfrm>
            <a:off x="6062956" y="4878224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3B9CEF6-E291-452F-8075-E3CEE4B241B7}"/>
              </a:ext>
            </a:extLst>
          </p:cNvPr>
          <p:cNvSpPr/>
          <p:nvPr/>
        </p:nvSpPr>
        <p:spPr>
          <a:xfrm>
            <a:off x="6071303" y="5562988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CDA798-5C88-4AFD-BCE5-DEB578DB07D5}"/>
              </a:ext>
            </a:extLst>
          </p:cNvPr>
          <p:cNvSpPr txBox="1"/>
          <p:nvPr/>
        </p:nvSpPr>
        <p:spPr>
          <a:xfrm rot="5400000">
            <a:off x="4724707" y="4748577"/>
            <a:ext cx="2336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-j        -2j    -3j </a:t>
            </a:r>
            <a:endParaRPr lang="th-TH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0FFF53-1C2A-4C99-82AB-3D28F3192B79}"/>
              </a:ext>
            </a:extLst>
          </p:cNvPr>
          <p:cNvSpPr txBox="1"/>
          <p:nvPr/>
        </p:nvSpPr>
        <p:spPr>
          <a:xfrm rot="5400000">
            <a:off x="4797729" y="1763985"/>
            <a:ext cx="21907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3j          2j     j </a:t>
            </a:r>
            <a:endParaRPr lang="th-TH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0DFAE-3984-4674-8D4A-A2BF8680015E}"/>
              </a:ext>
            </a:extLst>
          </p:cNvPr>
          <p:cNvCxnSpPr>
            <a:cxnSpLocks/>
          </p:cNvCxnSpPr>
          <p:nvPr/>
        </p:nvCxnSpPr>
        <p:spPr>
          <a:xfrm flipH="1">
            <a:off x="4298715" y="1167571"/>
            <a:ext cx="175021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9CEE8E-0616-43CB-B3D4-D618973D5753}"/>
              </a:ext>
            </a:extLst>
          </p:cNvPr>
          <p:cNvCxnSpPr>
            <a:cxnSpLocks/>
            <a:endCxn id="64" idx="2"/>
          </p:cNvCxnSpPr>
          <p:nvPr/>
        </p:nvCxnSpPr>
        <p:spPr>
          <a:xfrm flipH="1">
            <a:off x="4264401" y="1167571"/>
            <a:ext cx="34313" cy="22339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E40616F-1E4D-442F-A1BE-D68C176B8347}"/>
              </a:ext>
            </a:extLst>
          </p:cNvPr>
          <p:cNvCxnSpPr>
            <a:cxnSpLocks/>
          </p:cNvCxnSpPr>
          <p:nvPr/>
        </p:nvCxnSpPr>
        <p:spPr>
          <a:xfrm flipH="1">
            <a:off x="4257027" y="3362770"/>
            <a:ext cx="34313" cy="22339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CC03CA1-AF7C-43DC-ABA2-0D395704F618}"/>
              </a:ext>
            </a:extLst>
          </p:cNvPr>
          <p:cNvCxnSpPr>
            <a:cxnSpLocks/>
          </p:cNvCxnSpPr>
          <p:nvPr/>
        </p:nvCxnSpPr>
        <p:spPr>
          <a:xfrm flipH="1">
            <a:off x="4247035" y="5596707"/>
            <a:ext cx="180215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BBFA694-28BE-424A-8BD9-EED5B982B563}"/>
              </a:ext>
            </a:extLst>
          </p:cNvPr>
          <p:cNvCxnSpPr>
            <a:cxnSpLocks/>
          </p:cNvCxnSpPr>
          <p:nvPr/>
        </p:nvCxnSpPr>
        <p:spPr>
          <a:xfrm>
            <a:off x="4191814" y="1069575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EA0AEC6-3820-4526-96FE-66F91E2718D8}"/>
              </a:ext>
            </a:extLst>
          </p:cNvPr>
          <p:cNvCxnSpPr>
            <a:cxnSpLocks/>
          </p:cNvCxnSpPr>
          <p:nvPr/>
        </p:nvCxnSpPr>
        <p:spPr>
          <a:xfrm flipV="1">
            <a:off x="4216848" y="1069575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6FF958B-9EB7-43B1-A4FC-DA3D41B69ECC}"/>
              </a:ext>
            </a:extLst>
          </p:cNvPr>
          <p:cNvSpPr/>
          <p:nvPr/>
        </p:nvSpPr>
        <p:spPr>
          <a:xfrm>
            <a:off x="4289491" y="111453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E92214B-BF5C-4154-AC6C-DA099BCA507C}"/>
              </a:ext>
            </a:extLst>
          </p:cNvPr>
          <p:cNvCxnSpPr>
            <a:cxnSpLocks/>
          </p:cNvCxnSpPr>
          <p:nvPr/>
        </p:nvCxnSpPr>
        <p:spPr>
          <a:xfrm>
            <a:off x="4140135" y="5492483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304AE6-F17C-4B07-8FCA-23CA8B519CF9}"/>
              </a:ext>
            </a:extLst>
          </p:cNvPr>
          <p:cNvCxnSpPr>
            <a:cxnSpLocks/>
          </p:cNvCxnSpPr>
          <p:nvPr/>
        </p:nvCxnSpPr>
        <p:spPr>
          <a:xfrm flipV="1">
            <a:off x="4165169" y="5492483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4AC70E0-B87E-441A-BA8A-A302F90E7315}"/>
              </a:ext>
            </a:extLst>
          </p:cNvPr>
          <p:cNvSpPr/>
          <p:nvPr/>
        </p:nvSpPr>
        <p:spPr>
          <a:xfrm>
            <a:off x="4237812" y="553744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BC339-F1EC-410D-AB47-0790F745E7F5}"/>
              </a:ext>
            </a:extLst>
          </p:cNvPr>
          <p:cNvCxnSpPr>
            <a:cxnSpLocks/>
            <a:stCxn id="64" idx="6"/>
            <a:endCxn id="61" idx="2"/>
          </p:cNvCxnSpPr>
          <p:nvPr/>
        </p:nvCxnSpPr>
        <p:spPr>
          <a:xfrm flipV="1">
            <a:off x="4367759" y="3393510"/>
            <a:ext cx="1685787" cy="7998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96F3CFB-54AD-463B-9111-041A5E627B73}"/>
              </a:ext>
            </a:extLst>
          </p:cNvPr>
          <p:cNvCxnSpPr/>
          <p:nvPr/>
        </p:nvCxnSpPr>
        <p:spPr>
          <a:xfrm>
            <a:off x="4905955" y="3366111"/>
            <a:ext cx="4222142" cy="1754529"/>
          </a:xfrm>
          <a:prstGeom prst="bentConnector3">
            <a:avLst>
              <a:gd name="adj1" fmla="val 78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4CE3B4-7C9A-4396-BFA3-4C0E362C646F}"/>
              </a:ext>
            </a:extLst>
          </p:cNvPr>
          <p:cNvSpPr txBox="1"/>
          <p:nvPr/>
        </p:nvSpPr>
        <p:spPr>
          <a:xfrm>
            <a:off x="9276861" y="4878224"/>
            <a:ext cx="2443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Shaded because odd poles on right side</a:t>
            </a:r>
            <a:endParaRPr lang="th-TH" sz="16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D614F1C-23F9-4DB5-9FE1-98BA5A5905DF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648364" y="3401508"/>
            <a:ext cx="3616037" cy="78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508FE6F-5DC8-4B4D-8C44-1D4FC8BC6F47}"/>
              </a:ext>
            </a:extLst>
          </p:cNvPr>
          <p:cNvCxnSpPr>
            <a:cxnSpLocks/>
          </p:cNvCxnSpPr>
          <p:nvPr/>
        </p:nvCxnSpPr>
        <p:spPr>
          <a:xfrm>
            <a:off x="1934941" y="3392773"/>
            <a:ext cx="7743267" cy="2690363"/>
          </a:xfrm>
          <a:prstGeom prst="bentConnector3">
            <a:avLst>
              <a:gd name="adj1" fmla="val 1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3ADA90B-2BB2-43F6-8E48-3A3AAA1A3FCF}"/>
              </a:ext>
            </a:extLst>
          </p:cNvPr>
          <p:cNvSpPr txBox="1"/>
          <p:nvPr/>
        </p:nvSpPr>
        <p:spPr>
          <a:xfrm>
            <a:off x="7605041" y="6002305"/>
            <a:ext cx="45988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Shaded because 3 poles on right side so</a:t>
            </a:r>
          </a:p>
          <a:p>
            <a:r>
              <a:rPr lang="en-US" sz="2000" b="1" dirty="0"/>
              <a:t> it is odd poles we shaded it</a:t>
            </a:r>
            <a:endParaRPr lang="th-TH" sz="20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08538E-D64D-44A5-9A01-3FFEE76E0E88}"/>
              </a:ext>
            </a:extLst>
          </p:cNvPr>
          <p:cNvSpPr txBox="1"/>
          <p:nvPr/>
        </p:nvSpPr>
        <p:spPr>
          <a:xfrm>
            <a:off x="117231" y="6305372"/>
            <a:ext cx="5663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So, root locus exists between 0 to -6.</a:t>
            </a:r>
            <a:endParaRPr lang="th-T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92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9A6BB3-D190-4EEA-B560-58EC18E3ED53}"/>
                  </a:ext>
                </a:extLst>
              </p:cNvPr>
              <p:cNvSpPr txBox="1"/>
              <p:nvPr/>
            </p:nvSpPr>
            <p:spPr>
              <a:xfrm>
                <a:off x="274661" y="899169"/>
                <a:ext cx="8903335" cy="940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ngle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Asymptotes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𝑝𝑜𝑙𝑒𝑠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𝑧𝑒𝑟𝑜𝑠</m:t>
                          </m:r>
                        </m:den>
                      </m:f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9A6BB3-D190-4EEA-B560-58EC18E3E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61" y="899169"/>
                <a:ext cx="8903335" cy="9401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AD26CC-D190-46A8-BFBB-D44C4EE6EA3E}"/>
                  </a:ext>
                </a:extLst>
              </p:cNvPr>
              <p:cNvSpPr txBox="1"/>
              <p:nvPr/>
            </p:nvSpPr>
            <p:spPr>
              <a:xfrm>
                <a:off x="2409245" y="1964985"/>
                <a:ext cx="925334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So value of K = 0,1,2,3</a:t>
                </a:r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AD26CC-D190-46A8-BFBB-D44C4EE6E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245" y="1964985"/>
                <a:ext cx="9253341" cy="430887"/>
              </a:xfrm>
              <a:prstGeom prst="rect">
                <a:avLst/>
              </a:prstGeom>
              <a:blipFill>
                <a:blip r:embed="rId3"/>
                <a:stretch>
                  <a:fillRect l="-1318" t="-33803" b="-4084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2B9556-6657-4F4A-A852-10B2275A3147}"/>
                  </a:ext>
                </a:extLst>
              </p:cNvPr>
              <p:cNvSpPr txBox="1"/>
              <p:nvPr/>
            </p:nvSpPr>
            <p:spPr>
              <a:xfrm>
                <a:off x="0" y="2521559"/>
                <a:ext cx="12020797" cy="6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−→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sz="1800" dirty="0"/>
                        <m:t>ngle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of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Asymptotes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𝑝𝑜𝑙𝑒𝑠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𝑧𝑒𝑟𝑜𝑠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num>
                        <m:den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2B9556-6657-4F4A-A852-10B2275A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21559"/>
                <a:ext cx="12020797" cy="696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872974E6-2B8A-4EA0-B71A-8A2D6C8F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Procedure of Root Locus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F20DF-9FAB-40F5-8788-70A10A4CC914}"/>
              </a:ext>
            </a:extLst>
          </p:cNvPr>
          <p:cNvSpPr txBox="1"/>
          <p:nvPr/>
        </p:nvSpPr>
        <p:spPr>
          <a:xfrm>
            <a:off x="117231" y="632299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Step-5: Angle of Asymptotes</a:t>
            </a:r>
            <a:endParaRPr lang="th-TH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62299B-7952-4D4F-879E-616F02B0CDDB}"/>
                  </a:ext>
                </a:extLst>
              </p:cNvPr>
              <p:cNvSpPr txBox="1"/>
              <p:nvPr/>
            </p:nvSpPr>
            <p:spPr>
              <a:xfrm>
                <a:off x="-94759" y="3429000"/>
                <a:ext cx="12020797" cy="6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−→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sz="1800" dirty="0"/>
                        <m:t>ngle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of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Asymptotes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𝑝𝑜𝑙𝑒𝑠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𝑧𝑒𝑟𝑜𝑠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num>
                        <m:den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135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62299B-7952-4D4F-879E-616F02B0C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759" y="3429000"/>
                <a:ext cx="12020797" cy="696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22723-E89B-4D48-865C-8F16B9A1366E}"/>
                  </a:ext>
                </a:extLst>
              </p:cNvPr>
              <p:cNvSpPr txBox="1"/>
              <p:nvPr/>
            </p:nvSpPr>
            <p:spPr>
              <a:xfrm>
                <a:off x="0" y="4503751"/>
                <a:ext cx="12020797" cy="6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−→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sz="1800" dirty="0"/>
                        <m:t>ngle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of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Asymptotes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𝑝𝑜𝑙𝑒𝑠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𝑧𝑒𝑟𝑜𝑠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num>
                        <m:den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225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22723-E89B-4D48-865C-8F16B9A1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03751"/>
                <a:ext cx="12020797" cy="6967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71D302-50DB-48DA-8176-32CA3C989F4E}"/>
                  </a:ext>
                </a:extLst>
              </p:cNvPr>
              <p:cNvSpPr txBox="1"/>
              <p:nvPr/>
            </p:nvSpPr>
            <p:spPr>
              <a:xfrm>
                <a:off x="85601" y="5689820"/>
                <a:ext cx="12020797" cy="6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−→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sz="1800" dirty="0"/>
                        <m:t>ngle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of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Asymptotes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𝑝𝑜𝑙𝑒𝑠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𝑧𝑒𝑟𝑜𝑠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num>
                        <m:den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315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71D302-50DB-48DA-8176-32CA3C989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1" y="5689820"/>
                <a:ext cx="12020797" cy="696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749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050B03-0297-4D21-B0DB-2A91234C81D6}"/>
              </a:ext>
            </a:extLst>
          </p:cNvPr>
          <p:cNvCxnSpPr>
            <a:cxnSpLocks/>
          </p:cNvCxnSpPr>
          <p:nvPr/>
        </p:nvCxnSpPr>
        <p:spPr>
          <a:xfrm>
            <a:off x="34658" y="3409133"/>
            <a:ext cx="11610265" cy="12052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9D1F9B-F207-405D-90B2-A4ED6B431C5C}"/>
              </a:ext>
            </a:extLst>
          </p:cNvPr>
          <p:cNvCxnSpPr>
            <a:cxnSpLocks/>
          </p:cNvCxnSpPr>
          <p:nvPr/>
        </p:nvCxnSpPr>
        <p:spPr>
          <a:xfrm>
            <a:off x="6096000" y="638908"/>
            <a:ext cx="0" cy="5564553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/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blipFill>
                <a:blip r:embed="rId2"/>
                <a:stretch>
                  <a:fillRect l="-17021" r="-1702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/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/>
              <p:nvPr/>
            </p:nvSpPr>
            <p:spPr>
              <a:xfrm>
                <a:off x="34658" y="3081434"/>
                <a:ext cx="5159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8" y="3081434"/>
                <a:ext cx="515914" cy="430887"/>
              </a:xfrm>
              <a:prstGeom prst="rect">
                <a:avLst/>
              </a:prstGeom>
              <a:blipFill>
                <a:blip r:embed="rId4"/>
                <a:stretch>
                  <a:fillRect l="-8333" r="-1190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/>
              <p:nvPr/>
            </p:nvSpPr>
            <p:spPr>
              <a:xfrm>
                <a:off x="3254973" y="618697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973" y="6186971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7AC959A-8C0D-40DA-AC05-5C280BFB965D}"/>
              </a:ext>
            </a:extLst>
          </p:cNvPr>
          <p:cNvSpPr txBox="1"/>
          <p:nvPr/>
        </p:nvSpPr>
        <p:spPr>
          <a:xfrm>
            <a:off x="6892812" y="3572807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1               2               3                4                5</a:t>
            </a:r>
            <a:endParaRPr lang="th-TH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94493C-B3E3-4324-9BF7-3B9571639CC9}"/>
              </a:ext>
            </a:extLst>
          </p:cNvPr>
          <p:cNvSpPr txBox="1"/>
          <p:nvPr/>
        </p:nvSpPr>
        <p:spPr>
          <a:xfrm>
            <a:off x="547078" y="3699671"/>
            <a:ext cx="507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-6           -5               -4              -3              -2              -1</a:t>
            </a:r>
            <a:endParaRPr lang="th-TH" sz="18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7BAB3C2-82A6-4A70-A095-F635666DAD67}"/>
              </a:ext>
            </a:extLst>
          </p:cNvPr>
          <p:cNvSpPr/>
          <p:nvPr/>
        </p:nvSpPr>
        <p:spPr>
          <a:xfrm>
            <a:off x="10591859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EF5AF8C-2BBA-47D5-A987-6B23EEE337F8}"/>
              </a:ext>
            </a:extLst>
          </p:cNvPr>
          <p:cNvSpPr/>
          <p:nvPr/>
        </p:nvSpPr>
        <p:spPr>
          <a:xfrm>
            <a:off x="973505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D9567B-1AAB-4080-95F3-B3ED509EEB9E}"/>
              </a:ext>
            </a:extLst>
          </p:cNvPr>
          <p:cNvSpPr/>
          <p:nvPr/>
        </p:nvSpPr>
        <p:spPr>
          <a:xfrm>
            <a:off x="8807501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FF37CDB-2938-47D1-9D09-A4D1F71499C8}"/>
              </a:ext>
            </a:extLst>
          </p:cNvPr>
          <p:cNvSpPr/>
          <p:nvPr/>
        </p:nvSpPr>
        <p:spPr>
          <a:xfrm>
            <a:off x="7881542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575AA7E-239B-44F1-9CCC-3718C8A83734}"/>
              </a:ext>
            </a:extLst>
          </p:cNvPr>
          <p:cNvSpPr/>
          <p:nvPr/>
        </p:nvSpPr>
        <p:spPr>
          <a:xfrm>
            <a:off x="696059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87F79C9-48A9-43E0-B17C-8847B44D2A70}"/>
              </a:ext>
            </a:extLst>
          </p:cNvPr>
          <p:cNvSpPr/>
          <p:nvPr/>
        </p:nvSpPr>
        <p:spPr>
          <a:xfrm>
            <a:off x="5161541" y="334554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1222AE-B97B-4D95-A172-DA7D1FDF6E2F}"/>
              </a:ext>
            </a:extLst>
          </p:cNvPr>
          <p:cNvSpPr/>
          <p:nvPr/>
        </p:nvSpPr>
        <p:spPr>
          <a:xfrm>
            <a:off x="4247035" y="335588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B7F708-D6B5-4FDC-BFFD-E662E7DF4121}"/>
              </a:ext>
            </a:extLst>
          </p:cNvPr>
          <p:cNvSpPr/>
          <p:nvPr/>
        </p:nvSpPr>
        <p:spPr>
          <a:xfrm>
            <a:off x="325497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B4E4984-F7DF-4557-A05E-1633C90DACD3}"/>
              </a:ext>
            </a:extLst>
          </p:cNvPr>
          <p:cNvSpPr/>
          <p:nvPr/>
        </p:nvSpPr>
        <p:spPr>
          <a:xfrm>
            <a:off x="240499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FD62FA5-5AFB-4B20-BF5A-C32929C7369B}"/>
              </a:ext>
            </a:extLst>
          </p:cNvPr>
          <p:cNvSpPr/>
          <p:nvPr/>
        </p:nvSpPr>
        <p:spPr>
          <a:xfrm>
            <a:off x="1448462" y="334659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F2A28-2236-4C70-9D63-162BEB444B91}"/>
              </a:ext>
            </a:extLst>
          </p:cNvPr>
          <p:cNvCxnSpPr>
            <a:cxnSpLocks/>
          </p:cNvCxnSpPr>
          <p:nvPr/>
        </p:nvCxnSpPr>
        <p:spPr>
          <a:xfrm>
            <a:off x="5955869" y="3296878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4D65A09-36C7-48C1-A069-870C12B3CDE4}"/>
              </a:ext>
            </a:extLst>
          </p:cNvPr>
          <p:cNvCxnSpPr>
            <a:cxnSpLocks/>
          </p:cNvCxnSpPr>
          <p:nvPr/>
        </p:nvCxnSpPr>
        <p:spPr>
          <a:xfrm flipV="1">
            <a:off x="5980903" y="3296878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392FCD6-71F3-44D7-ACCD-B3B725F817A7}"/>
              </a:ext>
            </a:extLst>
          </p:cNvPr>
          <p:cNvSpPr/>
          <p:nvPr/>
        </p:nvSpPr>
        <p:spPr>
          <a:xfrm>
            <a:off x="6053546" y="3341836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F8F6485-E715-4DB5-8B8D-913F71A4B777}"/>
              </a:ext>
            </a:extLst>
          </p:cNvPr>
          <p:cNvSpPr/>
          <p:nvPr/>
        </p:nvSpPr>
        <p:spPr>
          <a:xfrm>
            <a:off x="4264401" y="3349834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B2802D2-9D02-4B72-8B28-15E6097E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17" y="60867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Procedure of Root Locus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8EFD7A-F438-4822-906B-95DF9672814B}"/>
              </a:ext>
            </a:extLst>
          </p:cNvPr>
          <p:cNvSpPr/>
          <p:nvPr/>
        </p:nvSpPr>
        <p:spPr>
          <a:xfrm>
            <a:off x="558086" y="336611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BEFCB-95C9-4B33-9026-45454D847A47}"/>
              </a:ext>
            </a:extLst>
          </p:cNvPr>
          <p:cNvCxnSpPr>
            <a:cxnSpLocks/>
          </p:cNvCxnSpPr>
          <p:nvPr/>
        </p:nvCxnSpPr>
        <p:spPr>
          <a:xfrm>
            <a:off x="472614" y="3296991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6EAFC24-95CB-45E2-83FF-0D71628F8C06}"/>
              </a:ext>
            </a:extLst>
          </p:cNvPr>
          <p:cNvCxnSpPr>
            <a:cxnSpLocks/>
          </p:cNvCxnSpPr>
          <p:nvPr/>
        </p:nvCxnSpPr>
        <p:spPr>
          <a:xfrm flipV="1">
            <a:off x="497648" y="3296991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075F2CC-4907-4FB6-8264-B7FF7D50F0E6}"/>
              </a:ext>
            </a:extLst>
          </p:cNvPr>
          <p:cNvSpPr/>
          <p:nvPr/>
        </p:nvSpPr>
        <p:spPr>
          <a:xfrm>
            <a:off x="570309" y="3349834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6A9A802-F528-4BD1-B2E5-C23A1EEFC9C0}"/>
              </a:ext>
            </a:extLst>
          </p:cNvPr>
          <p:cNvSpPr/>
          <p:nvPr/>
        </p:nvSpPr>
        <p:spPr>
          <a:xfrm>
            <a:off x="6053546" y="2742885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91C901-1E1A-459D-BDC2-F46EFD2F2C57}"/>
              </a:ext>
            </a:extLst>
          </p:cNvPr>
          <p:cNvSpPr/>
          <p:nvPr/>
        </p:nvSpPr>
        <p:spPr>
          <a:xfrm>
            <a:off x="6062956" y="212030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BEAD80C-FA9B-43CA-A378-83FB886B4834}"/>
              </a:ext>
            </a:extLst>
          </p:cNvPr>
          <p:cNvSpPr/>
          <p:nvPr/>
        </p:nvSpPr>
        <p:spPr>
          <a:xfrm>
            <a:off x="6048934" y="110101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FE3269-AF02-44C8-A63E-9A45830FF672}"/>
              </a:ext>
            </a:extLst>
          </p:cNvPr>
          <p:cNvSpPr/>
          <p:nvPr/>
        </p:nvSpPr>
        <p:spPr>
          <a:xfrm>
            <a:off x="6053546" y="4075246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D477464-9678-49BD-BC9D-51FA5D6DE649}"/>
              </a:ext>
            </a:extLst>
          </p:cNvPr>
          <p:cNvSpPr/>
          <p:nvPr/>
        </p:nvSpPr>
        <p:spPr>
          <a:xfrm>
            <a:off x="6062956" y="4878224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3B9CEF6-E291-452F-8075-E3CEE4B241B7}"/>
              </a:ext>
            </a:extLst>
          </p:cNvPr>
          <p:cNvSpPr/>
          <p:nvPr/>
        </p:nvSpPr>
        <p:spPr>
          <a:xfrm>
            <a:off x="6071303" y="5562988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CDA798-5C88-4AFD-BCE5-DEB578DB07D5}"/>
              </a:ext>
            </a:extLst>
          </p:cNvPr>
          <p:cNvSpPr txBox="1"/>
          <p:nvPr/>
        </p:nvSpPr>
        <p:spPr>
          <a:xfrm rot="5400000">
            <a:off x="4724707" y="4748577"/>
            <a:ext cx="2336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-j        -2j    -3j </a:t>
            </a:r>
            <a:endParaRPr lang="th-TH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0FFF53-1C2A-4C99-82AB-3D28F3192B79}"/>
              </a:ext>
            </a:extLst>
          </p:cNvPr>
          <p:cNvSpPr txBox="1"/>
          <p:nvPr/>
        </p:nvSpPr>
        <p:spPr>
          <a:xfrm rot="5400000">
            <a:off x="4797729" y="1763985"/>
            <a:ext cx="21907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3j          2j     j </a:t>
            </a:r>
            <a:endParaRPr lang="th-TH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0DFAE-3984-4674-8D4A-A2BF8680015E}"/>
              </a:ext>
            </a:extLst>
          </p:cNvPr>
          <p:cNvCxnSpPr>
            <a:cxnSpLocks/>
          </p:cNvCxnSpPr>
          <p:nvPr/>
        </p:nvCxnSpPr>
        <p:spPr>
          <a:xfrm flipH="1">
            <a:off x="4298715" y="1167571"/>
            <a:ext cx="175021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9CEE8E-0616-43CB-B3D4-D618973D5753}"/>
              </a:ext>
            </a:extLst>
          </p:cNvPr>
          <p:cNvCxnSpPr>
            <a:cxnSpLocks/>
            <a:endCxn id="64" idx="2"/>
          </p:cNvCxnSpPr>
          <p:nvPr/>
        </p:nvCxnSpPr>
        <p:spPr>
          <a:xfrm flipH="1">
            <a:off x="4264401" y="1167571"/>
            <a:ext cx="34313" cy="22339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E40616F-1E4D-442F-A1BE-D68C176B8347}"/>
              </a:ext>
            </a:extLst>
          </p:cNvPr>
          <p:cNvCxnSpPr>
            <a:cxnSpLocks/>
          </p:cNvCxnSpPr>
          <p:nvPr/>
        </p:nvCxnSpPr>
        <p:spPr>
          <a:xfrm flipH="1">
            <a:off x="4257027" y="3362770"/>
            <a:ext cx="34313" cy="22339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CC03CA1-AF7C-43DC-ABA2-0D395704F618}"/>
              </a:ext>
            </a:extLst>
          </p:cNvPr>
          <p:cNvCxnSpPr>
            <a:cxnSpLocks/>
          </p:cNvCxnSpPr>
          <p:nvPr/>
        </p:nvCxnSpPr>
        <p:spPr>
          <a:xfrm flipH="1">
            <a:off x="4247035" y="5596707"/>
            <a:ext cx="180215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BBFA694-28BE-424A-8BD9-EED5B982B563}"/>
              </a:ext>
            </a:extLst>
          </p:cNvPr>
          <p:cNvCxnSpPr>
            <a:cxnSpLocks/>
          </p:cNvCxnSpPr>
          <p:nvPr/>
        </p:nvCxnSpPr>
        <p:spPr>
          <a:xfrm>
            <a:off x="4191814" y="1069575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EA0AEC6-3820-4526-96FE-66F91E2718D8}"/>
              </a:ext>
            </a:extLst>
          </p:cNvPr>
          <p:cNvCxnSpPr>
            <a:cxnSpLocks/>
          </p:cNvCxnSpPr>
          <p:nvPr/>
        </p:nvCxnSpPr>
        <p:spPr>
          <a:xfrm flipV="1">
            <a:off x="4216848" y="1069575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6FF958B-9EB7-43B1-A4FC-DA3D41B69ECC}"/>
              </a:ext>
            </a:extLst>
          </p:cNvPr>
          <p:cNvSpPr/>
          <p:nvPr/>
        </p:nvSpPr>
        <p:spPr>
          <a:xfrm>
            <a:off x="4289491" y="111453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E92214B-BF5C-4154-AC6C-DA099BCA507C}"/>
              </a:ext>
            </a:extLst>
          </p:cNvPr>
          <p:cNvCxnSpPr>
            <a:cxnSpLocks/>
          </p:cNvCxnSpPr>
          <p:nvPr/>
        </p:nvCxnSpPr>
        <p:spPr>
          <a:xfrm>
            <a:off x="4140135" y="5492483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304AE6-F17C-4B07-8FCA-23CA8B519CF9}"/>
              </a:ext>
            </a:extLst>
          </p:cNvPr>
          <p:cNvCxnSpPr>
            <a:cxnSpLocks/>
          </p:cNvCxnSpPr>
          <p:nvPr/>
        </p:nvCxnSpPr>
        <p:spPr>
          <a:xfrm flipV="1">
            <a:off x="4165169" y="5492483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4AC70E0-B87E-441A-BA8A-A302F90E7315}"/>
              </a:ext>
            </a:extLst>
          </p:cNvPr>
          <p:cNvSpPr/>
          <p:nvPr/>
        </p:nvSpPr>
        <p:spPr>
          <a:xfrm>
            <a:off x="4237812" y="553744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BC339-F1EC-410D-AB47-0790F745E7F5}"/>
              </a:ext>
            </a:extLst>
          </p:cNvPr>
          <p:cNvCxnSpPr>
            <a:cxnSpLocks/>
            <a:stCxn id="64" idx="6"/>
            <a:endCxn id="61" idx="2"/>
          </p:cNvCxnSpPr>
          <p:nvPr/>
        </p:nvCxnSpPr>
        <p:spPr>
          <a:xfrm flipV="1">
            <a:off x="4367759" y="3393510"/>
            <a:ext cx="1685787" cy="7998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D614F1C-23F9-4DB5-9FE1-98BA5A5905DF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648364" y="3401508"/>
            <a:ext cx="3616037" cy="78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9F8ED68-A204-4FC9-9C78-064535A00095}"/>
                  </a:ext>
                </a:extLst>
              </p:cNvPr>
              <p:cNvSpPr txBox="1"/>
              <p:nvPr/>
            </p:nvSpPr>
            <p:spPr>
              <a:xfrm>
                <a:off x="6743610" y="481580"/>
                <a:ext cx="5308248" cy="1861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𝐶𝑒𝑛𝑡𝑟𝑜𝑖𝑑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𝑝𝑜𝑙𝑒𝑠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𝑧𝑒𝑟𝑜𝑠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𝑝𝑜𝑙𝑒𝑠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th-TH" sz="2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9F8ED68-A204-4FC9-9C78-064535A00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610" y="481580"/>
                <a:ext cx="5308248" cy="1861920"/>
              </a:xfrm>
              <a:prstGeom prst="rect">
                <a:avLst/>
              </a:prstGeom>
              <a:blipFill>
                <a:blip r:embed="rId6"/>
                <a:stretch>
                  <a:fillRect l="-1722" b="-59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32B80762-69EA-40A0-A908-017989D2DC88}"/>
              </a:ext>
            </a:extLst>
          </p:cNvPr>
          <p:cNvSpPr txBox="1"/>
          <p:nvPr/>
        </p:nvSpPr>
        <p:spPr>
          <a:xfrm>
            <a:off x="139265" y="417785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Step-6: Find the Centroid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EC484AC-7D6F-469E-90CA-6694913CFE44}"/>
              </a:ext>
            </a:extLst>
          </p:cNvPr>
          <p:cNvSpPr/>
          <p:nvPr/>
        </p:nvSpPr>
        <p:spPr>
          <a:xfrm>
            <a:off x="3715920" y="3349834"/>
            <a:ext cx="103358" cy="103347"/>
          </a:xfrm>
          <a:prstGeom prst="ellipse">
            <a:avLst/>
          </a:prstGeom>
          <a:solidFill>
            <a:srgbClr val="C000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EE8CF0E-0F71-4E34-BBDB-A17D1BE36734}"/>
              </a:ext>
            </a:extLst>
          </p:cNvPr>
          <p:cNvCxnSpPr>
            <a:cxnSpLocks/>
          </p:cNvCxnSpPr>
          <p:nvPr/>
        </p:nvCxnSpPr>
        <p:spPr>
          <a:xfrm flipV="1">
            <a:off x="895989" y="1335172"/>
            <a:ext cx="5584726" cy="4172496"/>
          </a:xfrm>
          <a:prstGeom prst="line">
            <a:avLst/>
          </a:prstGeom>
          <a:ln w="28575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27ACA92-B8C6-4A63-B0C7-2BF74A34F1E9}"/>
              </a:ext>
            </a:extLst>
          </p:cNvPr>
          <p:cNvCxnSpPr>
            <a:cxnSpLocks/>
          </p:cNvCxnSpPr>
          <p:nvPr/>
        </p:nvCxnSpPr>
        <p:spPr>
          <a:xfrm flipH="1" flipV="1">
            <a:off x="1013563" y="812365"/>
            <a:ext cx="5506507" cy="5143162"/>
          </a:xfrm>
          <a:prstGeom prst="line">
            <a:avLst/>
          </a:prstGeom>
          <a:ln w="28575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B2D7555-7D82-41E3-8D05-A9C0DC88CC47}"/>
              </a:ext>
            </a:extLst>
          </p:cNvPr>
          <p:cNvCxnSpPr>
            <a:cxnSpLocks/>
            <a:stCxn id="85" idx="6"/>
          </p:cNvCxnSpPr>
          <p:nvPr/>
        </p:nvCxnSpPr>
        <p:spPr>
          <a:xfrm flipV="1">
            <a:off x="3819278" y="1975968"/>
            <a:ext cx="3447415" cy="14255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7BCF1E5-F0AF-4983-8BBC-E010A67DDAAE}"/>
              </a:ext>
            </a:extLst>
          </p:cNvPr>
          <p:cNvCxnSpPr/>
          <p:nvPr/>
        </p:nvCxnSpPr>
        <p:spPr>
          <a:xfrm flipV="1">
            <a:off x="3617843" y="2223654"/>
            <a:ext cx="4874150" cy="958120"/>
          </a:xfrm>
          <a:prstGeom prst="curvedConnector3">
            <a:avLst>
              <a:gd name="adj1" fmla="val 3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DD8880F-5A95-4E42-853D-9324FBE47539}"/>
              </a:ext>
            </a:extLst>
          </p:cNvPr>
          <p:cNvCxnSpPr>
            <a:stCxn id="35" idx="0"/>
            <a:endCxn id="62" idx="2"/>
          </p:cNvCxnSpPr>
          <p:nvPr/>
        </p:nvCxnSpPr>
        <p:spPr>
          <a:xfrm rot="5400000" flipH="1" flipV="1">
            <a:off x="5562838" y="-135224"/>
            <a:ext cx="1356171" cy="63136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30499363-BF73-4826-BF2A-10B1C9C8E02F}"/>
              </a:ext>
            </a:extLst>
          </p:cNvPr>
          <p:cNvCxnSpPr/>
          <p:nvPr/>
        </p:nvCxnSpPr>
        <p:spPr>
          <a:xfrm flipV="1">
            <a:off x="3819278" y="2284539"/>
            <a:ext cx="7153522" cy="1415132"/>
          </a:xfrm>
          <a:prstGeom prst="curvedConnector3">
            <a:avLst>
              <a:gd name="adj1" fmla="val 90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064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1202E45-3447-4EEF-96A3-9D542E3D6C2A}"/>
              </a:ext>
            </a:extLst>
          </p:cNvPr>
          <p:cNvSpPr txBox="1"/>
          <p:nvPr/>
        </p:nvSpPr>
        <p:spPr>
          <a:xfrm>
            <a:off x="355158" y="1814427"/>
            <a:ext cx="11481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 Point at which two or more poles are meet (in the real order </a:t>
            </a:r>
            <a:r>
              <a:rPr lang="en-US" dirty="0" err="1"/>
              <a:t>roort</a:t>
            </a:r>
            <a:r>
              <a:rPr lang="en-US" dirty="0"/>
              <a:t> of locus branches) is called Break Point</a:t>
            </a:r>
            <a:endParaRPr lang="th-TH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FCB9F4A-3B6A-4B0E-A769-1CBD4CC1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35" y="168688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Procedure of Root Locus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0BFC8-972B-4EFE-A9AD-0C9A80637858}"/>
              </a:ext>
            </a:extLst>
          </p:cNvPr>
          <p:cNvSpPr txBox="1"/>
          <p:nvPr/>
        </p:nvSpPr>
        <p:spPr>
          <a:xfrm>
            <a:off x="290935" y="600430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Step-7: Break Away Point and Break In Point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800A-BF84-4F33-B60B-654841C502A9}"/>
              </a:ext>
            </a:extLst>
          </p:cNvPr>
          <p:cNvSpPr txBox="1"/>
          <p:nvPr/>
        </p:nvSpPr>
        <p:spPr>
          <a:xfrm>
            <a:off x="355158" y="137571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Break Point </a:t>
            </a: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312643-BE56-4425-8546-907E827F5F3A}"/>
              </a:ext>
            </a:extLst>
          </p:cNvPr>
          <p:cNvSpPr txBox="1"/>
          <p:nvPr/>
        </p:nvSpPr>
        <p:spPr>
          <a:xfrm>
            <a:off x="2852616" y="376722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rgbClr val="7030A0"/>
                </a:solidFill>
              </a:rPr>
              <a:t>Homework</a:t>
            </a:r>
            <a:endParaRPr lang="th-TH" sz="7200" dirty="0"/>
          </a:p>
        </p:txBody>
      </p:sp>
    </p:spTree>
    <p:extLst>
      <p:ext uri="{BB962C8B-B14F-4D97-AF65-F5344CB8AC3E}">
        <p14:creationId xmlns:p14="http://schemas.microsoft.com/office/powerpoint/2010/main" val="191845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D533-EE3C-40E4-A343-18E8617A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CR Circuit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7DBBFA-5144-4ACA-A9AE-C86932B9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850" y="673642"/>
            <a:ext cx="4418993" cy="2514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231F68-DA05-408F-A683-1ACEAA1BEC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2160" y="815198"/>
            <a:ext cx="5935833" cy="2842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1C9D32-42DC-432B-A7B6-8EBE4CF1523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6473" y="4260715"/>
            <a:ext cx="5955961" cy="22751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B9D7F1-79E0-44A8-898C-2AC3FD2FBA5D}"/>
              </a:ext>
            </a:extLst>
          </p:cNvPr>
          <p:cNvSpPr txBox="1"/>
          <p:nvPr/>
        </p:nvSpPr>
        <p:spPr>
          <a:xfrm>
            <a:off x="175098" y="3667328"/>
            <a:ext cx="710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Time Domain CKT into S-Domain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15400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A4DCFB6C-0D3E-4FC4-BB16-07E9398B1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84200"/>
          </a:xfrm>
        </p:spPr>
        <p:txBody>
          <a:bodyPr>
            <a:normAutofit fontScale="90000"/>
          </a:bodyPr>
          <a:lstStyle/>
          <a:p>
            <a:r>
              <a:rPr lang="en-US" altLang="th-TH" sz="4000" b="1" dirty="0">
                <a:solidFill>
                  <a:srgbClr val="7030A0"/>
                </a:solidFill>
              </a:rPr>
              <a:t>Zeros and poles of a transfer function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DC5FA43E-8A3B-45E7-AC52-363732961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h-TH"/>
              <a:t>Let G(s)=N(s)/D(s), then</a:t>
            </a:r>
          </a:p>
          <a:p>
            <a:pPr lvl="1"/>
            <a:r>
              <a:rPr lang="en-US" altLang="th-TH">
                <a:solidFill>
                  <a:srgbClr val="FF0000"/>
                </a:solidFill>
              </a:rPr>
              <a:t>Zeros</a:t>
            </a:r>
            <a:r>
              <a:rPr lang="en-US" altLang="th-TH"/>
              <a:t> of G(s) are the roots of N(s)=0</a:t>
            </a:r>
          </a:p>
          <a:p>
            <a:pPr lvl="1"/>
            <a:r>
              <a:rPr lang="en-US" altLang="th-TH">
                <a:solidFill>
                  <a:srgbClr val="FF0000"/>
                </a:solidFill>
              </a:rPr>
              <a:t>Poles</a:t>
            </a:r>
            <a:r>
              <a:rPr lang="en-US" altLang="th-TH"/>
              <a:t> of G(s) are the roots of D(s)=0</a:t>
            </a:r>
          </a:p>
          <a:p>
            <a:pPr lvl="1"/>
            <a:endParaRPr lang="en-US" altLang="th-TH"/>
          </a:p>
          <a:p>
            <a:pPr lvl="1"/>
            <a:endParaRPr lang="en-US" altLang="th-TH"/>
          </a:p>
          <a:p>
            <a:endParaRPr lang="en-US" altLang="th-TH"/>
          </a:p>
          <a:p>
            <a:endParaRPr lang="en-US" altLang="th-TH"/>
          </a:p>
        </p:txBody>
      </p:sp>
      <p:sp>
        <p:nvSpPr>
          <p:cNvPr id="307206" name="Line 6">
            <a:extLst>
              <a:ext uri="{FF2B5EF4-FFF2-40B4-BE49-F238E27FC236}">
                <a16:creationId xmlns:a16="http://schemas.microsoft.com/office/drawing/2014/main" id="{79CDE0BD-25AC-4ACD-98EE-E924FE9E0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886200"/>
            <a:ext cx="1588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07207" name="Line 7">
            <a:extLst>
              <a:ext uri="{FF2B5EF4-FFF2-40B4-BE49-F238E27FC236}">
                <a16:creationId xmlns:a16="http://schemas.microsoft.com/office/drawing/2014/main" id="{DA35E4B4-952A-45FA-8883-C112D08C7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334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07208" name="Text Box 8">
            <a:extLst>
              <a:ext uri="{FF2B5EF4-FFF2-40B4-BE49-F238E27FC236}">
                <a16:creationId xmlns:a16="http://schemas.microsoft.com/office/drawing/2014/main" id="{85C740AC-F315-433B-BA2C-147D02390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2578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1600"/>
              <a:t>Re(s)</a:t>
            </a:r>
          </a:p>
        </p:txBody>
      </p:sp>
      <p:sp>
        <p:nvSpPr>
          <p:cNvPr id="307209" name="Text Box 9">
            <a:extLst>
              <a:ext uri="{FF2B5EF4-FFF2-40B4-BE49-F238E27FC236}">
                <a16:creationId xmlns:a16="http://schemas.microsoft.com/office/drawing/2014/main" id="{38F74BAF-5651-48E2-B6DE-A389C4B34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8100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1600"/>
              <a:t>Im(s)</a:t>
            </a:r>
          </a:p>
        </p:txBody>
      </p:sp>
      <p:grpSp>
        <p:nvGrpSpPr>
          <p:cNvPr id="307213" name="Group 13">
            <a:extLst>
              <a:ext uri="{FF2B5EF4-FFF2-40B4-BE49-F238E27FC236}">
                <a16:creationId xmlns:a16="http://schemas.microsoft.com/office/drawing/2014/main" id="{46FF56B3-B6D1-4778-80AE-536DD6D6EA07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257800"/>
            <a:ext cx="152400" cy="152400"/>
            <a:chOff x="1584" y="2784"/>
            <a:chExt cx="96" cy="96"/>
          </a:xfrm>
        </p:grpSpPr>
        <p:sp>
          <p:nvSpPr>
            <p:cNvPr id="307214" name="Line 14">
              <a:extLst>
                <a:ext uri="{FF2B5EF4-FFF2-40B4-BE49-F238E27FC236}">
                  <a16:creationId xmlns:a16="http://schemas.microsoft.com/office/drawing/2014/main" id="{F043AA47-9A2B-44EC-9605-947A7B9FE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784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307215" name="Line 15">
              <a:extLst>
                <a:ext uri="{FF2B5EF4-FFF2-40B4-BE49-F238E27FC236}">
                  <a16:creationId xmlns:a16="http://schemas.microsoft.com/office/drawing/2014/main" id="{6A1D8C96-C299-4FD2-8334-5BD60AEDC6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784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307216" name="Group 16">
            <a:extLst>
              <a:ext uri="{FF2B5EF4-FFF2-40B4-BE49-F238E27FC236}">
                <a16:creationId xmlns:a16="http://schemas.microsoft.com/office/drawing/2014/main" id="{3114E328-E0FC-4D2E-86FE-8494E314A7BD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724400"/>
            <a:ext cx="152400" cy="152400"/>
            <a:chOff x="1584" y="2784"/>
            <a:chExt cx="96" cy="96"/>
          </a:xfrm>
        </p:grpSpPr>
        <p:sp>
          <p:nvSpPr>
            <p:cNvPr id="307217" name="Line 17">
              <a:extLst>
                <a:ext uri="{FF2B5EF4-FFF2-40B4-BE49-F238E27FC236}">
                  <a16:creationId xmlns:a16="http://schemas.microsoft.com/office/drawing/2014/main" id="{BE9E994F-2B56-4CDE-BB50-B22EBF9CC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784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307218" name="Line 18">
              <a:extLst>
                <a:ext uri="{FF2B5EF4-FFF2-40B4-BE49-F238E27FC236}">
                  <a16:creationId xmlns:a16="http://schemas.microsoft.com/office/drawing/2014/main" id="{76156CDA-A7F3-4979-8919-45CB3ED3BE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784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307219" name="Group 19">
            <a:extLst>
              <a:ext uri="{FF2B5EF4-FFF2-40B4-BE49-F238E27FC236}">
                <a16:creationId xmlns:a16="http://schemas.microsoft.com/office/drawing/2014/main" id="{E86BC94C-1335-4875-A373-F17B31F32714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791200"/>
            <a:ext cx="152400" cy="152400"/>
            <a:chOff x="1584" y="2784"/>
            <a:chExt cx="96" cy="96"/>
          </a:xfrm>
        </p:grpSpPr>
        <p:sp>
          <p:nvSpPr>
            <p:cNvPr id="307220" name="Line 20">
              <a:extLst>
                <a:ext uri="{FF2B5EF4-FFF2-40B4-BE49-F238E27FC236}">
                  <a16:creationId xmlns:a16="http://schemas.microsoft.com/office/drawing/2014/main" id="{BEB407C4-8205-45AF-A325-6CDCA6BA4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784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307221" name="Line 21">
              <a:extLst>
                <a:ext uri="{FF2B5EF4-FFF2-40B4-BE49-F238E27FC236}">
                  <a16:creationId xmlns:a16="http://schemas.microsoft.com/office/drawing/2014/main" id="{F0828D4C-A9D9-4B83-9F1B-30AC3240AF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784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307222" name="Oval 22">
            <a:extLst>
              <a:ext uri="{FF2B5EF4-FFF2-40B4-BE49-F238E27FC236}">
                <a16:creationId xmlns:a16="http://schemas.microsoft.com/office/drawing/2014/main" id="{5FDE544C-A05F-455F-962C-EE6D0A8C2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257800"/>
            <a:ext cx="152400" cy="1524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pic>
        <p:nvPicPr>
          <p:cNvPr id="307227" name="Picture 27">
            <a:extLst>
              <a:ext uri="{FF2B5EF4-FFF2-40B4-BE49-F238E27FC236}">
                <a16:creationId xmlns:a16="http://schemas.microsoft.com/office/drawing/2014/main" id="{CEE75BB5-C71E-4B10-B131-E2D6C08E0AC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4644390"/>
            <a:ext cx="19050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28" name="Picture 28">
            <a:extLst>
              <a:ext uri="{FF2B5EF4-FFF2-40B4-BE49-F238E27FC236}">
                <a16:creationId xmlns:a16="http://schemas.microsoft.com/office/drawing/2014/main" id="{699D7997-A45C-4047-AB3E-D6B1E02E9B30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971800"/>
            <a:ext cx="4495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29" name="Freeform 29">
            <a:extLst>
              <a:ext uri="{FF2B5EF4-FFF2-40B4-BE49-F238E27FC236}">
                <a16:creationId xmlns:a16="http://schemas.microsoft.com/office/drawing/2014/main" id="{0FB205F1-3CE1-449B-8085-6B3E6A834634}"/>
              </a:ext>
            </a:extLst>
          </p:cNvPr>
          <p:cNvSpPr>
            <a:spLocks/>
          </p:cNvSpPr>
          <p:nvPr/>
        </p:nvSpPr>
        <p:spPr bwMode="auto">
          <a:xfrm>
            <a:off x="3962400" y="4419600"/>
            <a:ext cx="1905000" cy="762000"/>
          </a:xfrm>
          <a:custGeom>
            <a:avLst/>
            <a:gdLst>
              <a:gd name="T0" fmla="*/ 0 w 1200"/>
              <a:gd name="T1" fmla="*/ 192 h 480"/>
              <a:gd name="T2" fmla="*/ 528 w 1200"/>
              <a:gd name="T3" fmla="*/ 48 h 480"/>
              <a:gd name="T4" fmla="*/ 1200 w 1200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480">
                <a:moveTo>
                  <a:pt x="0" y="192"/>
                </a:moveTo>
                <a:cubicBezTo>
                  <a:pt x="164" y="96"/>
                  <a:pt x="328" y="0"/>
                  <a:pt x="528" y="48"/>
                </a:cubicBezTo>
                <a:cubicBezTo>
                  <a:pt x="728" y="96"/>
                  <a:pt x="1088" y="408"/>
                  <a:pt x="1200" y="480"/>
                </a:cubicBezTo>
              </a:path>
            </a:pathLst>
          </a:custGeom>
          <a:noFill/>
          <a:ln w="9525" cap="flat">
            <a:solidFill>
              <a:srgbClr val="808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07230" name="Freeform 30">
            <a:extLst>
              <a:ext uri="{FF2B5EF4-FFF2-40B4-BE49-F238E27FC236}">
                <a16:creationId xmlns:a16="http://schemas.microsoft.com/office/drawing/2014/main" id="{8DD0E553-6ED4-4C6D-B000-BBBB8CCEDE2A}"/>
              </a:ext>
            </a:extLst>
          </p:cNvPr>
          <p:cNvSpPr>
            <a:spLocks/>
          </p:cNvSpPr>
          <p:nvPr/>
        </p:nvSpPr>
        <p:spPr bwMode="auto">
          <a:xfrm>
            <a:off x="4343400" y="4559300"/>
            <a:ext cx="1905000" cy="698500"/>
          </a:xfrm>
          <a:custGeom>
            <a:avLst/>
            <a:gdLst>
              <a:gd name="T0" fmla="*/ 0 w 1200"/>
              <a:gd name="T1" fmla="*/ 440 h 440"/>
              <a:gd name="T2" fmla="*/ 720 w 1200"/>
              <a:gd name="T3" fmla="*/ 56 h 440"/>
              <a:gd name="T4" fmla="*/ 1200 w 1200"/>
              <a:gd name="T5" fmla="*/ 104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440">
                <a:moveTo>
                  <a:pt x="0" y="440"/>
                </a:moveTo>
                <a:cubicBezTo>
                  <a:pt x="260" y="276"/>
                  <a:pt x="520" y="112"/>
                  <a:pt x="720" y="56"/>
                </a:cubicBezTo>
                <a:cubicBezTo>
                  <a:pt x="920" y="0"/>
                  <a:pt x="1060" y="52"/>
                  <a:pt x="1200" y="104"/>
                </a:cubicBezTo>
              </a:path>
            </a:pathLst>
          </a:custGeom>
          <a:noFill/>
          <a:ln w="9525" cap="flat">
            <a:solidFill>
              <a:srgbClr val="808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07231" name="Freeform 31">
            <a:extLst>
              <a:ext uri="{FF2B5EF4-FFF2-40B4-BE49-F238E27FC236}">
                <a16:creationId xmlns:a16="http://schemas.microsoft.com/office/drawing/2014/main" id="{05CD24E6-DCD9-4119-B66D-51252694EC61}"/>
              </a:ext>
            </a:extLst>
          </p:cNvPr>
          <p:cNvSpPr>
            <a:spLocks/>
          </p:cNvSpPr>
          <p:nvPr/>
        </p:nvSpPr>
        <p:spPr bwMode="auto">
          <a:xfrm>
            <a:off x="4343400" y="5334000"/>
            <a:ext cx="1981200" cy="711200"/>
          </a:xfrm>
          <a:custGeom>
            <a:avLst/>
            <a:gdLst>
              <a:gd name="T0" fmla="*/ 0 w 1248"/>
              <a:gd name="T1" fmla="*/ 0 h 448"/>
              <a:gd name="T2" fmla="*/ 816 w 1248"/>
              <a:gd name="T3" fmla="*/ 384 h 448"/>
              <a:gd name="T4" fmla="*/ 1248 w 1248"/>
              <a:gd name="T5" fmla="*/ 38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448">
                <a:moveTo>
                  <a:pt x="0" y="0"/>
                </a:moveTo>
                <a:cubicBezTo>
                  <a:pt x="304" y="160"/>
                  <a:pt x="608" y="320"/>
                  <a:pt x="816" y="384"/>
                </a:cubicBezTo>
                <a:cubicBezTo>
                  <a:pt x="1024" y="448"/>
                  <a:pt x="1176" y="392"/>
                  <a:pt x="1248" y="384"/>
                </a:cubicBezTo>
              </a:path>
            </a:pathLst>
          </a:custGeom>
          <a:noFill/>
          <a:ln w="9525" cap="flat">
            <a:solidFill>
              <a:srgbClr val="808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07232" name="Freeform 32">
            <a:extLst>
              <a:ext uri="{FF2B5EF4-FFF2-40B4-BE49-F238E27FC236}">
                <a16:creationId xmlns:a16="http://schemas.microsoft.com/office/drawing/2014/main" id="{C91B0960-259D-447E-90BC-DAADD169DB28}"/>
              </a:ext>
            </a:extLst>
          </p:cNvPr>
          <p:cNvSpPr>
            <a:spLocks/>
          </p:cNvSpPr>
          <p:nvPr/>
        </p:nvSpPr>
        <p:spPr bwMode="auto">
          <a:xfrm>
            <a:off x="3886200" y="5410200"/>
            <a:ext cx="2438400" cy="584200"/>
          </a:xfrm>
          <a:custGeom>
            <a:avLst/>
            <a:gdLst>
              <a:gd name="T0" fmla="*/ 0 w 1536"/>
              <a:gd name="T1" fmla="*/ 192 h 368"/>
              <a:gd name="T2" fmla="*/ 384 w 1536"/>
              <a:gd name="T3" fmla="*/ 336 h 368"/>
              <a:gd name="T4" fmla="*/ 1536 w 1536"/>
              <a:gd name="T5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6" h="368">
                <a:moveTo>
                  <a:pt x="0" y="192"/>
                </a:moveTo>
                <a:cubicBezTo>
                  <a:pt x="64" y="280"/>
                  <a:pt x="128" y="368"/>
                  <a:pt x="384" y="336"/>
                </a:cubicBezTo>
                <a:cubicBezTo>
                  <a:pt x="640" y="304"/>
                  <a:pt x="1344" y="56"/>
                  <a:pt x="1536" y="0"/>
                </a:cubicBezTo>
              </a:path>
            </a:pathLst>
          </a:custGeom>
          <a:noFill/>
          <a:ln w="9525" cap="flat">
            <a:solidFill>
              <a:srgbClr val="808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B1300295-60EE-4A76-B330-D6ECBAE19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9615" y="106363"/>
            <a:ext cx="10515600" cy="547685"/>
          </a:xfrm>
        </p:spPr>
        <p:txBody>
          <a:bodyPr>
            <a:normAutofit fontScale="90000"/>
          </a:bodyPr>
          <a:lstStyle/>
          <a:p>
            <a:r>
              <a:rPr lang="en-US" altLang="th-TH" sz="3600" b="1" dirty="0">
                <a:solidFill>
                  <a:srgbClr val="7030A0"/>
                </a:solidFill>
              </a:rPr>
              <a:t>First order system response</a:t>
            </a:r>
          </a:p>
        </p:txBody>
      </p:sp>
      <p:sp>
        <p:nvSpPr>
          <p:cNvPr id="195587" name="Line 3">
            <a:extLst>
              <a:ext uri="{FF2B5EF4-FFF2-40B4-BE49-F238E27FC236}">
                <a16:creationId xmlns:a16="http://schemas.microsoft.com/office/drawing/2014/main" id="{15559AAC-8FED-47EB-9342-F0552EAF6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066800"/>
            <a:ext cx="0" cy="533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5588" name="Line 4">
            <a:extLst>
              <a:ext uri="{FF2B5EF4-FFF2-40B4-BE49-F238E27FC236}">
                <a16:creationId xmlns:a16="http://schemas.microsoft.com/office/drawing/2014/main" id="{B68E0F2B-4936-4F44-95B8-B03831A28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581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5589" name="Line 5">
            <a:extLst>
              <a:ext uri="{FF2B5EF4-FFF2-40B4-BE49-F238E27FC236}">
                <a16:creationId xmlns:a16="http://schemas.microsoft.com/office/drawing/2014/main" id="{72A753D8-8625-4373-A496-CF87A560CC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1066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5590" name="Line 6">
            <a:extLst>
              <a:ext uri="{FF2B5EF4-FFF2-40B4-BE49-F238E27FC236}">
                <a16:creationId xmlns:a16="http://schemas.microsoft.com/office/drawing/2014/main" id="{E0DA9729-B504-4B8D-AEC6-B9372D841B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1066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5591" name="Line 7">
            <a:extLst>
              <a:ext uri="{FF2B5EF4-FFF2-40B4-BE49-F238E27FC236}">
                <a16:creationId xmlns:a16="http://schemas.microsoft.com/office/drawing/2014/main" id="{6BF6846D-DAA9-44E1-9731-E209446309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1066800"/>
            <a:ext cx="1752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5592" name="Line 8">
            <a:extLst>
              <a:ext uri="{FF2B5EF4-FFF2-40B4-BE49-F238E27FC236}">
                <a16:creationId xmlns:a16="http://schemas.microsoft.com/office/drawing/2014/main" id="{429EF6A0-5F97-4607-9B9B-AA9F07A03D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1066800"/>
            <a:ext cx="2286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5593" name="Line 9">
            <a:extLst>
              <a:ext uri="{FF2B5EF4-FFF2-40B4-BE49-F238E27FC236}">
                <a16:creationId xmlns:a16="http://schemas.microsoft.com/office/drawing/2014/main" id="{3C4F54C7-30BC-406D-AB15-E2AC8DE883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1447800"/>
            <a:ext cx="2286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5594" name="Line 10">
            <a:extLst>
              <a:ext uri="{FF2B5EF4-FFF2-40B4-BE49-F238E27FC236}">
                <a16:creationId xmlns:a16="http://schemas.microsoft.com/office/drawing/2014/main" id="{02393AD2-5BF8-44B3-B4B7-8E4E08F566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1828800"/>
            <a:ext cx="2286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5595" name="Line 11">
            <a:extLst>
              <a:ext uri="{FF2B5EF4-FFF2-40B4-BE49-F238E27FC236}">
                <a16:creationId xmlns:a16="http://schemas.microsoft.com/office/drawing/2014/main" id="{AAF4291B-782E-4BF8-8AD1-B88FF75AAD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209800"/>
            <a:ext cx="2286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5596" name="Line 12">
            <a:extLst>
              <a:ext uri="{FF2B5EF4-FFF2-40B4-BE49-F238E27FC236}">
                <a16:creationId xmlns:a16="http://schemas.microsoft.com/office/drawing/2014/main" id="{6FF1266C-722E-4872-904B-4703E2B2A5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590800"/>
            <a:ext cx="2286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5597" name="Line 13">
            <a:extLst>
              <a:ext uri="{FF2B5EF4-FFF2-40B4-BE49-F238E27FC236}">
                <a16:creationId xmlns:a16="http://schemas.microsoft.com/office/drawing/2014/main" id="{BEDF4290-8B0E-4947-A0E9-01328B7AB3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971800"/>
            <a:ext cx="2286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5598" name="Line 14">
            <a:extLst>
              <a:ext uri="{FF2B5EF4-FFF2-40B4-BE49-F238E27FC236}">
                <a16:creationId xmlns:a16="http://schemas.microsoft.com/office/drawing/2014/main" id="{BE2FEE2E-1B62-407B-AE77-A17B365A0B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352800"/>
            <a:ext cx="2286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5599" name="Line 15">
            <a:extLst>
              <a:ext uri="{FF2B5EF4-FFF2-40B4-BE49-F238E27FC236}">
                <a16:creationId xmlns:a16="http://schemas.microsoft.com/office/drawing/2014/main" id="{DDEB8AA0-48BA-4769-BF67-5EC142E64E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733800"/>
            <a:ext cx="2286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5600" name="Line 16">
            <a:extLst>
              <a:ext uri="{FF2B5EF4-FFF2-40B4-BE49-F238E27FC236}">
                <a16:creationId xmlns:a16="http://schemas.microsoft.com/office/drawing/2014/main" id="{76F0B654-887F-49A0-AB9A-DE7864D8FD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4114800"/>
            <a:ext cx="2286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5601" name="Line 17">
            <a:extLst>
              <a:ext uri="{FF2B5EF4-FFF2-40B4-BE49-F238E27FC236}">
                <a16:creationId xmlns:a16="http://schemas.microsoft.com/office/drawing/2014/main" id="{FBBE5866-6270-49A9-ABBB-2FC86236BD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4495800"/>
            <a:ext cx="2286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5602" name="Freeform 18">
            <a:extLst>
              <a:ext uri="{FF2B5EF4-FFF2-40B4-BE49-F238E27FC236}">
                <a16:creationId xmlns:a16="http://schemas.microsoft.com/office/drawing/2014/main" id="{B7AC99F0-C1B1-4087-A391-E74BAE504873}"/>
              </a:ext>
            </a:extLst>
          </p:cNvPr>
          <p:cNvSpPr>
            <a:spLocks/>
          </p:cNvSpPr>
          <p:nvPr/>
        </p:nvSpPr>
        <p:spPr bwMode="auto">
          <a:xfrm>
            <a:off x="7315200" y="4848226"/>
            <a:ext cx="2101850" cy="1476375"/>
          </a:xfrm>
          <a:custGeom>
            <a:avLst/>
            <a:gdLst>
              <a:gd name="T0" fmla="*/ 0 w 1324"/>
              <a:gd name="T1" fmla="*/ 930 h 930"/>
              <a:gd name="T2" fmla="*/ 1324 w 1324"/>
              <a:gd name="T3" fmla="*/ 0 h 9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24" h="930">
                <a:moveTo>
                  <a:pt x="0" y="930"/>
                </a:moveTo>
                <a:lnTo>
                  <a:pt x="132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5603" name="Freeform 19">
            <a:extLst>
              <a:ext uri="{FF2B5EF4-FFF2-40B4-BE49-F238E27FC236}">
                <a16:creationId xmlns:a16="http://schemas.microsoft.com/office/drawing/2014/main" id="{A66C46A4-F768-40B3-9701-C55E91230192}"/>
              </a:ext>
            </a:extLst>
          </p:cNvPr>
          <p:cNvSpPr>
            <a:spLocks/>
          </p:cNvSpPr>
          <p:nvPr/>
        </p:nvSpPr>
        <p:spPr bwMode="auto">
          <a:xfrm>
            <a:off x="7772401" y="5159376"/>
            <a:ext cx="1654175" cy="1165225"/>
          </a:xfrm>
          <a:custGeom>
            <a:avLst/>
            <a:gdLst>
              <a:gd name="T0" fmla="*/ 0 w 1042"/>
              <a:gd name="T1" fmla="*/ 734 h 734"/>
              <a:gd name="T2" fmla="*/ 1042 w 1042"/>
              <a:gd name="T3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42" h="734">
                <a:moveTo>
                  <a:pt x="0" y="734"/>
                </a:moveTo>
                <a:lnTo>
                  <a:pt x="104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5604" name="Freeform 20">
            <a:extLst>
              <a:ext uri="{FF2B5EF4-FFF2-40B4-BE49-F238E27FC236}">
                <a16:creationId xmlns:a16="http://schemas.microsoft.com/office/drawing/2014/main" id="{EBFFE8E6-F8A3-4473-9FE0-46A76C590373}"/>
              </a:ext>
            </a:extLst>
          </p:cNvPr>
          <p:cNvSpPr>
            <a:spLocks/>
          </p:cNvSpPr>
          <p:nvPr/>
        </p:nvSpPr>
        <p:spPr bwMode="auto">
          <a:xfrm>
            <a:off x="8153401" y="5426076"/>
            <a:ext cx="1281113" cy="898525"/>
          </a:xfrm>
          <a:custGeom>
            <a:avLst/>
            <a:gdLst>
              <a:gd name="T0" fmla="*/ 0 w 807"/>
              <a:gd name="T1" fmla="*/ 566 h 566"/>
              <a:gd name="T2" fmla="*/ 807 w 807"/>
              <a:gd name="T3" fmla="*/ 0 h 5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07" h="566">
                <a:moveTo>
                  <a:pt x="0" y="566"/>
                </a:moveTo>
                <a:lnTo>
                  <a:pt x="807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5605" name="Freeform 21">
            <a:extLst>
              <a:ext uri="{FF2B5EF4-FFF2-40B4-BE49-F238E27FC236}">
                <a16:creationId xmlns:a16="http://schemas.microsoft.com/office/drawing/2014/main" id="{4CC02BFD-E0FB-426B-82FC-BDEDE835BBCF}"/>
              </a:ext>
            </a:extLst>
          </p:cNvPr>
          <p:cNvSpPr>
            <a:spLocks/>
          </p:cNvSpPr>
          <p:nvPr/>
        </p:nvSpPr>
        <p:spPr bwMode="auto">
          <a:xfrm>
            <a:off x="8624888" y="5727701"/>
            <a:ext cx="844550" cy="581025"/>
          </a:xfrm>
          <a:custGeom>
            <a:avLst/>
            <a:gdLst>
              <a:gd name="T0" fmla="*/ 0 w 532"/>
              <a:gd name="T1" fmla="*/ 366 h 366"/>
              <a:gd name="T2" fmla="*/ 532 w 532"/>
              <a:gd name="T3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32" h="366">
                <a:moveTo>
                  <a:pt x="0" y="366"/>
                </a:moveTo>
                <a:lnTo>
                  <a:pt x="5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5606" name="Text Box 22">
            <a:extLst>
              <a:ext uri="{FF2B5EF4-FFF2-40B4-BE49-F238E27FC236}">
                <a16:creationId xmlns:a16="http://schemas.microsoft.com/office/drawing/2014/main" id="{0A3CC637-71E8-4A6B-8EF2-1BBD1F424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590801"/>
            <a:ext cx="1447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b="1">
                <a:solidFill>
                  <a:schemeClr val="accent2"/>
                </a:solidFill>
              </a:rPr>
              <a:t>Unstable</a:t>
            </a:r>
          </a:p>
        </p:txBody>
      </p:sp>
      <p:sp>
        <p:nvSpPr>
          <p:cNvPr id="195607" name="Text Box 23">
            <a:extLst>
              <a:ext uri="{FF2B5EF4-FFF2-40B4-BE49-F238E27FC236}">
                <a16:creationId xmlns:a16="http://schemas.microsoft.com/office/drawing/2014/main" id="{1C1B23DF-643E-4FF3-A74E-35FA4F9BC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0" y="362585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1600"/>
              <a:t>Re(s)</a:t>
            </a:r>
          </a:p>
        </p:txBody>
      </p:sp>
      <p:sp>
        <p:nvSpPr>
          <p:cNvPr id="195608" name="Text Box 24">
            <a:extLst>
              <a:ext uri="{FF2B5EF4-FFF2-40B4-BE49-F238E27FC236}">
                <a16:creationId xmlns:a16="http://schemas.microsoft.com/office/drawing/2014/main" id="{C5D30A56-4EFC-49EF-B522-50282C805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95885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1600"/>
              <a:t>Im(s)</a:t>
            </a:r>
          </a:p>
        </p:txBody>
      </p:sp>
      <p:grpSp>
        <p:nvGrpSpPr>
          <p:cNvPr id="195609" name="Group 25">
            <a:extLst>
              <a:ext uri="{FF2B5EF4-FFF2-40B4-BE49-F238E27FC236}">
                <a16:creationId xmlns:a16="http://schemas.microsoft.com/office/drawing/2014/main" id="{8006CA54-79F9-40D0-B492-F8A175E425B5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505200"/>
            <a:ext cx="152400" cy="152400"/>
            <a:chOff x="1584" y="2784"/>
            <a:chExt cx="96" cy="96"/>
          </a:xfrm>
        </p:grpSpPr>
        <p:sp>
          <p:nvSpPr>
            <p:cNvPr id="195610" name="Line 26">
              <a:extLst>
                <a:ext uri="{FF2B5EF4-FFF2-40B4-BE49-F238E27FC236}">
                  <a16:creationId xmlns:a16="http://schemas.microsoft.com/office/drawing/2014/main" id="{6D04B9E3-656F-43E9-A28E-33B506B1A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784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95611" name="Line 27">
              <a:extLst>
                <a:ext uri="{FF2B5EF4-FFF2-40B4-BE49-F238E27FC236}">
                  <a16:creationId xmlns:a16="http://schemas.microsoft.com/office/drawing/2014/main" id="{B6812463-DE80-47EC-A217-FBE9553B86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784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pic>
        <p:nvPicPr>
          <p:cNvPr id="195614" name="Picture 30">
            <a:extLst>
              <a:ext uri="{FF2B5EF4-FFF2-40B4-BE49-F238E27FC236}">
                <a16:creationId xmlns:a16="http://schemas.microsoft.com/office/drawing/2014/main" id="{425E0EF7-5ADE-48CE-BEA5-8190E911B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4" y="1068388"/>
            <a:ext cx="3062287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5621" name="Text Box 37">
            <a:extLst>
              <a:ext uri="{FF2B5EF4-FFF2-40B4-BE49-F238E27FC236}">
                <a16:creationId xmlns:a16="http://schemas.microsoft.com/office/drawing/2014/main" id="{7FBB80EE-8254-434E-B782-D9A0E5D3A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3657600"/>
            <a:ext cx="60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/>
              <a:t>-1</a:t>
            </a:r>
          </a:p>
        </p:txBody>
      </p:sp>
      <p:pic>
        <p:nvPicPr>
          <p:cNvPr id="195624" name="Picture 40">
            <a:extLst>
              <a:ext uri="{FF2B5EF4-FFF2-40B4-BE49-F238E27FC236}">
                <a16:creationId xmlns:a16="http://schemas.microsoft.com/office/drawing/2014/main" id="{37743EB2-984E-4F3F-8CDE-06C246A8EB7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343400"/>
            <a:ext cx="14732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5626" name="Picture 42">
            <a:extLst>
              <a:ext uri="{FF2B5EF4-FFF2-40B4-BE49-F238E27FC236}">
                <a16:creationId xmlns:a16="http://schemas.microsoft.com/office/drawing/2014/main" id="{9BBDC672-1B6E-4C91-9847-5EA171434FE5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4102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5628" name="Picture 44">
            <a:extLst>
              <a:ext uri="{FF2B5EF4-FFF2-40B4-BE49-F238E27FC236}">
                <a16:creationId xmlns:a16="http://schemas.microsoft.com/office/drawing/2014/main" id="{A74E21CE-979C-41B1-86C4-B9C4A7AE7D2A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791200"/>
            <a:ext cx="254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C899F371-9E69-4A16-9924-435BDBC96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969" y="184944"/>
            <a:ext cx="10515600" cy="653255"/>
          </a:xfrm>
        </p:spPr>
        <p:txBody>
          <a:bodyPr>
            <a:normAutofit/>
          </a:bodyPr>
          <a:lstStyle/>
          <a:p>
            <a:r>
              <a:rPr lang="en-US" altLang="th-TH" sz="3600" b="1" dirty="0">
                <a:solidFill>
                  <a:srgbClr val="7030A0"/>
                </a:solidFill>
              </a:rPr>
              <a:t>First order system response</a:t>
            </a:r>
          </a:p>
        </p:txBody>
      </p:sp>
      <p:sp>
        <p:nvSpPr>
          <p:cNvPr id="194563" name="Line 3">
            <a:extLst>
              <a:ext uri="{FF2B5EF4-FFF2-40B4-BE49-F238E27FC236}">
                <a16:creationId xmlns:a16="http://schemas.microsoft.com/office/drawing/2014/main" id="{082683AB-ECB0-4499-83E1-C394D375C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066800"/>
            <a:ext cx="0" cy="533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564" name="Line 4">
            <a:extLst>
              <a:ext uri="{FF2B5EF4-FFF2-40B4-BE49-F238E27FC236}">
                <a16:creationId xmlns:a16="http://schemas.microsoft.com/office/drawing/2014/main" id="{0782CCC5-B0BA-4C27-91FB-260368C7C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581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565" name="Line 5">
            <a:extLst>
              <a:ext uri="{FF2B5EF4-FFF2-40B4-BE49-F238E27FC236}">
                <a16:creationId xmlns:a16="http://schemas.microsoft.com/office/drawing/2014/main" id="{A4D1B49A-8548-4F5A-BCF9-2E49838C7B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1066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566" name="Line 6">
            <a:extLst>
              <a:ext uri="{FF2B5EF4-FFF2-40B4-BE49-F238E27FC236}">
                <a16:creationId xmlns:a16="http://schemas.microsoft.com/office/drawing/2014/main" id="{96A3984D-06FE-4055-80E8-FB1742CE15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1066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567" name="Line 7">
            <a:extLst>
              <a:ext uri="{FF2B5EF4-FFF2-40B4-BE49-F238E27FC236}">
                <a16:creationId xmlns:a16="http://schemas.microsoft.com/office/drawing/2014/main" id="{594C82A7-B9A7-4925-88B7-D11D74B070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1066800"/>
            <a:ext cx="1752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568" name="Line 8">
            <a:extLst>
              <a:ext uri="{FF2B5EF4-FFF2-40B4-BE49-F238E27FC236}">
                <a16:creationId xmlns:a16="http://schemas.microsoft.com/office/drawing/2014/main" id="{D2FBF181-19C4-4275-B5CD-88291414E5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1066800"/>
            <a:ext cx="2286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569" name="Line 9">
            <a:extLst>
              <a:ext uri="{FF2B5EF4-FFF2-40B4-BE49-F238E27FC236}">
                <a16:creationId xmlns:a16="http://schemas.microsoft.com/office/drawing/2014/main" id="{2B8FB9D6-DA62-482D-91F1-E3EBA2FEEA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1447800"/>
            <a:ext cx="2286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570" name="Line 10">
            <a:extLst>
              <a:ext uri="{FF2B5EF4-FFF2-40B4-BE49-F238E27FC236}">
                <a16:creationId xmlns:a16="http://schemas.microsoft.com/office/drawing/2014/main" id="{47E50E28-8173-4A8C-A2A7-43E3E9D304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1828800"/>
            <a:ext cx="2286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571" name="Line 11">
            <a:extLst>
              <a:ext uri="{FF2B5EF4-FFF2-40B4-BE49-F238E27FC236}">
                <a16:creationId xmlns:a16="http://schemas.microsoft.com/office/drawing/2014/main" id="{7EC7EE1D-A907-4EAF-8CA5-715858C863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209800"/>
            <a:ext cx="2286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572" name="Line 12">
            <a:extLst>
              <a:ext uri="{FF2B5EF4-FFF2-40B4-BE49-F238E27FC236}">
                <a16:creationId xmlns:a16="http://schemas.microsoft.com/office/drawing/2014/main" id="{329BC498-DF6D-4881-9EE9-E7D0D15A3C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590800"/>
            <a:ext cx="2286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573" name="Line 13">
            <a:extLst>
              <a:ext uri="{FF2B5EF4-FFF2-40B4-BE49-F238E27FC236}">
                <a16:creationId xmlns:a16="http://schemas.microsoft.com/office/drawing/2014/main" id="{56C91004-0F77-4007-9795-F117A9BA70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971800"/>
            <a:ext cx="2286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574" name="Line 14">
            <a:extLst>
              <a:ext uri="{FF2B5EF4-FFF2-40B4-BE49-F238E27FC236}">
                <a16:creationId xmlns:a16="http://schemas.microsoft.com/office/drawing/2014/main" id="{FFE1751B-1B78-41A3-B5CB-2F871B5E96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352800"/>
            <a:ext cx="2286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575" name="Line 15">
            <a:extLst>
              <a:ext uri="{FF2B5EF4-FFF2-40B4-BE49-F238E27FC236}">
                <a16:creationId xmlns:a16="http://schemas.microsoft.com/office/drawing/2014/main" id="{87D6A978-AF44-4DC1-AB72-4926FA321C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733800"/>
            <a:ext cx="2286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576" name="Line 16">
            <a:extLst>
              <a:ext uri="{FF2B5EF4-FFF2-40B4-BE49-F238E27FC236}">
                <a16:creationId xmlns:a16="http://schemas.microsoft.com/office/drawing/2014/main" id="{D3193C1A-B66A-4854-BA05-91F739B7EA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4114800"/>
            <a:ext cx="2286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577" name="Line 17">
            <a:extLst>
              <a:ext uri="{FF2B5EF4-FFF2-40B4-BE49-F238E27FC236}">
                <a16:creationId xmlns:a16="http://schemas.microsoft.com/office/drawing/2014/main" id="{FDEE40AD-5D08-4099-A957-39B18E09F2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4495800"/>
            <a:ext cx="2286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578" name="Freeform 18">
            <a:extLst>
              <a:ext uri="{FF2B5EF4-FFF2-40B4-BE49-F238E27FC236}">
                <a16:creationId xmlns:a16="http://schemas.microsoft.com/office/drawing/2014/main" id="{CEE63D0C-B347-48F1-86F6-7156E30239A2}"/>
              </a:ext>
            </a:extLst>
          </p:cNvPr>
          <p:cNvSpPr>
            <a:spLocks/>
          </p:cNvSpPr>
          <p:nvPr/>
        </p:nvSpPr>
        <p:spPr bwMode="auto">
          <a:xfrm>
            <a:off x="7315200" y="4848226"/>
            <a:ext cx="2101850" cy="1476375"/>
          </a:xfrm>
          <a:custGeom>
            <a:avLst/>
            <a:gdLst>
              <a:gd name="T0" fmla="*/ 0 w 1324"/>
              <a:gd name="T1" fmla="*/ 930 h 930"/>
              <a:gd name="T2" fmla="*/ 1324 w 1324"/>
              <a:gd name="T3" fmla="*/ 0 h 9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24" h="930">
                <a:moveTo>
                  <a:pt x="0" y="930"/>
                </a:moveTo>
                <a:lnTo>
                  <a:pt x="132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579" name="Freeform 19">
            <a:extLst>
              <a:ext uri="{FF2B5EF4-FFF2-40B4-BE49-F238E27FC236}">
                <a16:creationId xmlns:a16="http://schemas.microsoft.com/office/drawing/2014/main" id="{99890B1C-9705-40A5-B8B7-01A4A8CD372F}"/>
              </a:ext>
            </a:extLst>
          </p:cNvPr>
          <p:cNvSpPr>
            <a:spLocks/>
          </p:cNvSpPr>
          <p:nvPr/>
        </p:nvSpPr>
        <p:spPr bwMode="auto">
          <a:xfrm>
            <a:off x="7772401" y="5159376"/>
            <a:ext cx="1654175" cy="1165225"/>
          </a:xfrm>
          <a:custGeom>
            <a:avLst/>
            <a:gdLst>
              <a:gd name="T0" fmla="*/ 0 w 1042"/>
              <a:gd name="T1" fmla="*/ 734 h 734"/>
              <a:gd name="T2" fmla="*/ 1042 w 1042"/>
              <a:gd name="T3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42" h="734">
                <a:moveTo>
                  <a:pt x="0" y="734"/>
                </a:moveTo>
                <a:lnTo>
                  <a:pt x="104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580" name="Freeform 20">
            <a:extLst>
              <a:ext uri="{FF2B5EF4-FFF2-40B4-BE49-F238E27FC236}">
                <a16:creationId xmlns:a16="http://schemas.microsoft.com/office/drawing/2014/main" id="{A2DE06FC-2802-4148-9442-D4B7FC21314E}"/>
              </a:ext>
            </a:extLst>
          </p:cNvPr>
          <p:cNvSpPr>
            <a:spLocks/>
          </p:cNvSpPr>
          <p:nvPr/>
        </p:nvSpPr>
        <p:spPr bwMode="auto">
          <a:xfrm>
            <a:off x="8153401" y="5426076"/>
            <a:ext cx="1281113" cy="898525"/>
          </a:xfrm>
          <a:custGeom>
            <a:avLst/>
            <a:gdLst>
              <a:gd name="T0" fmla="*/ 0 w 807"/>
              <a:gd name="T1" fmla="*/ 566 h 566"/>
              <a:gd name="T2" fmla="*/ 807 w 807"/>
              <a:gd name="T3" fmla="*/ 0 h 5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07" h="566">
                <a:moveTo>
                  <a:pt x="0" y="566"/>
                </a:moveTo>
                <a:lnTo>
                  <a:pt x="807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581" name="Freeform 21">
            <a:extLst>
              <a:ext uri="{FF2B5EF4-FFF2-40B4-BE49-F238E27FC236}">
                <a16:creationId xmlns:a16="http://schemas.microsoft.com/office/drawing/2014/main" id="{EFE50583-520A-4290-BF8D-1AD9A07ABFF2}"/>
              </a:ext>
            </a:extLst>
          </p:cNvPr>
          <p:cNvSpPr>
            <a:spLocks/>
          </p:cNvSpPr>
          <p:nvPr/>
        </p:nvSpPr>
        <p:spPr bwMode="auto">
          <a:xfrm>
            <a:off x="8624888" y="5727701"/>
            <a:ext cx="844550" cy="581025"/>
          </a:xfrm>
          <a:custGeom>
            <a:avLst/>
            <a:gdLst>
              <a:gd name="T0" fmla="*/ 0 w 532"/>
              <a:gd name="T1" fmla="*/ 366 h 366"/>
              <a:gd name="T2" fmla="*/ 532 w 532"/>
              <a:gd name="T3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32" h="366">
                <a:moveTo>
                  <a:pt x="0" y="366"/>
                </a:moveTo>
                <a:lnTo>
                  <a:pt x="5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582" name="Text Box 22">
            <a:extLst>
              <a:ext uri="{FF2B5EF4-FFF2-40B4-BE49-F238E27FC236}">
                <a16:creationId xmlns:a16="http://schemas.microsoft.com/office/drawing/2014/main" id="{930C38AC-B2DA-4DA7-BC1C-C3C0FD1B0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590801"/>
            <a:ext cx="1447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b="1">
                <a:solidFill>
                  <a:schemeClr val="accent2"/>
                </a:solidFill>
              </a:rPr>
              <a:t>Unstable</a:t>
            </a:r>
          </a:p>
        </p:txBody>
      </p:sp>
      <p:sp>
        <p:nvSpPr>
          <p:cNvPr id="194583" name="Text Box 23">
            <a:extLst>
              <a:ext uri="{FF2B5EF4-FFF2-40B4-BE49-F238E27FC236}">
                <a16:creationId xmlns:a16="http://schemas.microsoft.com/office/drawing/2014/main" id="{7DE4D093-2D7B-44D0-9FEC-D32872F0F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0" y="362585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1600"/>
              <a:t>Re(s)</a:t>
            </a:r>
          </a:p>
        </p:txBody>
      </p:sp>
      <p:sp>
        <p:nvSpPr>
          <p:cNvPr id="194584" name="Text Box 24">
            <a:extLst>
              <a:ext uri="{FF2B5EF4-FFF2-40B4-BE49-F238E27FC236}">
                <a16:creationId xmlns:a16="http://schemas.microsoft.com/office/drawing/2014/main" id="{37E06D21-C9BA-48B4-8FD4-A541971E4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95885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1600"/>
              <a:t>Im(s)</a:t>
            </a:r>
          </a:p>
        </p:txBody>
      </p:sp>
      <p:grpSp>
        <p:nvGrpSpPr>
          <p:cNvPr id="194585" name="Group 25">
            <a:extLst>
              <a:ext uri="{FF2B5EF4-FFF2-40B4-BE49-F238E27FC236}">
                <a16:creationId xmlns:a16="http://schemas.microsoft.com/office/drawing/2014/main" id="{FF1C5571-8188-4A3B-B179-A8EF749D6E9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505200"/>
            <a:ext cx="152400" cy="152400"/>
            <a:chOff x="1584" y="2784"/>
            <a:chExt cx="96" cy="96"/>
          </a:xfrm>
        </p:grpSpPr>
        <p:sp>
          <p:nvSpPr>
            <p:cNvPr id="194586" name="Line 26">
              <a:extLst>
                <a:ext uri="{FF2B5EF4-FFF2-40B4-BE49-F238E27FC236}">
                  <a16:creationId xmlns:a16="http://schemas.microsoft.com/office/drawing/2014/main" id="{42A5AFD3-3848-498D-9A1D-01FB9CC4E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784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94587" name="Line 27">
              <a:extLst>
                <a:ext uri="{FF2B5EF4-FFF2-40B4-BE49-F238E27FC236}">
                  <a16:creationId xmlns:a16="http://schemas.microsoft.com/office/drawing/2014/main" id="{E9026875-09E3-4E1A-90FC-C49738A888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784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pic>
        <p:nvPicPr>
          <p:cNvPr id="194592" name="Picture 32">
            <a:extLst>
              <a:ext uri="{FF2B5EF4-FFF2-40B4-BE49-F238E27FC236}">
                <a16:creationId xmlns:a16="http://schemas.microsoft.com/office/drawing/2014/main" id="{54A9B1AB-74F5-4B96-A265-AD234BBB1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1066801"/>
            <a:ext cx="3052763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99" name="Text Box 39">
            <a:extLst>
              <a:ext uri="{FF2B5EF4-FFF2-40B4-BE49-F238E27FC236}">
                <a16:creationId xmlns:a16="http://schemas.microsoft.com/office/drawing/2014/main" id="{47397991-D067-4D5E-8B7B-FDCD81181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0"/>
            <a:ext cx="60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/>
              <a:t>-2</a:t>
            </a:r>
          </a:p>
        </p:txBody>
      </p:sp>
      <p:pic>
        <p:nvPicPr>
          <p:cNvPr id="194607" name="Picture 47">
            <a:extLst>
              <a:ext uri="{FF2B5EF4-FFF2-40B4-BE49-F238E27FC236}">
                <a16:creationId xmlns:a16="http://schemas.microsoft.com/office/drawing/2014/main" id="{F4F3ADBE-BF35-4C33-BB96-4D7F8B0AB2F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343400"/>
            <a:ext cx="14732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8" name="Picture 48">
            <a:extLst>
              <a:ext uri="{FF2B5EF4-FFF2-40B4-BE49-F238E27FC236}">
                <a16:creationId xmlns:a16="http://schemas.microsoft.com/office/drawing/2014/main" id="{DDF816B0-9C1B-486B-824E-1AC4867AFB2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5397500"/>
            <a:ext cx="1701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9" name="Picture 49">
            <a:extLst>
              <a:ext uri="{FF2B5EF4-FFF2-40B4-BE49-F238E27FC236}">
                <a16:creationId xmlns:a16="http://schemas.microsoft.com/office/drawing/2014/main" id="{B870A304-8D60-44F2-A502-36C5199A0927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676900"/>
            <a:ext cx="2819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E459-B48C-4D64-9A70-09D69F17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5583"/>
          </a:xfrm>
        </p:spPr>
        <p:txBody>
          <a:bodyPr/>
          <a:lstStyle/>
          <a:p>
            <a:r>
              <a:rPr lang="en-GB" sz="3600" b="1" dirty="0">
                <a:solidFill>
                  <a:srgbClr val="7030A0"/>
                </a:solidFill>
              </a:rPr>
              <a:t>Unit Step Function OR Heaviside Function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9DFEF2-5E9F-49FA-B2B7-5F3384B7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28" y="1757362"/>
            <a:ext cx="4762500" cy="3343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45311A-5F9D-4F9F-9E1F-59CCAAEF6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677" y="2266462"/>
            <a:ext cx="4970585" cy="299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65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400E5D-D4C7-4FA1-BA53-6B3AA59E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662" y="1795462"/>
            <a:ext cx="6750538" cy="383943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E225BAF-6A28-45B3-A23B-5FD231DF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5583"/>
          </a:xfrm>
        </p:spPr>
        <p:txBody>
          <a:bodyPr/>
          <a:lstStyle/>
          <a:p>
            <a:r>
              <a:rPr lang="en-GB" sz="3600" b="1" dirty="0">
                <a:solidFill>
                  <a:srgbClr val="7030A0"/>
                </a:solidFill>
              </a:rPr>
              <a:t>Unit Impulse Function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66712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8C62B4-1FD2-48CD-8B17-6DA2BD88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5583"/>
          </a:xfrm>
        </p:spPr>
        <p:txBody>
          <a:bodyPr/>
          <a:lstStyle/>
          <a:p>
            <a:r>
              <a:rPr lang="en-GB" sz="3600" b="1" dirty="0">
                <a:solidFill>
                  <a:srgbClr val="7030A0"/>
                </a:solidFill>
              </a:rPr>
              <a:t>Shifted Unit Step Function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AFDF8-E716-47B1-BCB2-13EBC93F8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60" y="1398954"/>
            <a:ext cx="7350247" cy="490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80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ow to mathematically express the discrete time unit impulse in terms of unit  step and vice versa - Quora">
            <a:extLst>
              <a:ext uri="{FF2B5EF4-FFF2-40B4-BE49-F238E27FC236}">
                <a16:creationId xmlns:a16="http://schemas.microsoft.com/office/drawing/2014/main" id="{91168947-5B93-447F-B8BE-B313D20147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0462" y="3276600"/>
            <a:ext cx="2457938" cy="245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" name="AutoShape 6" descr="Laplace Transforms - 1a. The Unit Step Function (Heaviside Function)">
            <a:extLst>
              <a:ext uri="{FF2B5EF4-FFF2-40B4-BE49-F238E27FC236}">
                <a16:creationId xmlns:a16="http://schemas.microsoft.com/office/drawing/2014/main" id="{3B465938-6688-49D4-808C-071B2C5771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2C266-AA9E-4F55-B374-53D82E99B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63" y="1923194"/>
            <a:ext cx="5314950" cy="3629025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1AA29586-72AA-4603-BADC-00854A15D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582" y="58003"/>
            <a:ext cx="85788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6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Discrete Time Unit Step Function</a:t>
            </a:r>
          </a:p>
        </p:txBody>
      </p:sp>
    </p:spTree>
    <p:extLst>
      <p:ext uri="{BB962C8B-B14F-4D97-AF65-F5344CB8AC3E}">
        <p14:creationId xmlns:p14="http://schemas.microsoft.com/office/powerpoint/2010/main" val="225381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D9A30A-7D07-4762-9CC4-C2413645C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633537"/>
            <a:ext cx="6362700" cy="3590925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0A80A0F-1ED1-4C21-BA6E-BC3B6B12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582" y="58003"/>
            <a:ext cx="85788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6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Discrete Time Impulse Function</a:t>
            </a:r>
          </a:p>
        </p:txBody>
      </p:sp>
    </p:spTree>
    <p:extLst>
      <p:ext uri="{BB962C8B-B14F-4D97-AF65-F5344CB8AC3E}">
        <p14:creationId xmlns:p14="http://schemas.microsoft.com/office/powerpoint/2010/main" val="3214005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89FCF-3792-4A39-8B79-0204B8F81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1477108"/>
            <a:ext cx="6029325" cy="3352067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222DFB-A610-4260-BD9A-278B90621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582" y="58003"/>
            <a:ext cx="85788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6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Ramp Signal</a:t>
            </a:r>
          </a:p>
        </p:txBody>
      </p:sp>
    </p:spTree>
    <p:extLst>
      <p:ext uri="{BB962C8B-B14F-4D97-AF65-F5344CB8AC3E}">
        <p14:creationId xmlns:p14="http://schemas.microsoft.com/office/powerpoint/2010/main" val="1113588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831198-D417-49CE-990C-E380F9563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1438275"/>
            <a:ext cx="6315075" cy="3981450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DE86860-80D9-4671-BB04-3E9C88A6F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582" y="58003"/>
            <a:ext cx="85788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6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Signum Function</a:t>
            </a:r>
          </a:p>
        </p:txBody>
      </p:sp>
    </p:spTree>
    <p:extLst>
      <p:ext uri="{BB962C8B-B14F-4D97-AF65-F5344CB8AC3E}">
        <p14:creationId xmlns:p14="http://schemas.microsoft.com/office/powerpoint/2010/main" val="172954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D533-EE3C-40E4-A343-18E8617A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RC Circuit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7DBBFA-5144-4ACA-A9AE-C86932B9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850" y="673642"/>
            <a:ext cx="4418993" cy="251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1C9D32-42DC-432B-A7B6-8EBE4CF152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746" y="875489"/>
            <a:ext cx="5955961" cy="22751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4ADE5D-D540-462F-B05B-B2B188E42DE5}"/>
                  </a:ext>
                </a:extLst>
              </p:cNvPr>
              <p:cNvSpPr txBox="1"/>
              <p:nvPr/>
            </p:nvSpPr>
            <p:spPr>
              <a:xfrm>
                <a:off x="393969" y="3497093"/>
                <a:ext cx="4394408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𝑂𝑝𝑝𝑜𝑠𝑖𝑡𝑖𝑜𝑛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4ADE5D-D540-462F-B05B-B2B188E42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69" y="3497093"/>
                <a:ext cx="4394408" cy="809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C59221-FD33-438F-8579-E953FDC9B988}"/>
                  </a:ext>
                </a:extLst>
              </p:cNvPr>
              <p:cNvSpPr txBox="1"/>
              <p:nvPr/>
            </p:nvSpPr>
            <p:spPr>
              <a:xfrm>
                <a:off x="0" y="4198521"/>
                <a:ext cx="10104607" cy="100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𝑉𝑜𝑙𝑎𝑡𝑔𝑒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𝐴𝑐𝑟𝑜𝑜𝑠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𝑢𝑠𝑒𝑑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𝑉𝐷𝑆𝑅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𝑂𝑝𝑝𝑜𝑠𝑖𝑡𝑖𝑜𝑛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C59221-FD33-438F-8579-E953FDC9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98521"/>
                <a:ext cx="10104607" cy="10010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A241AC-CC23-4440-A5E8-287E108CE4B6}"/>
                  </a:ext>
                </a:extLst>
              </p:cNvPr>
              <p:cNvSpPr txBox="1"/>
              <p:nvPr/>
            </p:nvSpPr>
            <p:spPr>
              <a:xfrm>
                <a:off x="77821" y="5197227"/>
                <a:ext cx="5466945" cy="1276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A241AC-CC23-4440-A5E8-287E108CE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1" y="5197227"/>
                <a:ext cx="5466945" cy="12761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807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96164CDF-0EB3-4559-8CCB-65D4B2192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582" y="58003"/>
            <a:ext cx="85788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6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Unit 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BA6626-AC15-405E-B5EB-6DBEC583EC6F}"/>
                  </a:ext>
                </a:extLst>
              </p:cNvPr>
              <p:cNvSpPr txBox="1"/>
              <p:nvPr/>
            </p:nvSpPr>
            <p:spPr>
              <a:xfrm>
                <a:off x="317531" y="966797"/>
                <a:ext cx="86759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𝑇𝑟𝑎𝑠𝑛𝑓𝑜𝑟𝑚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BA6626-AC15-405E-B5EB-6DBEC583E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31" y="966797"/>
                <a:ext cx="8675901" cy="430887"/>
              </a:xfrm>
              <a:prstGeom prst="rect">
                <a:avLst/>
              </a:prstGeom>
              <a:blipFill>
                <a:blip r:embed="rId2"/>
                <a:stretch>
                  <a:fillRect l="-914" t="-10000" r="-422" b="-2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55EC12-4771-449B-B96C-0E9A8EA2EA05}"/>
                  </a:ext>
                </a:extLst>
              </p:cNvPr>
              <p:cNvSpPr txBox="1"/>
              <p:nvPr/>
            </p:nvSpPr>
            <p:spPr>
              <a:xfrm>
                <a:off x="1065475" y="1752480"/>
                <a:ext cx="3206327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55EC12-4771-449B-B96C-0E9A8EA2E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75" y="1752480"/>
                <a:ext cx="3206327" cy="1292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015097-7E42-49B4-AF32-6205C16D1D8C}"/>
                  </a:ext>
                </a:extLst>
              </p:cNvPr>
              <p:cNvSpPr txBox="1"/>
              <p:nvPr/>
            </p:nvSpPr>
            <p:spPr>
              <a:xfrm>
                <a:off x="414582" y="2750943"/>
                <a:ext cx="11386268" cy="932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𝑠𝑡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015097-7E42-49B4-AF32-6205C16D1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82" y="2750943"/>
                <a:ext cx="11386268" cy="9323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D45F7E-F042-4302-A0F3-8A40C32BA606}"/>
                  </a:ext>
                </a:extLst>
              </p:cNvPr>
              <p:cNvSpPr txBox="1"/>
              <p:nvPr/>
            </p:nvSpPr>
            <p:spPr>
              <a:xfrm>
                <a:off x="233028" y="4043605"/>
                <a:ext cx="11386268" cy="976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D45F7E-F042-4302-A0F3-8A40C32BA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28" y="4043605"/>
                <a:ext cx="11386268" cy="9768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194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D76506-46EC-49C7-A711-56DD75B77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5" y="698016"/>
            <a:ext cx="5959255" cy="4732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574EEA-2703-4CDD-9C99-21FDA6047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98016"/>
            <a:ext cx="5862762" cy="4732725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77E4BA7D-095B-4A14-9178-BADA0275D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582" y="58003"/>
            <a:ext cx="85788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6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Laplace Transform Table</a:t>
            </a:r>
          </a:p>
        </p:txBody>
      </p:sp>
    </p:spTree>
    <p:extLst>
      <p:ext uri="{BB962C8B-B14F-4D97-AF65-F5344CB8AC3E}">
        <p14:creationId xmlns:p14="http://schemas.microsoft.com/office/powerpoint/2010/main" val="1654668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Determine the Laplace transform of signals (a-c) in | Chegg.com">
            <a:extLst>
              <a:ext uri="{FF2B5EF4-FFF2-40B4-BE49-F238E27FC236}">
                <a16:creationId xmlns:a16="http://schemas.microsoft.com/office/drawing/2014/main" id="{D688FCA4-8EC7-46AF-8BC9-F57FEB632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964701"/>
            <a:ext cx="10122011" cy="55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22E240E-ED5E-4549-AD60-10803CDAB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05" y="288591"/>
            <a:ext cx="85788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6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Laplace Transform Table of Different Signals</a:t>
            </a:r>
          </a:p>
        </p:txBody>
      </p:sp>
    </p:spTree>
    <p:extLst>
      <p:ext uri="{BB962C8B-B14F-4D97-AF65-F5344CB8AC3E}">
        <p14:creationId xmlns:p14="http://schemas.microsoft.com/office/powerpoint/2010/main" val="2167827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DFD717C0-FF4E-43AC-B0EF-8BB42EC9E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98" y="253387"/>
            <a:ext cx="1146480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6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Inverse Laplace Transform Using Partial Fraction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272B69-985B-4858-89DB-41D8A1CB530F}"/>
                  </a:ext>
                </a:extLst>
              </p:cNvPr>
              <p:cNvSpPr txBox="1"/>
              <p:nvPr/>
            </p:nvSpPr>
            <p:spPr>
              <a:xfrm>
                <a:off x="462500" y="946172"/>
                <a:ext cx="10486445" cy="6662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𝐹𝑖𝑛𝑑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𝐿𝑝𝑎𝑙𝑐𝑒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𝐼𝑛𝑣𝑒𝑟𝑠𝑒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</m:oMath>
                </a14:m>
                <a:r>
                  <a:rPr lang="en-US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272B69-985B-4858-89DB-41D8A1CB5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00" y="946172"/>
                <a:ext cx="10486445" cy="666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799A4F-70D7-4C91-A9D6-A3948D06AE0C}"/>
                  </a:ext>
                </a:extLst>
              </p:cNvPr>
              <p:cNvSpPr txBox="1"/>
              <p:nvPr/>
            </p:nvSpPr>
            <p:spPr>
              <a:xfrm>
                <a:off x="661947" y="2666804"/>
                <a:ext cx="8609274" cy="762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−−−−−−−−−−−−−−− −−−−(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799A4F-70D7-4C91-A9D6-A3948D06A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47" y="2666804"/>
                <a:ext cx="8609274" cy="7621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C94EE5-A893-404E-A10F-963821133F8F}"/>
                  </a:ext>
                </a:extLst>
              </p:cNvPr>
              <p:cNvSpPr txBox="1"/>
              <p:nvPr/>
            </p:nvSpPr>
            <p:spPr>
              <a:xfrm>
                <a:off x="198783" y="3741264"/>
                <a:ext cx="11553245" cy="874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C94EE5-A893-404E-A10F-963821133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3" y="3741264"/>
                <a:ext cx="11553245" cy="874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B18E7-DA6E-4D58-8C97-515BA0DC1943}"/>
                  </a:ext>
                </a:extLst>
              </p:cNvPr>
              <p:cNvSpPr txBox="1"/>
              <p:nvPr/>
            </p:nvSpPr>
            <p:spPr>
              <a:xfrm>
                <a:off x="198783" y="1751104"/>
                <a:ext cx="28043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B18E7-DA6E-4D58-8C97-515BA0DC1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3" y="1751104"/>
                <a:ext cx="280433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B21B0C-2363-45E1-BD13-C690981AD7FE}"/>
                  </a:ext>
                </a:extLst>
              </p:cNvPr>
              <p:cNvSpPr txBox="1"/>
              <p:nvPr/>
            </p:nvSpPr>
            <p:spPr>
              <a:xfrm>
                <a:off x="198782" y="4615862"/>
                <a:ext cx="11553245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B21B0C-2363-45E1-BD13-C690981AD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2" y="4615862"/>
                <a:ext cx="11553245" cy="9161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2FF14E-E201-482E-8F59-1878481BB404}"/>
                  </a:ext>
                </a:extLst>
              </p:cNvPr>
              <p:cNvSpPr txBox="1"/>
              <p:nvPr/>
            </p:nvSpPr>
            <p:spPr>
              <a:xfrm>
                <a:off x="661947" y="5680995"/>
                <a:ext cx="102869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2FF14E-E201-482E-8F59-1878481BB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47" y="5680995"/>
                <a:ext cx="1028699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459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DFD717C0-FF4E-43AC-B0EF-8BB42EC9E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98" y="253387"/>
            <a:ext cx="1146480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6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Inverse Laplace Transform Using Partial Fraction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2FF14E-E201-482E-8F59-1878481BB404}"/>
                  </a:ext>
                </a:extLst>
              </p:cNvPr>
              <p:cNvSpPr txBox="1"/>
              <p:nvPr/>
            </p:nvSpPr>
            <p:spPr>
              <a:xfrm>
                <a:off x="363598" y="944453"/>
                <a:ext cx="102869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−−−−−−−−−(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2FF14E-E201-482E-8F59-1878481BB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98" y="944453"/>
                <a:ext cx="10286998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31411B-27DC-4677-BAC3-F31B6C72C35B}"/>
                  </a:ext>
                </a:extLst>
              </p:cNvPr>
              <p:cNvSpPr txBox="1"/>
              <p:nvPr/>
            </p:nvSpPr>
            <p:spPr>
              <a:xfrm>
                <a:off x="2235200" y="140611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31411B-27DC-4677-BAC3-F31B6C72C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140611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1FCC80-8143-4E65-8B35-48890C434C12}"/>
                  </a:ext>
                </a:extLst>
              </p:cNvPr>
              <p:cNvSpPr txBox="1"/>
              <p:nvPr/>
            </p:nvSpPr>
            <p:spPr>
              <a:xfrm>
                <a:off x="797168" y="1867783"/>
                <a:ext cx="10597662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1FCC80-8143-4E65-8B35-48890C434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68" y="1867783"/>
                <a:ext cx="10597662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64491B-F9EE-4399-A5E6-34AF1DA3F7C6}"/>
                  </a:ext>
                </a:extLst>
              </p:cNvPr>
              <p:cNvSpPr txBox="1"/>
              <p:nvPr/>
            </p:nvSpPr>
            <p:spPr>
              <a:xfrm>
                <a:off x="2235200" y="272812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64491B-F9EE-4399-A5E6-34AF1DA3F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728126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FCBB60-10FE-4A43-B341-F05944767405}"/>
                  </a:ext>
                </a:extLst>
              </p:cNvPr>
              <p:cNvSpPr txBox="1"/>
              <p:nvPr/>
            </p:nvSpPr>
            <p:spPr>
              <a:xfrm>
                <a:off x="1266091" y="3094265"/>
                <a:ext cx="8753231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FCBB60-10FE-4A43-B341-F05944767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91" y="3094265"/>
                <a:ext cx="8753231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7941D4-F8C3-4B22-B8EC-BE3EAFFAAEC9}"/>
                  </a:ext>
                </a:extLst>
              </p:cNvPr>
              <p:cNvSpPr txBox="1"/>
              <p:nvPr/>
            </p:nvSpPr>
            <p:spPr>
              <a:xfrm>
                <a:off x="2404389" y="3936903"/>
                <a:ext cx="71381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7941D4-F8C3-4B22-B8EC-BE3EAFFAA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389" y="3936903"/>
                <a:ext cx="7138195" cy="523220"/>
              </a:xfrm>
              <a:prstGeom prst="rect">
                <a:avLst/>
              </a:prstGeom>
              <a:blipFill>
                <a:blip r:embed="rId7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278FD0-5F06-4034-B50C-52B3CA731B91}"/>
                  </a:ext>
                </a:extLst>
              </p:cNvPr>
              <p:cNvSpPr txBox="1"/>
              <p:nvPr/>
            </p:nvSpPr>
            <p:spPr>
              <a:xfrm>
                <a:off x="958542" y="4475640"/>
                <a:ext cx="9097109" cy="1015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278FD0-5F06-4034-B50C-52B3CA731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42" y="4475640"/>
                <a:ext cx="9097109" cy="10154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CD22E6-E99B-4C3D-86F8-761C30D60218}"/>
                  </a:ext>
                </a:extLst>
              </p:cNvPr>
              <p:cNvSpPr txBox="1"/>
              <p:nvPr/>
            </p:nvSpPr>
            <p:spPr>
              <a:xfrm>
                <a:off x="0" y="5820752"/>
                <a:ext cx="10918092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CD22E6-E99B-4C3D-86F8-761C30D60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20752"/>
                <a:ext cx="10918092" cy="9221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077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DFD717C0-FF4E-43AC-B0EF-8BB42EC9E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98" y="253387"/>
            <a:ext cx="1146480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6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Inverse Laplace Transform Using Partial Fraction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272B69-985B-4858-89DB-41D8A1CB530F}"/>
                  </a:ext>
                </a:extLst>
              </p:cNvPr>
              <p:cNvSpPr txBox="1"/>
              <p:nvPr/>
            </p:nvSpPr>
            <p:spPr>
              <a:xfrm>
                <a:off x="462500" y="946172"/>
                <a:ext cx="10486445" cy="6671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𝐹𝑖𝑛𝑑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𝐿𝑝𝑎𝑙𝑐𝑒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𝐼𝑛𝑣𝑒𝑟𝑠𝑒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</m:oMath>
                </a14:m>
                <a:r>
                  <a:rPr lang="en-US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86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78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272B69-985B-4858-89DB-41D8A1CB5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00" y="946172"/>
                <a:ext cx="10486445" cy="6671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799A4F-70D7-4C91-A9D6-A3948D06AE0C}"/>
                  </a:ext>
                </a:extLst>
              </p:cNvPr>
              <p:cNvSpPr txBox="1"/>
              <p:nvPr/>
            </p:nvSpPr>
            <p:spPr>
              <a:xfrm>
                <a:off x="661947" y="2666804"/>
                <a:ext cx="8609274" cy="762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−−−−(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799A4F-70D7-4C91-A9D6-A3948D06A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47" y="2666804"/>
                <a:ext cx="8609274" cy="7621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C94EE5-A893-404E-A10F-963821133F8F}"/>
                  </a:ext>
                </a:extLst>
              </p:cNvPr>
              <p:cNvSpPr txBox="1"/>
              <p:nvPr/>
            </p:nvSpPr>
            <p:spPr>
              <a:xfrm>
                <a:off x="198783" y="3741264"/>
                <a:ext cx="11553245" cy="874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86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C94EE5-A893-404E-A10F-963821133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3" y="3741264"/>
                <a:ext cx="11553245" cy="874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FAC264-FFC5-47F0-B44B-B9AD6D7111F1}"/>
                  </a:ext>
                </a:extLst>
              </p:cNvPr>
              <p:cNvSpPr txBox="1"/>
              <p:nvPr/>
            </p:nvSpPr>
            <p:spPr>
              <a:xfrm>
                <a:off x="263719" y="4928126"/>
                <a:ext cx="11186160" cy="777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86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78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{(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)}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FAC264-FFC5-47F0-B44B-B9AD6D711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9" y="4928126"/>
                <a:ext cx="11186160" cy="777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68DDCE-14A1-44D9-A1B3-1D1C991D0434}"/>
                  </a:ext>
                </a:extLst>
              </p:cNvPr>
              <p:cNvSpPr txBox="1"/>
              <p:nvPr/>
            </p:nvSpPr>
            <p:spPr>
              <a:xfrm>
                <a:off x="263719" y="5855212"/>
                <a:ext cx="111861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86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78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68DDCE-14A1-44D9-A1B3-1D1C991D0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9" y="5855212"/>
                <a:ext cx="1118616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B18E7-DA6E-4D58-8C97-515BA0DC1943}"/>
                  </a:ext>
                </a:extLst>
              </p:cNvPr>
              <p:cNvSpPr txBox="1"/>
              <p:nvPr/>
            </p:nvSpPr>
            <p:spPr>
              <a:xfrm>
                <a:off x="198783" y="1751104"/>
                <a:ext cx="28043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B18E7-DA6E-4D58-8C97-515BA0DC1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3" y="1751104"/>
                <a:ext cx="280433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333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7F1C37-DB40-45BD-8ADD-C5FFCD2793A4}"/>
                  </a:ext>
                </a:extLst>
              </p:cNvPr>
              <p:cNvSpPr txBox="1"/>
              <p:nvPr/>
            </p:nvSpPr>
            <p:spPr>
              <a:xfrm>
                <a:off x="131856" y="843751"/>
                <a:ext cx="1130675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86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78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800" dirty="0"/>
                  <a:t>…(B)</a:t>
                </a:r>
                <a:endParaRPr lang="th-TH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7F1C37-DB40-45BD-8ADD-C5FFCD279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6" y="843751"/>
                <a:ext cx="11306755" cy="523220"/>
              </a:xfrm>
              <a:prstGeom prst="rect">
                <a:avLst/>
              </a:prstGeom>
              <a:blipFill>
                <a:blip r:embed="rId2"/>
                <a:stretch>
                  <a:fillRect l="-270" t="-18605" r="-324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>
            <a:extLst>
              <a:ext uri="{FF2B5EF4-FFF2-40B4-BE49-F238E27FC236}">
                <a16:creationId xmlns:a16="http://schemas.microsoft.com/office/drawing/2014/main" id="{8CD348BF-3190-48A0-A02D-6F731A36C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98" y="253387"/>
            <a:ext cx="1146480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6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Inverse Laplace Transform Using Partial Fraction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2D47E1-D239-4D7C-96FE-BB1D57B3A629}"/>
                  </a:ext>
                </a:extLst>
              </p:cNvPr>
              <p:cNvSpPr txBox="1"/>
              <p:nvPr/>
            </p:nvSpPr>
            <p:spPr>
              <a:xfrm>
                <a:off x="1806936" y="1332369"/>
                <a:ext cx="60946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2D47E1-D239-4D7C-96FE-BB1D57B3A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936" y="1332369"/>
                <a:ext cx="6094674" cy="523220"/>
              </a:xfrm>
              <a:prstGeom prst="rect">
                <a:avLst/>
              </a:prstGeom>
              <a:blipFill>
                <a:blip r:embed="rId3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6D757F-8705-4885-A627-BB6A8D624D28}"/>
                  </a:ext>
                </a:extLst>
              </p:cNvPr>
              <p:cNvSpPr txBox="1"/>
              <p:nvPr/>
            </p:nvSpPr>
            <p:spPr>
              <a:xfrm>
                <a:off x="127881" y="1887091"/>
                <a:ext cx="1184280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86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78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th-TH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6D757F-8705-4885-A627-BB6A8D624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81" y="1887091"/>
                <a:ext cx="1184280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6A9BA2-6977-4BE8-9171-E4151AC9EF04}"/>
                  </a:ext>
                </a:extLst>
              </p:cNvPr>
              <p:cNvSpPr txBox="1"/>
              <p:nvPr/>
            </p:nvSpPr>
            <p:spPr>
              <a:xfrm>
                <a:off x="3001948" y="2441813"/>
                <a:ext cx="60946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266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6A9BA2-6977-4BE8-9171-E4151AC9E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948" y="2441813"/>
                <a:ext cx="6094674" cy="523220"/>
              </a:xfrm>
              <a:prstGeom prst="rect">
                <a:avLst/>
              </a:prstGeom>
              <a:blipFill>
                <a:blip r:embed="rId5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624AA5-EA7F-4CB2-ADE4-54E9154D4084}"/>
                  </a:ext>
                </a:extLst>
              </p:cNvPr>
              <p:cNvSpPr txBox="1"/>
              <p:nvPr/>
            </p:nvSpPr>
            <p:spPr>
              <a:xfrm>
                <a:off x="2212451" y="3029572"/>
                <a:ext cx="60946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624AA5-EA7F-4CB2-ADE4-54E9154D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451" y="3029572"/>
                <a:ext cx="6094674" cy="523220"/>
              </a:xfrm>
              <a:prstGeom prst="rect">
                <a:avLst/>
              </a:prstGeom>
              <a:blipFill>
                <a:blip r:embed="rId6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5826CF-17AD-404E-8B90-7FEE92AA3D99}"/>
                  </a:ext>
                </a:extLst>
              </p:cNvPr>
              <p:cNvSpPr txBox="1"/>
              <p:nvPr/>
            </p:nvSpPr>
            <p:spPr>
              <a:xfrm>
                <a:off x="40417" y="3637868"/>
                <a:ext cx="1193027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86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∗(−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78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5826CF-17AD-404E-8B90-7FEE92AA3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7" y="3637868"/>
                <a:ext cx="11930272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8796F4-1E00-4CAF-9400-87654FDFE294}"/>
                  </a:ext>
                </a:extLst>
              </p:cNvPr>
              <p:cNvSpPr txBox="1"/>
              <p:nvPr/>
            </p:nvSpPr>
            <p:spPr>
              <a:xfrm>
                <a:off x="130863" y="4257129"/>
                <a:ext cx="119302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336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8796F4-1E00-4CAF-9400-87654FDFE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63" y="4257129"/>
                <a:ext cx="1193027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33745-8CDD-44D7-8D20-BA3E026FF212}"/>
                  </a:ext>
                </a:extLst>
              </p:cNvPr>
              <p:cNvSpPr txBox="1"/>
              <p:nvPr/>
            </p:nvSpPr>
            <p:spPr>
              <a:xfrm>
                <a:off x="2427136" y="4747365"/>
                <a:ext cx="6094674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33745-8CDD-44D7-8D20-BA3E026FF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136" y="4747365"/>
                <a:ext cx="6094674" cy="9017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8CC790-DB96-4FE9-8729-1183876AA62C}"/>
                  </a:ext>
                </a:extLst>
              </p:cNvPr>
              <p:cNvSpPr txBox="1"/>
              <p:nvPr/>
            </p:nvSpPr>
            <p:spPr>
              <a:xfrm>
                <a:off x="363598" y="5649150"/>
                <a:ext cx="11306755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86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78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8CC790-DB96-4FE9-8729-1183876AA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98" y="5649150"/>
                <a:ext cx="11306755" cy="9221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885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E7D3E4-5085-4C99-B70D-1B4C6D599A87}"/>
                  </a:ext>
                </a:extLst>
              </p:cNvPr>
              <p:cNvSpPr txBox="1"/>
              <p:nvPr/>
            </p:nvSpPr>
            <p:spPr>
              <a:xfrm>
                <a:off x="129135" y="698074"/>
                <a:ext cx="11306755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86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78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E7D3E4-5085-4C99-B70D-1B4C6D599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35" y="698074"/>
                <a:ext cx="11306755" cy="922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3">
            <a:extLst>
              <a:ext uri="{FF2B5EF4-FFF2-40B4-BE49-F238E27FC236}">
                <a16:creationId xmlns:a16="http://schemas.microsoft.com/office/drawing/2014/main" id="{91471317-B653-4A97-926D-AC52F4CAC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98" y="253387"/>
            <a:ext cx="1146480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6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Inverse Laplace Transform Using Partial Fraction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6791A7-F09C-40D4-B5A4-50638BB7D838}"/>
                  </a:ext>
                </a:extLst>
              </p:cNvPr>
              <p:cNvSpPr txBox="1"/>
              <p:nvPr/>
            </p:nvSpPr>
            <p:spPr>
              <a:xfrm>
                <a:off x="0" y="1570683"/>
                <a:ext cx="11306755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86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78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6791A7-F09C-40D4-B5A4-50638BB7D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70683"/>
                <a:ext cx="11306755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6FFBA-BEE3-4948-AE8C-3F8F9C260D2F}"/>
                  </a:ext>
                </a:extLst>
              </p:cNvPr>
              <p:cNvSpPr txBox="1"/>
              <p:nvPr/>
            </p:nvSpPr>
            <p:spPr>
              <a:xfrm>
                <a:off x="129135" y="2393839"/>
                <a:ext cx="11306755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304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6FFBA-BEE3-4948-AE8C-3F8F9C26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35" y="2393839"/>
                <a:ext cx="11306755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D4C628-3CE5-48D7-8C89-06BCFB76B2B4}"/>
                  </a:ext>
                </a:extLst>
              </p:cNvPr>
              <p:cNvSpPr txBox="1"/>
              <p:nvPr/>
            </p:nvSpPr>
            <p:spPr>
              <a:xfrm>
                <a:off x="258270" y="3233906"/>
                <a:ext cx="11306755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304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D4C628-3CE5-48D7-8C89-06BCFB76B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70" y="3233906"/>
                <a:ext cx="11306755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174BDC-0C4E-4C2A-9FD5-C0AAF25B95C9}"/>
                  </a:ext>
                </a:extLst>
              </p:cNvPr>
              <p:cNvSpPr txBox="1"/>
              <p:nvPr/>
            </p:nvSpPr>
            <p:spPr>
              <a:xfrm>
                <a:off x="363597" y="4156082"/>
                <a:ext cx="11306755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304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174BDC-0C4E-4C2A-9FD5-C0AAF25B9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97" y="4156082"/>
                <a:ext cx="11306755" cy="922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31A27B-AF6A-42AD-93E8-008085BD43EA}"/>
                  </a:ext>
                </a:extLst>
              </p:cNvPr>
              <p:cNvSpPr txBox="1"/>
              <p:nvPr/>
            </p:nvSpPr>
            <p:spPr>
              <a:xfrm>
                <a:off x="363597" y="5137181"/>
                <a:ext cx="11306755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7600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1520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31A27B-AF6A-42AD-93E8-008085BD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97" y="5137181"/>
                <a:ext cx="11306755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184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91471317-B653-4A97-926D-AC52F4CAC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98" y="253387"/>
            <a:ext cx="1146480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6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Inverse Laplace Transform Using Partial Fraction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31A27B-AF6A-42AD-93E8-008085BD43EA}"/>
                  </a:ext>
                </a:extLst>
              </p:cNvPr>
              <p:cNvSpPr txBox="1"/>
              <p:nvPr/>
            </p:nvSpPr>
            <p:spPr>
              <a:xfrm>
                <a:off x="6459599" y="1180936"/>
                <a:ext cx="19295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31A27B-AF6A-42AD-93E8-008085BD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599" y="1180936"/>
                <a:ext cx="192958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77FE43-C39B-4D9A-B988-7C1B27061B30}"/>
                  </a:ext>
                </a:extLst>
              </p:cNvPr>
              <p:cNvSpPr txBox="1"/>
              <p:nvPr/>
            </p:nvSpPr>
            <p:spPr>
              <a:xfrm>
                <a:off x="1344037" y="1077392"/>
                <a:ext cx="12975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77FE43-C39B-4D9A-B988-7C1B27061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37" y="1077392"/>
                <a:ext cx="1297563" cy="523220"/>
              </a:xfrm>
              <a:prstGeom prst="rect">
                <a:avLst/>
              </a:prstGeom>
              <a:blipFill>
                <a:blip r:embed="rId3"/>
                <a:stretch>
                  <a:fillRect l="-23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12FFE1-72E5-406F-9ACC-E6F6E60873BD}"/>
                  </a:ext>
                </a:extLst>
              </p:cNvPr>
              <p:cNvSpPr txBox="1"/>
              <p:nvPr/>
            </p:nvSpPr>
            <p:spPr>
              <a:xfrm>
                <a:off x="3263226" y="1119381"/>
                <a:ext cx="19295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12FFE1-72E5-406F-9ACC-E6F6E6087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226" y="1119381"/>
                <a:ext cx="19295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E89FC3-26C4-4217-9A42-902554B7F400}"/>
                  </a:ext>
                </a:extLst>
              </p:cNvPr>
              <p:cNvSpPr txBox="1"/>
              <p:nvPr/>
            </p:nvSpPr>
            <p:spPr>
              <a:xfrm>
                <a:off x="570417" y="1692987"/>
                <a:ext cx="7315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𝑃𝑢𝑡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E89FC3-26C4-4217-9A42-902554B7F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7" y="1692987"/>
                <a:ext cx="7315200" cy="523220"/>
              </a:xfrm>
              <a:prstGeom prst="rect">
                <a:avLst/>
              </a:prstGeom>
              <a:blipFill>
                <a:blip r:embed="rId5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100C71-0CD9-480F-B326-788677A4D0B1}"/>
                  </a:ext>
                </a:extLst>
              </p:cNvPr>
              <p:cNvSpPr txBox="1"/>
              <p:nvPr/>
            </p:nvSpPr>
            <p:spPr>
              <a:xfrm>
                <a:off x="246367" y="2308582"/>
                <a:ext cx="11303407" cy="883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86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100C71-0CD9-480F-B326-788677A4D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67" y="2308582"/>
                <a:ext cx="11303407" cy="883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451F72-9CC7-486E-96AC-F14FB100CE93}"/>
                  </a:ext>
                </a:extLst>
              </p:cNvPr>
              <p:cNvSpPr txBox="1"/>
              <p:nvPr/>
            </p:nvSpPr>
            <p:spPr>
              <a:xfrm>
                <a:off x="444295" y="3429000"/>
                <a:ext cx="11303407" cy="932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86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78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451F72-9CC7-486E-96AC-F14FB100C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95" y="3429000"/>
                <a:ext cx="11303407" cy="9323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B30AD0-D6DF-4813-A339-27D257F8B821}"/>
                  </a:ext>
                </a:extLst>
              </p:cNvPr>
              <p:cNvSpPr txBox="1"/>
              <p:nvPr/>
            </p:nvSpPr>
            <p:spPr>
              <a:xfrm>
                <a:off x="363598" y="4837822"/>
                <a:ext cx="11303407" cy="1104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86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78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B30AD0-D6DF-4813-A339-27D257F8B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98" y="4837822"/>
                <a:ext cx="11303407" cy="11048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25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9E552A51-7B9C-4FA2-96B3-4C8341DDC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582" y="58003"/>
            <a:ext cx="114764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28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First Order System- Unit Step Function, Calculate Output in Time Domain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B55DC-CA23-4E61-B554-CB67E5B21E31}"/>
              </a:ext>
            </a:extLst>
          </p:cNvPr>
          <p:cNvSpPr/>
          <p:nvPr/>
        </p:nvSpPr>
        <p:spPr>
          <a:xfrm>
            <a:off x="2886324" y="1416323"/>
            <a:ext cx="3177871" cy="182184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B4B13D-2705-4B3E-BAC8-FEC0CB0B3071}"/>
              </a:ext>
            </a:extLst>
          </p:cNvPr>
          <p:cNvCxnSpPr>
            <a:cxnSpLocks/>
          </p:cNvCxnSpPr>
          <p:nvPr/>
        </p:nvCxnSpPr>
        <p:spPr>
          <a:xfrm flipV="1">
            <a:off x="1395453" y="2284012"/>
            <a:ext cx="1407381" cy="695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7AECD2-6F3F-49C0-8C89-7D8A9D8138B1}"/>
              </a:ext>
            </a:extLst>
          </p:cNvPr>
          <p:cNvCxnSpPr>
            <a:cxnSpLocks/>
          </p:cNvCxnSpPr>
          <p:nvPr/>
        </p:nvCxnSpPr>
        <p:spPr>
          <a:xfrm flipV="1">
            <a:off x="6064195" y="2245241"/>
            <a:ext cx="1407381" cy="695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6FEADC-8962-47DC-9842-8B0ED75B169D}"/>
                  </a:ext>
                </a:extLst>
              </p:cNvPr>
              <p:cNvSpPr txBox="1"/>
              <p:nvPr/>
            </p:nvSpPr>
            <p:spPr>
              <a:xfrm>
                <a:off x="44632" y="1263923"/>
                <a:ext cx="2879696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= Unit Step Function =</a:t>
                </a:r>
                <a:endParaRPr lang="th-TH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endParaRPr lang="th-TH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6FEADC-8962-47DC-9842-8B0ED75B1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2" y="1263923"/>
                <a:ext cx="2879696" cy="1231106"/>
              </a:xfrm>
              <a:prstGeom prst="rect">
                <a:avLst/>
              </a:prstGeom>
              <a:blipFill>
                <a:blip r:embed="rId2"/>
                <a:stretch>
                  <a:fillRect l="-2114" t="-8416" r="-23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BFC502-EA6E-49FE-A957-F3B6F01AF8EA}"/>
                  </a:ext>
                </a:extLst>
              </p:cNvPr>
              <p:cNvSpPr txBox="1"/>
              <p:nvPr/>
            </p:nvSpPr>
            <p:spPr>
              <a:xfrm>
                <a:off x="6312599" y="1849645"/>
                <a:ext cx="6002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BFC502-EA6E-49FE-A957-F3B6F01AF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599" y="1849645"/>
                <a:ext cx="600293" cy="430887"/>
              </a:xfrm>
              <a:prstGeom prst="rect">
                <a:avLst/>
              </a:prstGeom>
              <a:blipFill>
                <a:blip r:embed="rId3"/>
                <a:stretch>
                  <a:fillRect l="-36735" t="-33803" r="-26531" b="-4084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DC293C3-146B-4F70-804C-FEA4932F9DE3}"/>
              </a:ext>
            </a:extLst>
          </p:cNvPr>
          <p:cNvSpPr/>
          <p:nvPr/>
        </p:nvSpPr>
        <p:spPr>
          <a:xfrm>
            <a:off x="2886324" y="4192851"/>
            <a:ext cx="3177871" cy="18218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E99456-DEFE-42FE-A964-6886DCABDB38}"/>
              </a:ext>
            </a:extLst>
          </p:cNvPr>
          <p:cNvCxnSpPr>
            <a:cxnSpLocks/>
          </p:cNvCxnSpPr>
          <p:nvPr/>
        </p:nvCxnSpPr>
        <p:spPr>
          <a:xfrm flipV="1">
            <a:off x="1437198" y="5064018"/>
            <a:ext cx="1407381" cy="695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AC3615-5BF1-4BC1-98E9-3EC3780DF16A}"/>
              </a:ext>
            </a:extLst>
          </p:cNvPr>
          <p:cNvCxnSpPr>
            <a:cxnSpLocks/>
          </p:cNvCxnSpPr>
          <p:nvPr/>
        </p:nvCxnSpPr>
        <p:spPr>
          <a:xfrm flipV="1">
            <a:off x="6064195" y="5057061"/>
            <a:ext cx="1407381" cy="695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DFFF05-A84A-4BB9-B236-C1BFE2B764FC}"/>
                  </a:ext>
                </a:extLst>
              </p:cNvPr>
              <p:cNvSpPr txBox="1"/>
              <p:nvPr/>
            </p:nvSpPr>
            <p:spPr>
              <a:xfrm>
                <a:off x="835224" y="4221382"/>
                <a:ext cx="1441998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DFFF05-A84A-4BB9-B236-C1BFE2B76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24" y="4221382"/>
                <a:ext cx="1441998" cy="809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CB2F49-D128-451E-A703-89945CDB4DC1}"/>
              </a:ext>
            </a:extLst>
          </p:cNvPr>
          <p:cNvSpPr txBox="1"/>
          <p:nvPr/>
        </p:nvSpPr>
        <p:spPr>
          <a:xfrm>
            <a:off x="6312599" y="4626173"/>
            <a:ext cx="5498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C(s)</a:t>
            </a:r>
            <a:endParaRPr lang="th-TH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5076FF0-D038-4589-A6B0-7FF960D3B4D6}"/>
              </a:ext>
            </a:extLst>
          </p:cNvPr>
          <p:cNvCxnSpPr>
            <a:stCxn id="4" idx="3"/>
          </p:cNvCxnSpPr>
          <p:nvPr/>
        </p:nvCxnSpPr>
        <p:spPr>
          <a:xfrm flipV="1">
            <a:off x="6064195" y="612001"/>
            <a:ext cx="3366052" cy="1715244"/>
          </a:xfrm>
          <a:prstGeom prst="curvedConnector3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DCC43546-7E42-4FA7-BED5-79A9ACBFA0D3}"/>
              </a:ext>
            </a:extLst>
          </p:cNvPr>
          <p:cNvCxnSpPr>
            <a:stCxn id="12" idx="3"/>
          </p:cNvCxnSpPr>
          <p:nvPr/>
        </p:nvCxnSpPr>
        <p:spPr>
          <a:xfrm flipV="1">
            <a:off x="6064195" y="2941983"/>
            <a:ext cx="3930595" cy="216179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351B18-11A0-48A6-8E56-B19318F7E8BE}"/>
              </a:ext>
            </a:extLst>
          </p:cNvPr>
          <p:cNvSpPr txBox="1"/>
          <p:nvPr/>
        </p:nvSpPr>
        <p:spPr>
          <a:xfrm>
            <a:off x="9549517" y="437322"/>
            <a:ext cx="2080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Domain</a:t>
            </a:r>
            <a:endParaRPr lang="th-TH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BA9EC7-64F7-4053-ADDA-36DBB62770F4}"/>
              </a:ext>
            </a:extLst>
          </p:cNvPr>
          <p:cNvSpPr txBox="1"/>
          <p:nvPr/>
        </p:nvSpPr>
        <p:spPr>
          <a:xfrm>
            <a:off x="9810243" y="2951946"/>
            <a:ext cx="2080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(Laplace)</a:t>
            </a:r>
          </a:p>
          <a:p>
            <a:r>
              <a:rPr lang="en-US" dirty="0"/>
              <a:t>Domain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C66981-2346-4C1E-B959-87DE53030FAD}"/>
                  </a:ext>
                </a:extLst>
              </p:cNvPr>
              <p:cNvSpPr txBox="1"/>
              <p:nvPr/>
            </p:nvSpPr>
            <p:spPr>
              <a:xfrm>
                <a:off x="3322158" y="1566686"/>
                <a:ext cx="2287486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C66981-2346-4C1E-B959-87DE53030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158" y="1566686"/>
                <a:ext cx="2287486" cy="816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39A77A1-3004-4AA8-A851-77D58B61F40E}"/>
              </a:ext>
            </a:extLst>
          </p:cNvPr>
          <p:cNvCxnSpPr>
            <a:cxnSpLocks/>
          </p:cNvCxnSpPr>
          <p:nvPr/>
        </p:nvCxnSpPr>
        <p:spPr>
          <a:xfrm>
            <a:off x="3760967" y="2383320"/>
            <a:ext cx="6386223" cy="71106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BD2AD5AA-8034-40C2-BD2B-A5CB24FBF7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05648" y="-2296465"/>
            <a:ext cx="1516132" cy="7637864"/>
          </a:xfrm>
          <a:prstGeom prst="curvedConnector4">
            <a:avLst>
              <a:gd name="adj1" fmla="val -15078"/>
              <a:gd name="adj2" fmla="val 18435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0F4244-C779-4776-BDAA-DC5C896D96E3}"/>
                  </a:ext>
                </a:extLst>
              </p:cNvPr>
              <p:cNvSpPr txBox="1"/>
              <p:nvPr/>
            </p:nvSpPr>
            <p:spPr>
              <a:xfrm>
                <a:off x="3540981" y="4680931"/>
                <a:ext cx="1962268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0F4244-C779-4776-BDAA-DC5C896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981" y="4680931"/>
                <a:ext cx="1962268" cy="700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90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D533-EE3C-40E4-A343-18E8617A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RC Circuit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A241AC-CC23-4440-A5E8-287E108CE4B6}"/>
                  </a:ext>
                </a:extLst>
              </p:cNvPr>
              <p:cNvSpPr txBox="1"/>
              <p:nvPr/>
            </p:nvSpPr>
            <p:spPr>
              <a:xfrm>
                <a:off x="437745" y="693321"/>
                <a:ext cx="3472775" cy="1276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A241AC-CC23-4440-A5E8-287E108CE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45" y="693321"/>
                <a:ext cx="3472775" cy="1276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7FA55E-0F57-4A13-B412-46F3793D1403}"/>
                  </a:ext>
                </a:extLst>
              </p:cNvPr>
              <p:cNvSpPr txBox="1"/>
              <p:nvPr/>
            </p:nvSpPr>
            <p:spPr>
              <a:xfrm>
                <a:off x="453957" y="2013040"/>
                <a:ext cx="6763966" cy="1276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𝑠𝐶𝑅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𝑠𝐶𝑅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𝑠𝐶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7FA55E-0F57-4A13-B412-46F3793D1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57" y="2013040"/>
                <a:ext cx="6763966" cy="1276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6468BF-0FB4-4150-8E92-CC04EA07577F}"/>
                  </a:ext>
                </a:extLst>
              </p:cNvPr>
              <p:cNvSpPr txBox="1"/>
              <p:nvPr/>
            </p:nvSpPr>
            <p:spPr>
              <a:xfrm>
                <a:off x="158073" y="3514525"/>
                <a:ext cx="6174633" cy="1001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𝑠𝐶𝑅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𝑅𝑠𝐶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6468BF-0FB4-4150-8E92-CC04EA075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73" y="3514525"/>
                <a:ext cx="6174633" cy="1001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BD4A73-680B-4441-BFCA-B1B2ECDA9593}"/>
                  </a:ext>
                </a:extLst>
              </p:cNvPr>
              <p:cNvSpPr txBox="1"/>
              <p:nvPr/>
            </p:nvSpPr>
            <p:spPr>
              <a:xfrm>
                <a:off x="125648" y="5291444"/>
                <a:ext cx="11654548" cy="1001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𝑠𝐶𝑅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𝑅𝑠𝐶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BD4A73-680B-4441-BFCA-B1B2ECDA9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48" y="5291444"/>
                <a:ext cx="11654548" cy="1001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039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9398F2-940E-4BEF-8CE7-CA97266F2C25}"/>
                  </a:ext>
                </a:extLst>
              </p:cNvPr>
              <p:cNvSpPr txBox="1"/>
              <p:nvPr/>
            </p:nvSpPr>
            <p:spPr>
              <a:xfrm>
                <a:off x="540376" y="3559103"/>
                <a:ext cx="6725174" cy="908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9398F2-940E-4BEF-8CE7-CA97266F2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6" y="3559103"/>
                <a:ext cx="6725174" cy="9087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EC9A30-6D0D-4441-AA10-5FD813969A1D}"/>
                  </a:ext>
                </a:extLst>
              </p:cNvPr>
              <p:cNvSpPr txBox="1"/>
              <p:nvPr/>
            </p:nvSpPr>
            <p:spPr>
              <a:xfrm>
                <a:off x="820193" y="4669555"/>
                <a:ext cx="6534546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EC9A30-6D0D-4441-AA10-5FD81396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93" y="4669555"/>
                <a:ext cx="6534546" cy="816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3AF59B0-9199-4CC3-9CED-94C8E3C8D0F7}"/>
              </a:ext>
            </a:extLst>
          </p:cNvPr>
          <p:cNvSpPr/>
          <p:nvPr/>
        </p:nvSpPr>
        <p:spPr>
          <a:xfrm>
            <a:off x="2680298" y="908962"/>
            <a:ext cx="3177871" cy="18218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957CA1-C613-473A-9DF1-A454FE983C2B}"/>
              </a:ext>
            </a:extLst>
          </p:cNvPr>
          <p:cNvCxnSpPr>
            <a:cxnSpLocks/>
          </p:cNvCxnSpPr>
          <p:nvPr/>
        </p:nvCxnSpPr>
        <p:spPr>
          <a:xfrm flipV="1">
            <a:off x="1231172" y="1780129"/>
            <a:ext cx="1407381" cy="695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F452BF-C9B6-41D9-BF37-0C1B0274525C}"/>
              </a:ext>
            </a:extLst>
          </p:cNvPr>
          <p:cNvCxnSpPr>
            <a:cxnSpLocks/>
          </p:cNvCxnSpPr>
          <p:nvPr/>
        </p:nvCxnSpPr>
        <p:spPr>
          <a:xfrm flipV="1">
            <a:off x="5858169" y="1773172"/>
            <a:ext cx="1407381" cy="695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D3A260-B81C-4C69-B246-EE28CC5F5BF1}"/>
                  </a:ext>
                </a:extLst>
              </p:cNvPr>
              <p:cNvSpPr txBox="1"/>
              <p:nvPr/>
            </p:nvSpPr>
            <p:spPr>
              <a:xfrm>
                <a:off x="629198" y="937493"/>
                <a:ext cx="1441998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D3A260-B81C-4C69-B246-EE28CC5F5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98" y="937493"/>
                <a:ext cx="1441998" cy="809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1606F85-84FC-4CF6-96B4-DA3B671A4B81}"/>
              </a:ext>
            </a:extLst>
          </p:cNvPr>
          <p:cNvSpPr txBox="1"/>
          <p:nvPr/>
        </p:nvSpPr>
        <p:spPr>
          <a:xfrm>
            <a:off x="6106573" y="1342284"/>
            <a:ext cx="5498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C(s)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2D70F8B-6E7D-4C99-9A1A-0BA3F3D0BE84}"/>
                  </a:ext>
                </a:extLst>
              </p:cNvPr>
              <p:cNvSpPr txBox="1"/>
              <p:nvPr/>
            </p:nvSpPr>
            <p:spPr>
              <a:xfrm>
                <a:off x="3383900" y="1342283"/>
                <a:ext cx="1962268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2D70F8B-6E7D-4C99-9A1A-0BA3F3D0B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900" y="1342283"/>
                <a:ext cx="1962268" cy="7000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3">
            <a:extLst>
              <a:ext uri="{FF2B5EF4-FFF2-40B4-BE49-F238E27FC236}">
                <a16:creationId xmlns:a16="http://schemas.microsoft.com/office/drawing/2014/main" id="{C89173BD-9734-4D17-908B-5DAFFB37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582" y="58003"/>
            <a:ext cx="114764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28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First Order System- Unit Step Function, Calculate Output in Time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F7008B-1E4D-4C6F-9A85-F195A509AB13}"/>
                  </a:ext>
                </a:extLst>
              </p:cNvPr>
              <p:cNvSpPr txBox="1"/>
              <p:nvPr/>
            </p:nvSpPr>
            <p:spPr>
              <a:xfrm>
                <a:off x="1680146" y="5620231"/>
                <a:ext cx="5939854" cy="1053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F7008B-1E4D-4C6F-9A85-F195A509A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46" y="5620231"/>
                <a:ext cx="5939854" cy="10534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687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>
            <a:extLst>
              <a:ext uri="{FF2B5EF4-FFF2-40B4-BE49-F238E27FC236}">
                <a16:creationId xmlns:a16="http://schemas.microsoft.com/office/drawing/2014/main" id="{C89173BD-9734-4D17-908B-5DAFFB37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582" y="58003"/>
            <a:ext cx="114764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28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First Order System- Unit Step Function, Calculate Output in Time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F7008B-1E4D-4C6F-9A85-F195A509AB13}"/>
                  </a:ext>
                </a:extLst>
              </p:cNvPr>
              <p:cNvSpPr txBox="1"/>
              <p:nvPr/>
            </p:nvSpPr>
            <p:spPr>
              <a:xfrm>
                <a:off x="343716" y="626200"/>
                <a:ext cx="5939854" cy="1053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F7008B-1E4D-4C6F-9A85-F195A509A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16" y="626200"/>
                <a:ext cx="5939854" cy="10534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7B7426-4F94-424C-A509-B5C16F946437}"/>
                  </a:ext>
                </a:extLst>
              </p:cNvPr>
              <p:cNvSpPr txBox="1"/>
              <p:nvPr/>
            </p:nvSpPr>
            <p:spPr>
              <a:xfrm>
                <a:off x="992554" y="1679694"/>
                <a:ext cx="980049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𝐴𝑝𝑝𝑙𝑦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𝑃𝑎𝑟𝑡𝑖𝑎𝑙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𝐹𝑟𝑎𝑐𝑡𝑖𝑜𝑛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𝑖𝑛𝑣𝑒𝑟𝑠𝑒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7B7426-4F94-424C-A509-B5C16F946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54" y="1679694"/>
                <a:ext cx="9800492" cy="523220"/>
              </a:xfrm>
              <a:prstGeom prst="rect">
                <a:avLst/>
              </a:prstGeom>
              <a:blipFill>
                <a:blip r:embed="rId3"/>
                <a:stretch>
                  <a:fillRect b="-1058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68F541-A42F-402F-AF77-C5754AD4858E}"/>
                  </a:ext>
                </a:extLst>
              </p:cNvPr>
              <p:cNvSpPr txBox="1"/>
              <p:nvPr/>
            </p:nvSpPr>
            <p:spPr>
              <a:xfrm>
                <a:off x="992553" y="2278191"/>
                <a:ext cx="9800491" cy="97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−−−−−−−−−−−−−−(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68F541-A42F-402F-AF77-C5754AD48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53" y="2278191"/>
                <a:ext cx="9800491" cy="978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B4B513-C517-49CE-9E6D-13E9F73DDCC7}"/>
                  </a:ext>
                </a:extLst>
              </p:cNvPr>
              <p:cNvSpPr txBox="1"/>
              <p:nvPr/>
            </p:nvSpPr>
            <p:spPr>
              <a:xfrm>
                <a:off x="414582" y="3429000"/>
                <a:ext cx="8596556" cy="1004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B4B513-C517-49CE-9E6D-13E9F73DD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82" y="3429000"/>
                <a:ext cx="8596556" cy="1004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31F475-7AC4-4E42-8698-772E0EBB76FB}"/>
                  </a:ext>
                </a:extLst>
              </p:cNvPr>
              <p:cNvSpPr txBox="1"/>
              <p:nvPr/>
            </p:nvSpPr>
            <p:spPr>
              <a:xfrm>
                <a:off x="343716" y="4753708"/>
                <a:ext cx="8596556" cy="1053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𝑠𝑇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𝑠𝑇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31F475-7AC4-4E42-8698-772E0EBB7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16" y="4753708"/>
                <a:ext cx="8596556" cy="10534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4717AA-2756-4FE0-A45D-11524DE33103}"/>
                  </a:ext>
                </a:extLst>
              </p:cNvPr>
              <p:cNvSpPr txBox="1"/>
              <p:nvPr/>
            </p:nvSpPr>
            <p:spPr>
              <a:xfrm>
                <a:off x="1508369" y="6068812"/>
                <a:ext cx="90658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−−−−−−−−−−−−−(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4717AA-2756-4FE0-A45D-11524DE33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369" y="6068812"/>
                <a:ext cx="9065846" cy="523220"/>
              </a:xfrm>
              <a:prstGeom prst="rect">
                <a:avLst/>
              </a:prstGeom>
              <a:blipFill>
                <a:blip r:embed="rId7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4499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0B90A6-848B-4FE4-8E50-5E10975494A1}"/>
                  </a:ext>
                </a:extLst>
              </p:cNvPr>
              <p:cNvSpPr txBox="1"/>
              <p:nvPr/>
            </p:nvSpPr>
            <p:spPr>
              <a:xfrm>
                <a:off x="531445" y="1192012"/>
                <a:ext cx="90658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−−−−−−−−−−−−−(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0B90A6-848B-4FE4-8E50-5E109754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45" y="1192012"/>
                <a:ext cx="9065846" cy="523220"/>
              </a:xfrm>
              <a:prstGeom prst="rect">
                <a:avLst/>
              </a:prstGeom>
              <a:blipFill>
                <a:blip r:embed="rId2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F893BF-96BD-4733-9629-C0F8911B2C5E}"/>
                  </a:ext>
                </a:extLst>
              </p:cNvPr>
              <p:cNvSpPr txBox="1"/>
              <p:nvPr/>
            </p:nvSpPr>
            <p:spPr>
              <a:xfrm>
                <a:off x="257908" y="1981405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F893BF-96BD-4733-9629-C0F8911B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8" y="1981405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C61819-1DDB-44BA-8597-6829F4181DF8}"/>
                  </a:ext>
                </a:extLst>
              </p:cNvPr>
              <p:cNvSpPr txBox="1"/>
              <p:nvPr/>
            </p:nvSpPr>
            <p:spPr>
              <a:xfrm>
                <a:off x="961292" y="2676974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C61819-1DDB-44BA-8597-6829F418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92" y="2676974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D853A8-BF4F-4715-B8DD-02545A46C109}"/>
                  </a:ext>
                </a:extLst>
              </p:cNvPr>
              <p:cNvSpPr txBox="1"/>
              <p:nvPr/>
            </p:nvSpPr>
            <p:spPr>
              <a:xfrm>
                <a:off x="531445" y="3262972"/>
                <a:ext cx="609600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D853A8-BF4F-4715-B8DD-02545A46C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45" y="3262972"/>
                <a:ext cx="6096000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4E38C9-E5BB-4678-A302-0BBC8422020D}"/>
                  </a:ext>
                </a:extLst>
              </p:cNvPr>
              <p:cNvSpPr txBox="1"/>
              <p:nvPr/>
            </p:nvSpPr>
            <p:spPr>
              <a:xfrm>
                <a:off x="758092" y="4161936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4E38C9-E5BB-4678-A302-0BBC84220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92" y="4161936"/>
                <a:ext cx="6096000" cy="10604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9E2584-E41C-490C-BB2F-413EF14A2A40}"/>
                  </a:ext>
                </a:extLst>
              </p:cNvPr>
              <p:cNvSpPr txBox="1"/>
              <p:nvPr/>
            </p:nvSpPr>
            <p:spPr>
              <a:xfrm>
                <a:off x="758092" y="5369413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9E2584-E41C-490C-BB2F-413EF14A2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92" y="5369413"/>
                <a:ext cx="6096000" cy="10604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3">
            <a:extLst>
              <a:ext uri="{FF2B5EF4-FFF2-40B4-BE49-F238E27FC236}">
                <a16:creationId xmlns:a16="http://schemas.microsoft.com/office/drawing/2014/main" id="{9125ED86-4507-4068-BA76-678C4D489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582" y="58003"/>
            <a:ext cx="114764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28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First Order System- Unit Step Function, Calculate Output in Time Domain</a:t>
            </a:r>
          </a:p>
        </p:txBody>
      </p:sp>
    </p:spTree>
    <p:extLst>
      <p:ext uri="{BB962C8B-B14F-4D97-AF65-F5344CB8AC3E}">
        <p14:creationId xmlns:p14="http://schemas.microsoft.com/office/powerpoint/2010/main" val="2044117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CAB202-8932-413C-9146-78F2F9F3F5BB}"/>
                  </a:ext>
                </a:extLst>
              </p:cNvPr>
              <p:cNvSpPr txBox="1"/>
              <p:nvPr/>
            </p:nvSpPr>
            <p:spPr>
              <a:xfrm>
                <a:off x="531446" y="535559"/>
                <a:ext cx="21023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CAB202-8932-413C-9146-78F2F9F3F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46" y="535559"/>
                <a:ext cx="210233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3853CC-641E-4ED5-B622-B0DD43892508}"/>
                  </a:ext>
                </a:extLst>
              </p:cNvPr>
              <p:cNvSpPr txBox="1"/>
              <p:nvPr/>
            </p:nvSpPr>
            <p:spPr>
              <a:xfrm>
                <a:off x="2360246" y="531857"/>
                <a:ext cx="22977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3853CC-641E-4ED5-B622-B0DD43892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246" y="531857"/>
                <a:ext cx="22977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1C6887-C64C-441D-B1B0-298E7C135893}"/>
                  </a:ext>
                </a:extLst>
              </p:cNvPr>
              <p:cNvSpPr txBox="1"/>
              <p:nvPr/>
            </p:nvSpPr>
            <p:spPr>
              <a:xfrm>
                <a:off x="109415" y="1083598"/>
                <a:ext cx="78075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1C6887-C64C-441D-B1B0-298E7C135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5" y="1083598"/>
                <a:ext cx="7807569" cy="523220"/>
              </a:xfrm>
              <a:prstGeom prst="rect">
                <a:avLst/>
              </a:prstGeom>
              <a:blipFill>
                <a:blip r:embed="rId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EC46E0-CBD7-4782-9618-4C363A8B7906}"/>
                  </a:ext>
                </a:extLst>
              </p:cNvPr>
              <p:cNvSpPr txBox="1"/>
              <p:nvPr/>
            </p:nvSpPr>
            <p:spPr>
              <a:xfrm>
                <a:off x="1094153" y="1587736"/>
                <a:ext cx="6096000" cy="97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EC46E0-CBD7-4782-9618-4C363A8B7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53" y="1587736"/>
                <a:ext cx="6096000" cy="978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19CE81-8697-4057-BDFD-302335F3C0EC}"/>
                  </a:ext>
                </a:extLst>
              </p:cNvPr>
              <p:cNvSpPr txBox="1"/>
              <p:nvPr/>
            </p:nvSpPr>
            <p:spPr>
              <a:xfrm>
                <a:off x="797167" y="2807883"/>
                <a:ext cx="9312033" cy="884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𝑠𝑇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19CE81-8697-4057-BDFD-302335F3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67" y="2807883"/>
                <a:ext cx="9312033" cy="8849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66F174-8C3C-4A58-8F52-B3D860486598}"/>
                  </a:ext>
                </a:extLst>
              </p:cNvPr>
              <p:cNvSpPr txBox="1"/>
              <p:nvPr/>
            </p:nvSpPr>
            <p:spPr>
              <a:xfrm>
                <a:off x="504091" y="3934735"/>
                <a:ext cx="11183818" cy="1259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66F174-8C3C-4A58-8F52-B3D860486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91" y="3934735"/>
                <a:ext cx="11183818" cy="12595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AD5285-61C8-45CE-95AA-7E8FC267DD21}"/>
                  </a:ext>
                </a:extLst>
              </p:cNvPr>
              <p:cNvSpPr txBox="1"/>
              <p:nvPr/>
            </p:nvSpPr>
            <p:spPr>
              <a:xfrm>
                <a:off x="359506" y="5509535"/>
                <a:ext cx="11183818" cy="1259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𝐴𝑛𝑠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AD5285-61C8-45CE-95AA-7E8FC267D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06" y="5509535"/>
                <a:ext cx="11183818" cy="12595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3">
            <a:extLst>
              <a:ext uri="{FF2B5EF4-FFF2-40B4-BE49-F238E27FC236}">
                <a16:creationId xmlns:a16="http://schemas.microsoft.com/office/drawing/2014/main" id="{72B630BB-2696-4270-B40B-E325179C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582" y="58003"/>
            <a:ext cx="114764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28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First Order System- Unit Step Function, Calculate Output in Time Domain</a:t>
            </a:r>
          </a:p>
        </p:txBody>
      </p:sp>
    </p:spTree>
    <p:extLst>
      <p:ext uri="{BB962C8B-B14F-4D97-AF65-F5344CB8AC3E}">
        <p14:creationId xmlns:p14="http://schemas.microsoft.com/office/powerpoint/2010/main" val="25937991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AD5285-61C8-45CE-95AA-7E8FC267DD21}"/>
                  </a:ext>
                </a:extLst>
              </p:cNvPr>
              <p:cNvSpPr txBox="1"/>
              <p:nvPr/>
            </p:nvSpPr>
            <p:spPr>
              <a:xfrm>
                <a:off x="273537" y="650870"/>
                <a:ext cx="11183818" cy="1259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𝐴𝑛𝑠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AD5285-61C8-45CE-95AA-7E8FC267D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37" y="650870"/>
                <a:ext cx="11183818" cy="1259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D989CB4-CFA3-4BE8-A806-1370058913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88599" y="1910382"/>
            <a:ext cx="5200650" cy="4695825"/>
          </a:xfrm>
          <a:prstGeom prst="rect">
            <a:avLst/>
          </a:prstGeom>
        </p:spPr>
      </p:pic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212DCC0-70EA-4144-BF79-91B0E581CB1C}"/>
              </a:ext>
            </a:extLst>
          </p:cNvPr>
          <p:cNvCxnSpPr/>
          <p:nvPr/>
        </p:nvCxnSpPr>
        <p:spPr>
          <a:xfrm rot="16200000" flipH="1">
            <a:off x="5016776" y="1752448"/>
            <a:ext cx="2692093" cy="174844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2B409E3-4991-4A6F-8104-A0F295384A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55967" y="2519886"/>
            <a:ext cx="4089088" cy="1551962"/>
          </a:xfrm>
          <a:prstGeom prst="curved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C5974C-4D5B-4827-AD2A-C56BCB643AE9}"/>
                  </a:ext>
                </a:extLst>
              </p:cNvPr>
              <p:cNvSpPr txBox="1"/>
              <p:nvPr/>
            </p:nvSpPr>
            <p:spPr>
              <a:xfrm>
                <a:off x="107157" y="4919008"/>
                <a:ext cx="520065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𝑒𝑞𝑢𝑎𝑙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𝑖𝑛𝑐𝑟𝑒𝑎𝑠𝑒𝑠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𝑟𝑒𝑝𝑜𝑛𝑠𝑒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𝑤𝑖𝑙𝑙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𝑔𝑜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𝑡𝑜𝑤𝑎𝑟𝑑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𝑇𝑟𝑎𝑛𝑠𝑖𝑒𝑛𝑡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C5974C-4D5B-4827-AD2A-C56BCB643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7" y="4919008"/>
                <a:ext cx="5200650" cy="1938992"/>
              </a:xfrm>
              <a:prstGeom prst="rect">
                <a:avLst/>
              </a:prstGeom>
              <a:blipFill>
                <a:blip r:embed="rId4"/>
                <a:stretch>
                  <a:fillRect l="-234" b="-157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A5C238-BCE3-486A-AAAB-6A5545B5F90D}"/>
                  </a:ext>
                </a:extLst>
              </p:cNvPr>
              <p:cNvSpPr txBox="1"/>
              <p:nvPr/>
            </p:nvSpPr>
            <p:spPr>
              <a:xfrm>
                <a:off x="0" y="3918194"/>
                <a:ext cx="52006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𝑆𝑡𝑒𝑎𝑑𝑦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A5C238-BCE3-486A-AAAB-6A5545B5F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18194"/>
                <a:ext cx="5200650" cy="461665"/>
              </a:xfrm>
              <a:prstGeom prst="rect">
                <a:avLst/>
              </a:prstGeom>
              <a:blipFill>
                <a:blip r:embed="rId5"/>
                <a:stretch>
                  <a:fillRect l="-234" r="-3400" b="-1866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3">
            <a:extLst>
              <a:ext uri="{FF2B5EF4-FFF2-40B4-BE49-F238E27FC236}">
                <a16:creationId xmlns:a16="http://schemas.microsoft.com/office/drawing/2014/main" id="{A6651049-3CE9-43F6-9137-BAC43FC4E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582" y="58003"/>
            <a:ext cx="114764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28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First Order System- Unit Step Function, Calculate Output in Time Domain</a:t>
            </a:r>
          </a:p>
        </p:txBody>
      </p:sp>
    </p:spTree>
    <p:extLst>
      <p:ext uri="{BB962C8B-B14F-4D97-AF65-F5344CB8AC3E}">
        <p14:creationId xmlns:p14="http://schemas.microsoft.com/office/powerpoint/2010/main" val="398755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7A4849-81D0-4B9A-BBD3-A90552B5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8105" y="675667"/>
            <a:ext cx="6369895" cy="21550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7F35A0-09CC-4A1F-B003-A39BAF78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RLC Circuit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4EEAD-E729-41C5-A640-CEF74F9A0C5F}"/>
                  </a:ext>
                </a:extLst>
              </p:cNvPr>
              <p:cNvSpPr txBox="1"/>
              <p:nvPr/>
            </p:nvSpPr>
            <p:spPr>
              <a:xfrm>
                <a:off x="189689" y="3818106"/>
                <a:ext cx="8954311" cy="1130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𝑅𝑖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−−−−−−−−−(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4EEAD-E729-41C5-A640-CEF74F9A0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9" y="3818106"/>
                <a:ext cx="8954311" cy="1130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C87ED8-CAF5-43A2-9845-36FE38FDD027}"/>
                  </a:ext>
                </a:extLst>
              </p:cNvPr>
              <p:cNvSpPr txBox="1"/>
              <p:nvPr/>
            </p:nvSpPr>
            <p:spPr>
              <a:xfrm>
                <a:off x="303989" y="5006466"/>
                <a:ext cx="8908105" cy="1222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−−−−−−−−−−−−−−−−−−−(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C87ED8-CAF5-43A2-9845-36FE38FD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89" y="5006466"/>
                <a:ext cx="8908105" cy="1222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4373A04-26EB-4580-87EE-A4C642B1E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4251" y="663914"/>
            <a:ext cx="5051430" cy="235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3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7F35A0-09CC-4A1F-B003-A39BAF78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RLC Circuit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4EEAD-E729-41C5-A640-CEF74F9A0C5F}"/>
                  </a:ext>
                </a:extLst>
              </p:cNvPr>
              <p:cNvSpPr txBox="1"/>
              <p:nvPr/>
            </p:nvSpPr>
            <p:spPr>
              <a:xfrm>
                <a:off x="7535693" y="3059348"/>
                <a:ext cx="4727643" cy="726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𝑅𝑖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−−−−(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4EEAD-E729-41C5-A640-CEF74F9A0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93" y="3059348"/>
                <a:ext cx="4727643" cy="726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C87ED8-CAF5-43A2-9845-36FE38FDD027}"/>
                  </a:ext>
                </a:extLst>
              </p:cNvPr>
              <p:cNvSpPr txBox="1"/>
              <p:nvPr/>
            </p:nvSpPr>
            <p:spPr>
              <a:xfrm>
                <a:off x="7505700" y="3712687"/>
                <a:ext cx="4676571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−−−−−−−−−−−(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C87ED8-CAF5-43A2-9845-36FE38FD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00" y="3712687"/>
                <a:ext cx="4676571" cy="818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EDF0CC-24F7-4D52-9F44-2AAEB143D2A4}"/>
                  </a:ext>
                </a:extLst>
              </p:cNvPr>
              <p:cNvSpPr txBox="1"/>
              <p:nvPr/>
            </p:nvSpPr>
            <p:spPr>
              <a:xfrm>
                <a:off x="492938" y="969806"/>
                <a:ext cx="5927318" cy="10633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𝐴𝑝𝑝𝑙𝑦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𝐿𝑎𝑝𝑙𝑎𝑐𝑒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𝑇𝑟𝑎𝑛𝑠𝑓𝑜𝑟𝑚</m:t>
                    </m:r>
                  </m:oMath>
                </a14:m>
                <a:r>
                  <a:rPr lang="en-US" sz="2400" b="0" dirty="0"/>
                  <a:t> on equation (1)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𝑠𝐿𝐼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EDF0CC-24F7-4D52-9F44-2AAEB143D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38" y="969806"/>
                <a:ext cx="5927318" cy="1063368"/>
              </a:xfrm>
              <a:prstGeom prst="rect">
                <a:avLst/>
              </a:prstGeom>
              <a:blipFill>
                <a:blip r:embed="rId4"/>
                <a:stretch>
                  <a:fillRect l="-2469" t="-85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DF2A570-252B-49B9-A354-443626DAD90C}"/>
              </a:ext>
            </a:extLst>
          </p:cNvPr>
          <p:cNvSpPr/>
          <p:nvPr/>
        </p:nvSpPr>
        <p:spPr>
          <a:xfrm>
            <a:off x="7396264" y="2947481"/>
            <a:ext cx="4795736" cy="14883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9097E-57BF-44D5-80BC-06FCA320D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562" y="953309"/>
            <a:ext cx="4925438" cy="19709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FB0C41-80BA-4D97-8F61-E23BBB2A7876}"/>
                  </a:ext>
                </a:extLst>
              </p:cNvPr>
              <p:cNvSpPr txBox="1"/>
              <p:nvPr/>
            </p:nvSpPr>
            <p:spPr>
              <a:xfrm>
                <a:off x="256231" y="2484078"/>
                <a:ext cx="5813829" cy="10633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𝐴𝑝𝑝𝑙𝑦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𝐿𝑎𝑝𝑙𝑎𝑐𝑒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𝑇𝑟𝑎𝑛𝑠𝑓𝑜𝑟𝑚</m:t>
                    </m:r>
                  </m:oMath>
                </a14:m>
                <a:r>
                  <a:rPr lang="en-US" sz="2400" b="0" dirty="0"/>
                  <a:t> on equation (2)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FB0C41-80BA-4D97-8F61-E23BBB2A7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31" y="2484078"/>
                <a:ext cx="5813829" cy="1063368"/>
              </a:xfrm>
              <a:prstGeom prst="rect">
                <a:avLst/>
              </a:prstGeom>
              <a:blipFill>
                <a:blip r:embed="rId6"/>
                <a:stretch>
                  <a:fillRect l="-2411" t="-85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57A440-F5B1-49E7-AA37-04D5F461E331}"/>
                  </a:ext>
                </a:extLst>
              </p:cNvPr>
              <p:cNvSpPr txBox="1"/>
              <p:nvPr/>
            </p:nvSpPr>
            <p:spPr>
              <a:xfrm>
                <a:off x="218872" y="4664410"/>
                <a:ext cx="7733912" cy="10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𝑠𝐿𝐼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𝑠𝑐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57A440-F5B1-49E7-AA37-04D5F461E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72" y="4664410"/>
                <a:ext cx="7733912" cy="1034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6CE7FB-503D-4A9E-A5E5-33C10556331C}"/>
                  </a:ext>
                </a:extLst>
              </p:cNvPr>
              <p:cNvSpPr txBox="1"/>
              <p:nvPr/>
            </p:nvSpPr>
            <p:spPr>
              <a:xfrm>
                <a:off x="235085" y="5711755"/>
                <a:ext cx="10707098" cy="1101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𝑠𝑐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𝑠𝑐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𝑠𝐶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𝑠𝐶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6CE7FB-503D-4A9E-A5E5-33C105563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85" y="5711755"/>
                <a:ext cx="10707098" cy="11013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33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7F35A0-09CC-4A1F-B003-A39BAF78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RLC Circuit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6CE7FB-503D-4A9E-A5E5-33C10556331C}"/>
                  </a:ext>
                </a:extLst>
              </p:cNvPr>
              <p:cNvSpPr txBox="1"/>
              <p:nvPr/>
            </p:nvSpPr>
            <p:spPr>
              <a:xfrm>
                <a:off x="196175" y="672827"/>
                <a:ext cx="10707098" cy="1101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𝑠𝑐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𝑠𝑐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𝑠𝐶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𝑠𝐶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6CE7FB-503D-4A9E-A5E5-33C105563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5" y="672827"/>
                <a:ext cx="10707098" cy="1101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1E8C18-550F-4807-B6BB-03348EB4223E}"/>
                  </a:ext>
                </a:extLst>
              </p:cNvPr>
              <p:cNvSpPr txBox="1"/>
              <p:nvPr/>
            </p:nvSpPr>
            <p:spPr>
              <a:xfrm>
                <a:off x="173476" y="1982818"/>
                <a:ext cx="9244710" cy="1101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𝑠𝐶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𝑠𝐶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𝑠𝐶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𝑠𝐶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𝑅𝑠𝐶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𝑅𝐶𝑠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1E8C18-550F-4807-B6BB-03348EB42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76" y="1982818"/>
                <a:ext cx="9244710" cy="1101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06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1FAB8C-3C1D-4666-8A9A-68A4FBBD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TABLE OF LAPLACE TRANSFORM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1D993562-783A-474A-9763-CDBDA0B0A3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8308451"/>
                  </p:ext>
                </p:extLst>
              </p:nvPr>
            </p:nvGraphicFramePr>
            <p:xfrm>
              <a:off x="407481" y="680757"/>
              <a:ext cx="10818237" cy="61265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28066">
                      <a:extLst>
                        <a:ext uri="{9D8B030D-6E8A-4147-A177-3AD203B41FA5}">
                          <a16:colId xmlns:a16="http://schemas.microsoft.com/office/drawing/2014/main" val="255178995"/>
                        </a:ext>
                      </a:extLst>
                    </a:gridCol>
                    <a:gridCol w="6790171">
                      <a:extLst>
                        <a:ext uri="{9D8B030D-6E8A-4147-A177-3AD203B41FA5}">
                          <a16:colId xmlns:a16="http://schemas.microsoft.com/office/drawing/2014/main" val="7043102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000" b="1" dirty="0"/>
                            <a:t>Time Domain</a:t>
                          </a:r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/>
                            <a:t>Laplace Domain</a:t>
                          </a:r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5633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1403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9078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0436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𝒅𝒚</m:t>
                                    </m:r>
                                    <m:d>
                                      <m:dPr>
                                        <m:ctrlP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𝒅𝒕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476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𝒅𝒊</m:t>
                                    </m:r>
                                    <m:d>
                                      <m:dPr>
                                        <m:ctrlP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𝒅𝒕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753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f>
                                  <m:f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𝒅𝒊</m:t>
                                    </m:r>
                                    <m:d>
                                      <m:dPr>
                                        <m:ctrlP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𝒅𝒕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𝑳𝑰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𝑳𝒊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795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th-TH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p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d>
                                      <m:dPr>
                                        <m:ctrlP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𝒅𝒕</m:t>
                                        </m:r>
                                      </m:e>
                                      <m:sup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𝒔𝒚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  <m:sup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p>
                                  <m:sSup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349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th-TH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d>
                                      <m:d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𝒅𝒕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4696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th-TH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d>
                                      <m:d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𝒅𝒕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𝒔𝑪</m:t>
                                    </m:r>
                                  </m:den>
                                </m:f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8923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1D993562-783A-474A-9763-CDBDA0B0A3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8308451"/>
                  </p:ext>
                </p:extLst>
              </p:nvPr>
            </p:nvGraphicFramePr>
            <p:xfrm>
              <a:off x="407481" y="680757"/>
              <a:ext cx="10818237" cy="61265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28066">
                      <a:extLst>
                        <a:ext uri="{9D8B030D-6E8A-4147-A177-3AD203B41FA5}">
                          <a16:colId xmlns:a16="http://schemas.microsoft.com/office/drawing/2014/main" val="255178995"/>
                        </a:ext>
                      </a:extLst>
                    </a:gridCol>
                    <a:gridCol w="6790171">
                      <a:extLst>
                        <a:ext uri="{9D8B030D-6E8A-4147-A177-3AD203B41FA5}">
                          <a16:colId xmlns:a16="http://schemas.microsoft.com/office/drawing/2014/main" val="70431025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GB" sz="2000" b="1" dirty="0"/>
                            <a:t>Time Domain</a:t>
                          </a:r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/>
                            <a:t>Laplace Domain</a:t>
                          </a:r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56339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113846" r="-169289" b="-135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113846" r="-359" b="-135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40318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213846" r="-169289" b="-125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213846" r="-359" b="-125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907825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313846" r="-169289" b="-115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313846" r="-359" b="-115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0436930"/>
                      </a:ext>
                    </a:extLst>
                  </a:tr>
                  <a:tr h="682943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240179" r="-169289" b="-56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240179" r="-359" b="-56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6476325"/>
                      </a:ext>
                    </a:extLst>
                  </a:tr>
                  <a:tr h="682943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337168" r="-169289" b="-462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337168" r="-359" b="-4628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753413"/>
                      </a:ext>
                    </a:extLst>
                  </a:tr>
                  <a:tr h="682943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441071" r="-169289" b="-3669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441071" r="-359" b="-3669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795779"/>
                      </a:ext>
                    </a:extLst>
                  </a:tr>
                  <a:tr h="710819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522414" r="-169289" b="-254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522414" r="-359" b="-254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3349753"/>
                      </a:ext>
                    </a:extLst>
                  </a:tr>
                  <a:tr h="890969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491156" r="-169289" b="-10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491156" r="-359" b="-1006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696323"/>
                      </a:ext>
                    </a:extLst>
                  </a:tr>
                  <a:tr h="890969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595205" r="-16928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595205" r="-359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89239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60119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psfrag}&#10;\usepackage{amsmath}&#10;\usepackage{amsfonts}&#10;\usepackage{array}&#10;\usepackage{enumerate}&#10;\begin{document}&#10;\begin{displaymath}&#10;\begin{split}&#10;z_1&amp;=-2\\&#10;p_{1,2}&amp;=-1\pm j\\&#10;p_3&amp;=-1&#10;\end{split} &#10;\end{displaymath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132"/>
  <p:tag name="PICTUREFILESIZE" val="104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G(s)=\frac{(s+2)}{ (s+1+j) (s+1-j) (s+1) 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275"/>
  <p:tag name="PICTUREFILESIZE" val="155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graphicx}&#10;\usepackage{amssymb}&#10;\usepackage{amsmath}&#10;\begin{document}&#10;\begin{equation*}&#10;H(s) = \frac{1}{s+1}&#10;\end{equation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32"/>
  <p:tag name="BOXHEIGHT" val="455"/>
  <p:tag name="BOXFONT" val="10"/>
  <p:tag name="BOXWRAP" val="False"/>
  <p:tag name="WORKAROUNDTRANSPARENCYBUG" val="False"/>
  <p:tag name="BITMAPFORMAT" val="pngmono"/>
  <p:tag name="DEBUGINTERACTIVE" val="True"/>
  <p:tag name="ORIGWIDTH" val="58"/>
  <p:tag name="PICTUREFILESIZE" val="20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graphicx}&#10;\usepackage{amssymb}&#10;\usepackage{amsmath}&#10;\begin{document}&#10;\begin{equation*}&#10;h(t) = e^{-t} \: 1(t)&#10;\end{equation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32"/>
  <p:tag name="BOXHEIGHT" val="455"/>
  <p:tag name="BOXFONT" val="10"/>
  <p:tag name="BOXWRAP" val="False"/>
  <p:tag name="WORKAROUNDTRANSPARENCYBUG" val="False"/>
  <p:tag name="BITMAPFORMAT" val="pngmono"/>
  <p:tag name="DEBUGINTERACTIVE" val="True"/>
  <p:tag name="ORIGWIDTH" val="63"/>
  <p:tag name="PICTUREFILESIZE" val="26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graphicx}&#10;\usepackage{amssymb}&#10;\usepackage{amsmath}&#10;\begin{document}&#10;\begin{equation*}&#10;y_{step}(t) = (1-e^{-t}) 1(t)&#10;\end{equation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32"/>
  <p:tag name="BOXHEIGHT" val="455"/>
  <p:tag name="BOXFONT" val="10"/>
  <p:tag name="BOXWRAP" val="False"/>
  <p:tag name="WORKAROUNDTRANSPARENCYBUG" val="False"/>
  <p:tag name="BITMAPFORMAT" val="pngmono"/>
  <p:tag name="DEBUGINTERACTIVE" val="True"/>
  <p:tag name="ORIGWIDTH" val="100"/>
  <p:tag name="PICTUREFILESIZE" val="41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graphicx}&#10;\usepackage{amssymb}&#10;\usepackage{amsmath}&#10;\begin{document}&#10;\begin{equation*}&#10;H(s) = \frac{1}{s+2}&#10;\end{equation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32"/>
  <p:tag name="BOXHEIGHT" val="455"/>
  <p:tag name="BOXFONT" val="10"/>
  <p:tag name="BOXWRAP" val="False"/>
  <p:tag name="WORKAROUNDTRANSPARENCYBUG" val="False"/>
  <p:tag name="BITMAPFORMAT" val="pngmono"/>
  <p:tag name="DEBUGINTERACTIVE" val="True"/>
  <p:tag name="ORIGWIDTH" val="58"/>
  <p:tag name="PICTUREFILESIZE" val="233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graphicx}&#10;\usepackage{amssymb}&#10;\usepackage{amsmath}&#10;\begin{document}&#10;\begin{equation*}&#10;h(t) = e^{-2t} \: 1(t)&#10;\end{equation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32"/>
  <p:tag name="BOXHEIGHT" val="455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29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graphicx}&#10;\usepackage{amssymb}&#10;\usepackage{amsmath}&#10;\begin{document}&#10;\begin{equation*}&#10;y_{step}(t) = \frac{1}{2}(1-e^{-2t}) 1(t)&#10;\end{equation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32"/>
  <p:tag name="BOXHEIGHT" val="455"/>
  <p:tag name="BOXFONT" val="10"/>
  <p:tag name="BOXWRAP" val="False"/>
  <p:tag name="WORKAROUNDTRANSPARENCYBUG" val="False"/>
  <p:tag name="BITMAPFORMAT" val="pngmono"/>
  <p:tag name="DEBUGINTERACTIVE" val="True"/>
  <p:tag name="ORIGWIDTH" val="111"/>
  <p:tag name="PICTUREFILESIZE" val="532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2893</Words>
  <Application>Microsoft Office PowerPoint</Application>
  <PresentationFormat>Widescreen</PresentationFormat>
  <Paragraphs>371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palatino linotype</vt:lpstr>
      <vt:lpstr>Tahoma</vt:lpstr>
      <vt:lpstr>Times New Roman</vt:lpstr>
      <vt:lpstr>Wingdings</vt:lpstr>
      <vt:lpstr>Office Theme</vt:lpstr>
      <vt:lpstr>SECOND-WEEK  </vt:lpstr>
      <vt:lpstr>PowerPoint Presentation</vt:lpstr>
      <vt:lpstr>Find the Transfer Function of CR Circuit</vt:lpstr>
      <vt:lpstr>Find the Transfer Function of RC Circuit</vt:lpstr>
      <vt:lpstr>Find the Transfer Function of RC Circuit</vt:lpstr>
      <vt:lpstr>Find the Transfer Function of RLC Circuit</vt:lpstr>
      <vt:lpstr>Find the Transfer Function of RLC Circuit</vt:lpstr>
      <vt:lpstr>Find the Transfer Function of RLC Circuit</vt:lpstr>
      <vt:lpstr>TABLE OF LAPLACE TRANSFORM</vt:lpstr>
      <vt:lpstr>Find The Transfer Function </vt:lpstr>
      <vt:lpstr>Proper Transfer Function </vt:lpstr>
      <vt:lpstr>Strictly Proper Transfer Function </vt:lpstr>
      <vt:lpstr>Improper OR Not Proper Transfer Function </vt:lpstr>
      <vt:lpstr>Poles And Zeros Of Transfer Function</vt:lpstr>
      <vt:lpstr>Q: Find the Poles And Zeros Of Transfer Function</vt:lpstr>
      <vt:lpstr>Q: Write the MATLAB Code  Of Transfer Function</vt:lpstr>
      <vt:lpstr>Pole-Zero Diagram</vt:lpstr>
      <vt:lpstr>Q: Find the Poles And Zeros Of Transfer Function and Draw the Pole – Zero Diagram</vt:lpstr>
      <vt:lpstr>Q: Find the Poles And Zeros Of Transfer Function and Draw the Pole – Zero Diagram</vt:lpstr>
      <vt:lpstr>Q: Find the Poles And Zeros Of Transfer Function and Draw the Pole – Zero Diagram</vt:lpstr>
      <vt:lpstr>Check Different Stable And Unstable Regions</vt:lpstr>
      <vt:lpstr>Order of the Control System</vt:lpstr>
      <vt:lpstr>Root Locus Method</vt:lpstr>
      <vt:lpstr>Root Locus Method</vt:lpstr>
      <vt:lpstr>Procedure of Root Locus</vt:lpstr>
      <vt:lpstr>Procedure of Root Locus</vt:lpstr>
      <vt:lpstr>Procedure of Root Locus</vt:lpstr>
      <vt:lpstr>Procedure of Root Locus</vt:lpstr>
      <vt:lpstr>Procedure of Root Locus</vt:lpstr>
      <vt:lpstr>Zeros and poles of a transfer function</vt:lpstr>
      <vt:lpstr>First order system response</vt:lpstr>
      <vt:lpstr>First order system response</vt:lpstr>
      <vt:lpstr>Unit Step Function OR Heaviside Function</vt:lpstr>
      <vt:lpstr>Unit Impulse Function </vt:lpstr>
      <vt:lpstr>Shifted Unit Step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CONTROL SYSTEM EE-324       Credit-Hours: 3+1</dc:title>
  <dc:creator>Wazir Laghari</dc:creator>
  <cp:lastModifiedBy>Wazir Laghari</cp:lastModifiedBy>
  <cp:revision>14</cp:revision>
  <dcterms:created xsi:type="dcterms:W3CDTF">2021-09-03T17:55:52Z</dcterms:created>
  <dcterms:modified xsi:type="dcterms:W3CDTF">2021-09-20T05:18:39Z</dcterms:modified>
</cp:coreProperties>
</file>