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1" r:id="rId6"/>
    <p:sldId id="270" r:id="rId7"/>
    <p:sldId id="257" r:id="rId8"/>
    <p:sldId id="259" r:id="rId9"/>
    <p:sldId id="260" r:id="rId10"/>
    <p:sldId id="263" r:id="rId11"/>
    <p:sldId id="262" r:id="rId12"/>
    <p:sldId id="264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0" r:id="rId25"/>
    <p:sldId id="281" r:id="rId26"/>
    <p:sldId id="283" r:id="rId27"/>
    <p:sldId id="285" r:id="rId28"/>
    <p:sldId id="284" r:id="rId29"/>
    <p:sldId id="295" r:id="rId30"/>
    <p:sldId id="296" r:id="rId31"/>
    <p:sldId id="297" r:id="rId32"/>
    <p:sldId id="298" r:id="rId33"/>
    <p:sldId id="286" r:id="rId34"/>
    <p:sldId id="290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DBE5-F2DE-4CED-892C-F2486F6B1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C838B-04EF-4674-9E24-0E43D07B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0D59-4AED-47C9-80D5-09A033E7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8A56-D905-450B-8E05-9FC8663A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F6B3-8E5C-451D-9F5C-CD182AAB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96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5E27-9DA8-4F61-B46B-B2DB48BC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06E8-0FB5-4A66-B5D6-0EA2A594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7ADE-D29E-47C6-9423-14EADF9F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914C-62EC-435D-B85F-9428B314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4F5C-8F62-4293-99E7-348DACFC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42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ADA4B-0087-4CE3-985E-C194F5CB4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3028D-ADCF-4A96-8F2A-43BED019F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B2E3-5B30-40B9-95FE-05A914CD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419B-3130-4A30-A880-1CE94D72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0B1C-D60C-4A7D-BD7B-25E91578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16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4BA9-FFB0-4FC0-8518-A08C7523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6144-286E-4C3C-8531-A7106FC5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6E775-3EFB-406D-9CFE-882FD4F8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8474-78F4-4CE9-9BA5-31C92ACA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386F-073C-4074-A4DB-964B0ED1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224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1CB-CEE6-4B21-866D-D82C1A5F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ACD7-275F-425D-AD16-A59619CD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EE639-BDF6-4018-A8B5-3F14C428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23C8-6959-40A2-9778-B1CD55D9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09AE-80F4-4B34-A61A-EDC89DBF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1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4FCD-505F-42E1-8ECF-2482501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F328-A710-470F-9DB9-E47EA4EF3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F7D3-8888-44F2-9120-C2B33C7D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65F85-45DD-46C4-A6CD-6CD8BDCC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A09D-F722-4F74-9D99-38DA1A4C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D37F-1AF9-493C-9997-C8E66E3D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66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3F4C-C805-45E3-9AA9-934284A5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E470-950F-4E92-BCDB-BF54FAC6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0051F-B5F8-4E8F-804E-F29FD8FE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028B1-9798-4922-97ED-B810882C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E7FF-F6F5-440C-8FBB-0D2682142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16D98-4EA7-456E-B04C-D0B83941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FA7AA-F626-4F52-9E82-AB9BFEC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7A841-7B3C-47F1-A782-FF5BF90C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7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6701-A08C-4068-A6EC-13E220D7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039D7-E965-474D-A9AC-DED7CADE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53AA-BF9D-45FA-97A1-77D878B1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2212-E98C-4850-8847-A04FB38A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9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1639-935D-4050-A534-067B8453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B1FCA-F3B1-44DD-8E20-5E5C5C15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8E20-609F-4177-AE1D-7EE73485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09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9A98-50AB-4EFD-B3AC-8DBFE4AB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8620-893F-4332-A4A7-7CF4D870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E337-BFED-45E8-8EC8-4FFF65FF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F415-9D55-4E50-BA50-EDE59DAF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EA805-A694-46FD-BBFE-86B4189C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FED2-AC42-4901-9FB0-5B65518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33E0-F985-4E12-A76A-515F5A84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AB92C-AAA8-4E4C-902C-C1B67BB0E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90697-F59C-4E87-8261-D239FC78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C1F5-DB83-4BCE-9C62-D12DD835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00EE9-8E85-4913-92BE-C7077326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5892-392A-4B04-A316-4873FC23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80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2336F-65A2-4BEA-8FA4-7DBD6B5F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F1EC-E12D-4C54-B2FF-0FF2C0F3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7C1D-62A7-4291-9458-A288B9D8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9D6A-283E-44AD-8998-1304021A77CD}" type="datetimeFigureOut">
              <a:rPr lang="th-TH" smtClean="0"/>
              <a:t>01/11/65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5047-258D-41DD-B782-48E71B1A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3A9A-2D95-408B-8E1D-CCA57A0CD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8196-60D9-4B4B-B27E-99EAAB28DEA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01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6.png"/><Relationship Id="rId4" Type="http://schemas.openxmlformats.org/officeDocument/2006/relationships/image" Target="../media/image44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07.png"/><Relationship Id="rId4" Type="http://schemas.openxmlformats.org/officeDocument/2006/relationships/image" Target="../media/image1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447" y="532014"/>
            <a:ext cx="11479876" cy="5594465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002060"/>
                </a:solidFill>
              </a:rPr>
              <a:t>STATE SPACE ANALYSIS OR </a:t>
            </a:r>
            <a:br>
              <a:rPr lang="en-US" sz="8800" b="1" dirty="0">
                <a:solidFill>
                  <a:srgbClr val="002060"/>
                </a:solidFill>
              </a:rPr>
            </a:br>
            <a:r>
              <a:rPr lang="en-US" sz="8800" b="1" dirty="0">
                <a:solidFill>
                  <a:srgbClr val="002060"/>
                </a:solidFill>
              </a:rPr>
              <a:t>STAPE SPACE REPRESENTATION</a:t>
            </a:r>
            <a:endParaRPr lang="en-US" sz="9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3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488089" y="221269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Use the Formula of Transfer Function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8646610" y="221269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10" y="221269"/>
                <a:ext cx="2688657" cy="810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/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blipFill>
                <a:blip r:embed="rId6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11037252" cy="718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11037252" cy="718658"/>
              </a:xfrm>
              <a:prstGeom prst="rect">
                <a:avLst/>
              </a:prstGeom>
              <a:blipFill>
                <a:blip r:embed="rId7"/>
                <a:stretch>
                  <a:fillRect b="-186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C46BA4-B28D-4F13-9C96-A72CE3C76723}"/>
              </a:ext>
            </a:extLst>
          </p:cNvPr>
          <p:cNvSpPr/>
          <p:nvPr/>
        </p:nvSpPr>
        <p:spPr>
          <a:xfrm>
            <a:off x="8646610" y="86497"/>
            <a:ext cx="3245254" cy="23871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/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/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9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/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blipFill>
                <a:blip r:embed="rId2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87B93E-D89E-43C2-A8C7-D1335F6340CA}"/>
              </a:ext>
            </a:extLst>
          </p:cNvPr>
          <p:cNvSpPr/>
          <p:nvPr/>
        </p:nvSpPr>
        <p:spPr>
          <a:xfrm>
            <a:off x="1260389" y="407773"/>
            <a:ext cx="7933038" cy="1618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7208127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7208127" cy="725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55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39136" y="228995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" y="228995"/>
                <a:ext cx="10752437" cy="1303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/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544475" y="4435496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5" y="4435496"/>
                <a:ext cx="11140125" cy="146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8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229375" y="445423"/>
                <a:ext cx="9421252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sz="2400" dirty="0"/>
                  <a:t> </a:t>
                </a:r>
                <a:endParaRPr lang="th-T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5" y="445423"/>
                <a:ext cx="9421252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D2076-9879-4C93-B0D7-3261C6E6E9A2}"/>
                  </a:ext>
                </a:extLst>
              </p:cNvPr>
              <p:cNvSpPr txBox="1"/>
              <p:nvPr/>
            </p:nvSpPr>
            <p:spPr>
              <a:xfrm>
                <a:off x="229375" y="2429176"/>
                <a:ext cx="5572897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+8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+8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+12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+8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+12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D2076-9879-4C93-B0D7-3261C6E6E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5" y="2429176"/>
                <a:ext cx="5572897" cy="7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11F71E-5B72-49C7-AE7D-36DCD80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02995"/>
              </p:ext>
            </p:extLst>
          </p:nvPr>
        </p:nvGraphicFramePr>
        <p:xfrm>
          <a:off x="631480" y="4177938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3664DCF-C6FE-47D5-8E05-882898F61DAD}"/>
              </a:ext>
            </a:extLst>
          </p:cNvPr>
          <p:cNvSpPr/>
          <p:nvPr/>
        </p:nvSpPr>
        <p:spPr>
          <a:xfrm>
            <a:off x="631480" y="3880796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86330-52BA-46D9-A321-C9DD5F68EF0A}"/>
              </a:ext>
            </a:extLst>
          </p:cNvPr>
          <p:cNvSpPr txBox="1"/>
          <p:nvPr/>
        </p:nvSpPr>
        <p:spPr>
          <a:xfrm>
            <a:off x="5421527" y="2272979"/>
            <a:ext cx="609805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&gt;&gt; </a:t>
            </a:r>
            <a:r>
              <a:rPr lang="en-US" dirty="0" err="1"/>
              <a:t>syms</a:t>
            </a:r>
            <a:r>
              <a:rPr lang="en-US" dirty="0"/>
              <a:t> s</a:t>
            </a:r>
          </a:p>
          <a:p>
            <a:r>
              <a:rPr lang="th-TH" dirty="0"/>
              <a:t>&gt;&gt; A = [8 1];</a:t>
            </a:r>
          </a:p>
          <a:p>
            <a:r>
              <a:rPr lang="en-GB" dirty="0"/>
              <a:t>&gt;&gt; B = [((s+8)/(s^2+8*s+12)) ((1)/(s^2+8*s+12)); ((-12)/(s^2+8*s+12)) ((s)/(s^2+8*s+12))]</a:t>
            </a:r>
            <a:r>
              <a:rPr lang="en-US" dirty="0"/>
              <a:t>;</a:t>
            </a:r>
            <a:endParaRPr lang="en-GB" dirty="0"/>
          </a:p>
          <a:p>
            <a:r>
              <a:rPr lang="en-GB" dirty="0"/>
              <a:t>&gt;&gt; C = [0;1];</a:t>
            </a:r>
          </a:p>
          <a:p>
            <a:r>
              <a:rPr lang="en-GB" dirty="0"/>
              <a:t>&gt;&gt; D = A*B*C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876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62" y="688804"/>
            <a:ext cx="118274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Q: Consider a Single Input Single Output System whose State Variable description is given by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Determine the Transfer Function</a:t>
            </a:r>
            <a:endParaRPr lang="th-T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74588" y="2286885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2286885"/>
                <a:ext cx="4379597" cy="958852"/>
              </a:xfrm>
              <a:prstGeom prst="rect">
                <a:avLst/>
              </a:prstGeom>
              <a:blipFill>
                <a:blip r:embed="rId2"/>
                <a:stretch>
                  <a:fillRect r="-3755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/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blipFill>
                <a:blip r:embed="rId3"/>
                <a:stretch>
                  <a:fillRect l="-9459" b="-110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3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88" y="381465"/>
            <a:ext cx="11827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General Formula to write State Model</a:t>
            </a:r>
            <a:endParaRPr lang="th-TH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blipFill>
                <a:blip r:embed="rId2"/>
                <a:stretch>
                  <a:fillRect l="-1639" t="-32857" r="-1311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blipFill>
                <a:blip r:embed="rId3"/>
                <a:stretch>
                  <a:fillRect l="-2911" t="-32394" r="-189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9F6C55-2536-492C-90B7-C5B459F87490}"/>
              </a:ext>
            </a:extLst>
          </p:cNvPr>
          <p:cNvSpPr txBox="1"/>
          <p:nvPr/>
        </p:nvSpPr>
        <p:spPr>
          <a:xfrm>
            <a:off x="475733" y="2632921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Comparing equation (1) and (2) with given equations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586963" y="3896353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3896353"/>
                <a:ext cx="4379597" cy="958852"/>
              </a:xfrm>
              <a:prstGeom prst="rect">
                <a:avLst/>
              </a:prstGeom>
              <a:blipFill>
                <a:blip r:embed="rId4"/>
                <a:stretch>
                  <a:fillRect r="-3755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blipFill>
                <a:blip r:embed="rId5"/>
                <a:stretch>
                  <a:fillRect l="-5095" r="-4221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blipFill>
                <a:blip r:embed="rId6"/>
                <a:stretch>
                  <a:fillRect l="-2717" t="-32394" r="-1630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889687" y="36375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533136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805882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720282" y="363757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5053915" y="371825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739363" y="589162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701563" y="589162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533136" y="578576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216876" y="5840284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785288" y="5840283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576120" y="58085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/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blipFill>
                <a:blip r:embed="rId7"/>
                <a:stretch>
                  <a:fillRect l="-1619" t="-32394" r="-1296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blipFill>
                <a:blip r:embed="rId2"/>
                <a:stretch>
                  <a:fillRect l="-2915" t="-32394" r="-2041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438683" y="782450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782450"/>
                <a:ext cx="4379597" cy="958852"/>
              </a:xfrm>
              <a:prstGeom prst="rect">
                <a:avLst/>
              </a:prstGeom>
              <a:blipFill>
                <a:blip r:embed="rId3"/>
                <a:stretch>
                  <a:fillRect r="-376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blipFill>
                <a:blip r:embed="rId4"/>
                <a:stretch>
                  <a:fillRect l="-5240" r="-4076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blipFill>
                <a:blip r:embed="rId5"/>
                <a:stretch>
                  <a:fillRect l="-3053" t="-32394" r="-183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741407" y="523677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384856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657602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572002" y="52367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4905635" y="60434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591083" y="277772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553283" y="277772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384856" y="26718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068596" y="2726381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637008" y="27263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427840" y="269466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302738" y="3979575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Calculate the values of A, B, C and D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21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488089" y="221269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STEP-3: Use the Formula of Transfer Function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11" y="1142495"/>
                <a:ext cx="2004884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1950473"/>
                <a:ext cx="25362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55" y="1486952"/>
                <a:ext cx="13793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/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F0C7AE-474E-4E90-980F-2E6C8C85A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1142495"/>
                <a:ext cx="7283277" cy="523220"/>
              </a:xfrm>
              <a:prstGeom prst="rect">
                <a:avLst/>
              </a:prstGeom>
              <a:blipFill>
                <a:blip r:embed="rId6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10618676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3AAB5E-B428-4360-B78F-76A64978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10618676" cy="725648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C46BA4-B28D-4F13-9C96-A72CE3C76723}"/>
              </a:ext>
            </a:extLst>
          </p:cNvPr>
          <p:cNvSpPr/>
          <p:nvPr/>
        </p:nvSpPr>
        <p:spPr>
          <a:xfrm>
            <a:off x="8646610" y="86497"/>
            <a:ext cx="3245254" cy="23871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/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E07179-2128-42B7-B898-03800F85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" y="4806726"/>
                <a:ext cx="8542155" cy="790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/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8413A5-7325-4953-B9B6-0F5B54B90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9" y="5763756"/>
                <a:ext cx="10751955" cy="7256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A3993-8902-40BA-818E-DF89B37417B3}"/>
                  </a:ext>
                </a:extLst>
              </p:cNvPr>
              <p:cNvSpPr txBox="1"/>
              <p:nvPr/>
            </p:nvSpPr>
            <p:spPr>
              <a:xfrm>
                <a:off x="8583766" y="163405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A3993-8902-40BA-818E-DF89B374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66" y="163405"/>
                <a:ext cx="2688657" cy="810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8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/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𝐴𝑑𝑗𝑜𝑖𝑛𝑡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ED9FC-6690-411E-8C01-F676F798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75" y="920579"/>
                <a:ext cx="7609840" cy="727187"/>
              </a:xfrm>
              <a:prstGeom prst="rect">
                <a:avLst/>
              </a:prstGeom>
              <a:blipFill>
                <a:blip r:embed="rId2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87B93E-D89E-43C2-A8C7-D1335F6340CA}"/>
              </a:ext>
            </a:extLst>
          </p:cNvPr>
          <p:cNvSpPr/>
          <p:nvPr/>
        </p:nvSpPr>
        <p:spPr>
          <a:xfrm>
            <a:off x="1260389" y="407773"/>
            <a:ext cx="7933038" cy="16187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/>
              <p:nvPr/>
            </p:nvSpPr>
            <p:spPr>
              <a:xfrm>
                <a:off x="488089" y="2940879"/>
                <a:ext cx="7017370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BDDE5-3A5C-430E-B1DA-98647AFFA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9" y="2940879"/>
                <a:ext cx="7017370" cy="725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/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C59F1-1F99-4535-A107-38ED7CF2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0" y="5060487"/>
                <a:ext cx="10752437" cy="1303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3" y="3975016"/>
                <a:ext cx="3734829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2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/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D0C38-E4E4-4371-87FF-5268AB3F2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2" y="1752189"/>
                <a:ext cx="6846666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/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1   0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+0 </m:t>
                    </m:r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261984-C0DC-41AD-85AA-CA5F94BE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7" y="2495362"/>
                <a:ext cx="11140125" cy="146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/>
              <p:nvPr/>
            </p:nvSpPr>
            <p:spPr>
              <a:xfrm>
                <a:off x="544475" y="4435496"/>
                <a:ext cx="11140125" cy="758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0B375C-F52A-4DD2-B29C-57BF79EA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5" y="4435496"/>
                <a:ext cx="11140125" cy="758606"/>
              </a:xfrm>
              <a:prstGeom prst="rect">
                <a:avLst/>
              </a:prstGeom>
              <a:blipFill>
                <a:blip r:embed="rId5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0E4EE-01A4-4589-9DFC-20915B4AA89A}"/>
                  </a:ext>
                </a:extLst>
              </p:cNvPr>
              <p:cNvSpPr txBox="1"/>
              <p:nvPr/>
            </p:nvSpPr>
            <p:spPr>
              <a:xfrm>
                <a:off x="222421" y="209785"/>
                <a:ext cx="10752437" cy="13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h-TH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0E4EE-01A4-4589-9DFC-20915B4A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1" y="209785"/>
                <a:ext cx="10752437" cy="1303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77" y="1626120"/>
            <a:ext cx="11689079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It is the modern approach of analysis and design of Control Systems.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Control system represent in the State Space Representation.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/>
              <a:t>It is a mathematical model of Physical System as a set of input, output and state variables related by first-order differential equations.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117" y="157307"/>
            <a:ext cx="10515600" cy="994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STATE SPACE REPRESENTATION 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OR STATE SPACE ANALYSIS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569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04C0BA-0085-4E22-B5EA-1DFDAAA249EC}"/>
              </a:ext>
            </a:extLst>
          </p:cNvPr>
          <p:cNvSpPr txBox="1"/>
          <p:nvPr/>
        </p:nvSpPr>
        <p:spPr>
          <a:xfrm>
            <a:off x="354742" y="2525857"/>
            <a:ext cx="114825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&gt;&gt; </a:t>
            </a:r>
            <a:r>
              <a:rPr lang="en-GB" dirty="0" err="1"/>
              <a:t>syms</a:t>
            </a:r>
            <a:r>
              <a:rPr lang="en-GB" dirty="0"/>
              <a:t> s</a:t>
            </a:r>
            <a:endParaRPr lang="th-TH" dirty="0"/>
          </a:p>
          <a:p>
            <a:r>
              <a:rPr lang="th-TH" dirty="0"/>
              <a:t>&gt;&gt; A = [1 0];</a:t>
            </a:r>
          </a:p>
          <a:p>
            <a:r>
              <a:rPr lang="th-TH" dirty="0"/>
              <a:t>&gt;&gt; B = [((s+3)/(s^2+3*s+12)) ((1)/(s^2+3*s+2));((-2)/(s^2+3*s+2)) ((s)/(s^2+3*s+2))]</a:t>
            </a:r>
            <a:r>
              <a:rPr lang="en-US" dirty="0"/>
              <a:t>;</a:t>
            </a:r>
            <a:endParaRPr lang="th-TH" dirty="0"/>
          </a:p>
          <a:p>
            <a:r>
              <a:rPr lang="th-TH" dirty="0"/>
              <a:t> &gt;&gt; C=[0;1]</a:t>
            </a:r>
          </a:p>
          <a:p>
            <a:r>
              <a:rPr lang="th-TH" dirty="0"/>
              <a:t>&gt;&gt; D=A*B*C</a:t>
            </a:r>
          </a:p>
          <a:p>
            <a:r>
              <a:rPr lang="th-TH" dirty="0"/>
              <a:t> </a:t>
            </a:r>
          </a:p>
          <a:p>
            <a:r>
              <a:rPr lang="th-TH" dirty="0"/>
              <a:t>D =</a:t>
            </a:r>
          </a:p>
          <a:p>
            <a:r>
              <a:rPr lang="th-TH" dirty="0"/>
              <a:t> </a:t>
            </a:r>
          </a:p>
          <a:p>
            <a:r>
              <a:rPr lang="th-TH" dirty="0"/>
              <a:t>1/(s^2 + 3*s + 2)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DDB3E-6283-4A2C-8F7C-D991CB0B6EC9}"/>
              </a:ext>
            </a:extLst>
          </p:cNvPr>
          <p:cNvSpPr txBox="1"/>
          <p:nvPr/>
        </p:nvSpPr>
        <p:spPr>
          <a:xfrm>
            <a:off x="1062681" y="518984"/>
            <a:ext cx="47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Calculation in </a:t>
            </a:r>
            <a:r>
              <a:rPr lang="en-US" b="1" dirty="0" err="1">
                <a:solidFill>
                  <a:srgbClr val="92D050"/>
                </a:solidFill>
              </a:rPr>
              <a:t>Matlab</a:t>
            </a:r>
            <a:endParaRPr lang="th-TH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912BA9-EC11-4EFA-8729-FF15DF17FF62}"/>
                  </a:ext>
                </a:extLst>
              </p:cNvPr>
              <p:cNvSpPr txBox="1"/>
              <p:nvPr/>
            </p:nvSpPr>
            <p:spPr>
              <a:xfrm>
                <a:off x="4139514" y="524063"/>
                <a:ext cx="7426409" cy="1787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1   0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912BA9-EC11-4EFA-8729-FF15DF17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514" y="524063"/>
                <a:ext cx="7426409" cy="1787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08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054-B992-473B-BCCD-F7C80E2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800" b="1" dirty="0">
                <a:solidFill>
                  <a:schemeClr val="accent2"/>
                </a:solidFill>
              </a:rPr>
              <a:t>HOME WORK</a:t>
            </a:r>
            <a:endParaRPr lang="th-TH" sz="8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/>
              <p:nvPr/>
            </p:nvSpPr>
            <p:spPr>
              <a:xfrm>
                <a:off x="384308" y="1455623"/>
                <a:ext cx="114233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th-TH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1455623"/>
                <a:ext cx="1142338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/>
              <p:nvPr/>
            </p:nvSpPr>
            <p:spPr>
              <a:xfrm>
                <a:off x="384308" y="2361337"/>
                <a:ext cx="344549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2361337"/>
                <a:ext cx="3445495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/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/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/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5FF5934-685A-469B-AD4F-670FA498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92859"/>
              </p:ext>
            </p:extLst>
          </p:nvPr>
        </p:nvGraphicFramePr>
        <p:xfrm>
          <a:off x="8780288" y="3924595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A765235-266C-41BC-BE4C-0A25E433FAF1}"/>
              </a:ext>
            </a:extLst>
          </p:cNvPr>
          <p:cNvSpPr/>
          <p:nvPr/>
        </p:nvSpPr>
        <p:spPr>
          <a:xfrm>
            <a:off x="8780288" y="3627453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/>
              <p:nvPr/>
            </p:nvSpPr>
            <p:spPr>
              <a:xfrm>
                <a:off x="708756" y="5628503"/>
                <a:ext cx="4006994" cy="825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+15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6" y="5628503"/>
                <a:ext cx="4006994" cy="8254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89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054-B992-473B-BCCD-F7C80E2B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8800" b="1" dirty="0">
                <a:solidFill>
                  <a:schemeClr val="accent2"/>
                </a:solidFill>
              </a:rPr>
              <a:t>HOME WORK</a:t>
            </a:r>
            <a:endParaRPr lang="th-TH" sz="8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/>
              <p:nvPr/>
            </p:nvSpPr>
            <p:spPr>
              <a:xfrm>
                <a:off x="384308" y="1455623"/>
                <a:ext cx="116782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𝑡h𝑖𝑟𝑑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th-TH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4C387A-1E92-418D-87D5-1675F80B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1455623"/>
                <a:ext cx="116782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/>
              <p:nvPr/>
            </p:nvSpPr>
            <p:spPr>
              <a:xfrm>
                <a:off x="384308" y="2361337"/>
                <a:ext cx="291009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87693-86B0-48D4-AB07-71356C6F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08" y="2361337"/>
                <a:ext cx="2910091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/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A4232-C95C-4C68-A3FE-22D6B4CB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22" y="2361337"/>
                <a:ext cx="2227304" cy="1266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/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BCDED-F8DB-464F-810A-1359A67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26" y="2669434"/>
                <a:ext cx="298621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/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C1B269-CDCE-44D6-B257-80403A5B2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13" y="2576899"/>
                <a:ext cx="21578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65FF5934-685A-469B-AD4F-670FA498ED40}"/>
              </a:ext>
            </a:extLst>
          </p:cNvPr>
          <p:cNvGraphicFramePr>
            <a:graphicFrameLocks noGrp="1"/>
          </p:cNvGraphicFramePr>
          <p:nvPr/>
        </p:nvGraphicFramePr>
        <p:xfrm>
          <a:off x="8780288" y="3924595"/>
          <a:ext cx="22695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24">
                  <a:extLst>
                    <a:ext uri="{9D8B030D-6E8A-4147-A177-3AD203B41FA5}">
                      <a16:colId xmlns:a16="http://schemas.microsoft.com/office/drawing/2014/main" val="31662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A=[0 1;-12 -8];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B =[0;1];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C = [8 1];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D = 0;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[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]=ss2tf(A,B,C,D);</a:t>
                      </a: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&gt;&gt; 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mySys_tf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</a:rPr>
                        <a:t>n,d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003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A765235-266C-41BC-BE4C-0A25E433FAF1}"/>
              </a:ext>
            </a:extLst>
          </p:cNvPr>
          <p:cNvSpPr/>
          <p:nvPr/>
        </p:nvSpPr>
        <p:spPr>
          <a:xfrm>
            <a:off x="8780288" y="3627453"/>
            <a:ext cx="3027404" cy="26196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/>
              <p:nvPr/>
            </p:nvSpPr>
            <p:spPr>
              <a:xfrm>
                <a:off x="708756" y="5628503"/>
                <a:ext cx="5000856" cy="87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+55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+195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+225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C3655-18E0-4785-ABE1-9A24A10C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6" y="5628503"/>
                <a:ext cx="5000856" cy="871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33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D41EBE-EFB8-DBE0-B1CA-4BFD41AB3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077690"/>
                  </p:ext>
                </p:extLst>
              </p:nvPr>
            </p:nvGraphicFramePr>
            <p:xfrm>
              <a:off x="577049" y="400068"/>
              <a:ext cx="11248008" cy="5791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4004">
                      <a:extLst>
                        <a:ext uri="{9D8B030D-6E8A-4147-A177-3AD203B41FA5}">
                          <a16:colId xmlns:a16="http://schemas.microsoft.com/office/drawing/2014/main" val="1457765907"/>
                        </a:ext>
                      </a:extLst>
                    </a:gridCol>
                    <a:gridCol w="5624004">
                      <a:extLst>
                        <a:ext uri="{9D8B030D-6E8A-4147-A177-3AD203B41FA5}">
                          <a16:colId xmlns:a16="http://schemas.microsoft.com/office/drawing/2014/main" val="800908356"/>
                        </a:ext>
                      </a:extLst>
                    </a:gridCol>
                  </a:tblGrid>
                  <a:tr h="780661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INDUCTOR VOLATGE-CURRENT REALTIONSHIP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CAPACITOR VOLTAGE-CURRENT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017097"/>
                      </a:ext>
                    </a:extLst>
                  </a:tr>
                  <a:tr h="101986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692852"/>
                      </a:ext>
                    </a:extLst>
                  </a:tr>
                  <a:tr h="27061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Taking Integration on both sides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𝑖𝑑𝑡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3870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D41EBE-EFB8-DBE0-B1CA-4BFD41AB3E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077690"/>
                  </p:ext>
                </p:extLst>
              </p:nvPr>
            </p:nvGraphicFramePr>
            <p:xfrm>
              <a:off x="577049" y="400068"/>
              <a:ext cx="11248008" cy="5791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4004">
                      <a:extLst>
                        <a:ext uri="{9D8B030D-6E8A-4147-A177-3AD203B41FA5}">
                          <a16:colId xmlns:a16="http://schemas.microsoft.com/office/drawing/2014/main" val="1457765907"/>
                        </a:ext>
                      </a:extLst>
                    </a:gridCol>
                    <a:gridCol w="5624004">
                      <a:extLst>
                        <a:ext uri="{9D8B030D-6E8A-4147-A177-3AD203B41FA5}">
                          <a16:colId xmlns:a16="http://schemas.microsoft.com/office/drawing/2014/main" val="800908356"/>
                        </a:ext>
                      </a:extLst>
                    </a:gridCol>
                  </a:tblGrid>
                  <a:tr h="780661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INDUCTOR VOLATGE-CURRENT REALTIONSHIP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CAPACITOR VOLTAGE-CURRENT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017097"/>
                      </a:ext>
                    </a:extLst>
                  </a:tr>
                  <a:tr h="1019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" t="-79167" r="-100433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08" t="-79167" r="-433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9692852"/>
                      </a:ext>
                    </a:extLst>
                  </a:tr>
                  <a:tr h="39907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" t="-45954" r="-100433" b="-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08" t="-45954" r="-433" b="-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3870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37833-BC20-35FC-7B66-D687CC5F15E9}"/>
                  </a:ext>
                </a:extLst>
              </p:cNvPr>
              <p:cNvSpPr txBox="1"/>
              <p:nvPr/>
            </p:nvSpPr>
            <p:spPr>
              <a:xfrm>
                <a:off x="7514949" y="5069149"/>
                <a:ext cx="2037994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F37833-BC20-35FC-7B66-D687CC5F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949" y="5069149"/>
                <a:ext cx="2037994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FE1F65-4D1D-2B44-ABDB-3A41A398D2E1}"/>
              </a:ext>
            </a:extLst>
          </p:cNvPr>
          <p:cNvSpPr txBox="1"/>
          <p:nvPr/>
        </p:nvSpPr>
        <p:spPr>
          <a:xfrm>
            <a:off x="594803" y="4332303"/>
            <a:ext cx="28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E9B5A-9501-C5C6-46D2-EB940444FA29}"/>
              </a:ext>
            </a:extLst>
          </p:cNvPr>
          <p:cNvSpPr txBox="1"/>
          <p:nvPr/>
        </p:nvSpPr>
        <p:spPr>
          <a:xfrm>
            <a:off x="6241002" y="3151573"/>
            <a:ext cx="523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Integration on both sides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1D1AD-0BC3-63D3-C98C-4FC852AD3638}"/>
                  </a:ext>
                </a:extLst>
              </p:cNvPr>
              <p:cNvSpPr txBox="1"/>
              <p:nvPr/>
            </p:nvSpPr>
            <p:spPr>
              <a:xfrm>
                <a:off x="6445188" y="3728621"/>
                <a:ext cx="4181383" cy="16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1D1AD-0BC3-63D3-C98C-4FC852AD3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88" y="3728621"/>
                <a:ext cx="4181383" cy="1653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BC9691-6C9D-4B26-D1D9-5381D485AACC}"/>
              </a:ext>
            </a:extLst>
          </p:cNvPr>
          <p:cNvSpPr txBox="1"/>
          <p:nvPr/>
        </p:nvSpPr>
        <p:spPr>
          <a:xfrm>
            <a:off x="6294268" y="4492101"/>
            <a:ext cx="116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68221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4810A-9CDE-6978-CE66-C74E39B22BB1}"/>
                  </a:ext>
                </a:extLst>
              </p:cNvPr>
              <p:cNvSpPr txBox="1"/>
              <p:nvPr/>
            </p:nvSpPr>
            <p:spPr>
              <a:xfrm>
                <a:off x="121274" y="184254"/>
                <a:ext cx="119648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srgbClr val="FF0000"/>
                    </a:solidFill>
                  </a:rPr>
                  <a:t>Q: Consider the Electrical System shown in Figure below. The inductor current and capacitor voltage as a state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𝒔𝒐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𝒒𝒖𝒆𝒔𝒕𝒊𝒐𝒏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𝒕𝒘𝒐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𝒔𝒕𝒂𝒕𝒆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𝒗𝒂𝒓𝒊𝒂𝒃𝒍𝒆𝒔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𝒔𝒚𝒔𝒕𝒆𝒎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B4810A-9CDE-6978-CE66-C74E39B22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4" y="184254"/>
                <a:ext cx="11964838" cy="1200329"/>
              </a:xfrm>
              <a:prstGeom prst="rect">
                <a:avLst/>
              </a:prstGeom>
              <a:blipFill>
                <a:blip r:embed="rId2"/>
                <a:stretch>
                  <a:fillRect l="-815" t="-4061" r="-764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C2C10B-A3AB-FDF1-5D24-765520EA9FAD}"/>
              </a:ext>
            </a:extLst>
          </p:cNvPr>
          <p:cNvSpPr txBox="1"/>
          <p:nvPr/>
        </p:nvSpPr>
        <p:spPr>
          <a:xfrm>
            <a:off x="523782" y="1491448"/>
            <a:ext cx="373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E457F-4ABC-B503-BD9D-A6B8660F5D1B}"/>
              </a:ext>
            </a:extLst>
          </p:cNvPr>
          <p:cNvSpPr txBox="1"/>
          <p:nvPr/>
        </p:nvSpPr>
        <p:spPr>
          <a:xfrm>
            <a:off x="239697" y="2086253"/>
            <a:ext cx="937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Applying KVL, we can write equations from Input Side,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8E0D1-880B-D8A9-9D54-B0ABD1BFAAEA}"/>
                  </a:ext>
                </a:extLst>
              </p:cNvPr>
              <p:cNvSpPr txBox="1"/>
              <p:nvPr/>
            </p:nvSpPr>
            <p:spPr>
              <a:xfrm>
                <a:off x="559293" y="2725444"/>
                <a:ext cx="3934988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8E0D1-880B-D8A9-9D54-B0ABD1BF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3" y="2725444"/>
                <a:ext cx="3934988" cy="113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336C2-595E-D58E-9815-A069DE53874E}"/>
                  </a:ext>
                </a:extLst>
              </p:cNvPr>
              <p:cNvSpPr txBox="1"/>
              <p:nvPr/>
            </p:nvSpPr>
            <p:spPr>
              <a:xfrm>
                <a:off x="543018" y="3730101"/>
                <a:ext cx="3806811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336C2-595E-D58E-9815-A069DE538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8" y="3730101"/>
                <a:ext cx="3806811" cy="1130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C37D98-5BA1-3C3E-6FF3-5A17F89CE3A8}"/>
              </a:ext>
            </a:extLst>
          </p:cNvPr>
          <p:cNvSpPr txBox="1"/>
          <p:nvPr/>
        </p:nvSpPr>
        <p:spPr>
          <a:xfrm>
            <a:off x="266330" y="5069150"/>
            <a:ext cx="11842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want to write state-space-equation, but in state-space-representation there is no integration is involved, so we replace with 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B61711-FBEB-D142-8D0C-B695641CAC79}"/>
                  </a:ext>
                </a:extLst>
              </p:cNvPr>
              <p:cNvSpPr txBox="1"/>
              <p:nvPr/>
            </p:nvSpPr>
            <p:spPr>
              <a:xfrm>
                <a:off x="9476913" y="5495277"/>
                <a:ext cx="1991635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B61711-FBEB-D142-8D0C-B695641CA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913" y="5495277"/>
                <a:ext cx="1991635" cy="1130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9866F-CC60-C04A-2CC9-FBBE1DDC5FD3}"/>
                  </a:ext>
                </a:extLst>
              </p:cNvPr>
              <p:cNvSpPr txBox="1"/>
              <p:nvPr/>
            </p:nvSpPr>
            <p:spPr>
              <a:xfrm>
                <a:off x="544497" y="5826711"/>
                <a:ext cx="3025636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9866F-CC60-C04A-2CC9-FBBE1DDC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97" y="5826711"/>
                <a:ext cx="3025636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B8B9D5B-1C16-E5E4-239E-C3614B67C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237" y="2147259"/>
            <a:ext cx="4105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1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9866F-CC60-C04A-2CC9-FBBE1DDC5FD3}"/>
                  </a:ext>
                </a:extLst>
              </p:cNvPr>
              <p:cNvSpPr txBox="1"/>
              <p:nvPr/>
            </p:nvSpPr>
            <p:spPr>
              <a:xfrm>
                <a:off x="562252" y="207146"/>
                <a:ext cx="3025636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9866F-CC60-C04A-2CC9-FBBE1DDC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2" y="207146"/>
                <a:ext cx="3025636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11DC815-AD76-9912-3B96-DBE2DFD03674}"/>
              </a:ext>
            </a:extLst>
          </p:cNvPr>
          <p:cNvSpPr txBox="1"/>
          <p:nvPr/>
        </p:nvSpPr>
        <p:spPr>
          <a:xfrm>
            <a:off x="153880" y="1154097"/>
            <a:ext cx="1203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One thing remember, when you writing a differential equation of any system, there should be one differential term and all the variables must be an </a:t>
            </a:r>
            <a:r>
              <a:rPr lang="en-US" sz="2000" b="1" dirty="0">
                <a:solidFill>
                  <a:srgbClr val="7030A0"/>
                </a:solidFill>
              </a:rPr>
              <a:t>Input state variables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Above equation satisfied these condition, such derivative available, current and voltage both are state variables are present.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361FDC-20C8-594D-7FA0-70C97F428E92}"/>
                  </a:ext>
                </a:extLst>
              </p:cNvPr>
              <p:cNvSpPr txBox="1"/>
              <p:nvPr/>
            </p:nvSpPr>
            <p:spPr>
              <a:xfrm>
                <a:off x="359545" y="2534575"/>
                <a:ext cx="3025636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361FDC-20C8-594D-7FA0-70C97F42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5" y="2534575"/>
                <a:ext cx="3025636" cy="81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A6C5F-C49C-5B57-C705-73714AA375C7}"/>
                  </a:ext>
                </a:extLst>
              </p:cNvPr>
              <p:cNvSpPr txBox="1"/>
              <p:nvPr/>
            </p:nvSpPr>
            <p:spPr>
              <a:xfrm>
                <a:off x="290004" y="3521476"/>
                <a:ext cx="3371885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A6C5F-C49C-5B57-C705-73714AA3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4" y="3521476"/>
                <a:ext cx="3371885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EC7DA3-CBC8-789D-E0D6-EDB9C502F985}"/>
                  </a:ext>
                </a:extLst>
              </p:cNvPr>
              <p:cNvSpPr txBox="1"/>
              <p:nvPr/>
            </p:nvSpPr>
            <p:spPr>
              <a:xfrm>
                <a:off x="255971" y="4552766"/>
                <a:ext cx="771429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EC7DA3-CBC8-789D-E0D6-EDB9C502F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1" y="4552766"/>
                <a:ext cx="7714291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C030143-3C08-FBB9-B8AC-AEC9FF5D5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950" y="2130005"/>
            <a:ext cx="4105275" cy="2667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8D13AE-CD1F-D37C-58A3-5FBFE528C054}"/>
              </a:ext>
            </a:extLst>
          </p:cNvPr>
          <p:cNvSpPr txBox="1"/>
          <p:nvPr/>
        </p:nvSpPr>
        <p:spPr>
          <a:xfrm>
            <a:off x="118927" y="5467808"/>
            <a:ext cx="937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Applying KVL, on output side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3EDFFA-2536-DE8A-7916-9BC34C1EAF44}"/>
                  </a:ext>
                </a:extLst>
              </p:cNvPr>
              <p:cNvSpPr txBox="1"/>
              <p:nvPr/>
            </p:nvSpPr>
            <p:spPr>
              <a:xfrm>
                <a:off x="-77638" y="5800975"/>
                <a:ext cx="8341744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3EDFFA-2536-DE8A-7916-9BC34C1EA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638" y="5800975"/>
                <a:ext cx="8341744" cy="91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56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5AFF3-7F4A-B130-3943-12A4BF500E89}"/>
                  </a:ext>
                </a:extLst>
              </p:cNvPr>
              <p:cNvSpPr txBox="1"/>
              <p:nvPr/>
            </p:nvSpPr>
            <p:spPr>
              <a:xfrm>
                <a:off x="0" y="3351074"/>
                <a:ext cx="7651630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5AFF3-7F4A-B130-3943-12A4BF500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1074"/>
                <a:ext cx="7651630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1243D2-99D4-30AF-54E3-18D7F7823BD3}"/>
              </a:ext>
            </a:extLst>
          </p:cNvPr>
          <p:cNvSpPr txBox="1"/>
          <p:nvPr/>
        </p:nvSpPr>
        <p:spPr>
          <a:xfrm>
            <a:off x="8738559" y="184385"/>
            <a:ext cx="3077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Can equation (2), satisfied conditions.</a:t>
            </a:r>
          </a:p>
          <a:p>
            <a:pPr algn="just"/>
            <a:r>
              <a:rPr lang="en-US" sz="2400" dirty="0"/>
              <a:t>Yes it have a  derivative term, and also current and voltage both state variables are present.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DFB502-606B-C33B-5176-D5E08FE8F22B}"/>
              </a:ext>
            </a:extLst>
          </p:cNvPr>
          <p:cNvSpPr/>
          <p:nvPr/>
        </p:nvSpPr>
        <p:spPr>
          <a:xfrm>
            <a:off x="8669547" y="163903"/>
            <a:ext cx="3303917" cy="23808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07A3-318F-0201-4D90-E4B0C9393CC5}"/>
              </a:ext>
            </a:extLst>
          </p:cNvPr>
          <p:cNvSpPr txBox="1"/>
          <p:nvPr/>
        </p:nvSpPr>
        <p:spPr>
          <a:xfrm>
            <a:off x="94890" y="259655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Renaming of equation for simplicity such as equation (1) as (2) and (2) as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F7AA0B-1BFE-5572-6E9B-0225E313EBED}"/>
                  </a:ext>
                </a:extLst>
              </p:cNvPr>
              <p:cNvSpPr txBox="1"/>
              <p:nvPr/>
            </p:nvSpPr>
            <p:spPr>
              <a:xfrm>
                <a:off x="244469" y="5101981"/>
                <a:ext cx="791306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F7AA0B-1BFE-5572-6E9B-0225E313E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9" y="5101981"/>
                <a:ext cx="7913064" cy="81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5EC6C-AE87-B2C5-FE0B-688F93356807}"/>
                  </a:ext>
                </a:extLst>
              </p:cNvPr>
              <p:cNvSpPr txBox="1"/>
              <p:nvPr/>
            </p:nvSpPr>
            <p:spPr>
              <a:xfrm>
                <a:off x="333609" y="187800"/>
                <a:ext cx="7714291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55EC6C-AE87-B2C5-FE0B-688F9335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9" y="187800"/>
                <a:ext cx="7714291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A768FB-8308-26C1-4F67-AC5857BB0025}"/>
                  </a:ext>
                </a:extLst>
              </p:cNvPr>
              <p:cNvSpPr txBox="1"/>
              <p:nvPr/>
            </p:nvSpPr>
            <p:spPr>
              <a:xfrm>
                <a:off x="0" y="1436009"/>
                <a:ext cx="8341744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A768FB-8308-26C1-4F67-AC5857BB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6009"/>
                <a:ext cx="8341744" cy="910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48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C2E0A-FA3E-6BFB-9E5E-7F84B12D0750}"/>
                  </a:ext>
                </a:extLst>
              </p:cNvPr>
              <p:cNvSpPr txBox="1"/>
              <p:nvPr/>
            </p:nvSpPr>
            <p:spPr>
              <a:xfrm>
                <a:off x="146650" y="1145333"/>
                <a:ext cx="7910422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9C2E0A-FA3E-6BFB-9E5E-7F84B12D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50" y="1145333"/>
                <a:ext cx="7910422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5AFF3-7F4A-B130-3943-12A4BF500E89}"/>
                  </a:ext>
                </a:extLst>
              </p:cNvPr>
              <p:cNvSpPr txBox="1"/>
              <p:nvPr/>
            </p:nvSpPr>
            <p:spPr>
              <a:xfrm>
                <a:off x="-94891" y="98915"/>
                <a:ext cx="8410756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5AFF3-7F4A-B130-3943-12A4BF500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891" y="98915"/>
                <a:ext cx="8410756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12CC52-FBFA-5AA9-7CD4-6BE13D4FFB50}"/>
                  </a:ext>
                </a:extLst>
              </p:cNvPr>
              <p:cNvSpPr txBox="1"/>
              <p:nvPr/>
            </p:nvSpPr>
            <p:spPr>
              <a:xfrm>
                <a:off x="494328" y="2327141"/>
                <a:ext cx="5224635" cy="169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12CC52-FBFA-5AA9-7CD4-6BE13D4FF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8" y="2327141"/>
                <a:ext cx="5224635" cy="1697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A5EAC3-F4C1-AFBF-6DF7-373487668E4B}"/>
                  </a:ext>
                </a:extLst>
              </p:cNvPr>
              <p:cNvSpPr txBox="1"/>
              <p:nvPr/>
            </p:nvSpPr>
            <p:spPr>
              <a:xfrm>
                <a:off x="105674" y="4362650"/>
                <a:ext cx="6180826" cy="1790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A5EAC3-F4C1-AFBF-6DF7-37348766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" y="4362650"/>
                <a:ext cx="6180826" cy="1790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83DC36-B61E-8C84-5997-A061699AE775}"/>
                  </a:ext>
                </a:extLst>
              </p:cNvPr>
              <p:cNvSpPr txBox="1"/>
              <p:nvPr/>
            </p:nvSpPr>
            <p:spPr>
              <a:xfrm>
                <a:off x="7139543" y="4288215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83DC36-B61E-8C84-5997-A061699A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43" y="4288215"/>
                <a:ext cx="4379597" cy="958852"/>
              </a:xfrm>
              <a:prstGeom prst="rect">
                <a:avLst/>
              </a:prstGeom>
              <a:blipFill>
                <a:blip r:embed="rId6"/>
                <a:stretch>
                  <a:fillRect r="-3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78BAD-4C7A-3992-ED48-FA4C88F5BEF8}"/>
                  </a:ext>
                </a:extLst>
              </p:cNvPr>
              <p:cNvSpPr txBox="1"/>
              <p:nvPr/>
            </p:nvSpPr>
            <p:spPr>
              <a:xfrm>
                <a:off x="8105700" y="5154285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78BAD-4C7A-3992-ED48-FA4C88F5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700" y="5154285"/>
                <a:ext cx="2253950" cy="723531"/>
              </a:xfrm>
              <a:prstGeom prst="rect">
                <a:avLst/>
              </a:prstGeom>
              <a:blipFill>
                <a:blip r:embed="rId7"/>
                <a:stretch>
                  <a:fillRect l="-9756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B5A36-F8BA-4061-607D-E9F00DF936CE}"/>
                  </a:ext>
                </a:extLst>
              </p:cNvPr>
              <p:cNvSpPr txBox="1"/>
              <p:nvPr/>
            </p:nvSpPr>
            <p:spPr>
              <a:xfrm>
                <a:off x="7341445" y="3523716"/>
                <a:ext cx="4286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B5A36-F8BA-4061-607D-E9F00DF93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445" y="3523716"/>
                <a:ext cx="4286962" cy="430887"/>
              </a:xfrm>
              <a:prstGeom prst="rect">
                <a:avLst/>
              </a:prstGeom>
              <a:blipFill>
                <a:blip r:embed="rId8"/>
                <a:stretch>
                  <a:fillRect l="-2841" t="-32394" r="-1278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CD5D6D9-331E-C413-4CC2-D02B1B0B2F36}"/>
              </a:ext>
            </a:extLst>
          </p:cNvPr>
          <p:cNvSpPr/>
          <p:nvPr/>
        </p:nvSpPr>
        <p:spPr>
          <a:xfrm>
            <a:off x="6996021" y="3381556"/>
            <a:ext cx="4658265" cy="261380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27AF41-FA54-0884-E272-D94793387A97}"/>
                  </a:ext>
                </a:extLst>
              </p:cNvPr>
              <p:cNvSpPr txBox="1"/>
              <p:nvPr/>
            </p:nvSpPr>
            <p:spPr>
              <a:xfrm>
                <a:off x="7315972" y="3966153"/>
                <a:ext cx="43113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27AF41-FA54-0884-E272-D9479338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972" y="3966153"/>
                <a:ext cx="4311308" cy="430887"/>
              </a:xfrm>
              <a:prstGeom prst="rect">
                <a:avLst/>
              </a:prstGeom>
              <a:blipFill>
                <a:blip r:embed="rId9"/>
                <a:stretch>
                  <a:fillRect l="-2829" t="-32857" r="-3112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4CA7EDB-4424-A31E-D1D9-D4ADFEAB4C4D}"/>
              </a:ext>
            </a:extLst>
          </p:cNvPr>
          <p:cNvCxnSpPr/>
          <p:nvPr/>
        </p:nvCxnSpPr>
        <p:spPr>
          <a:xfrm rot="10800000">
            <a:off x="1414732" y="2484409"/>
            <a:ext cx="6064370" cy="1078301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19DDAFB-CDA8-733E-06C3-621947D564C9}"/>
              </a:ext>
            </a:extLst>
          </p:cNvPr>
          <p:cNvCxnSpPr/>
          <p:nvPr/>
        </p:nvCxnSpPr>
        <p:spPr>
          <a:xfrm rot="10800000" flipV="1">
            <a:off x="3743865" y="3743863"/>
            <a:ext cx="4339087" cy="22428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EE71FB0-B5B8-BC7C-D16B-2C63381488F7}"/>
              </a:ext>
            </a:extLst>
          </p:cNvPr>
          <p:cNvCxnSpPr/>
          <p:nvPr/>
        </p:nvCxnSpPr>
        <p:spPr>
          <a:xfrm rot="10800000">
            <a:off x="4321834" y="3191775"/>
            <a:ext cx="4028536" cy="362309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0A78E41-1685-136D-5BF2-2F20E89BB38B}"/>
              </a:ext>
            </a:extLst>
          </p:cNvPr>
          <p:cNvCxnSpPr/>
          <p:nvPr/>
        </p:nvCxnSpPr>
        <p:spPr>
          <a:xfrm rot="10800000">
            <a:off x="5184475" y="2648309"/>
            <a:ext cx="3847382" cy="940280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406753A-E87F-90B5-34B8-5BA950CDDBE5}"/>
              </a:ext>
            </a:extLst>
          </p:cNvPr>
          <p:cNvCxnSpPr/>
          <p:nvPr/>
        </p:nvCxnSpPr>
        <p:spPr>
          <a:xfrm rot="10800000">
            <a:off x="5512280" y="3105510"/>
            <a:ext cx="3830129" cy="508959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59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C070D1-9FF5-3049-2101-2E0047E434EC}"/>
                  </a:ext>
                </a:extLst>
              </p:cNvPr>
              <p:cNvSpPr txBox="1"/>
              <p:nvPr/>
            </p:nvSpPr>
            <p:spPr>
              <a:xfrm>
                <a:off x="7484600" y="4866184"/>
                <a:ext cx="4379597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C070D1-9FF5-3049-2101-2E0047E4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600" y="4866184"/>
                <a:ext cx="4379597" cy="958852"/>
              </a:xfrm>
              <a:prstGeom prst="rect">
                <a:avLst/>
              </a:prstGeom>
              <a:blipFill>
                <a:blip r:embed="rId2"/>
                <a:stretch>
                  <a:fillRect r="-3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A90F3B-F14D-490B-D73B-B8779E50AA68}"/>
                  </a:ext>
                </a:extLst>
              </p:cNvPr>
              <p:cNvSpPr txBox="1"/>
              <p:nvPr/>
            </p:nvSpPr>
            <p:spPr>
              <a:xfrm>
                <a:off x="8450757" y="5732254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A90F3B-F14D-490B-D73B-B8779E50A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757" y="5732254"/>
                <a:ext cx="2253950" cy="723531"/>
              </a:xfrm>
              <a:prstGeom prst="rect">
                <a:avLst/>
              </a:prstGeom>
              <a:blipFill>
                <a:blip r:embed="rId3"/>
                <a:stretch>
                  <a:fillRect l="-9459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32E07A3-318F-0201-4D90-E4B0C9393CC5}"/>
              </a:ext>
            </a:extLst>
          </p:cNvPr>
          <p:cNvSpPr txBox="1"/>
          <p:nvPr/>
        </p:nvSpPr>
        <p:spPr>
          <a:xfrm>
            <a:off x="120770" y="362310"/>
            <a:ext cx="861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Term we used output side of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8BA28-7941-D157-8E89-1354FF0E3870}"/>
                  </a:ext>
                </a:extLst>
              </p:cNvPr>
              <p:cNvSpPr txBox="1"/>
              <p:nvPr/>
            </p:nvSpPr>
            <p:spPr>
              <a:xfrm>
                <a:off x="7686502" y="4101685"/>
                <a:ext cx="4286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8BA28-7941-D157-8E89-1354FF0E3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502" y="4101685"/>
                <a:ext cx="4286962" cy="430887"/>
              </a:xfrm>
              <a:prstGeom prst="rect">
                <a:avLst/>
              </a:prstGeom>
              <a:blipFill>
                <a:blip r:embed="rId4"/>
                <a:stretch>
                  <a:fillRect l="-2845" t="-32394" r="-1280" b="-4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33956-CF47-385E-B63A-F12035373E75}"/>
                  </a:ext>
                </a:extLst>
              </p:cNvPr>
              <p:cNvSpPr txBox="1"/>
              <p:nvPr/>
            </p:nvSpPr>
            <p:spPr>
              <a:xfrm>
                <a:off x="7643776" y="4500990"/>
                <a:ext cx="43113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33956-CF47-385E-B63A-F12035373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776" y="4500990"/>
                <a:ext cx="4311308" cy="430887"/>
              </a:xfrm>
              <a:prstGeom prst="rect">
                <a:avLst/>
              </a:prstGeom>
              <a:blipFill>
                <a:blip r:embed="rId5"/>
                <a:stretch>
                  <a:fillRect l="-2829" t="-32394" r="-2970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795374D2-FD2A-1E88-7296-090279317EE0}"/>
              </a:ext>
            </a:extLst>
          </p:cNvPr>
          <p:cNvSpPr/>
          <p:nvPr/>
        </p:nvSpPr>
        <p:spPr>
          <a:xfrm>
            <a:off x="7341078" y="3959525"/>
            <a:ext cx="4658265" cy="261380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0B07FA7-3FD5-F18D-11CB-85F17B00D299}"/>
              </a:ext>
            </a:extLst>
          </p:cNvPr>
          <p:cNvCxnSpPr/>
          <p:nvPr/>
        </p:nvCxnSpPr>
        <p:spPr>
          <a:xfrm>
            <a:off x="4796287" y="603849"/>
            <a:ext cx="6625087" cy="4071668"/>
          </a:xfrm>
          <a:prstGeom prst="curved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3D4913-67B4-97B3-52E7-ACA7440585D6}"/>
                  </a:ext>
                </a:extLst>
              </p:cNvPr>
              <p:cNvSpPr txBox="1"/>
              <p:nvPr/>
            </p:nvSpPr>
            <p:spPr>
              <a:xfrm>
                <a:off x="905773" y="2106341"/>
                <a:ext cx="60945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3D4913-67B4-97B3-52E7-ACA744058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73" y="2106341"/>
                <a:ext cx="60945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82F3EF-FBAF-9DDC-98EC-D399ACC6E7B1}"/>
                  </a:ext>
                </a:extLst>
              </p:cNvPr>
              <p:cNvSpPr txBox="1"/>
              <p:nvPr/>
            </p:nvSpPr>
            <p:spPr>
              <a:xfrm>
                <a:off x="1491652" y="2845337"/>
                <a:ext cx="6094562" cy="1276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82F3EF-FBAF-9DDC-98EC-D399ACC6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652" y="2845337"/>
                <a:ext cx="6094562" cy="1276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48FFBA7-ADD6-57D5-6BD5-415BBEA790DB}"/>
              </a:ext>
            </a:extLst>
          </p:cNvPr>
          <p:cNvSpPr txBox="1"/>
          <p:nvPr/>
        </p:nvSpPr>
        <p:spPr>
          <a:xfrm>
            <a:off x="207033" y="948906"/>
            <a:ext cx="1186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output equation, as capacitor voltage itself is output therefore,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FA05395-3146-D57B-D065-0312C00650E8}"/>
              </a:ext>
            </a:extLst>
          </p:cNvPr>
          <p:cNvCxnSpPr>
            <a:stCxn id="3" idx="1"/>
          </p:cNvCxnSpPr>
          <p:nvPr/>
        </p:nvCxnSpPr>
        <p:spPr>
          <a:xfrm rot="10800000">
            <a:off x="3398808" y="3459192"/>
            <a:ext cx="4244968" cy="12572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D138344-FD9D-24E7-83BE-47BFE36BAC0C}"/>
              </a:ext>
            </a:extLst>
          </p:cNvPr>
          <p:cNvCxnSpPr>
            <a:cxnSpLocks/>
          </p:cNvCxnSpPr>
          <p:nvPr/>
        </p:nvCxnSpPr>
        <p:spPr>
          <a:xfrm rot="10800000">
            <a:off x="4779034" y="3441940"/>
            <a:ext cx="4037164" cy="1259458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5B93268-5243-6487-B3E1-95C6A4A0C7A8}"/>
              </a:ext>
            </a:extLst>
          </p:cNvPr>
          <p:cNvCxnSpPr>
            <a:cxnSpLocks/>
          </p:cNvCxnSpPr>
          <p:nvPr/>
        </p:nvCxnSpPr>
        <p:spPr>
          <a:xfrm rot="10800000">
            <a:off x="5426016" y="3019245"/>
            <a:ext cx="3631723" cy="1578636"/>
          </a:xfrm>
          <a:prstGeom prst="curved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6E4C152-90CE-BBBC-5C44-247C4C9B6784}"/>
              </a:ext>
            </a:extLst>
          </p:cNvPr>
          <p:cNvCxnSpPr/>
          <p:nvPr/>
        </p:nvCxnSpPr>
        <p:spPr>
          <a:xfrm rot="10800000">
            <a:off x="6038491" y="3312543"/>
            <a:ext cx="4373592" cy="1414732"/>
          </a:xfrm>
          <a:prstGeom prst="curvedConnector3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51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C430F8-4CD9-BAE3-0EFA-D5EA2617BB28}"/>
              </a:ext>
            </a:extLst>
          </p:cNvPr>
          <p:cNvSpPr txBox="1"/>
          <p:nvPr/>
        </p:nvSpPr>
        <p:spPr>
          <a:xfrm>
            <a:off x="94891" y="112144"/>
            <a:ext cx="1201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STATE-SPACE MODELLING OF PHYSICAL SYSTEMS (ELECTRICAL SYSTEMS)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8D542-1B5D-8563-8BDE-A62371B12251}"/>
              </a:ext>
            </a:extLst>
          </p:cNvPr>
          <p:cNvSpPr txBox="1"/>
          <p:nvPr/>
        </p:nvSpPr>
        <p:spPr>
          <a:xfrm>
            <a:off x="146650" y="1337095"/>
            <a:ext cx="209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544D6-E8D7-ED6A-F621-78FE8A9A4996}"/>
              </a:ext>
            </a:extLst>
          </p:cNvPr>
          <p:cNvSpPr txBox="1"/>
          <p:nvPr/>
        </p:nvSpPr>
        <p:spPr>
          <a:xfrm>
            <a:off x="69012" y="1682151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STEP-01: Apply KVL ON INPUT SIDE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/>
              <p:nvPr/>
            </p:nvSpPr>
            <p:spPr>
              <a:xfrm>
                <a:off x="353683" y="2285499"/>
                <a:ext cx="37093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" y="2285499"/>
                <a:ext cx="3709358" cy="430887"/>
              </a:xfrm>
              <a:prstGeom prst="rect">
                <a:avLst/>
              </a:prstGeom>
              <a:blipFill>
                <a:blip r:embed="rId2"/>
                <a:stretch>
                  <a:fillRect t="-23944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303A-DA48-5DB3-FCB2-4BF7BC28FDDB}"/>
                  </a:ext>
                </a:extLst>
              </p:cNvPr>
              <p:cNvSpPr txBox="1"/>
              <p:nvPr/>
            </p:nvSpPr>
            <p:spPr>
              <a:xfrm>
                <a:off x="129901" y="632827"/>
                <a:ext cx="116192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solidFill>
                      <a:srgbClr val="FF0000"/>
                    </a:solidFill>
                  </a:rPr>
                  <a:t>Q: Consider the Electrical System shown in Figure below. The inductor current and capacitor voltage as a state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𝒒𝒖𝒆𝒔𝒕𝒊𝒐𝒏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𝒕𝒘𝒐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𝒔𝒕𝒂𝒕𝒆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𝒗𝒂𝒓𝒊𝒂𝒃𝒍𝒆𝒔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𝒔𝒚𝒔𝒕𝒆𝒎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303A-DA48-5DB3-FCB2-4BF7BC28F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01" y="632827"/>
                <a:ext cx="11619276" cy="707886"/>
              </a:xfrm>
              <a:prstGeom prst="rect">
                <a:avLst/>
              </a:prstGeom>
              <a:blipFill>
                <a:blip r:embed="rId3"/>
                <a:stretch>
                  <a:fillRect l="-525" t="-5172" r="-57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E8539BD-E8F1-50DA-9919-63FA83942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45" y="2173854"/>
            <a:ext cx="5405436" cy="2769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CA0A2-8849-7DEA-5638-A198446A6B1B}"/>
                  </a:ext>
                </a:extLst>
              </p:cNvPr>
              <p:cNvSpPr txBox="1"/>
              <p:nvPr/>
            </p:nvSpPr>
            <p:spPr>
              <a:xfrm>
                <a:off x="300501" y="2835172"/>
                <a:ext cx="3106300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ECA0A2-8849-7DEA-5638-A198446A6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1" y="2835172"/>
                <a:ext cx="3106300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66B82-7F36-8ED6-E2A6-4997AE1F031C}"/>
                  </a:ext>
                </a:extLst>
              </p:cNvPr>
              <p:cNvSpPr txBox="1"/>
              <p:nvPr/>
            </p:nvSpPr>
            <p:spPr>
              <a:xfrm>
                <a:off x="422248" y="3779444"/>
                <a:ext cx="302775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766B82-7F36-8ED6-E2A6-4997AE1F0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48" y="3779444"/>
                <a:ext cx="3027752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816FB-AC7E-2AF4-DE52-3C49CBBEFF02}"/>
                  </a:ext>
                </a:extLst>
              </p:cNvPr>
              <p:cNvSpPr txBox="1"/>
              <p:nvPr/>
            </p:nvSpPr>
            <p:spPr>
              <a:xfrm>
                <a:off x="259824" y="4789127"/>
                <a:ext cx="3295454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6816FB-AC7E-2AF4-DE52-3C49CBBE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4" y="4789127"/>
                <a:ext cx="3295454" cy="8180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941135-D6B8-FC6F-5A55-9780F17BC050}"/>
                  </a:ext>
                </a:extLst>
              </p:cNvPr>
              <p:cNvSpPr txBox="1"/>
              <p:nvPr/>
            </p:nvSpPr>
            <p:spPr>
              <a:xfrm>
                <a:off x="153432" y="5812795"/>
                <a:ext cx="6260304" cy="81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𝒅𝒊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 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941135-D6B8-FC6F-5A55-9780F17B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2" y="5812795"/>
                <a:ext cx="6260304" cy="8184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3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4" y="1495522"/>
            <a:ext cx="11834406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smallest set of variables that determines the state of the system are known as State Variable.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the vector, which contains the state variables as an elements is called State Vector.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6B108-2A33-4C6C-8A98-EB5584E075A6}"/>
              </a:ext>
            </a:extLst>
          </p:cNvPr>
          <p:cNvSpPr txBox="1"/>
          <p:nvPr/>
        </p:nvSpPr>
        <p:spPr>
          <a:xfrm>
            <a:off x="313114" y="0"/>
            <a:ext cx="11718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</a:rPr>
              <a:t>STATE VARIABLE AND STATE VECTOR</a:t>
            </a:r>
            <a:endParaRPr lang="th-TH" sz="6000" b="1" dirty="0"/>
          </a:p>
        </p:txBody>
      </p:sp>
    </p:spTree>
    <p:extLst>
      <p:ext uri="{BB962C8B-B14F-4D97-AF65-F5344CB8AC3E}">
        <p14:creationId xmlns:p14="http://schemas.microsoft.com/office/powerpoint/2010/main" val="2851801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40036-F264-2E89-F01D-392D4487B0AE}"/>
              </a:ext>
            </a:extLst>
          </p:cNvPr>
          <p:cNvSpPr txBox="1"/>
          <p:nvPr/>
        </p:nvSpPr>
        <p:spPr>
          <a:xfrm>
            <a:off x="301925" y="250166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STEP-02: Apply KVL ON OUTPUT SIDE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593CC-433E-5154-3362-E49C30CC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70" y="3109733"/>
            <a:ext cx="2752725" cy="2105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74684A-1633-0ED9-9B64-3152C50F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26" y="396813"/>
            <a:ext cx="5405436" cy="2769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DFB759-EDE3-4F1D-95F0-959FCD2D6140}"/>
                  </a:ext>
                </a:extLst>
              </p:cNvPr>
              <p:cNvSpPr txBox="1"/>
              <p:nvPr/>
            </p:nvSpPr>
            <p:spPr>
              <a:xfrm>
                <a:off x="120770" y="987435"/>
                <a:ext cx="2294627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DFB759-EDE3-4F1D-95F0-959FCD2D6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0" y="987435"/>
                <a:ext cx="2294627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12E370-D19C-F616-85B3-12952FB7CBB0}"/>
                  </a:ext>
                </a:extLst>
              </p:cNvPr>
              <p:cNvSpPr txBox="1"/>
              <p:nvPr/>
            </p:nvSpPr>
            <p:spPr>
              <a:xfrm>
                <a:off x="215661" y="2016280"/>
                <a:ext cx="391639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12E370-D19C-F616-85B3-12952FB7C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" y="2016280"/>
                <a:ext cx="3916392" cy="910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25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STEP-03: Convert equation (1), and (2) into state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/>
              <p:nvPr/>
            </p:nvSpPr>
            <p:spPr>
              <a:xfrm>
                <a:off x="640977" y="834770"/>
                <a:ext cx="5237138" cy="169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7" y="834770"/>
                <a:ext cx="5237138" cy="169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DFF844-3B70-B14E-D847-189E06F94B80}"/>
                  </a:ext>
                </a:extLst>
              </p:cNvPr>
              <p:cNvSpPr txBox="1"/>
              <p:nvPr/>
            </p:nvSpPr>
            <p:spPr>
              <a:xfrm>
                <a:off x="7529015" y="809474"/>
                <a:ext cx="4474174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𝒅𝒊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                    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DFF844-3B70-B14E-D847-189E06F9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15" y="809474"/>
                <a:ext cx="4474174" cy="584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3D6AA-C811-8E8F-755F-CC11495736D4}"/>
                  </a:ext>
                </a:extLst>
              </p:cNvPr>
              <p:cNvSpPr txBox="1"/>
              <p:nvPr/>
            </p:nvSpPr>
            <p:spPr>
              <a:xfrm>
                <a:off x="7522233" y="1636717"/>
                <a:ext cx="4425351" cy="79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3D6AA-C811-8E8F-755F-CC114957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33" y="1636717"/>
                <a:ext cx="4425351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61E7D4-C3EA-F720-7D21-01651E36A674}"/>
                  </a:ext>
                </a:extLst>
              </p:cNvPr>
              <p:cNvSpPr txBox="1"/>
              <p:nvPr/>
            </p:nvSpPr>
            <p:spPr>
              <a:xfrm>
                <a:off x="508706" y="4084053"/>
                <a:ext cx="5309017" cy="169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61E7D4-C3EA-F720-7D21-01651E36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6" y="4084053"/>
                <a:ext cx="5309017" cy="1697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FB88D-8884-6004-84A5-1478E954E2AB}"/>
                  </a:ext>
                </a:extLst>
              </p:cNvPr>
              <p:cNvSpPr txBox="1"/>
              <p:nvPr/>
            </p:nvSpPr>
            <p:spPr>
              <a:xfrm>
                <a:off x="6824697" y="4110515"/>
                <a:ext cx="5367303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𝒅𝒊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                    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FB88D-8884-6004-84A5-1478E954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97" y="4110515"/>
                <a:ext cx="5367303" cy="701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13E93-4929-BFB6-E51B-9F3DC43DF669}"/>
                  </a:ext>
                </a:extLst>
              </p:cNvPr>
              <p:cNvSpPr txBox="1"/>
              <p:nvPr/>
            </p:nvSpPr>
            <p:spPr>
              <a:xfrm>
                <a:off x="7088037" y="3229727"/>
                <a:ext cx="5328250" cy="79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13E93-4929-BFB6-E51B-9F3DC43D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37" y="3229727"/>
                <a:ext cx="5328250" cy="79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1DB9415-7FBB-F215-9109-232474A41451}"/>
              </a:ext>
            </a:extLst>
          </p:cNvPr>
          <p:cNvSpPr txBox="1"/>
          <p:nvPr/>
        </p:nvSpPr>
        <p:spPr>
          <a:xfrm>
            <a:off x="146650" y="2803586"/>
            <a:ext cx="1179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ACCORDING TO BOOK, RENAME EQUATION (1) AS AN EQUATION (2) AND EQUATION (2) INTO EQUATION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617D0D-0315-3F5B-92AA-103DFC601AB8}"/>
                  </a:ext>
                </a:extLst>
              </p:cNvPr>
              <p:cNvSpPr txBox="1"/>
              <p:nvPr/>
            </p:nvSpPr>
            <p:spPr>
              <a:xfrm>
                <a:off x="1072550" y="6318671"/>
                <a:ext cx="735545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617D0D-0315-3F5B-92AA-103DFC601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50" y="6318671"/>
                <a:ext cx="7355457" cy="430887"/>
              </a:xfrm>
              <a:prstGeom prst="rect">
                <a:avLst/>
              </a:prstGeom>
              <a:blipFill>
                <a:blip r:embed="rId8"/>
                <a:stretch>
                  <a:fillRect l="-1657" t="-32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CD928EFE-E598-06F7-238E-7ABB83958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173" y="5011947"/>
            <a:ext cx="4280057" cy="1777041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7BBE8A63-836C-5A3D-CCAD-C0ED7A00A441}"/>
              </a:ext>
            </a:extLst>
          </p:cNvPr>
          <p:cNvSpPr/>
          <p:nvPr/>
        </p:nvSpPr>
        <p:spPr>
          <a:xfrm>
            <a:off x="1164566" y="5805578"/>
            <a:ext cx="224287" cy="526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833EC5E-C644-0603-74B3-580C43104793}"/>
              </a:ext>
            </a:extLst>
          </p:cNvPr>
          <p:cNvSpPr/>
          <p:nvPr/>
        </p:nvSpPr>
        <p:spPr>
          <a:xfrm>
            <a:off x="2999117" y="5742318"/>
            <a:ext cx="224287" cy="526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1B93669-3FBE-137A-41C3-7206952C44AA}"/>
              </a:ext>
            </a:extLst>
          </p:cNvPr>
          <p:cNvSpPr/>
          <p:nvPr/>
        </p:nvSpPr>
        <p:spPr>
          <a:xfrm>
            <a:off x="3922143" y="5426015"/>
            <a:ext cx="224287" cy="825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60EC246-7F6D-70E6-5E54-1E6CFE29CD2E}"/>
              </a:ext>
            </a:extLst>
          </p:cNvPr>
          <p:cNvSpPr/>
          <p:nvPr/>
        </p:nvSpPr>
        <p:spPr>
          <a:xfrm>
            <a:off x="4940060" y="5612921"/>
            <a:ext cx="224287" cy="5262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0753FA8-8475-8659-679E-62C6EF638844}"/>
              </a:ext>
            </a:extLst>
          </p:cNvPr>
          <p:cNvSpPr/>
          <p:nvPr/>
        </p:nvSpPr>
        <p:spPr>
          <a:xfrm>
            <a:off x="5423139" y="5181601"/>
            <a:ext cx="224287" cy="1124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9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STEP-04: Output Side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/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blipFill>
                <a:blip r:embed="rId2"/>
                <a:stretch>
                  <a:fillRect l="-2392" t="-32394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/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/>
              <p:nvPr/>
            </p:nvSpPr>
            <p:spPr>
              <a:xfrm>
                <a:off x="381000" y="1974069"/>
                <a:ext cx="5761008" cy="81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74069"/>
                <a:ext cx="5761008" cy="813428"/>
              </a:xfrm>
              <a:prstGeom prst="rect">
                <a:avLst/>
              </a:prstGeom>
              <a:blipFill>
                <a:blip r:embed="rId4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BF26DCB9-C647-D119-FFCC-A630D4A6E1E3}"/>
              </a:ext>
            </a:extLst>
          </p:cNvPr>
          <p:cNvSpPr/>
          <p:nvPr/>
        </p:nvSpPr>
        <p:spPr>
          <a:xfrm rot="5400000">
            <a:off x="260949" y="3077477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257A9F-A262-0C99-FB6F-4A46B525D74D}"/>
              </a:ext>
            </a:extLst>
          </p:cNvPr>
          <p:cNvSpPr/>
          <p:nvPr/>
        </p:nvSpPr>
        <p:spPr>
          <a:xfrm rot="5400000">
            <a:off x="1414013" y="3022844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9714308-A0D9-E104-7AD8-4064B637999B}"/>
              </a:ext>
            </a:extLst>
          </p:cNvPr>
          <p:cNvSpPr/>
          <p:nvPr/>
        </p:nvSpPr>
        <p:spPr>
          <a:xfrm rot="9280684">
            <a:off x="2002946" y="3350068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600797-D1E5-65E4-8D75-6D99AB3AEB94}"/>
              </a:ext>
            </a:extLst>
          </p:cNvPr>
          <p:cNvSpPr/>
          <p:nvPr/>
        </p:nvSpPr>
        <p:spPr>
          <a:xfrm rot="7482566">
            <a:off x="3112878" y="3131532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F40A38-9EB2-89BC-B735-4BAB2D824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931" y="1328468"/>
            <a:ext cx="4280057" cy="17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89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FDEFC-A57D-C80E-F49D-F87C5DA7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24491" y="1444386"/>
            <a:ext cx="3726072" cy="1531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430F8-4CD9-BAE3-0EFA-D5EA2617BB28}"/>
              </a:ext>
            </a:extLst>
          </p:cNvPr>
          <p:cNvSpPr txBox="1"/>
          <p:nvPr/>
        </p:nvSpPr>
        <p:spPr>
          <a:xfrm>
            <a:off x="94891" y="112144"/>
            <a:ext cx="1201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STATE-SPACE MODELLING OF PHYSICAL SYSTEMS (ELECTRICAL SYSTEMS)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A7CD2-F0D3-C93E-EF5E-D531CF08CC62}"/>
                  </a:ext>
                </a:extLst>
              </p:cNvPr>
              <p:cNvSpPr txBox="1"/>
              <p:nvPr/>
            </p:nvSpPr>
            <p:spPr>
              <a:xfrm>
                <a:off x="77638" y="621102"/>
                <a:ext cx="119303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EXAMPLE: Consider the Electrical system as shown in figure below. Here we will choose currents and capacitor voltage as state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7A7CD2-F0D3-C93E-EF5E-D531CF08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" y="621102"/>
                <a:ext cx="11930332" cy="830997"/>
              </a:xfrm>
              <a:prstGeom prst="rect">
                <a:avLst/>
              </a:prstGeom>
              <a:blipFill>
                <a:blip r:embed="rId3"/>
                <a:stretch>
                  <a:fillRect l="-8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68D542-1B5D-8563-8BDE-A62371B12251}"/>
              </a:ext>
            </a:extLst>
          </p:cNvPr>
          <p:cNvSpPr txBox="1"/>
          <p:nvPr/>
        </p:nvSpPr>
        <p:spPr>
          <a:xfrm>
            <a:off x="146650" y="1337095"/>
            <a:ext cx="209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27F63-880B-1DF8-658D-3793A9A2BF7E}"/>
              </a:ext>
            </a:extLst>
          </p:cNvPr>
          <p:cNvSpPr txBox="1"/>
          <p:nvPr/>
        </p:nvSpPr>
        <p:spPr>
          <a:xfrm>
            <a:off x="112143" y="2182483"/>
            <a:ext cx="400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 KVL ON First Loop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544D6-E8D7-ED6A-F621-78FE8A9A4996}"/>
              </a:ext>
            </a:extLst>
          </p:cNvPr>
          <p:cNvSpPr txBox="1"/>
          <p:nvPr/>
        </p:nvSpPr>
        <p:spPr>
          <a:xfrm>
            <a:off x="69012" y="1682151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STEP-01: Apply KVL ON INPUT SIDE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/>
              <p:nvPr/>
            </p:nvSpPr>
            <p:spPr>
              <a:xfrm>
                <a:off x="267419" y="2742699"/>
                <a:ext cx="23140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F1DD8-F996-5253-2571-E49BB5804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9" y="2742699"/>
                <a:ext cx="231406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D5707-AB95-7665-9FF2-793DD167195B}"/>
                  </a:ext>
                </a:extLst>
              </p:cNvPr>
              <p:cNvSpPr txBox="1"/>
              <p:nvPr/>
            </p:nvSpPr>
            <p:spPr>
              <a:xfrm>
                <a:off x="112143" y="4037945"/>
                <a:ext cx="4106174" cy="818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7D5707-AB95-7665-9FF2-793DD1671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" y="4037945"/>
                <a:ext cx="4106174" cy="818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A816CE-7F7E-38D2-BD6F-CB66E820553A}"/>
                  </a:ext>
                </a:extLst>
              </p:cNvPr>
              <p:cNvSpPr txBox="1"/>
              <p:nvPr/>
            </p:nvSpPr>
            <p:spPr>
              <a:xfrm>
                <a:off x="0" y="4871832"/>
                <a:ext cx="4157932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A816CE-7F7E-38D2-BD6F-CB66E8205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1832"/>
                <a:ext cx="4157932" cy="888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23E935-69CE-5E4E-BDE7-D6D35962D1F1}"/>
                  </a:ext>
                </a:extLst>
              </p:cNvPr>
              <p:cNvSpPr txBox="1"/>
              <p:nvPr/>
            </p:nvSpPr>
            <p:spPr>
              <a:xfrm>
                <a:off x="0" y="5860993"/>
                <a:ext cx="4287328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23E935-69CE-5E4E-BDE7-D6D35962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0993"/>
                <a:ext cx="4287328" cy="8885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040DB6-1A77-D9DE-B1F4-3BF1954AB77A}"/>
                  </a:ext>
                </a:extLst>
              </p:cNvPr>
              <p:cNvSpPr txBox="1"/>
              <p:nvPr/>
            </p:nvSpPr>
            <p:spPr>
              <a:xfrm>
                <a:off x="7349706" y="2968266"/>
                <a:ext cx="4641011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040DB6-1A77-D9DE-B1F4-3BF1954AB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06" y="2968266"/>
                <a:ext cx="4641011" cy="888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16F632-C156-C726-F5F4-ED4E61CF8D2B}"/>
                  </a:ext>
                </a:extLst>
              </p:cNvPr>
              <p:cNvSpPr txBox="1"/>
              <p:nvPr/>
            </p:nvSpPr>
            <p:spPr>
              <a:xfrm>
                <a:off x="6179389" y="5768974"/>
                <a:ext cx="5883215" cy="888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       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16F632-C156-C726-F5F4-ED4E61CF8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89" y="5768974"/>
                <a:ext cx="5883215" cy="888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EDAB38-E588-F613-22AD-F90F23CB744B}"/>
                  </a:ext>
                </a:extLst>
              </p:cNvPr>
              <p:cNvSpPr txBox="1"/>
              <p:nvPr/>
            </p:nvSpPr>
            <p:spPr>
              <a:xfrm>
                <a:off x="7479102" y="3948803"/>
                <a:ext cx="4356340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EDAB38-E588-F613-22AD-F90F23CB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02" y="3948803"/>
                <a:ext cx="4356340" cy="8885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Down 29">
            <a:extLst>
              <a:ext uri="{FF2B5EF4-FFF2-40B4-BE49-F238E27FC236}">
                <a16:creationId xmlns:a16="http://schemas.microsoft.com/office/drawing/2014/main" id="{CE01EF8B-6C0E-CD6F-37BC-2F590477328A}"/>
              </a:ext>
            </a:extLst>
          </p:cNvPr>
          <p:cNvSpPr/>
          <p:nvPr/>
        </p:nvSpPr>
        <p:spPr>
          <a:xfrm rot="14116184">
            <a:off x="5606245" y="3155504"/>
            <a:ext cx="548170" cy="3922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2A6711-279E-376A-12B7-0FA242EA7EBC}"/>
                  </a:ext>
                </a:extLst>
              </p:cNvPr>
              <p:cNvSpPr txBox="1"/>
              <p:nvPr/>
            </p:nvSpPr>
            <p:spPr>
              <a:xfrm>
                <a:off x="194108" y="3171143"/>
                <a:ext cx="3688767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2A6711-279E-376A-12B7-0FA242EA7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" y="3171143"/>
                <a:ext cx="3688767" cy="818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79DD6E-DFB1-0C1F-428F-FEFB886CFD0D}"/>
                  </a:ext>
                </a:extLst>
              </p:cNvPr>
              <p:cNvSpPr txBox="1"/>
              <p:nvPr/>
            </p:nvSpPr>
            <p:spPr>
              <a:xfrm>
                <a:off x="6797615" y="4817196"/>
                <a:ext cx="4957314" cy="888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79DD6E-DFB1-0C1F-428F-FEFB886C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15" y="4817196"/>
                <a:ext cx="4957314" cy="8885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481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FDEFC-A57D-C80E-F49D-F87C5DA7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17123" y="2212137"/>
            <a:ext cx="4381680" cy="2105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067A8F-D5FB-E8EC-2612-285CE2BE5420}"/>
              </a:ext>
            </a:extLst>
          </p:cNvPr>
          <p:cNvSpPr txBox="1"/>
          <p:nvPr/>
        </p:nvSpPr>
        <p:spPr>
          <a:xfrm>
            <a:off x="152400" y="0"/>
            <a:ext cx="400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 KVL ON Second Loop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7F23C-85F3-7713-F8AC-702F70F2D39D}"/>
                  </a:ext>
                </a:extLst>
              </p:cNvPr>
              <p:cNvSpPr txBox="1"/>
              <p:nvPr/>
            </p:nvSpPr>
            <p:spPr>
              <a:xfrm>
                <a:off x="0" y="1112806"/>
                <a:ext cx="4827917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7F23C-85F3-7713-F8AC-702F70F2D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2806"/>
                <a:ext cx="4827917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C7392-E351-F48E-3278-C3C92C8C85FA}"/>
                  </a:ext>
                </a:extLst>
              </p:cNvPr>
              <p:cNvSpPr txBox="1"/>
              <p:nvPr/>
            </p:nvSpPr>
            <p:spPr>
              <a:xfrm>
                <a:off x="284671" y="2792081"/>
                <a:ext cx="3870386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C7392-E351-F48E-3278-C3C92C8C8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1" y="2792081"/>
                <a:ext cx="3870386" cy="761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3705B-6197-3A73-BE0D-0F32FA756F91}"/>
                  </a:ext>
                </a:extLst>
              </p:cNvPr>
              <p:cNvSpPr txBox="1"/>
              <p:nvPr/>
            </p:nvSpPr>
            <p:spPr>
              <a:xfrm>
                <a:off x="281796" y="3833001"/>
                <a:ext cx="3870386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3705B-6197-3A73-BE0D-0F32FA756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6" y="3833001"/>
                <a:ext cx="3870386" cy="761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65AD09-9224-2AFD-1114-9248CCF69ED3}"/>
                  </a:ext>
                </a:extLst>
              </p:cNvPr>
              <p:cNvSpPr txBox="1"/>
              <p:nvPr/>
            </p:nvSpPr>
            <p:spPr>
              <a:xfrm>
                <a:off x="339307" y="4960185"/>
                <a:ext cx="3870386" cy="786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65AD09-9224-2AFD-1114-9248CCF6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7" y="4960185"/>
                <a:ext cx="3870386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8081E-9A62-91BA-E5B1-BF1FE4A3B89B}"/>
                  </a:ext>
                </a:extLst>
              </p:cNvPr>
              <p:cNvSpPr txBox="1"/>
              <p:nvPr/>
            </p:nvSpPr>
            <p:spPr>
              <a:xfrm>
                <a:off x="138024" y="5940721"/>
                <a:ext cx="6383548" cy="761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                       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8081E-9A62-91BA-E5B1-BF1FE4A3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4" y="5940721"/>
                <a:ext cx="6383548" cy="761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D90A3D-C504-6D6E-9A1F-2DC0D618D532}"/>
                  </a:ext>
                </a:extLst>
              </p:cNvPr>
              <p:cNvSpPr txBox="1"/>
              <p:nvPr/>
            </p:nvSpPr>
            <p:spPr>
              <a:xfrm>
                <a:off x="405442" y="603348"/>
                <a:ext cx="31658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D90A3D-C504-6D6E-9A1F-2DC0D618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42" y="603348"/>
                <a:ext cx="31658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26308A-1C33-44D0-3C1D-94E808A81207}"/>
                  </a:ext>
                </a:extLst>
              </p:cNvPr>
              <p:cNvSpPr txBox="1"/>
              <p:nvPr/>
            </p:nvSpPr>
            <p:spPr>
              <a:xfrm>
                <a:off x="353684" y="1972574"/>
                <a:ext cx="360584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26308A-1C33-44D0-3C1D-94E808A81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4" y="1972574"/>
                <a:ext cx="3605842" cy="701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977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40036-F264-2E89-F01D-392D4487B0AE}"/>
              </a:ext>
            </a:extLst>
          </p:cNvPr>
          <p:cNvSpPr txBox="1"/>
          <p:nvPr/>
        </p:nvSpPr>
        <p:spPr>
          <a:xfrm>
            <a:off x="301925" y="250166"/>
            <a:ext cx="653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STEP-02: Apply KVL ON OUTPUT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4D03-CB18-3A20-FBC5-81E173F5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34377" y="124545"/>
            <a:ext cx="4381680" cy="21050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69108-32CB-6A64-9B63-02881EAE521B}"/>
                  </a:ext>
                </a:extLst>
              </p:cNvPr>
              <p:cNvSpPr txBox="1"/>
              <p:nvPr/>
            </p:nvSpPr>
            <p:spPr>
              <a:xfrm>
                <a:off x="250164" y="1947268"/>
                <a:ext cx="2009957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69108-32CB-6A64-9B63-02881EAE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4" y="1947268"/>
                <a:ext cx="2009957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E1591-DC68-B8D6-466B-EAE0465EC2A3}"/>
                  </a:ext>
                </a:extLst>
              </p:cNvPr>
              <p:cNvSpPr txBox="1"/>
              <p:nvPr/>
            </p:nvSpPr>
            <p:spPr>
              <a:xfrm>
                <a:off x="209191" y="877593"/>
                <a:ext cx="2128568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E1591-DC68-B8D6-466B-EAE0465E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1" y="877593"/>
                <a:ext cx="2128568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6C9593CC-433E-5154-3362-E49C30CC1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878" y="2221212"/>
            <a:ext cx="2752725" cy="2105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D9DDA-459D-84AB-4CA4-79C4A31FD1AA}"/>
                  </a:ext>
                </a:extLst>
              </p:cNvPr>
              <p:cNvSpPr txBox="1"/>
              <p:nvPr/>
            </p:nvSpPr>
            <p:spPr>
              <a:xfrm>
                <a:off x="376685" y="3264234"/>
                <a:ext cx="2009957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D9DDA-459D-84AB-4CA4-79C4A31F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5" y="3264234"/>
                <a:ext cx="2009957" cy="910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23913-53B6-2BEA-BF0B-64BCD7A0C58B}"/>
                  </a:ext>
                </a:extLst>
              </p:cNvPr>
              <p:cNvSpPr txBox="1"/>
              <p:nvPr/>
            </p:nvSpPr>
            <p:spPr>
              <a:xfrm>
                <a:off x="158148" y="4762355"/>
                <a:ext cx="5198855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                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23913-53B6-2BEA-BF0B-64BCD7A0C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8" y="4762355"/>
                <a:ext cx="5198855" cy="91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72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STEP-03: Convert equation (1), (2), and (3) into state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E698DD-249D-6E5A-E511-9C6450747464}"/>
                  </a:ext>
                </a:extLst>
              </p:cNvPr>
              <p:cNvSpPr txBox="1"/>
              <p:nvPr/>
            </p:nvSpPr>
            <p:spPr>
              <a:xfrm>
                <a:off x="7047781" y="2364212"/>
                <a:ext cx="4045789" cy="618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den>
                          </m:f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                             (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E698DD-249D-6E5A-E511-9C6450747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781" y="2364212"/>
                <a:ext cx="4045789" cy="61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0F10AA-A96F-5A63-E936-12C57BE38B74}"/>
                  </a:ext>
                </a:extLst>
              </p:cNvPr>
              <p:cNvSpPr txBox="1"/>
              <p:nvPr/>
            </p:nvSpPr>
            <p:spPr>
              <a:xfrm>
                <a:off x="7395714" y="869170"/>
                <a:ext cx="4258574" cy="634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            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0F10AA-A96F-5A63-E936-12C57BE3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714" y="869170"/>
                <a:ext cx="4258574" cy="634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C3E1AF-A3B5-E0AC-BD1C-95C8B4B26075}"/>
                  </a:ext>
                </a:extLst>
              </p:cNvPr>
              <p:cNvSpPr txBox="1"/>
              <p:nvPr/>
            </p:nvSpPr>
            <p:spPr>
              <a:xfrm>
                <a:off x="7237564" y="1705151"/>
                <a:ext cx="4537494" cy="508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                              (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C3E1AF-A3B5-E0AC-BD1C-95C8B4B26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64" y="1705151"/>
                <a:ext cx="4537494" cy="508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/>
              <p:nvPr/>
            </p:nvSpPr>
            <p:spPr>
              <a:xfrm>
                <a:off x="640977" y="834770"/>
                <a:ext cx="6536277" cy="269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BCBFE8-B395-7C1E-37A2-CBCDF7F7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7" y="834770"/>
                <a:ext cx="6536277" cy="269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E6618-F264-14CD-DE2C-DEBEB184B961}"/>
                  </a:ext>
                </a:extLst>
              </p:cNvPr>
              <p:cNvSpPr txBox="1"/>
              <p:nvPr/>
            </p:nvSpPr>
            <p:spPr>
              <a:xfrm>
                <a:off x="560464" y="3669985"/>
                <a:ext cx="6457730" cy="269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th-T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E6618-F264-14CD-DE2C-DEBEB184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4" y="3669985"/>
                <a:ext cx="6457730" cy="269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1DC430-DF82-9296-F275-09CB528C541E}"/>
                  </a:ext>
                </a:extLst>
              </p:cNvPr>
              <p:cNvSpPr txBox="1"/>
              <p:nvPr/>
            </p:nvSpPr>
            <p:spPr>
              <a:xfrm>
                <a:off x="8344619" y="4075803"/>
                <a:ext cx="38473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1DC430-DF82-9296-F275-09CB528C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19" y="4075803"/>
                <a:ext cx="3847381" cy="430887"/>
              </a:xfrm>
              <a:prstGeom prst="rect">
                <a:avLst/>
              </a:prstGeom>
              <a:blipFill>
                <a:blip r:embed="rId7"/>
                <a:stretch>
                  <a:fillRect l="-3170" t="-32857" r="-269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/>
              <p:nvPr/>
            </p:nvSpPr>
            <p:spPr>
              <a:xfrm>
                <a:off x="7014048" y="5001321"/>
                <a:ext cx="50967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48" y="5001321"/>
                <a:ext cx="5096780" cy="430887"/>
              </a:xfrm>
              <a:prstGeom prst="rect">
                <a:avLst/>
              </a:prstGeom>
              <a:blipFill>
                <a:blip r:embed="rId8"/>
                <a:stretch>
                  <a:fillRect l="-2392" t="-32394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125AB877-143E-F8AB-2C2F-23CC873BC005}"/>
              </a:ext>
            </a:extLst>
          </p:cNvPr>
          <p:cNvSpPr/>
          <p:nvPr/>
        </p:nvSpPr>
        <p:spPr>
          <a:xfrm>
            <a:off x="1449236" y="3053751"/>
            <a:ext cx="7073662" cy="2277374"/>
          </a:xfrm>
          <a:prstGeom prst="arc">
            <a:avLst>
              <a:gd name="adj1" fmla="val 10890210"/>
              <a:gd name="adj2" fmla="val 21515657"/>
            </a:avLst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CE9AA81-1DA2-55AE-B5FF-2C8D7B7E3494}"/>
              </a:ext>
            </a:extLst>
          </p:cNvPr>
          <p:cNvSpPr/>
          <p:nvPr/>
        </p:nvSpPr>
        <p:spPr>
          <a:xfrm>
            <a:off x="3171644" y="3076754"/>
            <a:ext cx="5920597" cy="2277374"/>
          </a:xfrm>
          <a:prstGeom prst="arc">
            <a:avLst>
              <a:gd name="adj1" fmla="val 10890210"/>
              <a:gd name="adj2" fmla="val 21473708"/>
            </a:avLst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D274A08-1144-0414-CEEE-286843716C09}"/>
              </a:ext>
            </a:extLst>
          </p:cNvPr>
          <p:cNvSpPr/>
          <p:nvPr/>
        </p:nvSpPr>
        <p:spPr>
          <a:xfrm>
            <a:off x="5308121" y="3427562"/>
            <a:ext cx="4232694" cy="2277374"/>
          </a:xfrm>
          <a:prstGeom prst="arc">
            <a:avLst>
              <a:gd name="adj1" fmla="val 10890210"/>
              <a:gd name="adj2" fmla="val 21044548"/>
            </a:avLst>
          </a:prstGeom>
          <a:ln w="3810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4624FF4-DE47-C38D-F88F-B8EB6877B3D5}"/>
              </a:ext>
            </a:extLst>
          </p:cNvPr>
          <p:cNvSpPr/>
          <p:nvPr/>
        </p:nvSpPr>
        <p:spPr>
          <a:xfrm>
            <a:off x="6852249" y="3798498"/>
            <a:ext cx="4413849" cy="2277374"/>
          </a:xfrm>
          <a:prstGeom prst="arc">
            <a:avLst>
              <a:gd name="adj1" fmla="val 10890210"/>
              <a:gd name="adj2" fmla="val 19903314"/>
            </a:avLst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31AF420-B459-D962-45AD-A4F9B58EFBDB}"/>
              </a:ext>
            </a:extLst>
          </p:cNvPr>
          <p:cNvSpPr/>
          <p:nvPr/>
        </p:nvSpPr>
        <p:spPr>
          <a:xfrm>
            <a:off x="6461186" y="3660476"/>
            <a:ext cx="4011282" cy="2277374"/>
          </a:xfrm>
          <a:prstGeom prst="arc">
            <a:avLst>
              <a:gd name="adj1" fmla="val 11281616"/>
              <a:gd name="adj2" fmla="val 20118001"/>
            </a:avLst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6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DB1DD5-DEC7-C1D5-D1AF-32F1F8223250}"/>
              </a:ext>
            </a:extLst>
          </p:cNvPr>
          <p:cNvSpPr txBox="1"/>
          <p:nvPr/>
        </p:nvSpPr>
        <p:spPr>
          <a:xfrm>
            <a:off x="301924" y="250166"/>
            <a:ext cx="1001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STEP-04: Output Side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/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BB9D45-5517-8B0C-DB2C-F0F85665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" y="3646973"/>
                <a:ext cx="5096780" cy="430887"/>
              </a:xfrm>
              <a:prstGeom prst="rect">
                <a:avLst/>
              </a:prstGeom>
              <a:blipFill>
                <a:blip r:embed="rId2"/>
                <a:stretch>
                  <a:fillRect l="-2392" t="-32394" b="-4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/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02C71D-F8F6-1EEA-3002-32593B18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" y="1114303"/>
                <a:ext cx="14708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/>
              <p:nvPr/>
            </p:nvSpPr>
            <p:spPr>
              <a:xfrm>
                <a:off x="381000" y="1974069"/>
                <a:ext cx="5761008" cy="1307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6223E-C888-E4CC-756B-23C06E78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74069"/>
                <a:ext cx="5761008" cy="1307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BF26DCB9-C647-D119-FFCC-A630D4A6E1E3}"/>
              </a:ext>
            </a:extLst>
          </p:cNvPr>
          <p:cNvSpPr/>
          <p:nvPr/>
        </p:nvSpPr>
        <p:spPr>
          <a:xfrm rot="5400000">
            <a:off x="260949" y="3077477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257A9F-A262-0C99-FB6F-4A46B525D74D}"/>
              </a:ext>
            </a:extLst>
          </p:cNvPr>
          <p:cNvSpPr/>
          <p:nvPr/>
        </p:nvSpPr>
        <p:spPr>
          <a:xfrm rot="5400000">
            <a:off x="1414013" y="3022844"/>
            <a:ext cx="737560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9714308-A0D9-E104-7AD8-4064B637999B}"/>
              </a:ext>
            </a:extLst>
          </p:cNvPr>
          <p:cNvSpPr/>
          <p:nvPr/>
        </p:nvSpPr>
        <p:spPr>
          <a:xfrm rot="9280684">
            <a:off x="2002946" y="3350068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600797-D1E5-65E4-8D75-6D99AB3AEB94}"/>
              </a:ext>
            </a:extLst>
          </p:cNvPr>
          <p:cNvSpPr/>
          <p:nvPr/>
        </p:nvSpPr>
        <p:spPr>
          <a:xfrm rot="7482566">
            <a:off x="3112878" y="3131532"/>
            <a:ext cx="1012619" cy="232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75" y="90805"/>
            <a:ext cx="11791530" cy="70721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Advantages And Disadvantages of State Space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798022"/>
            <a:ext cx="11488188" cy="60599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Analysis is done by considering initial conditions.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More accurate than Transfer Function.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Analysis of Multi Input and Multi Output system are easy.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Gives information about controllability.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is applicable to all dynamic systems.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Complex Technique.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Many computations are required.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5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D7BDB6-2096-4339-A5B9-2B275C186C2D}"/>
                  </a:ext>
                </a:extLst>
              </p:cNvPr>
              <p:cNvSpPr txBox="1"/>
              <p:nvPr/>
            </p:nvSpPr>
            <p:spPr>
              <a:xfrm>
                <a:off x="426308" y="2180968"/>
                <a:ext cx="10043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D7BDB6-2096-4339-A5B9-2B275C18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180968"/>
                <a:ext cx="10043840" cy="430887"/>
              </a:xfrm>
              <a:prstGeom prst="rect">
                <a:avLst/>
              </a:prstGeom>
              <a:blipFill>
                <a:blip r:embed="rId2"/>
                <a:stretch>
                  <a:fillRect l="-485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6DD62-D34D-4FFF-8C5E-95C015AC946E}"/>
                  </a:ext>
                </a:extLst>
              </p:cNvPr>
              <p:cNvSpPr txBox="1"/>
              <p:nvPr/>
            </p:nvSpPr>
            <p:spPr>
              <a:xfrm>
                <a:off x="3049030" y="3167390"/>
                <a:ext cx="6098058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𝐼𝑑𝑒𝑛𝑡𝑖𝑡𝑦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6DD62-D34D-4FFF-8C5E-95C015AC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30" y="3167390"/>
                <a:ext cx="6098058" cy="807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F6DA7-D1DD-4C19-BBA4-4ABFAA200B64}"/>
                  </a:ext>
                </a:extLst>
              </p:cNvPr>
              <p:cNvSpPr txBox="1"/>
              <p:nvPr/>
            </p:nvSpPr>
            <p:spPr>
              <a:xfrm>
                <a:off x="586963" y="4315459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3F6DA7-D1DD-4C19-BBA4-4ABFAA200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4315459"/>
                <a:ext cx="7434407" cy="430887"/>
              </a:xfrm>
              <a:prstGeom prst="rect">
                <a:avLst/>
              </a:prstGeom>
              <a:blipFill>
                <a:blip r:embed="rId4"/>
                <a:stretch>
                  <a:fillRect l="-1639" t="-32394" r="-1311" b="-408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D9BAD-5543-450D-AC62-D3B7EDBE02A1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7446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D9BAD-5543-450D-AC62-D3B7EDBE0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7446782" cy="430887"/>
              </a:xfrm>
              <a:prstGeom prst="rect">
                <a:avLst/>
              </a:prstGeom>
              <a:blipFill>
                <a:blip r:embed="rId5"/>
                <a:stretch>
                  <a:fillRect l="-1637" t="-32394" r="-1309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560896-CF05-4410-B708-5D6E49F1E4CC}"/>
              </a:ext>
            </a:extLst>
          </p:cNvPr>
          <p:cNvSpPr txBox="1"/>
          <p:nvPr/>
        </p:nvSpPr>
        <p:spPr>
          <a:xfrm>
            <a:off x="1917872" y="256037"/>
            <a:ext cx="83562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STATE SPACE BASIC FORMULAS</a:t>
            </a:r>
            <a:endParaRPr lang="th-TH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1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13334D-6720-44F9-A743-A96C84F84EB6}"/>
              </a:ext>
            </a:extLst>
          </p:cNvPr>
          <p:cNvSpPr txBox="1"/>
          <p:nvPr/>
        </p:nvSpPr>
        <p:spPr>
          <a:xfrm>
            <a:off x="479854" y="1407352"/>
            <a:ext cx="112322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</a:rPr>
              <a:t>CONVERT STATE SPACE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</a:rPr>
              <a:t>TO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</a:rPr>
              <a:t>TRANSFER FUNCTION</a:t>
            </a:r>
            <a:endParaRPr lang="th-TH" sz="8000" dirty="0"/>
          </a:p>
        </p:txBody>
      </p:sp>
    </p:spTree>
    <p:extLst>
      <p:ext uri="{BB962C8B-B14F-4D97-AF65-F5344CB8AC3E}">
        <p14:creationId xmlns:p14="http://schemas.microsoft.com/office/powerpoint/2010/main" val="34195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62" y="688804"/>
            <a:ext cx="118274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Q: Consider a Single Input Single Output System whose State Variable description is given by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Determine the Transfer Function</a:t>
            </a:r>
            <a:endParaRPr lang="th-T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74588" y="2286885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u</a:t>
                </a:r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2286885"/>
                <a:ext cx="4594399" cy="958852"/>
              </a:xfrm>
              <a:prstGeom prst="rect">
                <a:avLst/>
              </a:prstGeom>
              <a:blipFill>
                <a:blip r:embed="rId2"/>
                <a:stretch>
                  <a:fillRect r="-3581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/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962EEB-6D17-4D78-B7E3-75776426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3429000"/>
                <a:ext cx="2253950" cy="723531"/>
              </a:xfrm>
              <a:prstGeom prst="rect">
                <a:avLst/>
              </a:prstGeom>
              <a:blipFill>
                <a:blip r:embed="rId3"/>
                <a:stretch>
                  <a:fillRect l="-9459" b="-1101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7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0EE2-441F-4E8E-9C46-E3CABADA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88" y="381465"/>
            <a:ext cx="11827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b="1" dirty="0"/>
              <a:t>General Formula to write State Model</a:t>
            </a:r>
            <a:endParaRPr lang="th-TH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/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71871-D6B2-4431-85FC-C7BD7973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1522386"/>
                <a:ext cx="7434407" cy="430887"/>
              </a:xfrm>
              <a:prstGeom prst="rect">
                <a:avLst/>
              </a:prstGeom>
              <a:blipFill>
                <a:blip r:embed="rId2"/>
                <a:stretch>
                  <a:fillRect l="-1639" t="-32857" r="-1311" b="-428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5463190"/>
                <a:ext cx="4184672" cy="430887"/>
              </a:xfrm>
              <a:prstGeom prst="rect">
                <a:avLst/>
              </a:prstGeom>
              <a:blipFill>
                <a:blip r:embed="rId3"/>
                <a:stretch>
                  <a:fillRect l="-2911" t="-32394" r="-189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9F6C55-2536-492C-90B7-C5B459F87490}"/>
              </a:ext>
            </a:extLst>
          </p:cNvPr>
          <p:cNvSpPr txBox="1"/>
          <p:nvPr/>
        </p:nvSpPr>
        <p:spPr>
          <a:xfrm>
            <a:off x="475733" y="2632921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STEP-1: Comparing equation (1) and (2) with given equations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586963" y="3896353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63" y="3896353"/>
                <a:ext cx="4594399" cy="958852"/>
              </a:xfrm>
              <a:prstGeom prst="rect">
                <a:avLst/>
              </a:prstGeom>
              <a:blipFill>
                <a:blip r:embed="rId4"/>
                <a:stretch>
                  <a:fillRect r="-3581" b="-63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" y="6066252"/>
                <a:ext cx="4188775" cy="723531"/>
              </a:xfrm>
              <a:prstGeom prst="rect">
                <a:avLst/>
              </a:prstGeom>
              <a:blipFill>
                <a:blip r:embed="rId5"/>
                <a:stretch>
                  <a:fillRect l="-5095" r="-4221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3" y="3287365"/>
                <a:ext cx="4486485" cy="430887"/>
              </a:xfrm>
              <a:prstGeom prst="rect">
                <a:avLst/>
              </a:prstGeom>
              <a:blipFill>
                <a:blip r:embed="rId6"/>
                <a:stretch>
                  <a:fillRect l="-2717" t="-32394" r="-1630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889687" y="36375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533136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805882" y="363757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720282" y="363757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5053915" y="371825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739363" y="589162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701563" y="589162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533136" y="5785768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216876" y="5840284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785288" y="5840283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576120" y="58085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/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D981EA-2DF0-48FF-B9FA-64743633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0" y="2189110"/>
                <a:ext cx="7531742" cy="430887"/>
              </a:xfrm>
              <a:prstGeom prst="rect">
                <a:avLst/>
              </a:prstGeom>
              <a:blipFill>
                <a:blip r:embed="rId7"/>
                <a:stretch>
                  <a:fillRect l="-1619" t="-32394" r="-1296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1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/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+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B9730-C85C-4BCB-9287-4604B647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2349287"/>
                <a:ext cx="4184672" cy="430887"/>
              </a:xfrm>
              <a:prstGeom prst="rect">
                <a:avLst/>
              </a:prstGeom>
              <a:blipFill>
                <a:blip r:embed="rId2"/>
                <a:stretch>
                  <a:fillRect l="-2915" t="-32394" r="-2041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/>
              <p:nvPr/>
            </p:nvSpPr>
            <p:spPr>
              <a:xfrm>
                <a:off x="438683" y="782450"/>
                <a:ext cx="459439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th-TH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u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486816-8437-4D31-A7A0-81452329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3" y="782450"/>
                <a:ext cx="4594399" cy="958852"/>
              </a:xfrm>
              <a:prstGeom prst="rect">
                <a:avLst/>
              </a:prstGeom>
              <a:blipFill>
                <a:blip r:embed="rId3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/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h-TH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h-TH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:r>
                  <a:rPr lang="en-US" b="1" dirty="0">
                    <a:solidFill>
                      <a:schemeClr val="tx1"/>
                    </a:solidFill>
                  </a:rPr>
                  <a:t>    0        0</a:t>
                </a:r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EB0B9-D61B-47D2-941F-D2A422BA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8" y="2952349"/>
                <a:ext cx="4188775" cy="723531"/>
              </a:xfrm>
              <a:prstGeom prst="rect">
                <a:avLst/>
              </a:prstGeom>
              <a:blipFill>
                <a:blip r:embed="rId4"/>
                <a:stretch>
                  <a:fillRect l="-5240" r="-4076" b="-1092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/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th-TH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6E929B-8862-4672-B095-F25C070D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" y="173462"/>
                <a:ext cx="3991157" cy="430887"/>
              </a:xfrm>
              <a:prstGeom prst="rect">
                <a:avLst/>
              </a:prstGeom>
              <a:blipFill>
                <a:blip r:embed="rId5"/>
                <a:stretch>
                  <a:fillRect l="-3053" t="-32394" r="-1832" b="-4225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279AA-7260-4BFD-A72C-88968A280425}"/>
              </a:ext>
            </a:extLst>
          </p:cNvPr>
          <p:cNvCxnSpPr>
            <a:cxnSpLocks/>
          </p:cNvCxnSpPr>
          <p:nvPr/>
        </p:nvCxnSpPr>
        <p:spPr>
          <a:xfrm>
            <a:off x="741407" y="523677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DF3655-2AD3-4B13-BFBE-EF479C6E6442}"/>
              </a:ext>
            </a:extLst>
          </p:cNvPr>
          <p:cNvCxnSpPr>
            <a:cxnSpLocks/>
          </p:cNvCxnSpPr>
          <p:nvPr/>
        </p:nvCxnSpPr>
        <p:spPr>
          <a:xfrm>
            <a:off x="2384856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C24D0-0266-450F-98FC-E458E7E3832C}"/>
              </a:ext>
            </a:extLst>
          </p:cNvPr>
          <p:cNvCxnSpPr>
            <a:cxnSpLocks/>
          </p:cNvCxnSpPr>
          <p:nvPr/>
        </p:nvCxnSpPr>
        <p:spPr>
          <a:xfrm>
            <a:off x="3657602" y="52367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F17459-FC8F-4385-B80B-771782C6F2E9}"/>
              </a:ext>
            </a:extLst>
          </p:cNvPr>
          <p:cNvCxnSpPr>
            <a:cxnSpLocks/>
          </p:cNvCxnSpPr>
          <p:nvPr/>
        </p:nvCxnSpPr>
        <p:spPr>
          <a:xfrm>
            <a:off x="4572002" y="52367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6E6A-BE08-4C0D-9575-0174841A95C4}"/>
              </a:ext>
            </a:extLst>
          </p:cNvPr>
          <p:cNvCxnSpPr>
            <a:cxnSpLocks/>
          </p:cNvCxnSpPr>
          <p:nvPr/>
        </p:nvCxnSpPr>
        <p:spPr>
          <a:xfrm>
            <a:off x="4905635" y="604349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C6B031-1C62-4101-B0F6-28644D633D8E}"/>
              </a:ext>
            </a:extLst>
          </p:cNvPr>
          <p:cNvCxnSpPr>
            <a:cxnSpLocks/>
          </p:cNvCxnSpPr>
          <p:nvPr/>
        </p:nvCxnSpPr>
        <p:spPr>
          <a:xfrm>
            <a:off x="591083" y="2777726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665D2-6D8C-4410-A928-94F3CCDB781D}"/>
              </a:ext>
            </a:extLst>
          </p:cNvPr>
          <p:cNvCxnSpPr>
            <a:cxnSpLocks/>
          </p:cNvCxnSpPr>
          <p:nvPr/>
        </p:nvCxnSpPr>
        <p:spPr>
          <a:xfrm>
            <a:off x="1553283" y="277772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C2F2F-3ECE-4149-8C0A-7338A08C3B5D}"/>
              </a:ext>
            </a:extLst>
          </p:cNvPr>
          <p:cNvCxnSpPr>
            <a:cxnSpLocks/>
          </p:cNvCxnSpPr>
          <p:nvPr/>
        </p:nvCxnSpPr>
        <p:spPr>
          <a:xfrm>
            <a:off x="2384856" y="2671865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80613-757A-477B-825E-7FBC17D162BC}"/>
              </a:ext>
            </a:extLst>
          </p:cNvPr>
          <p:cNvCxnSpPr>
            <a:cxnSpLocks/>
          </p:cNvCxnSpPr>
          <p:nvPr/>
        </p:nvCxnSpPr>
        <p:spPr>
          <a:xfrm>
            <a:off x="3068596" y="2726381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11040D-F4CC-4B83-91C8-B7A0D74DA40E}"/>
              </a:ext>
            </a:extLst>
          </p:cNvPr>
          <p:cNvCxnSpPr>
            <a:cxnSpLocks/>
          </p:cNvCxnSpPr>
          <p:nvPr/>
        </p:nvCxnSpPr>
        <p:spPr>
          <a:xfrm>
            <a:off x="3637008" y="2726380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E692B-D192-4276-82CD-ECC4EFE7C6F1}"/>
              </a:ext>
            </a:extLst>
          </p:cNvPr>
          <p:cNvCxnSpPr>
            <a:cxnSpLocks/>
          </p:cNvCxnSpPr>
          <p:nvPr/>
        </p:nvCxnSpPr>
        <p:spPr>
          <a:xfrm>
            <a:off x="4427840" y="2694662"/>
            <a:ext cx="0" cy="3492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BFD21-C40A-49E9-B9FB-8309146BE38E}"/>
              </a:ext>
            </a:extLst>
          </p:cNvPr>
          <p:cNvSpPr txBox="1"/>
          <p:nvPr/>
        </p:nvSpPr>
        <p:spPr>
          <a:xfrm>
            <a:off x="302738" y="3979575"/>
            <a:ext cx="10620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STEP-2: Calculate the values of A, B, C and D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/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tx1"/>
                          </a:solidFill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F080AB-90CE-4BDE-B60A-FBA33664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9" y="4875281"/>
                <a:ext cx="2688657" cy="810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/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h-TH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916345-9FCC-40C3-ADC5-D57184BA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8" y="5914153"/>
                <a:ext cx="2004884" cy="807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/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9246FB-86D4-45D7-A4C5-BD16265F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4915738"/>
                <a:ext cx="25362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/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6C72FB-C685-4EB5-BBDE-97CA07FE3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88" y="5851901"/>
                <a:ext cx="253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4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2250</Words>
  <Application>Microsoft Office PowerPoint</Application>
  <PresentationFormat>Widescreen</PresentationFormat>
  <Paragraphs>304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STATE SPACE ANALYSIS OR  STAPE SPACE REPRESENTATION</vt:lpstr>
      <vt:lpstr>PowerPoint Presentation</vt:lpstr>
      <vt:lpstr>PowerPoint Presentation</vt:lpstr>
      <vt:lpstr>Advantages And Disadvantages of State Space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HOME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ANALYSIS OR  STAPE SPACE REPRESENTATION</dc:title>
  <dc:creator>Wazir Laghari</dc:creator>
  <cp:lastModifiedBy>Wazir laghari</cp:lastModifiedBy>
  <cp:revision>4</cp:revision>
  <dcterms:created xsi:type="dcterms:W3CDTF">2021-11-01T17:43:20Z</dcterms:created>
  <dcterms:modified xsi:type="dcterms:W3CDTF">2022-11-01T18:50:26Z</dcterms:modified>
</cp:coreProperties>
</file>