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65" r:id="rId5"/>
    <p:sldId id="261" r:id="rId6"/>
    <p:sldId id="270" r:id="rId7"/>
    <p:sldId id="257" r:id="rId8"/>
    <p:sldId id="259" r:id="rId9"/>
    <p:sldId id="260" r:id="rId10"/>
    <p:sldId id="263" r:id="rId11"/>
    <p:sldId id="262" r:id="rId12"/>
    <p:sldId id="264" r:id="rId13"/>
    <p:sldId id="266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99" r:id="rId24"/>
    <p:sldId id="282" r:id="rId25"/>
    <p:sldId id="295" r:id="rId26"/>
    <p:sldId id="296" r:id="rId27"/>
    <p:sldId id="297" r:id="rId28"/>
    <p:sldId id="298" r:id="rId29"/>
    <p:sldId id="286" r:id="rId30"/>
    <p:sldId id="290" r:id="rId31"/>
    <p:sldId id="292" r:id="rId32"/>
    <p:sldId id="293" r:id="rId33"/>
    <p:sldId id="294" r:id="rId3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DBE5-F2DE-4CED-892C-F2486F6B1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C838B-04EF-4674-9E24-0E43D07B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40D59-4AED-47C9-80D5-09A033E7D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9D6A-283E-44AD-8998-1304021A77CD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98A56-D905-450B-8E05-9FC8663A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8F6B3-8E5C-451D-9F5C-CD182AAB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8196-60D9-4B4B-B27E-99EAAB28DE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963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5E27-9DA8-4F61-B46B-B2DB48BC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B06E8-0FB5-4A66-B5D6-0EA2A5944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87ADE-D29E-47C6-9423-14EADF9F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9D6A-283E-44AD-8998-1304021A77CD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D914C-62EC-435D-B85F-9428B314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C4F5C-8F62-4293-99E7-348DACFC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8196-60D9-4B4B-B27E-99EAAB28DE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42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8ADA4B-0087-4CE3-985E-C194F5CB4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3028D-ADCF-4A96-8F2A-43BED019F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1B2E3-5B30-40B9-95FE-05A914CD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9D6A-283E-44AD-8998-1304021A77CD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C419B-3130-4A30-A880-1CE94D72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0B1C-D60C-4A7D-BD7B-25E91578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8196-60D9-4B4B-B27E-99EAAB28DE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2163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4BA9-FFB0-4FC0-8518-A08C75237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16144-286E-4C3C-8531-A7106FC57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6E775-3EFB-406D-9CFE-882FD4F8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9D6A-283E-44AD-8998-1304021A77CD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D8474-78F4-4CE9-9BA5-31C92ACAA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A386F-073C-4074-A4DB-964B0ED1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8196-60D9-4B4B-B27E-99EAAB28DE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7224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F1CB-CEE6-4B21-866D-D82C1A5F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FACD7-275F-425D-AD16-A59619CDD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EE639-BDF6-4018-A8B5-3F14C428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9D6A-283E-44AD-8998-1304021A77CD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23C8-6959-40A2-9778-B1CD55D9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D09AE-80F4-4B34-A61A-EDC89DBF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8196-60D9-4B4B-B27E-99EAAB28DE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918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4FCD-505F-42E1-8ECF-2482501D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2F328-A710-470F-9DB9-E47EA4EF3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3F7D3-8888-44F2-9120-C2B33C7DB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65F85-45DD-46C4-A6CD-6CD8BDCC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9D6A-283E-44AD-8998-1304021A77CD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AA09D-F722-4F74-9D99-38DA1A4C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2D37F-1AF9-493C-9997-C8E66E3D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8196-60D9-4B4B-B27E-99EAAB28DE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466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3F4C-C805-45E3-9AA9-934284A56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CE470-950F-4E92-BCDB-BF54FAC66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0051F-B5F8-4E8F-804E-F29FD8FE6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028B1-9798-4922-97ED-B810882CB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2E7FF-F6F5-440C-8FBB-0D2682142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316D98-4EA7-456E-B04C-D0B83941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9D6A-283E-44AD-8998-1304021A77CD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FA7AA-F626-4F52-9E82-AB9BFEC5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37A841-7B3C-47F1-A782-FF5BF90C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8196-60D9-4B4B-B27E-99EAAB28DE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9776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6701-A08C-4068-A6EC-13E220D7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0039D7-E965-474D-A9AC-DED7CADE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9D6A-283E-44AD-8998-1304021A77CD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753AA-BF9D-45FA-97A1-77D878B1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52212-E98C-4850-8847-A04FB38A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8196-60D9-4B4B-B27E-99EAAB28DE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597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0B1639-935D-4050-A534-067B8453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9D6A-283E-44AD-8998-1304021A77CD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9B1FCA-F3B1-44DD-8E20-5E5C5C15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88E20-609F-4177-AE1D-7EE73485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8196-60D9-4B4B-B27E-99EAAB28DE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5909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9A98-50AB-4EFD-B3AC-8DBFE4AB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F8620-893F-4332-A4A7-7CF4D8702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CE337-BFED-45E8-8EC8-4FFF65FFD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4F415-9D55-4E50-BA50-EDE59DAF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9D6A-283E-44AD-8998-1304021A77CD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EA805-A694-46FD-BBFE-86B4189C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2FED2-AC42-4901-9FB0-5B65518A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8196-60D9-4B4B-B27E-99EAAB28DE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293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C33E0-F985-4E12-A76A-515F5A847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AB92C-AAA8-4E4C-902C-C1B67BB0E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90697-F59C-4E87-8261-D239FC782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5C1F5-DB83-4BCE-9C62-D12DD835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9D6A-283E-44AD-8998-1304021A77CD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00EE9-8E85-4913-92BE-C7077326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45892-392A-4B04-A316-4873FC23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8196-60D9-4B4B-B27E-99EAAB28DE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802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D2336F-65A2-4BEA-8FA4-7DBD6B5F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9F1EC-E12D-4C54-B2FF-0FF2C0F34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17C1D-62A7-4291-9458-A288B9D87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F9D6A-283E-44AD-8998-1304021A77CD}" type="datetimeFigureOut">
              <a:rPr lang="th-TH" smtClean="0"/>
              <a:t>02/11/65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75047-258D-41DD-B782-48E71B1AB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D3A9A-2D95-408B-8E1D-CCA57A0CD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88196-60D9-4B4B-B27E-99EAAB28DE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01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16.png"/><Relationship Id="rId4" Type="http://schemas.openxmlformats.org/officeDocument/2006/relationships/image" Target="../media/image44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2.png"/><Relationship Id="rId7" Type="http://schemas.openxmlformats.org/officeDocument/2006/relationships/image" Target="../media/image105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Relationship Id="rId9" Type="http://schemas.openxmlformats.org/officeDocument/2006/relationships/image" Target="../media/image7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11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5" Type="http://schemas.openxmlformats.org/officeDocument/2006/relationships/image" Target="../media/image12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7" Type="http://schemas.openxmlformats.org/officeDocument/2006/relationships/image" Target="../media/image141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73.png"/><Relationship Id="rId4" Type="http://schemas.openxmlformats.org/officeDocument/2006/relationships/image" Target="../media/image13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447" y="532014"/>
            <a:ext cx="11479876" cy="5594465"/>
          </a:xfrm>
        </p:spPr>
        <p:txBody>
          <a:bodyPr>
            <a:noAutofit/>
          </a:bodyPr>
          <a:lstStyle/>
          <a:p>
            <a:r>
              <a:rPr lang="en-US" sz="8800" b="1" dirty="0">
                <a:solidFill>
                  <a:srgbClr val="002060"/>
                </a:solidFill>
              </a:rPr>
              <a:t>STATE SPACE ANALYSIS OR </a:t>
            </a:r>
            <a:br>
              <a:rPr lang="en-US" sz="8800" b="1" dirty="0">
                <a:solidFill>
                  <a:srgbClr val="002060"/>
                </a:solidFill>
              </a:rPr>
            </a:br>
            <a:r>
              <a:rPr lang="en-US" sz="8800" b="1" dirty="0">
                <a:solidFill>
                  <a:srgbClr val="002060"/>
                </a:solidFill>
              </a:rPr>
              <a:t>STAPE SPACE REPRESENTATION</a:t>
            </a:r>
            <a:endParaRPr lang="en-US" sz="9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23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EFEBFD21-C40A-49E9-B9FB-8309146BE38E}"/>
              </a:ext>
            </a:extLst>
          </p:cNvPr>
          <p:cNvSpPr txBox="1"/>
          <p:nvPr/>
        </p:nvSpPr>
        <p:spPr>
          <a:xfrm>
            <a:off x="488089" y="221269"/>
            <a:ext cx="106206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STEP-3: Use the Formula of Transfer Function</a:t>
            </a:r>
            <a:endParaRPr lang="th-TH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F080AB-90CE-4BDE-B60A-FBA33664EAC1}"/>
                  </a:ext>
                </a:extLst>
              </p:cNvPr>
              <p:cNvSpPr txBox="1"/>
              <p:nvPr/>
            </p:nvSpPr>
            <p:spPr>
              <a:xfrm>
                <a:off x="8646610" y="221269"/>
                <a:ext cx="2688657" cy="810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m:rPr>
                          <m:nor/>
                        </m:rPr>
                        <a:rPr lang="en-US" b="1" dirty="0" smtClean="0">
                          <a:solidFill>
                            <a:schemeClr val="tx1"/>
                          </a:solidFill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F080AB-90CE-4BDE-B60A-FBA33664E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610" y="221269"/>
                <a:ext cx="2688657" cy="8109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916345-9FCC-40C3-ADC5-D57184BA9CBD}"/>
                  </a:ext>
                </a:extLst>
              </p:cNvPr>
              <p:cNvSpPr txBox="1"/>
              <p:nvPr/>
            </p:nvSpPr>
            <p:spPr>
              <a:xfrm>
                <a:off x="8482911" y="1142495"/>
                <a:ext cx="2004884" cy="807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h-TH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916345-9FCC-40C3-ADC5-D57184BA9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2911" y="1142495"/>
                <a:ext cx="2004884" cy="807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9246FB-86D4-45D7-A4C5-BD16265FCA49}"/>
                  </a:ext>
                </a:extLst>
              </p:cNvPr>
              <p:cNvSpPr txBox="1"/>
              <p:nvPr/>
            </p:nvSpPr>
            <p:spPr>
              <a:xfrm>
                <a:off x="8572500" y="1950473"/>
                <a:ext cx="253622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9246FB-86D4-45D7-A4C5-BD16265FC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0" y="1950473"/>
                <a:ext cx="253622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6C72FB-C685-4EB5-BBDE-97CA07FE3D7A}"/>
                  </a:ext>
                </a:extLst>
              </p:cNvPr>
              <p:cNvSpPr txBox="1"/>
              <p:nvPr/>
            </p:nvSpPr>
            <p:spPr>
              <a:xfrm>
                <a:off x="10433255" y="1486952"/>
                <a:ext cx="137932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6C72FB-C685-4EB5-BBDE-97CA07FE3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3255" y="1486952"/>
                <a:ext cx="137932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F0C7AE-474E-4E90-980F-2E6C8C85A6C3}"/>
                  </a:ext>
                </a:extLst>
              </p:cNvPr>
              <p:cNvSpPr txBox="1"/>
              <p:nvPr/>
            </p:nvSpPr>
            <p:spPr>
              <a:xfrm>
                <a:off x="488089" y="1142495"/>
                <a:ext cx="728327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F0C7AE-474E-4E90-980F-2E6C8C85A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89" y="1142495"/>
                <a:ext cx="7283277" cy="523220"/>
              </a:xfrm>
              <a:prstGeom prst="rect">
                <a:avLst/>
              </a:prstGeom>
              <a:blipFill>
                <a:blip r:embed="rId6"/>
                <a:stretch>
                  <a:fillRect b="-1279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3AAB5E-B428-4360-B78F-76A649781468}"/>
                  </a:ext>
                </a:extLst>
              </p:cNvPr>
              <p:cNvSpPr txBox="1"/>
              <p:nvPr/>
            </p:nvSpPr>
            <p:spPr>
              <a:xfrm>
                <a:off x="488089" y="2940879"/>
                <a:ext cx="11037252" cy="718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th-TH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h-TH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3AAB5E-B428-4360-B78F-76A649781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89" y="2940879"/>
                <a:ext cx="11037252" cy="718658"/>
              </a:xfrm>
              <a:prstGeom prst="rect">
                <a:avLst/>
              </a:prstGeom>
              <a:blipFill>
                <a:blip r:embed="rId7"/>
                <a:stretch>
                  <a:fillRect b="-186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DC46BA4-B28D-4F13-9C96-A72CE3C76723}"/>
              </a:ext>
            </a:extLst>
          </p:cNvPr>
          <p:cNvSpPr/>
          <p:nvPr/>
        </p:nvSpPr>
        <p:spPr>
          <a:xfrm>
            <a:off x="8646610" y="86497"/>
            <a:ext cx="3245254" cy="23871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E07179-2128-42B7-B898-03800F85A3CD}"/>
                  </a:ext>
                </a:extLst>
              </p:cNvPr>
              <p:cNvSpPr txBox="1"/>
              <p:nvPr/>
            </p:nvSpPr>
            <p:spPr>
              <a:xfrm>
                <a:off x="416493" y="4806726"/>
                <a:ext cx="8542155" cy="7904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𝐴𝑑𝑗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th-TH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𝐷𝑒𝑡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E07179-2128-42B7-B898-03800F85A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3" y="4806726"/>
                <a:ext cx="8542155" cy="7904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8413A5-7325-4953-B9B6-0F5B54B909D5}"/>
                  </a:ext>
                </a:extLst>
              </p:cNvPr>
              <p:cNvSpPr txBox="1"/>
              <p:nvPr/>
            </p:nvSpPr>
            <p:spPr>
              <a:xfrm>
                <a:off x="356769" y="5763756"/>
                <a:ext cx="10751955" cy="725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+12 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8413A5-7325-4953-B9B6-0F5B54B90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69" y="5763756"/>
                <a:ext cx="10751955" cy="7256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09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EED9FC-6690-411E-8C01-F676F79883A2}"/>
                  </a:ext>
                </a:extLst>
              </p:cNvPr>
              <p:cNvSpPr txBox="1"/>
              <p:nvPr/>
            </p:nvSpPr>
            <p:spPr>
              <a:xfrm>
                <a:off x="1464275" y="920579"/>
                <a:ext cx="7609840" cy="727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𝐴𝑑𝑗𝑜𝑖𝑛𝑡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𝑀𝑎𝑡𝑟𝑖𝑥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EED9FC-6690-411E-8C01-F676F7988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75" y="920579"/>
                <a:ext cx="7609840" cy="727187"/>
              </a:xfrm>
              <a:prstGeom prst="rect">
                <a:avLst/>
              </a:prstGeom>
              <a:blipFill>
                <a:blip r:embed="rId2"/>
                <a:stretch>
                  <a:fillRect l="-8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9987B93E-D89E-43C2-A8C7-D1335F6340CA}"/>
              </a:ext>
            </a:extLst>
          </p:cNvPr>
          <p:cNvSpPr/>
          <p:nvPr/>
        </p:nvSpPr>
        <p:spPr>
          <a:xfrm>
            <a:off x="1260389" y="407773"/>
            <a:ext cx="7933038" cy="161873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8BDDE5-3A5C-430E-B1DA-98647AFFA5A1}"/>
                  </a:ext>
                </a:extLst>
              </p:cNvPr>
              <p:cNvSpPr txBox="1"/>
              <p:nvPr/>
            </p:nvSpPr>
            <p:spPr>
              <a:xfrm>
                <a:off x="488089" y="2940879"/>
                <a:ext cx="7208127" cy="725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</m:t>
                      </m:r>
                      <m:d>
                        <m:dPr>
                          <m:begChr m:val="["/>
                          <m:endChr m:val="]"/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+8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8BDDE5-3A5C-430E-B1DA-98647AFFA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89" y="2940879"/>
                <a:ext cx="7208127" cy="7256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3C59F1-1F99-4535-A107-38ED7CF2847F}"/>
                  </a:ext>
                </a:extLst>
              </p:cNvPr>
              <p:cNvSpPr txBox="1"/>
              <p:nvPr/>
            </p:nvSpPr>
            <p:spPr>
              <a:xfrm>
                <a:off x="111210" y="5060487"/>
                <a:ext cx="10752437" cy="1303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𝐴𝑑𝑗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th-TH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+12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+8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+8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+8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+12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+8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+12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−12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+8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+12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+8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+12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3C59F1-1F99-4535-A107-38ED7CF28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10" y="5060487"/>
                <a:ext cx="10752437" cy="13032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9D0C38-E4E4-4371-87FF-5268AB3F2CC7}"/>
                  </a:ext>
                </a:extLst>
              </p:cNvPr>
              <p:cNvSpPr txBox="1"/>
              <p:nvPr/>
            </p:nvSpPr>
            <p:spPr>
              <a:xfrm>
                <a:off x="357323" y="3975016"/>
                <a:ext cx="373482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𝑉𝑎𝑙𝑢𝑒𝑠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9D0C38-E4E4-4371-87FF-5268AB3F2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23" y="3975016"/>
                <a:ext cx="3734829" cy="523220"/>
              </a:xfrm>
              <a:prstGeom prst="rect">
                <a:avLst/>
              </a:prstGeom>
              <a:blipFill>
                <a:blip r:embed="rId5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554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3C59F1-1F99-4535-A107-38ED7CF2847F}"/>
                  </a:ext>
                </a:extLst>
              </p:cNvPr>
              <p:cNvSpPr txBox="1"/>
              <p:nvPr/>
            </p:nvSpPr>
            <p:spPr>
              <a:xfrm>
                <a:off x="39136" y="228995"/>
                <a:ext cx="10752437" cy="1303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𝐴𝑑𝑗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th-TH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+12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+8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+8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+8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+12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+8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+12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−12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+8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+12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+8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+12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3C59F1-1F99-4535-A107-38ED7CF28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6" y="228995"/>
                <a:ext cx="10752437" cy="13032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9D0C38-E4E4-4371-87FF-5268AB3F2CC7}"/>
                  </a:ext>
                </a:extLst>
              </p:cNvPr>
              <p:cNvSpPr txBox="1"/>
              <p:nvPr/>
            </p:nvSpPr>
            <p:spPr>
              <a:xfrm>
                <a:off x="339302" y="1752189"/>
                <a:ext cx="68466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𝑉𝑎𝑙𝑢𝑒𝑠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𝑐𝑎𝑙𝑐𝑢𝑙𝑎𝑡𝑒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𝑇𝐹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9D0C38-E4E4-4371-87FF-5268AB3F2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02" y="1752189"/>
                <a:ext cx="6846666" cy="523220"/>
              </a:xfrm>
              <a:prstGeom prst="rect">
                <a:avLst/>
              </a:prstGeom>
              <a:blipFill>
                <a:blip r:embed="rId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261984-C0DC-41AD-85AA-CA5F94BE371C}"/>
                  </a:ext>
                </a:extLst>
              </p:cNvPr>
              <p:cNvSpPr txBox="1"/>
              <p:nvPr/>
            </p:nvSpPr>
            <p:spPr>
              <a:xfrm>
                <a:off x="525937" y="2495362"/>
                <a:ext cx="11140125" cy="1461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+12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+12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−12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+12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+12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+0 </m:t>
                    </m:r>
                  </m:oMath>
                </a14:m>
                <a:r>
                  <a:rPr lang="en-US" dirty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261984-C0DC-41AD-85AA-CA5F94BE3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37" y="2495362"/>
                <a:ext cx="11140125" cy="1461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0B375C-F52A-4DD2-B29C-57BF79EAA6D0}"/>
                  </a:ext>
                </a:extLst>
              </p:cNvPr>
              <p:cNvSpPr txBox="1"/>
              <p:nvPr/>
            </p:nvSpPr>
            <p:spPr>
              <a:xfrm>
                <a:off x="544475" y="4435496"/>
                <a:ext cx="11140125" cy="1461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+12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+12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−12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+12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+12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+0 </m:t>
                    </m:r>
                  </m:oMath>
                </a14:m>
                <a:r>
                  <a:rPr lang="en-US" dirty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0B375C-F52A-4DD2-B29C-57BF79EAA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75" y="4435496"/>
                <a:ext cx="11140125" cy="1461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185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0B375C-F52A-4DD2-B29C-57BF79EAA6D0}"/>
                  </a:ext>
                </a:extLst>
              </p:cNvPr>
              <p:cNvSpPr txBox="1"/>
              <p:nvPr/>
            </p:nvSpPr>
            <p:spPr>
              <a:xfrm>
                <a:off x="229375" y="445423"/>
                <a:ext cx="9421252" cy="1266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+12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+12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−12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+12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+12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+0 </m:t>
                    </m:r>
                  </m:oMath>
                </a14:m>
                <a:r>
                  <a:rPr lang="en-US" sz="2400" dirty="0"/>
                  <a:t> </a:t>
                </a:r>
                <a:endParaRPr lang="th-TH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0B375C-F52A-4DD2-B29C-57BF79EAA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5" y="445423"/>
                <a:ext cx="9421252" cy="12661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9D2076-9879-4C93-B0D7-3261C6E6E9A2}"/>
                  </a:ext>
                </a:extLst>
              </p:cNvPr>
              <p:cNvSpPr txBox="1"/>
              <p:nvPr/>
            </p:nvSpPr>
            <p:spPr>
              <a:xfrm>
                <a:off x="229375" y="2429176"/>
                <a:ext cx="5572897" cy="7340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+8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+8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+12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+8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+8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+12</m:t>
                        </m:r>
                      </m:den>
                    </m:f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9D2076-9879-4C93-B0D7-3261C6E6E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5" y="2429176"/>
                <a:ext cx="5572897" cy="7340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411F71E-5B72-49C7-AE7D-36DCD8043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702995"/>
              </p:ext>
            </p:extLst>
          </p:nvPr>
        </p:nvGraphicFramePr>
        <p:xfrm>
          <a:off x="631480" y="4177938"/>
          <a:ext cx="2269524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524">
                  <a:extLst>
                    <a:ext uri="{9D8B030D-6E8A-4147-A177-3AD203B41FA5}">
                      <a16:colId xmlns:a16="http://schemas.microsoft.com/office/drawing/2014/main" val="316620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A=[0 1;-12 -8];</a:t>
                      </a: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B =[0;1];</a:t>
                      </a: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C = [8 1];</a:t>
                      </a: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D = 0;</a:t>
                      </a:r>
                    </a:p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[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</a:rPr>
                        <a:t>n,d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]=ss2tf(A,B,C,D);</a:t>
                      </a: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</a:rPr>
                        <a:t>mySys_tf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</a:rPr>
                        <a:t>n,d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42003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3664DCF-C6FE-47D5-8E05-882898F61DAD}"/>
              </a:ext>
            </a:extLst>
          </p:cNvPr>
          <p:cNvSpPr/>
          <p:nvPr/>
        </p:nvSpPr>
        <p:spPr>
          <a:xfrm>
            <a:off x="631480" y="3880796"/>
            <a:ext cx="3027404" cy="261963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86330-52BA-46D9-A321-C9DD5F68EF0A}"/>
              </a:ext>
            </a:extLst>
          </p:cNvPr>
          <p:cNvSpPr txBox="1"/>
          <p:nvPr/>
        </p:nvSpPr>
        <p:spPr>
          <a:xfrm>
            <a:off x="5421527" y="2272979"/>
            <a:ext cx="609805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&gt;&gt; </a:t>
            </a:r>
            <a:r>
              <a:rPr lang="en-US" dirty="0" err="1"/>
              <a:t>syms</a:t>
            </a:r>
            <a:r>
              <a:rPr lang="en-US" dirty="0"/>
              <a:t> s</a:t>
            </a:r>
          </a:p>
          <a:p>
            <a:r>
              <a:rPr lang="th-TH" dirty="0"/>
              <a:t>&gt;&gt; A = [8 1];</a:t>
            </a:r>
          </a:p>
          <a:p>
            <a:r>
              <a:rPr lang="en-GB" dirty="0"/>
              <a:t>&gt;&gt; B = [((s+8)/(s^2+8*s+12)) ((1)/(s^2+8*s+12)); ((-12)/(s^2+8*s+12)) ((s)/(s^2+8*s+12))]</a:t>
            </a:r>
            <a:r>
              <a:rPr lang="en-US" dirty="0"/>
              <a:t>;</a:t>
            </a:r>
            <a:endParaRPr lang="en-GB" dirty="0"/>
          </a:p>
          <a:p>
            <a:r>
              <a:rPr lang="en-GB" dirty="0"/>
              <a:t>&gt;&gt; C = [0;1];</a:t>
            </a:r>
          </a:p>
          <a:p>
            <a:r>
              <a:rPr lang="en-GB" dirty="0"/>
              <a:t>&gt;&gt; D = A*B*C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18761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30EE2-441F-4E8E-9C46-E3CABADA2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62" y="688804"/>
            <a:ext cx="1182747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Q: Consider a Single Input Single Output System whose State Variable description is given by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Determine the Transfer Function</a:t>
            </a:r>
            <a:endParaRPr lang="th-T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E71871-D6B2-4431-85FC-C7BD79732B05}"/>
                  </a:ext>
                </a:extLst>
              </p:cNvPr>
              <p:cNvSpPr txBox="1"/>
              <p:nvPr/>
            </p:nvSpPr>
            <p:spPr>
              <a:xfrm>
                <a:off x="574588" y="2286885"/>
                <a:ext cx="4379597" cy="95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th-TH" b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b="1" dirty="0">
                    <a:solidFill>
                      <a:srgbClr val="FF0000"/>
                    </a:solidFill>
                  </a:rPr>
                  <a:t>u</a:t>
                </a:r>
                <a:endParaRPr lang="th-T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E71871-D6B2-4431-85FC-C7BD79732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88" y="2286885"/>
                <a:ext cx="4379597" cy="958852"/>
              </a:xfrm>
              <a:prstGeom prst="rect">
                <a:avLst/>
              </a:prstGeom>
              <a:blipFill>
                <a:blip r:embed="rId2"/>
                <a:stretch>
                  <a:fillRect r="-3755" b="-63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962EEB-6D17-4D78-B7E3-75776426332A}"/>
                  </a:ext>
                </a:extLst>
              </p:cNvPr>
              <p:cNvSpPr txBox="1"/>
              <p:nvPr/>
            </p:nvSpPr>
            <p:spPr>
              <a:xfrm>
                <a:off x="574588" y="3429000"/>
                <a:ext cx="2253950" cy="7235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y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th-T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962EEB-6D17-4D78-B7E3-757764263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88" y="3429000"/>
                <a:ext cx="2253950" cy="723531"/>
              </a:xfrm>
              <a:prstGeom prst="rect">
                <a:avLst/>
              </a:prstGeom>
              <a:blipFill>
                <a:blip r:embed="rId3"/>
                <a:stretch>
                  <a:fillRect l="-9459" b="-1101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539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30EE2-441F-4E8E-9C46-E3CABADA2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588" y="381465"/>
            <a:ext cx="118274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SOLUTION:</a:t>
            </a:r>
          </a:p>
          <a:p>
            <a:pPr marL="0" indent="0">
              <a:buNone/>
            </a:pPr>
            <a:r>
              <a:rPr lang="en-US" b="1" dirty="0"/>
              <a:t>General Formula to write State Model</a:t>
            </a:r>
            <a:endParaRPr lang="th-TH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E71871-D6B2-4431-85FC-C7BD79732B05}"/>
                  </a:ext>
                </a:extLst>
              </p:cNvPr>
              <p:cNvSpPr txBox="1"/>
              <p:nvPr/>
            </p:nvSpPr>
            <p:spPr>
              <a:xfrm>
                <a:off x="586963" y="1522386"/>
                <a:ext cx="74344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𝑩𝑼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E71871-D6B2-4431-85FC-C7BD79732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63" y="1522386"/>
                <a:ext cx="7434407" cy="430887"/>
              </a:xfrm>
              <a:prstGeom prst="rect">
                <a:avLst/>
              </a:prstGeom>
              <a:blipFill>
                <a:blip r:embed="rId2"/>
                <a:stretch>
                  <a:fillRect l="-1639" t="-32857" r="-1311" b="-4285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4B9730-C85C-4BCB-9287-4604B647208C}"/>
                  </a:ext>
                </a:extLst>
              </p:cNvPr>
              <p:cNvSpPr txBox="1"/>
              <p:nvPr/>
            </p:nvSpPr>
            <p:spPr>
              <a:xfrm>
                <a:off x="586963" y="5463190"/>
                <a:ext cx="41846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+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4B9730-C85C-4BCB-9287-4604B6472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63" y="5463190"/>
                <a:ext cx="4184672" cy="430887"/>
              </a:xfrm>
              <a:prstGeom prst="rect">
                <a:avLst/>
              </a:prstGeom>
              <a:blipFill>
                <a:blip r:embed="rId3"/>
                <a:stretch>
                  <a:fillRect l="-2911" t="-32394" r="-1892" b="-4225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99F6C55-2536-492C-90B7-C5B459F87490}"/>
              </a:ext>
            </a:extLst>
          </p:cNvPr>
          <p:cNvSpPr txBox="1"/>
          <p:nvPr/>
        </p:nvSpPr>
        <p:spPr>
          <a:xfrm>
            <a:off x="475733" y="2632921"/>
            <a:ext cx="106206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STEP-1: Comparing equation (1) and (2) with given equations</a:t>
            </a:r>
            <a:endParaRPr lang="th-TH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486816-8437-4D31-A7A0-8145232946F1}"/>
                  </a:ext>
                </a:extLst>
              </p:cNvPr>
              <p:cNvSpPr txBox="1"/>
              <p:nvPr/>
            </p:nvSpPr>
            <p:spPr>
              <a:xfrm>
                <a:off x="586963" y="3896353"/>
                <a:ext cx="4379597" cy="95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th-TH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b="1" dirty="0">
                    <a:solidFill>
                      <a:schemeClr val="tx1"/>
                    </a:solidFill>
                  </a:rPr>
                  <a:t>u</a:t>
                </a:r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486816-8437-4D31-A7A0-814523294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63" y="3896353"/>
                <a:ext cx="4379597" cy="958852"/>
              </a:xfrm>
              <a:prstGeom prst="rect">
                <a:avLst/>
              </a:prstGeom>
              <a:blipFill>
                <a:blip r:embed="rId4"/>
                <a:stretch>
                  <a:fillRect r="-3755" b="-63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CEB0B9-D61B-47D2-941F-D2A422BA7F8A}"/>
                  </a:ext>
                </a:extLst>
              </p:cNvPr>
              <p:cNvSpPr txBox="1"/>
              <p:nvPr/>
            </p:nvSpPr>
            <p:spPr>
              <a:xfrm>
                <a:off x="574588" y="6066252"/>
                <a:ext cx="4188775" cy="7235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y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    </a:t>
                </a:r>
                <a:r>
                  <a:rPr lang="en-US" dirty="0">
                    <a:solidFill>
                      <a:schemeClr val="tx1"/>
                    </a:solidFill>
                  </a:rPr>
                  <a:t>+</a:t>
                </a:r>
                <a:r>
                  <a:rPr lang="en-US" b="1" dirty="0">
                    <a:solidFill>
                      <a:schemeClr val="tx1"/>
                    </a:solidFill>
                  </a:rPr>
                  <a:t>    0        0</a:t>
                </a:r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CEB0B9-D61B-47D2-941F-D2A422BA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88" y="6066252"/>
                <a:ext cx="4188775" cy="723531"/>
              </a:xfrm>
              <a:prstGeom prst="rect">
                <a:avLst/>
              </a:prstGeom>
              <a:blipFill>
                <a:blip r:embed="rId5"/>
                <a:stretch>
                  <a:fillRect l="-5095" r="-4221" b="-1092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6E929B-8862-4672-B095-F25C070D9745}"/>
                  </a:ext>
                </a:extLst>
              </p:cNvPr>
              <p:cNvSpPr txBox="1"/>
              <p:nvPr/>
            </p:nvSpPr>
            <p:spPr>
              <a:xfrm>
                <a:off x="739363" y="3287365"/>
                <a:ext cx="4486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6E929B-8862-4672-B095-F25C070D9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63" y="3287365"/>
                <a:ext cx="4486485" cy="430887"/>
              </a:xfrm>
              <a:prstGeom prst="rect">
                <a:avLst/>
              </a:prstGeom>
              <a:blipFill>
                <a:blip r:embed="rId6"/>
                <a:stretch>
                  <a:fillRect l="-2717" t="-32394" r="-1630" b="-4225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B279AA-7260-4BFD-A72C-88968A280425}"/>
              </a:ext>
            </a:extLst>
          </p:cNvPr>
          <p:cNvCxnSpPr>
            <a:cxnSpLocks/>
          </p:cNvCxnSpPr>
          <p:nvPr/>
        </p:nvCxnSpPr>
        <p:spPr>
          <a:xfrm>
            <a:off x="889687" y="3637580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DF3655-2AD3-4B13-BFBE-EF479C6E6442}"/>
              </a:ext>
            </a:extLst>
          </p:cNvPr>
          <p:cNvCxnSpPr>
            <a:cxnSpLocks/>
          </p:cNvCxnSpPr>
          <p:nvPr/>
        </p:nvCxnSpPr>
        <p:spPr>
          <a:xfrm>
            <a:off x="2533136" y="3637579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8C24D0-0266-450F-98FC-E458E7E3832C}"/>
              </a:ext>
            </a:extLst>
          </p:cNvPr>
          <p:cNvCxnSpPr>
            <a:cxnSpLocks/>
          </p:cNvCxnSpPr>
          <p:nvPr/>
        </p:nvCxnSpPr>
        <p:spPr>
          <a:xfrm>
            <a:off x="3805882" y="3637579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F17459-FC8F-4385-B80B-771782C6F2E9}"/>
              </a:ext>
            </a:extLst>
          </p:cNvPr>
          <p:cNvCxnSpPr>
            <a:cxnSpLocks/>
          </p:cNvCxnSpPr>
          <p:nvPr/>
        </p:nvCxnSpPr>
        <p:spPr>
          <a:xfrm>
            <a:off x="4720282" y="3637578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446E6A-BE08-4C0D-9575-0174841A95C4}"/>
              </a:ext>
            </a:extLst>
          </p:cNvPr>
          <p:cNvCxnSpPr>
            <a:cxnSpLocks/>
          </p:cNvCxnSpPr>
          <p:nvPr/>
        </p:nvCxnSpPr>
        <p:spPr>
          <a:xfrm>
            <a:off x="5053915" y="3718252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C6B031-1C62-4101-B0F6-28644D633D8E}"/>
              </a:ext>
            </a:extLst>
          </p:cNvPr>
          <p:cNvCxnSpPr>
            <a:cxnSpLocks/>
          </p:cNvCxnSpPr>
          <p:nvPr/>
        </p:nvCxnSpPr>
        <p:spPr>
          <a:xfrm>
            <a:off x="739363" y="5891629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3665D2-6D8C-4410-A928-94F3CCDB781D}"/>
              </a:ext>
            </a:extLst>
          </p:cNvPr>
          <p:cNvCxnSpPr>
            <a:cxnSpLocks/>
          </p:cNvCxnSpPr>
          <p:nvPr/>
        </p:nvCxnSpPr>
        <p:spPr>
          <a:xfrm>
            <a:off x="1701563" y="5891628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2C2F2F-3ECE-4149-8C0A-7338A08C3B5D}"/>
              </a:ext>
            </a:extLst>
          </p:cNvPr>
          <p:cNvCxnSpPr>
            <a:cxnSpLocks/>
          </p:cNvCxnSpPr>
          <p:nvPr/>
        </p:nvCxnSpPr>
        <p:spPr>
          <a:xfrm>
            <a:off x="2533136" y="5785768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080613-757A-477B-825E-7FBC17D162BC}"/>
              </a:ext>
            </a:extLst>
          </p:cNvPr>
          <p:cNvCxnSpPr>
            <a:cxnSpLocks/>
          </p:cNvCxnSpPr>
          <p:nvPr/>
        </p:nvCxnSpPr>
        <p:spPr>
          <a:xfrm>
            <a:off x="3216876" y="5840284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11040D-F4CC-4B83-91C8-B7A0D74DA40E}"/>
              </a:ext>
            </a:extLst>
          </p:cNvPr>
          <p:cNvCxnSpPr>
            <a:cxnSpLocks/>
          </p:cNvCxnSpPr>
          <p:nvPr/>
        </p:nvCxnSpPr>
        <p:spPr>
          <a:xfrm>
            <a:off x="3785288" y="5840283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1E692B-D192-4276-82CD-ECC4EFE7C6F1}"/>
              </a:ext>
            </a:extLst>
          </p:cNvPr>
          <p:cNvCxnSpPr>
            <a:cxnSpLocks/>
          </p:cNvCxnSpPr>
          <p:nvPr/>
        </p:nvCxnSpPr>
        <p:spPr>
          <a:xfrm>
            <a:off x="4576120" y="5808565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5D981EA-2DF0-48FF-B9FA-64743633FC8D}"/>
                  </a:ext>
                </a:extLst>
              </p:cNvPr>
              <p:cNvSpPr txBox="1"/>
              <p:nvPr/>
            </p:nvSpPr>
            <p:spPr>
              <a:xfrm>
                <a:off x="535610" y="2189110"/>
                <a:ext cx="75317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 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+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𝑫𝑼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5D981EA-2DF0-48FF-B9FA-64743633F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10" y="2189110"/>
                <a:ext cx="7531742" cy="430887"/>
              </a:xfrm>
              <a:prstGeom prst="rect">
                <a:avLst/>
              </a:prstGeom>
              <a:blipFill>
                <a:blip r:embed="rId7"/>
                <a:stretch>
                  <a:fillRect l="-1619" t="-32394" r="-1296" b="-4225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004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4B9730-C85C-4BCB-9287-4604B647208C}"/>
                  </a:ext>
                </a:extLst>
              </p:cNvPr>
              <p:cNvSpPr txBox="1"/>
              <p:nvPr/>
            </p:nvSpPr>
            <p:spPr>
              <a:xfrm>
                <a:off x="438683" y="2349287"/>
                <a:ext cx="41846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+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4B9730-C85C-4BCB-9287-4604B6472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83" y="2349287"/>
                <a:ext cx="4184672" cy="430887"/>
              </a:xfrm>
              <a:prstGeom prst="rect">
                <a:avLst/>
              </a:prstGeom>
              <a:blipFill>
                <a:blip r:embed="rId2"/>
                <a:stretch>
                  <a:fillRect l="-2915" t="-32394" r="-2041" b="-4225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486816-8437-4D31-A7A0-8145232946F1}"/>
                  </a:ext>
                </a:extLst>
              </p:cNvPr>
              <p:cNvSpPr txBox="1"/>
              <p:nvPr/>
            </p:nvSpPr>
            <p:spPr>
              <a:xfrm>
                <a:off x="438683" y="782450"/>
                <a:ext cx="4379597" cy="95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th-TH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b="1" dirty="0">
                    <a:solidFill>
                      <a:schemeClr val="tx1"/>
                    </a:solidFill>
                  </a:rPr>
                  <a:t>u</a:t>
                </a:r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486816-8437-4D31-A7A0-814523294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83" y="782450"/>
                <a:ext cx="4379597" cy="958852"/>
              </a:xfrm>
              <a:prstGeom prst="rect">
                <a:avLst/>
              </a:prstGeom>
              <a:blipFill>
                <a:blip r:embed="rId3"/>
                <a:stretch>
                  <a:fillRect r="-376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CEB0B9-D61B-47D2-941F-D2A422BA7F8A}"/>
                  </a:ext>
                </a:extLst>
              </p:cNvPr>
              <p:cNvSpPr txBox="1"/>
              <p:nvPr/>
            </p:nvSpPr>
            <p:spPr>
              <a:xfrm>
                <a:off x="426308" y="2952349"/>
                <a:ext cx="4188775" cy="7235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y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    </a:t>
                </a:r>
                <a:r>
                  <a:rPr lang="en-US" dirty="0">
                    <a:solidFill>
                      <a:schemeClr val="tx1"/>
                    </a:solidFill>
                  </a:rPr>
                  <a:t>+</a:t>
                </a:r>
                <a:r>
                  <a:rPr lang="en-US" b="1" dirty="0">
                    <a:solidFill>
                      <a:schemeClr val="tx1"/>
                    </a:solidFill>
                  </a:rPr>
                  <a:t>    0        0</a:t>
                </a:r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CEB0B9-D61B-47D2-941F-D2A422BA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08" y="2952349"/>
                <a:ext cx="4188775" cy="723531"/>
              </a:xfrm>
              <a:prstGeom prst="rect">
                <a:avLst/>
              </a:prstGeom>
              <a:blipFill>
                <a:blip r:embed="rId4"/>
                <a:stretch>
                  <a:fillRect l="-5240" r="-4076" b="-1092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6E929B-8862-4672-B095-F25C070D9745}"/>
                  </a:ext>
                </a:extLst>
              </p:cNvPr>
              <p:cNvSpPr txBox="1"/>
              <p:nvPr/>
            </p:nvSpPr>
            <p:spPr>
              <a:xfrm>
                <a:off x="591083" y="173462"/>
                <a:ext cx="39911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6E929B-8862-4672-B095-F25C070D9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3" y="173462"/>
                <a:ext cx="3991157" cy="430887"/>
              </a:xfrm>
              <a:prstGeom prst="rect">
                <a:avLst/>
              </a:prstGeom>
              <a:blipFill>
                <a:blip r:embed="rId5"/>
                <a:stretch>
                  <a:fillRect l="-3053" t="-32394" r="-1832" b="-4225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B279AA-7260-4BFD-A72C-88968A280425}"/>
              </a:ext>
            </a:extLst>
          </p:cNvPr>
          <p:cNvCxnSpPr>
            <a:cxnSpLocks/>
          </p:cNvCxnSpPr>
          <p:nvPr/>
        </p:nvCxnSpPr>
        <p:spPr>
          <a:xfrm>
            <a:off x="741407" y="523677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DF3655-2AD3-4B13-BFBE-EF479C6E6442}"/>
              </a:ext>
            </a:extLst>
          </p:cNvPr>
          <p:cNvCxnSpPr>
            <a:cxnSpLocks/>
          </p:cNvCxnSpPr>
          <p:nvPr/>
        </p:nvCxnSpPr>
        <p:spPr>
          <a:xfrm>
            <a:off x="2384856" y="523676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8C24D0-0266-450F-98FC-E458E7E3832C}"/>
              </a:ext>
            </a:extLst>
          </p:cNvPr>
          <p:cNvCxnSpPr>
            <a:cxnSpLocks/>
          </p:cNvCxnSpPr>
          <p:nvPr/>
        </p:nvCxnSpPr>
        <p:spPr>
          <a:xfrm>
            <a:off x="3657602" y="523676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F17459-FC8F-4385-B80B-771782C6F2E9}"/>
              </a:ext>
            </a:extLst>
          </p:cNvPr>
          <p:cNvCxnSpPr>
            <a:cxnSpLocks/>
          </p:cNvCxnSpPr>
          <p:nvPr/>
        </p:nvCxnSpPr>
        <p:spPr>
          <a:xfrm>
            <a:off x="4572002" y="523675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446E6A-BE08-4C0D-9575-0174841A95C4}"/>
              </a:ext>
            </a:extLst>
          </p:cNvPr>
          <p:cNvCxnSpPr>
            <a:cxnSpLocks/>
          </p:cNvCxnSpPr>
          <p:nvPr/>
        </p:nvCxnSpPr>
        <p:spPr>
          <a:xfrm>
            <a:off x="4905635" y="604349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C6B031-1C62-4101-B0F6-28644D633D8E}"/>
              </a:ext>
            </a:extLst>
          </p:cNvPr>
          <p:cNvCxnSpPr>
            <a:cxnSpLocks/>
          </p:cNvCxnSpPr>
          <p:nvPr/>
        </p:nvCxnSpPr>
        <p:spPr>
          <a:xfrm>
            <a:off x="591083" y="2777726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3665D2-6D8C-4410-A928-94F3CCDB781D}"/>
              </a:ext>
            </a:extLst>
          </p:cNvPr>
          <p:cNvCxnSpPr>
            <a:cxnSpLocks/>
          </p:cNvCxnSpPr>
          <p:nvPr/>
        </p:nvCxnSpPr>
        <p:spPr>
          <a:xfrm>
            <a:off x="1553283" y="2777725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2C2F2F-3ECE-4149-8C0A-7338A08C3B5D}"/>
              </a:ext>
            </a:extLst>
          </p:cNvPr>
          <p:cNvCxnSpPr>
            <a:cxnSpLocks/>
          </p:cNvCxnSpPr>
          <p:nvPr/>
        </p:nvCxnSpPr>
        <p:spPr>
          <a:xfrm>
            <a:off x="2384856" y="2671865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080613-757A-477B-825E-7FBC17D162BC}"/>
              </a:ext>
            </a:extLst>
          </p:cNvPr>
          <p:cNvCxnSpPr>
            <a:cxnSpLocks/>
          </p:cNvCxnSpPr>
          <p:nvPr/>
        </p:nvCxnSpPr>
        <p:spPr>
          <a:xfrm>
            <a:off x="3068596" y="2726381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11040D-F4CC-4B83-91C8-B7A0D74DA40E}"/>
              </a:ext>
            </a:extLst>
          </p:cNvPr>
          <p:cNvCxnSpPr>
            <a:cxnSpLocks/>
          </p:cNvCxnSpPr>
          <p:nvPr/>
        </p:nvCxnSpPr>
        <p:spPr>
          <a:xfrm>
            <a:off x="3637008" y="2726380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1E692B-D192-4276-82CD-ECC4EFE7C6F1}"/>
              </a:ext>
            </a:extLst>
          </p:cNvPr>
          <p:cNvCxnSpPr>
            <a:cxnSpLocks/>
          </p:cNvCxnSpPr>
          <p:nvPr/>
        </p:nvCxnSpPr>
        <p:spPr>
          <a:xfrm>
            <a:off x="4427840" y="2694662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FEBFD21-C40A-49E9-B9FB-8309146BE38E}"/>
              </a:ext>
            </a:extLst>
          </p:cNvPr>
          <p:cNvSpPr txBox="1"/>
          <p:nvPr/>
        </p:nvSpPr>
        <p:spPr>
          <a:xfrm>
            <a:off x="302738" y="3979575"/>
            <a:ext cx="106206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STEP-2: Calculate the values of A, B, C and D</a:t>
            </a:r>
            <a:endParaRPr lang="th-TH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F080AB-90CE-4BDE-B60A-FBA33664EAC1}"/>
                  </a:ext>
                </a:extLst>
              </p:cNvPr>
              <p:cNvSpPr txBox="1"/>
              <p:nvPr/>
            </p:nvSpPr>
            <p:spPr>
              <a:xfrm>
                <a:off x="379939" y="4875281"/>
                <a:ext cx="2688657" cy="810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m:rPr>
                          <m:nor/>
                        </m:rPr>
                        <a:rPr lang="en-US" b="1" dirty="0" smtClean="0">
                          <a:solidFill>
                            <a:schemeClr val="tx1"/>
                          </a:solidFill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F080AB-90CE-4BDE-B60A-FBA33664E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39" y="4875281"/>
                <a:ext cx="2688657" cy="8109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916345-9FCC-40C3-ADC5-D57184BA9CBD}"/>
                  </a:ext>
                </a:extLst>
              </p:cNvPr>
              <p:cNvSpPr txBox="1"/>
              <p:nvPr/>
            </p:nvSpPr>
            <p:spPr>
              <a:xfrm>
                <a:off x="302738" y="5914153"/>
                <a:ext cx="2004884" cy="807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h-TH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916345-9FCC-40C3-ADC5-D57184BA9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38" y="5914153"/>
                <a:ext cx="2004884" cy="8079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9246FB-86D4-45D7-A4C5-BD16265FCA49}"/>
                  </a:ext>
                </a:extLst>
              </p:cNvPr>
              <p:cNvSpPr txBox="1"/>
              <p:nvPr/>
            </p:nvSpPr>
            <p:spPr>
              <a:xfrm>
                <a:off x="4827888" y="4915738"/>
                <a:ext cx="253622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9246FB-86D4-45D7-A4C5-BD16265FC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888" y="4915738"/>
                <a:ext cx="25362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6C72FB-C685-4EB5-BBDE-97CA07FE3D7A}"/>
                  </a:ext>
                </a:extLst>
              </p:cNvPr>
              <p:cNvSpPr txBox="1"/>
              <p:nvPr/>
            </p:nvSpPr>
            <p:spPr>
              <a:xfrm>
                <a:off x="4827888" y="5851901"/>
                <a:ext cx="253622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6C72FB-C685-4EB5-BBDE-97CA07FE3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888" y="5851901"/>
                <a:ext cx="253622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210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EFEBFD21-C40A-49E9-B9FB-8309146BE38E}"/>
              </a:ext>
            </a:extLst>
          </p:cNvPr>
          <p:cNvSpPr txBox="1"/>
          <p:nvPr/>
        </p:nvSpPr>
        <p:spPr>
          <a:xfrm>
            <a:off x="488089" y="221269"/>
            <a:ext cx="106206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STEP-3: Use the Formula of Transfer Function</a:t>
            </a:r>
            <a:endParaRPr lang="th-TH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916345-9FCC-40C3-ADC5-D57184BA9CBD}"/>
                  </a:ext>
                </a:extLst>
              </p:cNvPr>
              <p:cNvSpPr txBox="1"/>
              <p:nvPr/>
            </p:nvSpPr>
            <p:spPr>
              <a:xfrm>
                <a:off x="8482911" y="1142495"/>
                <a:ext cx="2004884" cy="807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h-TH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916345-9FCC-40C3-ADC5-D57184BA9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2911" y="1142495"/>
                <a:ext cx="2004884" cy="807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9246FB-86D4-45D7-A4C5-BD16265FCA49}"/>
                  </a:ext>
                </a:extLst>
              </p:cNvPr>
              <p:cNvSpPr txBox="1"/>
              <p:nvPr/>
            </p:nvSpPr>
            <p:spPr>
              <a:xfrm>
                <a:off x="8572500" y="1950473"/>
                <a:ext cx="253622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9246FB-86D4-45D7-A4C5-BD16265FC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0" y="1950473"/>
                <a:ext cx="253622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6C72FB-C685-4EB5-BBDE-97CA07FE3D7A}"/>
                  </a:ext>
                </a:extLst>
              </p:cNvPr>
              <p:cNvSpPr txBox="1"/>
              <p:nvPr/>
            </p:nvSpPr>
            <p:spPr>
              <a:xfrm>
                <a:off x="10433255" y="1486952"/>
                <a:ext cx="137932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6C72FB-C685-4EB5-BBDE-97CA07FE3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3255" y="1486952"/>
                <a:ext cx="137932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F0C7AE-474E-4E90-980F-2E6C8C85A6C3}"/>
                  </a:ext>
                </a:extLst>
              </p:cNvPr>
              <p:cNvSpPr txBox="1"/>
              <p:nvPr/>
            </p:nvSpPr>
            <p:spPr>
              <a:xfrm>
                <a:off x="488089" y="1142495"/>
                <a:ext cx="728327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F0C7AE-474E-4E90-980F-2E6C8C85A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89" y="1142495"/>
                <a:ext cx="7283277" cy="523220"/>
              </a:xfrm>
              <a:prstGeom prst="rect">
                <a:avLst/>
              </a:prstGeom>
              <a:blipFill>
                <a:blip r:embed="rId6"/>
                <a:stretch>
                  <a:fillRect b="-1279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3AAB5E-B428-4360-B78F-76A649781468}"/>
                  </a:ext>
                </a:extLst>
              </p:cNvPr>
              <p:cNvSpPr txBox="1"/>
              <p:nvPr/>
            </p:nvSpPr>
            <p:spPr>
              <a:xfrm>
                <a:off x="488089" y="2940879"/>
                <a:ext cx="10618676" cy="725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th-TH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h-TH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3AAB5E-B428-4360-B78F-76A649781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89" y="2940879"/>
                <a:ext cx="10618676" cy="725648"/>
              </a:xfrm>
              <a:prstGeom prst="rect">
                <a:avLst/>
              </a:prstGeom>
              <a:blipFill>
                <a:blip r:embed="rId7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DC46BA4-B28D-4F13-9C96-A72CE3C76723}"/>
              </a:ext>
            </a:extLst>
          </p:cNvPr>
          <p:cNvSpPr/>
          <p:nvPr/>
        </p:nvSpPr>
        <p:spPr>
          <a:xfrm>
            <a:off x="8646610" y="86497"/>
            <a:ext cx="3245254" cy="23871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E07179-2128-42B7-B898-03800F85A3CD}"/>
                  </a:ext>
                </a:extLst>
              </p:cNvPr>
              <p:cNvSpPr txBox="1"/>
              <p:nvPr/>
            </p:nvSpPr>
            <p:spPr>
              <a:xfrm>
                <a:off x="416493" y="4806726"/>
                <a:ext cx="8542155" cy="7904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𝐴𝑑𝑗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th-TH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𝐷𝑒𝑡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E07179-2128-42B7-B898-03800F85A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3" y="4806726"/>
                <a:ext cx="8542155" cy="7904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8413A5-7325-4953-B9B6-0F5B54B909D5}"/>
                  </a:ext>
                </a:extLst>
              </p:cNvPr>
              <p:cNvSpPr txBox="1"/>
              <p:nvPr/>
            </p:nvSpPr>
            <p:spPr>
              <a:xfrm>
                <a:off x="356769" y="5763756"/>
                <a:ext cx="10751955" cy="725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8413A5-7325-4953-B9B6-0F5B54B90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69" y="5763756"/>
                <a:ext cx="10751955" cy="7256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AA3993-8902-40BA-818E-DF89B37417B3}"/>
                  </a:ext>
                </a:extLst>
              </p:cNvPr>
              <p:cNvSpPr txBox="1"/>
              <p:nvPr/>
            </p:nvSpPr>
            <p:spPr>
              <a:xfrm>
                <a:off x="8583766" y="163405"/>
                <a:ext cx="2688657" cy="810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m:rPr>
                          <m:nor/>
                        </m:rPr>
                        <a:rPr lang="en-US" b="1" dirty="0" smtClean="0">
                          <a:solidFill>
                            <a:schemeClr val="tx1"/>
                          </a:solidFill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AA3993-8902-40BA-818E-DF89B3741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766" y="163405"/>
                <a:ext cx="2688657" cy="8109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183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EED9FC-6690-411E-8C01-F676F79883A2}"/>
                  </a:ext>
                </a:extLst>
              </p:cNvPr>
              <p:cNvSpPr txBox="1"/>
              <p:nvPr/>
            </p:nvSpPr>
            <p:spPr>
              <a:xfrm>
                <a:off x="1464275" y="920579"/>
                <a:ext cx="7609840" cy="727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𝐴𝑑𝑗𝑜𝑖𝑛𝑡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𝑀𝑎𝑡𝑟𝑖𝑥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EED9FC-6690-411E-8C01-F676F7988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75" y="920579"/>
                <a:ext cx="7609840" cy="727187"/>
              </a:xfrm>
              <a:prstGeom prst="rect">
                <a:avLst/>
              </a:prstGeom>
              <a:blipFill>
                <a:blip r:embed="rId2"/>
                <a:stretch>
                  <a:fillRect l="-8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9987B93E-D89E-43C2-A8C7-D1335F6340CA}"/>
              </a:ext>
            </a:extLst>
          </p:cNvPr>
          <p:cNvSpPr/>
          <p:nvPr/>
        </p:nvSpPr>
        <p:spPr>
          <a:xfrm>
            <a:off x="1260389" y="407773"/>
            <a:ext cx="7933038" cy="161873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8BDDE5-3A5C-430E-B1DA-98647AFFA5A1}"/>
                  </a:ext>
                </a:extLst>
              </p:cNvPr>
              <p:cNvSpPr txBox="1"/>
              <p:nvPr/>
            </p:nvSpPr>
            <p:spPr>
              <a:xfrm>
                <a:off x="488089" y="2940879"/>
                <a:ext cx="7017370" cy="725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</m:t>
                      </m:r>
                      <m:d>
                        <m:dPr>
                          <m:begChr m:val="["/>
                          <m:endChr m:val="]"/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8BDDE5-3A5C-430E-B1DA-98647AFFA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89" y="2940879"/>
                <a:ext cx="7017370" cy="7256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3C59F1-1F99-4535-A107-38ED7CF2847F}"/>
                  </a:ext>
                </a:extLst>
              </p:cNvPr>
              <p:cNvSpPr txBox="1"/>
              <p:nvPr/>
            </p:nvSpPr>
            <p:spPr>
              <a:xfrm>
                <a:off x="111210" y="5060487"/>
                <a:ext cx="10752437" cy="1303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𝐴𝑑𝑗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th-TH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+12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3C59F1-1F99-4535-A107-38ED7CF28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10" y="5060487"/>
                <a:ext cx="10752437" cy="13032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9D0C38-E4E4-4371-87FF-5268AB3F2CC7}"/>
                  </a:ext>
                </a:extLst>
              </p:cNvPr>
              <p:cNvSpPr txBox="1"/>
              <p:nvPr/>
            </p:nvSpPr>
            <p:spPr>
              <a:xfrm>
                <a:off x="357323" y="3975016"/>
                <a:ext cx="373482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𝑉𝑎𝑙𝑢𝑒𝑠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9D0C38-E4E4-4371-87FF-5268AB3F2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23" y="3975016"/>
                <a:ext cx="3734829" cy="523220"/>
              </a:xfrm>
              <a:prstGeom prst="rect">
                <a:avLst/>
              </a:prstGeom>
              <a:blipFill>
                <a:blip r:embed="rId5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520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9D0C38-E4E4-4371-87FF-5268AB3F2CC7}"/>
                  </a:ext>
                </a:extLst>
              </p:cNvPr>
              <p:cNvSpPr txBox="1"/>
              <p:nvPr/>
            </p:nvSpPr>
            <p:spPr>
              <a:xfrm>
                <a:off x="339302" y="1752189"/>
                <a:ext cx="68466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𝑉𝑎𝑙𝑢𝑒𝑠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𝑐𝑎𝑙𝑐𝑢𝑙𝑎𝑡𝑒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𝑇𝐹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9D0C38-E4E4-4371-87FF-5268AB3F2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02" y="1752189"/>
                <a:ext cx="6846666" cy="523220"/>
              </a:xfrm>
              <a:prstGeom prst="rect">
                <a:avLst/>
              </a:prstGeom>
              <a:blipFill>
                <a:blip r:embed="rId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261984-C0DC-41AD-85AA-CA5F94BE371C}"/>
                  </a:ext>
                </a:extLst>
              </p:cNvPr>
              <p:cNvSpPr txBox="1"/>
              <p:nvPr/>
            </p:nvSpPr>
            <p:spPr>
              <a:xfrm>
                <a:off x="525937" y="2495362"/>
                <a:ext cx="11140125" cy="1461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1   0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+0 </m:t>
                    </m:r>
                  </m:oMath>
                </a14:m>
                <a:r>
                  <a:rPr lang="en-US" dirty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261984-C0DC-41AD-85AA-CA5F94BE3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37" y="2495362"/>
                <a:ext cx="11140125" cy="1461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0B375C-F52A-4DD2-B29C-57BF79EAA6D0}"/>
                  </a:ext>
                </a:extLst>
              </p:cNvPr>
              <p:cNvSpPr txBox="1"/>
              <p:nvPr/>
            </p:nvSpPr>
            <p:spPr>
              <a:xfrm>
                <a:off x="544475" y="4435496"/>
                <a:ext cx="11140125" cy="7586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+2)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0B375C-F52A-4DD2-B29C-57BF79EAA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75" y="4435496"/>
                <a:ext cx="11140125" cy="758606"/>
              </a:xfrm>
              <a:prstGeom prst="rect">
                <a:avLst/>
              </a:prstGeom>
              <a:blipFill>
                <a:blip r:embed="rId5"/>
                <a:stretch>
                  <a:fillRect b="-403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60E4EE-01A4-4589-9DFC-20915B4AA89A}"/>
                  </a:ext>
                </a:extLst>
              </p:cNvPr>
              <p:cNvSpPr txBox="1"/>
              <p:nvPr/>
            </p:nvSpPr>
            <p:spPr>
              <a:xfrm>
                <a:off x="222421" y="209785"/>
                <a:ext cx="10752437" cy="1303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𝐴𝑑𝑗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th-TH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+12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60E4EE-01A4-4589-9DFC-20915B4AA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21" y="209785"/>
                <a:ext cx="10752437" cy="13032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59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377" y="1626120"/>
            <a:ext cx="11689079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/>
              <a:t>It is the modern approach of analysis and design of Control Systems.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32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/>
              <a:t>Control system represent in the State Space Representation.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32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/>
              <a:t>It is a mathematical model of Physical System as a set of input, output and state variables related by first-order differential equations.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3200" dirty="0"/>
          </a:p>
          <a:p>
            <a:pPr algn="just">
              <a:buFont typeface="Wingdings" panose="05000000000000000000" pitchFamily="2" charset="2"/>
              <a:buChar char="q"/>
            </a:pPr>
            <a:endParaRPr lang="en-US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7117" y="157307"/>
            <a:ext cx="10515600" cy="9949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2060"/>
                </a:solidFill>
              </a:rPr>
              <a:t>STATE SPACE REPRESENTATION </a:t>
            </a:r>
            <a:br>
              <a:rPr lang="en-US" sz="4000" b="1" dirty="0">
                <a:solidFill>
                  <a:srgbClr val="002060"/>
                </a:solidFill>
              </a:rPr>
            </a:br>
            <a:r>
              <a:rPr lang="en-US" sz="4000" b="1" dirty="0">
                <a:solidFill>
                  <a:srgbClr val="002060"/>
                </a:solidFill>
              </a:rPr>
              <a:t>OR STATE SPACE ANALYSIS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45695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04C0BA-0085-4E22-B5EA-1DFDAAA249EC}"/>
              </a:ext>
            </a:extLst>
          </p:cNvPr>
          <p:cNvSpPr txBox="1"/>
          <p:nvPr/>
        </p:nvSpPr>
        <p:spPr>
          <a:xfrm>
            <a:off x="354742" y="2525857"/>
            <a:ext cx="114825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&gt;&gt; </a:t>
            </a:r>
            <a:r>
              <a:rPr lang="en-GB" dirty="0" err="1"/>
              <a:t>syms</a:t>
            </a:r>
            <a:r>
              <a:rPr lang="en-GB" dirty="0"/>
              <a:t> s</a:t>
            </a:r>
            <a:endParaRPr lang="th-TH" dirty="0"/>
          </a:p>
          <a:p>
            <a:r>
              <a:rPr lang="th-TH" dirty="0"/>
              <a:t>&gt;&gt; A = [1 0];</a:t>
            </a:r>
          </a:p>
          <a:p>
            <a:r>
              <a:rPr lang="th-TH" dirty="0"/>
              <a:t>&gt;&gt; B = [((s+3)/(s^2+3*s+12)) ((1)/(s^2+3*s+2));((-2)/(s^2+3*s+2)) ((s)/(s^2+3*s+2))]</a:t>
            </a:r>
            <a:r>
              <a:rPr lang="en-US" dirty="0"/>
              <a:t>;</a:t>
            </a:r>
            <a:endParaRPr lang="th-TH" dirty="0"/>
          </a:p>
          <a:p>
            <a:r>
              <a:rPr lang="th-TH" dirty="0"/>
              <a:t> &gt;&gt; C=[0;1]</a:t>
            </a:r>
          </a:p>
          <a:p>
            <a:r>
              <a:rPr lang="th-TH" dirty="0"/>
              <a:t>&gt;&gt; D=A*B*C</a:t>
            </a:r>
          </a:p>
          <a:p>
            <a:r>
              <a:rPr lang="th-TH" dirty="0"/>
              <a:t> </a:t>
            </a:r>
          </a:p>
          <a:p>
            <a:r>
              <a:rPr lang="th-TH" dirty="0"/>
              <a:t>D =</a:t>
            </a:r>
          </a:p>
          <a:p>
            <a:r>
              <a:rPr lang="th-TH" dirty="0"/>
              <a:t> </a:t>
            </a:r>
          </a:p>
          <a:p>
            <a:r>
              <a:rPr lang="th-TH" dirty="0"/>
              <a:t>1/(s^2 + 3*s + 2)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CDDB3E-6283-4A2C-8F7C-D991CB0B6EC9}"/>
              </a:ext>
            </a:extLst>
          </p:cNvPr>
          <p:cNvSpPr txBox="1"/>
          <p:nvPr/>
        </p:nvSpPr>
        <p:spPr>
          <a:xfrm>
            <a:off x="1062681" y="518984"/>
            <a:ext cx="4744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Calculation in </a:t>
            </a:r>
            <a:r>
              <a:rPr lang="en-US" b="1" dirty="0" err="1">
                <a:solidFill>
                  <a:srgbClr val="92D050"/>
                </a:solidFill>
              </a:rPr>
              <a:t>Matlab</a:t>
            </a:r>
            <a:endParaRPr lang="th-TH" b="1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912BA9-EC11-4EFA-8729-FF15DF17FF62}"/>
                  </a:ext>
                </a:extLst>
              </p:cNvPr>
              <p:cNvSpPr txBox="1"/>
              <p:nvPr/>
            </p:nvSpPr>
            <p:spPr>
              <a:xfrm>
                <a:off x="4139514" y="524063"/>
                <a:ext cx="7426409" cy="17874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1   0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912BA9-EC11-4EFA-8729-FF15DF17F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514" y="524063"/>
                <a:ext cx="7426409" cy="17874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085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C054-B992-473B-BCCD-F7C80E2B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8800" b="1" dirty="0">
                <a:solidFill>
                  <a:schemeClr val="accent2"/>
                </a:solidFill>
              </a:rPr>
              <a:t>HOME WORK</a:t>
            </a:r>
            <a:endParaRPr lang="th-TH" sz="88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4C387A-1E92-418D-87D5-1675F80BA8BF}"/>
                  </a:ext>
                </a:extLst>
              </p:cNvPr>
              <p:cNvSpPr txBox="1"/>
              <p:nvPr/>
            </p:nvSpPr>
            <p:spPr>
              <a:xfrm>
                <a:off x="384308" y="1455623"/>
                <a:ext cx="1142338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1: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𝑚𝑎𝑡𝑟𝑖𝑐𝑒𝑠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𝑡h𝑖𝑟𝑑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𝑠𝑦𝑠𝑡𝑒𝑚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𝑏𝑦</m:t>
                      </m:r>
                    </m:oMath>
                  </m:oMathPara>
                </a14:m>
                <a:endParaRPr lang="th-TH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4C387A-1E92-418D-87D5-1675F80BA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08" y="1455623"/>
                <a:ext cx="11423384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687693-86B0-48D4-AB07-71356C6FFBA9}"/>
                  </a:ext>
                </a:extLst>
              </p:cNvPr>
              <p:cNvSpPr txBox="1"/>
              <p:nvPr/>
            </p:nvSpPr>
            <p:spPr>
              <a:xfrm>
                <a:off x="384308" y="2361337"/>
                <a:ext cx="344549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−14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687693-86B0-48D4-AB07-71356C6FF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08" y="2361337"/>
                <a:ext cx="3445495" cy="113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1A4232-C95C-4C68-A3FE-22D6B4CB7B56}"/>
                  </a:ext>
                </a:extLst>
              </p:cNvPr>
              <p:cNvSpPr txBox="1"/>
              <p:nvPr/>
            </p:nvSpPr>
            <p:spPr>
              <a:xfrm>
                <a:off x="4337222" y="2361337"/>
                <a:ext cx="2227304" cy="12661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1A4232-C95C-4C68-A3FE-22D6B4CB7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222" y="2361337"/>
                <a:ext cx="2227304" cy="12661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BCDED-F8DB-464F-810A-1359A679D19D}"/>
                  </a:ext>
                </a:extLst>
              </p:cNvPr>
              <p:cNvSpPr txBox="1"/>
              <p:nvPr/>
            </p:nvSpPr>
            <p:spPr>
              <a:xfrm>
                <a:off x="6564526" y="2669434"/>
                <a:ext cx="298621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BCDED-F8DB-464F-810A-1359A679D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526" y="2669434"/>
                <a:ext cx="298621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C1B269-CDCE-44D6-B257-80403A5B2728}"/>
                  </a:ext>
                </a:extLst>
              </p:cNvPr>
              <p:cNvSpPr txBox="1"/>
              <p:nvPr/>
            </p:nvSpPr>
            <p:spPr>
              <a:xfrm>
                <a:off x="9620213" y="2576899"/>
                <a:ext cx="21578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C1B269-CDCE-44D6-B257-80403A5B2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13" y="2576899"/>
                <a:ext cx="21578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65FF5934-685A-469B-AD4F-670FA498E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092859"/>
              </p:ext>
            </p:extLst>
          </p:nvPr>
        </p:nvGraphicFramePr>
        <p:xfrm>
          <a:off x="8780288" y="3924595"/>
          <a:ext cx="2269524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524">
                  <a:extLst>
                    <a:ext uri="{9D8B030D-6E8A-4147-A177-3AD203B41FA5}">
                      <a16:colId xmlns:a16="http://schemas.microsoft.com/office/drawing/2014/main" val="316620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A=[0 1;-12 -8];</a:t>
                      </a: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B =[0;1];</a:t>
                      </a: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C = [8 1];</a:t>
                      </a: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D = 0;</a:t>
                      </a:r>
                    </a:p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[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</a:rPr>
                        <a:t>n,d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]=ss2tf(A,B,C,D);</a:t>
                      </a: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</a:rPr>
                        <a:t>mySys_tf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</a:rPr>
                        <a:t>n,d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420035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A765235-266C-41BC-BE4C-0A25E433FAF1}"/>
              </a:ext>
            </a:extLst>
          </p:cNvPr>
          <p:cNvSpPr/>
          <p:nvPr/>
        </p:nvSpPr>
        <p:spPr>
          <a:xfrm>
            <a:off x="8780288" y="3627453"/>
            <a:ext cx="3027404" cy="261963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1C3655-18E0-4785-ABE1-9A24A10CB3A5}"/>
                  </a:ext>
                </a:extLst>
              </p:cNvPr>
              <p:cNvSpPr txBox="1"/>
              <p:nvPr/>
            </p:nvSpPr>
            <p:spPr>
              <a:xfrm>
                <a:off x="708756" y="5628503"/>
                <a:ext cx="4006994" cy="8254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+15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+7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+14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+8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1C3655-18E0-4785-ABE1-9A24A10CB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56" y="5628503"/>
                <a:ext cx="4006994" cy="8254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899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C054-B992-473B-BCCD-F7C80E2B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8800" b="1" dirty="0">
                <a:solidFill>
                  <a:schemeClr val="accent2"/>
                </a:solidFill>
              </a:rPr>
              <a:t>HOME WORK</a:t>
            </a:r>
            <a:endParaRPr lang="th-TH" sz="88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4C387A-1E92-418D-87D5-1675F80BA8BF}"/>
                  </a:ext>
                </a:extLst>
              </p:cNvPr>
              <p:cNvSpPr txBox="1"/>
              <p:nvPr/>
            </p:nvSpPr>
            <p:spPr>
              <a:xfrm>
                <a:off x="384308" y="1455623"/>
                <a:ext cx="116782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2: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𝑚𝑎𝑡𝑟𝑖𝑐𝑒𝑠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𝑡h𝑖𝑟𝑑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𝑠𝑦𝑠𝑡𝑒𝑚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𝑏𝑦</m:t>
                      </m:r>
                    </m:oMath>
                  </m:oMathPara>
                </a14:m>
                <a:endParaRPr lang="th-TH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4C387A-1E92-418D-87D5-1675F80BA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08" y="1455623"/>
                <a:ext cx="1167826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687693-86B0-48D4-AB07-71356C6FFBA9}"/>
                  </a:ext>
                </a:extLst>
              </p:cNvPr>
              <p:cNvSpPr txBox="1"/>
              <p:nvPr/>
            </p:nvSpPr>
            <p:spPr>
              <a:xfrm>
                <a:off x="384308" y="2361337"/>
                <a:ext cx="2910091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−14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687693-86B0-48D4-AB07-71356C6FF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08" y="2361337"/>
                <a:ext cx="2910091" cy="113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1A4232-C95C-4C68-A3FE-22D6B4CB7B56}"/>
                  </a:ext>
                </a:extLst>
              </p:cNvPr>
              <p:cNvSpPr txBox="1"/>
              <p:nvPr/>
            </p:nvSpPr>
            <p:spPr>
              <a:xfrm>
                <a:off x="4337222" y="2361337"/>
                <a:ext cx="2227304" cy="12661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185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1A4232-C95C-4C68-A3FE-22D6B4CB7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222" y="2361337"/>
                <a:ext cx="2227304" cy="12661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BCDED-F8DB-464F-810A-1359A679D19D}"/>
                  </a:ext>
                </a:extLst>
              </p:cNvPr>
              <p:cNvSpPr txBox="1"/>
              <p:nvPr/>
            </p:nvSpPr>
            <p:spPr>
              <a:xfrm>
                <a:off x="6564526" y="2669434"/>
                <a:ext cx="298621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BCDED-F8DB-464F-810A-1359A679D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526" y="2669434"/>
                <a:ext cx="298621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C1B269-CDCE-44D6-B257-80403A5B2728}"/>
                  </a:ext>
                </a:extLst>
              </p:cNvPr>
              <p:cNvSpPr txBox="1"/>
              <p:nvPr/>
            </p:nvSpPr>
            <p:spPr>
              <a:xfrm>
                <a:off x="9620213" y="2576899"/>
                <a:ext cx="21578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C1B269-CDCE-44D6-B257-80403A5B2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13" y="2576899"/>
                <a:ext cx="21578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65FF5934-685A-469B-AD4F-670FA498ED40}"/>
              </a:ext>
            </a:extLst>
          </p:cNvPr>
          <p:cNvGraphicFramePr>
            <a:graphicFrameLocks noGrp="1"/>
          </p:cNvGraphicFramePr>
          <p:nvPr/>
        </p:nvGraphicFramePr>
        <p:xfrm>
          <a:off x="8780288" y="3924595"/>
          <a:ext cx="2269524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524">
                  <a:extLst>
                    <a:ext uri="{9D8B030D-6E8A-4147-A177-3AD203B41FA5}">
                      <a16:colId xmlns:a16="http://schemas.microsoft.com/office/drawing/2014/main" val="316620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A=[0 1;-12 -8];</a:t>
                      </a: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B =[0;1];</a:t>
                      </a: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C = [8 1];</a:t>
                      </a: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D = 0;</a:t>
                      </a:r>
                    </a:p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[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</a:rPr>
                        <a:t>n,d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]=ss2tf(A,B,C,D);</a:t>
                      </a: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</a:rPr>
                        <a:t>mySys_tf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</a:rPr>
                        <a:t>n,d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420035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A765235-266C-41BC-BE4C-0A25E433FAF1}"/>
              </a:ext>
            </a:extLst>
          </p:cNvPr>
          <p:cNvSpPr/>
          <p:nvPr/>
        </p:nvSpPr>
        <p:spPr>
          <a:xfrm>
            <a:off x="8780288" y="3627453"/>
            <a:ext cx="3027404" cy="261963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1C3655-18E0-4785-ABE1-9A24A10CB3A5}"/>
                  </a:ext>
                </a:extLst>
              </p:cNvPr>
              <p:cNvSpPr txBox="1"/>
              <p:nvPr/>
            </p:nvSpPr>
            <p:spPr>
              <a:xfrm>
                <a:off x="708756" y="5628503"/>
                <a:ext cx="5000856" cy="871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+55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+195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+225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+7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+14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+8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1C3655-18E0-4785-ABE1-9A24A10CB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56" y="5628503"/>
                <a:ext cx="5000856" cy="871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339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074" y="2546622"/>
            <a:ext cx="10870474" cy="1842498"/>
          </a:xfrm>
        </p:spPr>
        <p:txBody>
          <a:bodyPr>
            <a:noAutofit/>
          </a:bodyPr>
          <a:lstStyle/>
          <a:p>
            <a:pPr algn="ctr"/>
            <a:r>
              <a:rPr lang="en-GB" sz="6000" b="1" dirty="0" smtClean="0">
                <a:solidFill>
                  <a:srgbClr val="7030A0"/>
                </a:solidFill>
              </a:rPr>
              <a:t>STATE EQUATIONS OF PHYSICAL </a:t>
            </a:r>
            <a:br>
              <a:rPr lang="en-GB" sz="6000" b="1" dirty="0" smtClean="0">
                <a:solidFill>
                  <a:srgbClr val="7030A0"/>
                </a:solidFill>
              </a:rPr>
            </a:br>
            <a:r>
              <a:rPr lang="en-GB" sz="6000" b="1" dirty="0">
                <a:solidFill>
                  <a:srgbClr val="7030A0"/>
                </a:solidFill>
              </a:rPr>
              <a:t/>
            </a:r>
            <a:br>
              <a:rPr lang="en-GB" sz="6000" b="1" dirty="0">
                <a:solidFill>
                  <a:srgbClr val="7030A0"/>
                </a:solidFill>
              </a:rPr>
            </a:br>
            <a:r>
              <a:rPr lang="en-GB" sz="6000" b="1" dirty="0" smtClean="0">
                <a:solidFill>
                  <a:srgbClr val="7030A0"/>
                </a:solidFill>
              </a:rPr>
              <a:t>SYSTEMS</a:t>
            </a:r>
            <a:endParaRPr lang="en-GB" sz="6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01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3D41EBE-EFB8-DBE0-B1CA-4BFD41AB3E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4077690"/>
                  </p:ext>
                </p:extLst>
              </p:nvPr>
            </p:nvGraphicFramePr>
            <p:xfrm>
              <a:off x="577049" y="400068"/>
              <a:ext cx="11248008" cy="57912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24004">
                      <a:extLst>
                        <a:ext uri="{9D8B030D-6E8A-4147-A177-3AD203B41FA5}">
                          <a16:colId xmlns:a16="http://schemas.microsoft.com/office/drawing/2014/main" val="1457765907"/>
                        </a:ext>
                      </a:extLst>
                    </a:gridCol>
                    <a:gridCol w="5624004">
                      <a:extLst>
                        <a:ext uri="{9D8B030D-6E8A-4147-A177-3AD203B41FA5}">
                          <a16:colId xmlns:a16="http://schemas.microsoft.com/office/drawing/2014/main" val="800908356"/>
                        </a:ext>
                      </a:extLst>
                    </a:gridCol>
                  </a:tblGrid>
                  <a:tr h="780661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INDUCTOR VOLATGE-CURRENT REALTIONSHIP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CAPACITOR VOLTAGE-CURRENT RELATIONSHIP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2017097"/>
                      </a:ext>
                    </a:extLst>
                  </a:tr>
                  <a:tr h="101986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𝑑𝑖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𝑑𝑣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692852"/>
                      </a:ext>
                    </a:extLst>
                  </a:tr>
                  <a:tr h="270613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r>
                            <a:rPr lang="en-US" dirty="0"/>
                            <a:t>Taking Integration on both sides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e>
                                </m:nary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𝑖𝑑𝑡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𝑑𝑣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23870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3D41EBE-EFB8-DBE0-B1CA-4BFD41AB3E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4077690"/>
                  </p:ext>
                </p:extLst>
              </p:nvPr>
            </p:nvGraphicFramePr>
            <p:xfrm>
              <a:off x="577049" y="400068"/>
              <a:ext cx="11248008" cy="57912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24004">
                      <a:extLst>
                        <a:ext uri="{9D8B030D-6E8A-4147-A177-3AD203B41FA5}">
                          <a16:colId xmlns:a16="http://schemas.microsoft.com/office/drawing/2014/main" val="1457765907"/>
                        </a:ext>
                      </a:extLst>
                    </a:gridCol>
                    <a:gridCol w="5624004">
                      <a:extLst>
                        <a:ext uri="{9D8B030D-6E8A-4147-A177-3AD203B41FA5}">
                          <a16:colId xmlns:a16="http://schemas.microsoft.com/office/drawing/2014/main" val="800908356"/>
                        </a:ext>
                      </a:extLst>
                    </a:gridCol>
                  </a:tblGrid>
                  <a:tr h="780661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INDUCTOR VOLATGE-CURRENT REALTIONSHIP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CAPACITOR VOLTAGE-CURRENT RELATIONSHIP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2017097"/>
                      </a:ext>
                    </a:extLst>
                  </a:tr>
                  <a:tr h="10198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8" t="-79167" r="-100433" b="-391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08" t="-79167" r="-433" b="-3910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692852"/>
                      </a:ext>
                    </a:extLst>
                  </a:tr>
                  <a:tr h="39907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8" t="-45954" r="-100433" b="-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08" t="-45954" r="-433" b="-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23870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F37833-BC20-35FC-7B66-D687CC5F15E9}"/>
                  </a:ext>
                </a:extLst>
              </p:cNvPr>
              <p:cNvSpPr txBox="1"/>
              <p:nvPr/>
            </p:nvSpPr>
            <p:spPr>
              <a:xfrm>
                <a:off x="7514949" y="5069149"/>
                <a:ext cx="2037994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F37833-BC20-35FC-7B66-D687CC5F1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949" y="5069149"/>
                <a:ext cx="2037994" cy="11301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6FE1F65-4D1D-2B44-ABDB-3A41A398D2E1}"/>
              </a:ext>
            </a:extLst>
          </p:cNvPr>
          <p:cNvSpPr txBox="1"/>
          <p:nvPr/>
        </p:nvSpPr>
        <p:spPr>
          <a:xfrm>
            <a:off x="594803" y="4332303"/>
            <a:ext cx="2849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FE9B5A-9501-C5C6-46D2-EB940444FA29}"/>
              </a:ext>
            </a:extLst>
          </p:cNvPr>
          <p:cNvSpPr txBox="1"/>
          <p:nvPr/>
        </p:nvSpPr>
        <p:spPr>
          <a:xfrm>
            <a:off x="6241002" y="3151573"/>
            <a:ext cx="5237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Taking Integration on both sides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61D1AD-0BC3-63D3-C98C-4FC852AD3638}"/>
                  </a:ext>
                </a:extLst>
              </p:cNvPr>
              <p:cNvSpPr txBox="1"/>
              <p:nvPr/>
            </p:nvSpPr>
            <p:spPr>
              <a:xfrm>
                <a:off x="6445188" y="3728621"/>
                <a:ext cx="4181383" cy="1653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61D1AD-0BC3-63D3-C98C-4FC852AD3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188" y="3728621"/>
                <a:ext cx="4181383" cy="16534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3BC9691-6C9D-4B26-D1D9-5381D485AACC}"/>
              </a:ext>
            </a:extLst>
          </p:cNvPr>
          <p:cNvSpPr txBox="1"/>
          <p:nvPr/>
        </p:nvSpPr>
        <p:spPr>
          <a:xfrm>
            <a:off x="6294268" y="4492101"/>
            <a:ext cx="116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682219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C430F8-4CD9-BAE3-0EFA-D5EA2617BB28}"/>
              </a:ext>
            </a:extLst>
          </p:cNvPr>
          <p:cNvSpPr txBox="1"/>
          <p:nvPr/>
        </p:nvSpPr>
        <p:spPr>
          <a:xfrm>
            <a:off x="94891" y="112144"/>
            <a:ext cx="12016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STATE-SPACE MODELLING OF PHYSICAL SYSTEMS (ELECTRICAL SYSTEMS)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8D542-1B5D-8563-8BDE-A62371B12251}"/>
              </a:ext>
            </a:extLst>
          </p:cNvPr>
          <p:cNvSpPr txBox="1"/>
          <p:nvPr/>
        </p:nvSpPr>
        <p:spPr>
          <a:xfrm>
            <a:off x="146650" y="1337095"/>
            <a:ext cx="209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B544D6-E8D7-ED6A-F621-78FE8A9A4996}"/>
              </a:ext>
            </a:extLst>
          </p:cNvPr>
          <p:cNvSpPr txBox="1"/>
          <p:nvPr/>
        </p:nvSpPr>
        <p:spPr>
          <a:xfrm>
            <a:off x="69012" y="1682151"/>
            <a:ext cx="6530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STEP-01: Apply KVL ON INPUT SIDE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DF1DD8-F996-5253-2571-E49BB5804630}"/>
                  </a:ext>
                </a:extLst>
              </p:cNvPr>
              <p:cNvSpPr txBox="1"/>
              <p:nvPr/>
            </p:nvSpPr>
            <p:spPr>
              <a:xfrm>
                <a:off x="353683" y="2285499"/>
                <a:ext cx="37093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DF1DD8-F996-5253-2571-E49BB5804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83" y="2285499"/>
                <a:ext cx="3709358" cy="430887"/>
              </a:xfrm>
              <a:prstGeom prst="rect">
                <a:avLst/>
              </a:prstGeom>
              <a:blipFill>
                <a:blip r:embed="rId2"/>
                <a:stretch>
                  <a:fillRect t="-23944" b="-49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63303A-DA48-5DB3-FCB2-4BF7BC28FDDB}"/>
                  </a:ext>
                </a:extLst>
              </p:cNvPr>
              <p:cNvSpPr txBox="1"/>
              <p:nvPr/>
            </p:nvSpPr>
            <p:spPr>
              <a:xfrm>
                <a:off x="129901" y="632827"/>
                <a:ext cx="1161927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 dirty="0">
                    <a:solidFill>
                      <a:srgbClr val="FF0000"/>
                    </a:solidFill>
                  </a:rPr>
                  <a:t>Q: Consider the Electrical System shown in Figure below. The inductor current and capacitor voltage as a state variables,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}=</m:t>
                    </m:r>
                    <m:d>
                      <m:dPr>
                        <m:begChr m:val="{"/>
                        <m:endChr m:val="}"/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., 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𝒔𝒐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𝒊𝒏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𝒕𝒉𝒊𝒔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𝒒𝒖𝒆𝒔𝒕𝒊𝒐𝒏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𝒕𝒘𝒐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𝒔𝒕𝒂𝒕𝒆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𝒗𝒂𝒓𝒊𝒂𝒃𝒍𝒆𝒔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𝒕𝒉𝒊𝒔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𝒔𝒚𝒔𝒕𝒆𝒎</m:t>
                    </m:r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63303A-DA48-5DB3-FCB2-4BF7BC28F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01" y="632827"/>
                <a:ext cx="11619276" cy="707886"/>
              </a:xfrm>
              <a:prstGeom prst="rect">
                <a:avLst/>
              </a:prstGeom>
              <a:blipFill>
                <a:blip r:embed="rId3"/>
                <a:stretch>
                  <a:fillRect l="-525" t="-5172" r="-577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E8539BD-E8F1-50DA-9919-63FA83942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845" y="2173854"/>
            <a:ext cx="5405436" cy="27690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ECA0A2-8849-7DEA-5638-A198446A6B1B}"/>
                  </a:ext>
                </a:extLst>
              </p:cNvPr>
              <p:cNvSpPr txBox="1"/>
              <p:nvPr/>
            </p:nvSpPr>
            <p:spPr>
              <a:xfrm>
                <a:off x="300501" y="2835172"/>
                <a:ext cx="3106300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ECA0A2-8849-7DEA-5638-A198446A6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01" y="2835172"/>
                <a:ext cx="3106300" cy="8180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766B82-7F36-8ED6-E2A6-4997AE1F031C}"/>
                  </a:ext>
                </a:extLst>
              </p:cNvPr>
              <p:cNvSpPr txBox="1"/>
              <p:nvPr/>
            </p:nvSpPr>
            <p:spPr>
              <a:xfrm>
                <a:off x="422248" y="3779444"/>
                <a:ext cx="3027752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766B82-7F36-8ED6-E2A6-4997AE1F0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48" y="3779444"/>
                <a:ext cx="3027752" cy="8180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6816FB-AC7E-2AF4-DE52-3C49CBBEFF02}"/>
                  </a:ext>
                </a:extLst>
              </p:cNvPr>
              <p:cNvSpPr txBox="1"/>
              <p:nvPr/>
            </p:nvSpPr>
            <p:spPr>
              <a:xfrm>
                <a:off x="259824" y="4789127"/>
                <a:ext cx="3295454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6816FB-AC7E-2AF4-DE52-3C49CBBEF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24" y="4789127"/>
                <a:ext cx="3295454" cy="8180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941135-D6B8-FC6F-5A55-9780F17BC050}"/>
                  </a:ext>
                </a:extLst>
              </p:cNvPr>
              <p:cNvSpPr txBox="1"/>
              <p:nvPr/>
            </p:nvSpPr>
            <p:spPr>
              <a:xfrm>
                <a:off x="153432" y="5812795"/>
                <a:ext cx="6260304" cy="818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𝒅𝒊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den>
                          </m:f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den>
                          </m:f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                    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941135-D6B8-FC6F-5A55-9780F17BC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2" y="5812795"/>
                <a:ext cx="6260304" cy="8184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834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C40036-F264-2E89-F01D-392D4487B0AE}"/>
              </a:ext>
            </a:extLst>
          </p:cNvPr>
          <p:cNvSpPr txBox="1"/>
          <p:nvPr/>
        </p:nvSpPr>
        <p:spPr>
          <a:xfrm>
            <a:off x="301925" y="250166"/>
            <a:ext cx="6530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STEP-02: Apply KVL ON OUTPUT SIDE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9593CC-433E-5154-3362-E49C30CC1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470" y="3109733"/>
            <a:ext cx="2752725" cy="21050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574684A-1633-0ED9-9B64-3152C50FA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426" y="396813"/>
            <a:ext cx="5405436" cy="27690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DFB759-EDE3-4F1D-95F0-959FCD2D6140}"/>
                  </a:ext>
                </a:extLst>
              </p:cNvPr>
              <p:cNvSpPr txBox="1"/>
              <p:nvPr/>
            </p:nvSpPr>
            <p:spPr>
              <a:xfrm>
                <a:off x="120770" y="987435"/>
                <a:ext cx="2294627" cy="91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DFB759-EDE3-4F1D-95F0-959FCD2D6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70" y="987435"/>
                <a:ext cx="2294627" cy="9103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12E370-D19C-F616-85B3-12952FB7CBB0}"/>
                  </a:ext>
                </a:extLst>
              </p:cNvPr>
              <p:cNvSpPr txBox="1"/>
              <p:nvPr/>
            </p:nvSpPr>
            <p:spPr>
              <a:xfrm>
                <a:off x="215661" y="2016280"/>
                <a:ext cx="3916392" cy="91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           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12E370-D19C-F616-85B3-12952FB7C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1" y="2016280"/>
                <a:ext cx="3916392" cy="9103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825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DB1DD5-DEC7-C1D5-D1AF-32F1F8223250}"/>
              </a:ext>
            </a:extLst>
          </p:cNvPr>
          <p:cNvSpPr txBox="1"/>
          <p:nvPr/>
        </p:nvSpPr>
        <p:spPr>
          <a:xfrm>
            <a:off x="301924" y="250166"/>
            <a:ext cx="10015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STEP-03: Convert equation (1), and (2) into state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BCBFE8-B395-7C1E-37A2-CBCDF7F785C6}"/>
                  </a:ext>
                </a:extLst>
              </p:cNvPr>
              <p:cNvSpPr txBox="1"/>
              <p:nvPr/>
            </p:nvSpPr>
            <p:spPr>
              <a:xfrm>
                <a:off x="640977" y="834770"/>
                <a:ext cx="5237138" cy="1697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𝑑𝑖</m:t>
                                    </m:r>
                                  </m:num>
                                  <m:den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num>
                                  <m:den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d>
                        <m:dPr>
                          <m:begChr m:val="["/>
                          <m:endChr m:val="]"/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th-T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BCBFE8-B395-7C1E-37A2-CBCDF7F78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77" y="834770"/>
                <a:ext cx="5237138" cy="1697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DFF844-3B70-B14E-D847-189E06F94B80}"/>
                  </a:ext>
                </a:extLst>
              </p:cNvPr>
              <p:cNvSpPr txBox="1"/>
              <p:nvPr/>
            </p:nvSpPr>
            <p:spPr>
              <a:xfrm>
                <a:off x="7529015" y="809474"/>
                <a:ext cx="4474174" cy="58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𝒅𝒊</m:t>
                          </m:r>
                        </m:num>
                        <m:den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den>
                          </m:f>
                          <m:r>
                            <a:rPr lang="en-US" sz="20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dirty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num>
                        <m:den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  <m:r>
                        <a:rPr lang="en-US" sz="2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den>
                          </m:f>
                          <m:r>
                            <a:rPr lang="en-US" sz="20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                     (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DFF844-3B70-B14E-D847-189E06F94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015" y="809474"/>
                <a:ext cx="4474174" cy="5845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E3D6AA-C811-8E8F-755F-CC11495736D4}"/>
                  </a:ext>
                </a:extLst>
              </p:cNvPr>
              <p:cNvSpPr txBox="1"/>
              <p:nvPr/>
            </p:nvSpPr>
            <p:spPr>
              <a:xfrm>
                <a:off x="7522233" y="1636717"/>
                <a:ext cx="4425351" cy="793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                                    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E3D6AA-C811-8E8F-755F-CC1149573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233" y="1636717"/>
                <a:ext cx="4425351" cy="7938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61E7D4-C3EA-F720-7D21-01651E36A674}"/>
                  </a:ext>
                </a:extLst>
              </p:cNvPr>
              <p:cNvSpPr txBox="1"/>
              <p:nvPr/>
            </p:nvSpPr>
            <p:spPr>
              <a:xfrm>
                <a:off x="508706" y="4084053"/>
                <a:ext cx="5309017" cy="1697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𝑑𝑖</m:t>
                                    </m:r>
                                  </m:num>
                                  <m:den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d>
                        <m:dPr>
                          <m:begChr m:val="["/>
                          <m:endChr m:val="]"/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th-T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61E7D4-C3EA-F720-7D21-01651E36A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06" y="4084053"/>
                <a:ext cx="5309017" cy="16979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8FB88D-8884-6004-84A5-1478E954E2AB}"/>
                  </a:ext>
                </a:extLst>
              </p:cNvPr>
              <p:cNvSpPr txBox="1"/>
              <p:nvPr/>
            </p:nvSpPr>
            <p:spPr>
              <a:xfrm>
                <a:off x="6824697" y="4110515"/>
                <a:ext cx="5367303" cy="701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𝒅𝒊</m:t>
                          </m:r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den>
                          </m:f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den>
                          </m:f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                    (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8FB88D-8884-6004-84A5-1478E954E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697" y="4110515"/>
                <a:ext cx="5367303" cy="7015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113E93-4929-BFB6-E51B-9F3DC43DF669}"/>
                  </a:ext>
                </a:extLst>
              </p:cNvPr>
              <p:cNvSpPr txBox="1"/>
              <p:nvPr/>
            </p:nvSpPr>
            <p:spPr>
              <a:xfrm>
                <a:off x="7088037" y="3229727"/>
                <a:ext cx="5328250" cy="793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113E93-4929-BFB6-E51B-9F3DC43DF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037" y="3229727"/>
                <a:ext cx="5328250" cy="7938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1DB9415-7FBB-F215-9109-232474A41451}"/>
              </a:ext>
            </a:extLst>
          </p:cNvPr>
          <p:cNvSpPr txBox="1"/>
          <p:nvPr/>
        </p:nvSpPr>
        <p:spPr>
          <a:xfrm>
            <a:off x="146650" y="2803586"/>
            <a:ext cx="117923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ACCORDING TO BOOK, RENAME EQUATION (1) AS AN EQUATION (2) AND EQUATION (2) INTO EQUATION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617D0D-0315-3F5B-92AA-103DFC601AB8}"/>
                  </a:ext>
                </a:extLst>
              </p:cNvPr>
              <p:cNvSpPr txBox="1"/>
              <p:nvPr/>
            </p:nvSpPr>
            <p:spPr>
              <a:xfrm>
                <a:off x="1072550" y="6318671"/>
                <a:ext cx="735545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+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617D0D-0315-3F5B-92AA-103DFC601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550" y="6318671"/>
                <a:ext cx="7355457" cy="430887"/>
              </a:xfrm>
              <a:prstGeom prst="rect">
                <a:avLst/>
              </a:prstGeom>
              <a:blipFill>
                <a:blip r:embed="rId8"/>
                <a:stretch>
                  <a:fillRect l="-1657" t="-32857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CD928EFE-E598-06F7-238E-7ABB839585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9173" y="5011947"/>
            <a:ext cx="4280057" cy="1777041"/>
          </a:xfrm>
          <a:prstGeom prst="rect">
            <a:avLst/>
          </a:prstGeom>
        </p:spPr>
      </p:pic>
      <p:sp>
        <p:nvSpPr>
          <p:cNvPr id="23" name="Arrow: Down 22">
            <a:extLst>
              <a:ext uri="{FF2B5EF4-FFF2-40B4-BE49-F238E27FC236}">
                <a16:creationId xmlns:a16="http://schemas.microsoft.com/office/drawing/2014/main" id="{7BBE8A63-836C-5A3D-CCAD-C0ED7A00A441}"/>
              </a:ext>
            </a:extLst>
          </p:cNvPr>
          <p:cNvSpPr/>
          <p:nvPr/>
        </p:nvSpPr>
        <p:spPr>
          <a:xfrm>
            <a:off x="1164566" y="5805578"/>
            <a:ext cx="224287" cy="5262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833EC5E-C644-0603-74B3-580C43104793}"/>
              </a:ext>
            </a:extLst>
          </p:cNvPr>
          <p:cNvSpPr/>
          <p:nvPr/>
        </p:nvSpPr>
        <p:spPr>
          <a:xfrm>
            <a:off x="2999117" y="5742318"/>
            <a:ext cx="224287" cy="5262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1B93669-3FBE-137A-41C3-7206952C44AA}"/>
              </a:ext>
            </a:extLst>
          </p:cNvPr>
          <p:cNvSpPr/>
          <p:nvPr/>
        </p:nvSpPr>
        <p:spPr>
          <a:xfrm>
            <a:off x="3922143" y="5426015"/>
            <a:ext cx="224287" cy="825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C60EC246-7F6D-70E6-5E54-1E6CFE29CD2E}"/>
              </a:ext>
            </a:extLst>
          </p:cNvPr>
          <p:cNvSpPr/>
          <p:nvPr/>
        </p:nvSpPr>
        <p:spPr>
          <a:xfrm>
            <a:off x="4940060" y="5612921"/>
            <a:ext cx="224287" cy="5262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50753FA8-8475-8659-679E-62C6EF638844}"/>
              </a:ext>
            </a:extLst>
          </p:cNvPr>
          <p:cNvSpPr/>
          <p:nvPr/>
        </p:nvSpPr>
        <p:spPr>
          <a:xfrm>
            <a:off x="5423139" y="5181601"/>
            <a:ext cx="224287" cy="1124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79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DB1DD5-DEC7-C1D5-D1AF-32F1F8223250}"/>
              </a:ext>
            </a:extLst>
          </p:cNvPr>
          <p:cNvSpPr txBox="1"/>
          <p:nvPr/>
        </p:nvSpPr>
        <p:spPr>
          <a:xfrm>
            <a:off x="301924" y="250166"/>
            <a:ext cx="10015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STEP-04: Output Side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BB9D45-5517-8B0C-DB2C-F0F8566519B7}"/>
                  </a:ext>
                </a:extLst>
              </p:cNvPr>
              <p:cNvSpPr txBox="1"/>
              <p:nvPr/>
            </p:nvSpPr>
            <p:spPr>
              <a:xfrm>
                <a:off x="518357" y="3646973"/>
                <a:ext cx="50967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 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+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𝑫𝑼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BB9D45-5517-8B0C-DB2C-F0F856651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57" y="3646973"/>
                <a:ext cx="5096780" cy="430887"/>
              </a:xfrm>
              <a:prstGeom prst="rect">
                <a:avLst/>
              </a:prstGeom>
              <a:blipFill>
                <a:blip r:embed="rId2"/>
                <a:stretch>
                  <a:fillRect l="-2392" t="-32394" b="-4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02C71D-F8F6-1EEA-3002-32593B18D56C}"/>
                  </a:ext>
                </a:extLst>
              </p:cNvPr>
              <p:cNvSpPr txBox="1"/>
              <p:nvPr/>
            </p:nvSpPr>
            <p:spPr>
              <a:xfrm>
                <a:off x="435633" y="1114303"/>
                <a:ext cx="14708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02C71D-F8F6-1EEA-3002-32593B18D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33" y="1114303"/>
                <a:ext cx="147080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56223E-C888-E4CC-756B-23C06E78F15F}"/>
                  </a:ext>
                </a:extLst>
              </p:cNvPr>
              <p:cNvSpPr txBox="1"/>
              <p:nvPr/>
            </p:nvSpPr>
            <p:spPr>
              <a:xfrm>
                <a:off x="381000" y="1974069"/>
                <a:ext cx="5761008" cy="8134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+ 0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56223E-C888-E4CC-756B-23C06E78F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974069"/>
                <a:ext cx="5761008" cy="813428"/>
              </a:xfrm>
              <a:prstGeom prst="rect">
                <a:avLst/>
              </a:prstGeom>
              <a:blipFill>
                <a:blip r:embed="rId4"/>
                <a:stretch>
                  <a:fillRect b="-4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BF26DCB9-C647-D119-FFCC-A630D4A6E1E3}"/>
              </a:ext>
            </a:extLst>
          </p:cNvPr>
          <p:cNvSpPr/>
          <p:nvPr/>
        </p:nvSpPr>
        <p:spPr>
          <a:xfrm rot="5400000">
            <a:off x="260949" y="3077477"/>
            <a:ext cx="737560" cy="232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257A9F-A262-0C99-FB6F-4A46B525D74D}"/>
              </a:ext>
            </a:extLst>
          </p:cNvPr>
          <p:cNvSpPr/>
          <p:nvPr/>
        </p:nvSpPr>
        <p:spPr>
          <a:xfrm rot="5400000">
            <a:off x="1414013" y="3022844"/>
            <a:ext cx="737560" cy="232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9714308-A0D9-E104-7AD8-4064B637999B}"/>
              </a:ext>
            </a:extLst>
          </p:cNvPr>
          <p:cNvSpPr/>
          <p:nvPr/>
        </p:nvSpPr>
        <p:spPr>
          <a:xfrm rot="9280684">
            <a:off x="2002946" y="3350068"/>
            <a:ext cx="1012619" cy="232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2600797-D1E5-65E4-8D75-6D99AB3AEB94}"/>
              </a:ext>
            </a:extLst>
          </p:cNvPr>
          <p:cNvSpPr/>
          <p:nvPr/>
        </p:nvSpPr>
        <p:spPr>
          <a:xfrm rot="7482566">
            <a:off x="3112878" y="3131532"/>
            <a:ext cx="1012619" cy="232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F40A38-9EB2-89BC-B735-4BAB2D8247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0931" y="1328468"/>
            <a:ext cx="4280057" cy="177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89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FFDEFC-A57D-C80E-F49D-F87C5DA73B0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24491" y="1444386"/>
            <a:ext cx="3726072" cy="1531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C430F8-4CD9-BAE3-0EFA-D5EA2617BB28}"/>
              </a:ext>
            </a:extLst>
          </p:cNvPr>
          <p:cNvSpPr txBox="1"/>
          <p:nvPr/>
        </p:nvSpPr>
        <p:spPr>
          <a:xfrm>
            <a:off x="94891" y="112144"/>
            <a:ext cx="12016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STATE-SPACE MODELLING OF PHYSICAL SYSTEMS (ELECTRICAL SYSTEMS)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7A7CD2-F0D3-C93E-EF5E-D531CF08CC62}"/>
                  </a:ext>
                </a:extLst>
              </p:cNvPr>
              <p:cNvSpPr txBox="1"/>
              <p:nvPr/>
            </p:nvSpPr>
            <p:spPr>
              <a:xfrm>
                <a:off x="77638" y="621102"/>
                <a:ext cx="119303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EXAMPLE: Consider the Electrical system as shown in figure below. Here we will choose currents and capacitor voltage as state variables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7A7CD2-F0D3-C93E-EF5E-D531CF08C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8" y="621102"/>
                <a:ext cx="11930332" cy="830997"/>
              </a:xfrm>
              <a:prstGeom prst="rect">
                <a:avLst/>
              </a:prstGeom>
              <a:blipFill>
                <a:blip r:embed="rId3"/>
                <a:stretch>
                  <a:fillRect l="-818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D68D542-1B5D-8563-8BDE-A62371B12251}"/>
              </a:ext>
            </a:extLst>
          </p:cNvPr>
          <p:cNvSpPr txBox="1"/>
          <p:nvPr/>
        </p:nvSpPr>
        <p:spPr>
          <a:xfrm>
            <a:off x="146650" y="1337095"/>
            <a:ext cx="209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627F63-880B-1DF8-658D-3793A9A2BF7E}"/>
              </a:ext>
            </a:extLst>
          </p:cNvPr>
          <p:cNvSpPr txBox="1"/>
          <p:nvPr/>
        </p:nvSpPr>
        <p:spPr>
          <a:xfrm>
            <a:off x="112143" y="2182483"/>
            <a:ext cx="4002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 KVL ON First Loop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B544D6-E8D7-ED6A-F621-78FE8A9A4996}"/>
              </a:ext>
            </a:extLst>
          </p:cNvPr>
          <p:cNvSpPr txBox="1"/>
          <p:nvPr/>
        </p:nvSpPr>
        <p:spPr>
          <a:xfrm>
            <a:off x="69012" y="1682151"/>
            <a:ext cx="6530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STEP-01: Apply KVL ON INPUT SIDE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DF1DD8-F996-5253-2571-E49BB5804630}"/>
                  </a:ext>
                </a:extLst>
              </p:cNvPr>
              <p:cNvSpPr txBox="1"/>
              <p:nvPr/>
            </p:nvSpPr>
            <p:spPr>
              <a:xfrm>
                <a:off x="267419" y="2742699"/>
                <a:ext cx="231406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DF1DD8-F996-5253-2571-E49BB5804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19" y="2742699"/>
                <a:ext cx="231406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47D5707-AB95-7665-9FF2-793DD167195B}"/>
                  </a:ext>
                </a:extLst>
              </p:cNvPr>
              <p:cNvSpPr txBox="1"/>
              <p:nvPr/>
            </p:nvSpPr>
            <p:spPr>
              <a:xfrm>
                <a:off x="112143" y="4037945"/>
                <a:ext cx="4106174" cy="818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47D5707-AB95-7665-9FF2-793DD1671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43" y="4037945"/>
                <a:ext cx="4106174" cy="8180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9A816CE-7F7E-38D2-BD6F-CB66E820553A}"/>
                  </a:ext>
                </a:extLst>
              </p:cNvPr>
              <p:cNvSpPr txBox="1"/>
              <p:nvPr/>
            </p:nvSpPr>
            <p:spPr>
              <a:xfrm>
                <a:off x="0" y="4871832"/>
                <a:ext cx="4157932" cy="8885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9A816CE-7F7E-38D2-BD6F-CB66E8205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71832"/>
                <a:ext cx="4157932" cy="8885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23E935-69CE-5E4E-BDE7-D6D35962D1F1}"/>
                  </a:ext>
                </a:extLst>
              </p:cNvPr>
              <p:cNvSpPr txBox="1"/>
              <p:nvPr/>
            </p:nvSpPr>
            <p:spPr>
              <a:xfrm>
                <a:off x="0" y="5860993"/>
                <a:ext cx="4287328" cy="8885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23E935-69CE-5E4E-BDE7-D6D35962D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60993"/>
                <a:ext cx="4287328" cy="8885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040DB6-1A77-D9DE-B1F4-3BF1954AB77A}"/>
                  </a:ext>
                </a:extLst>
              </p:cNvPr>
              <p:cNvSpPr txBox="1"/>
              <p:nvPr/>
            </p:nvSpPr>
            <p:spPr>
              <a:xfrm>
                <a:off x="7349706" y="2968266"/>
                <a:ext cx="4641011" cy="8885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040DB6-1A77-D9DE-B1F4-3BF1954AB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706" y="2968266"/>
                <a:ext cx="4641011" cy="8885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16F632-C156-C726-F5F4-ED4E61CF8D2B}"/>
                  </a:ext>
                </a:extLst>
              </p:cNvPr>
              <p:cNvSpPr txBox="1"/>
              <p:nvPr/>
            </p:nvSpPr>
            <p:spPr>
              <a:xfrm>
                <a:off x="6179389" y="5768974"/>
                <a:ext cx="5883215" cy="8888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𝑹</m:t>
                          </m:r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𝑹</m:t>
                          </m:r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            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16F632-C156-C726-F5F4-ED4E61CF8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389" y="5768974"/>
                <a:ext cx="5883215" cy="888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EDAB38-E588-F613-22AD-F90F23CB744B}"/>
                  </a:ext>
                </a:extLst>
              </p:cNvPr>
              <p:cNvSpPr txBox="1"/>
              <p:nvPr/>
            </p:nvSpPr>
            <p:spPr>
              <a:xfrm>
                <a:off x="7479102" y="3948803"/>
                <a:ext cx="4356340" cy="8885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EDAB38-E588-F613-22AD-F90F23CB7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102" y="3948803"/>
                <a:ext cx="4356340" cy="8885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row: Down 29">
            <a:extLst>
              <a:ext uri="{FF2B5EF4-FFF2-40B4-BE49-F238E27FC236}">
                <a16:creationId xmlns:a16="http://schemas.microsoft.com/office/drawing/2014/main" id="{CE01EF8B-6C0E-CD6F-37BC-2F590477328A}"/>
              </a:ext>
            </a:extLst>
          </p:cNvPr>
          <p:cNvSpPr/>
          <p:nvPr/>
        </p:nvSpPr>
        <p:spPr>
          <a:xfrm rot="14116184">
            <a:off x="5606245" y="3155504"/>
            <a:ext cx="548170" cy="3922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2A6711-279E-376A-12B7-0FA242EA7EBC}"/>
                  </a:ext>
                </a:extLst>
              </p:cNvPr>
              <p:cNvSpPr txBox="1"/>
              <p:nvPr/>
            </p:nvSpPr>
            <p:spPr>
              <a:xfrm>
                <a:off x="194108" y="3171143"/>
                <a:ext cx="3688767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2A6711-279E-376A-12B7-0FA242EA7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08" y="3171143"/>
                <a:ext cx="3688767" cy="8180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79DD6E-DFB1-0C1F-428F-FEFB886CFD0D}"/>
                  </a:ext>
                </a:extLst>
              </p:cNvPr>
              <p:cNvSpPr txBox="1"/>
              <p:nvPr/>
            </p:nvSpPr>
            <p:spPr>
              <a:xfrm>
                <a:off x="6797615" y="4817196"/>
                <a:ext cx="4957314" cy="8885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79DD6E-DFB1-0C1F-428F-FEFB886CF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615" y="4817196"/>
                <a:ext cx="4957314" cy="88851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48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94" y="1495522"/>
            <a:ext cx="11834406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smallest set of variables that determines the state of the system are known as State Variable.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the vector, which contains the state variables as an elements is called State Vector.</a:t>
            </a:r>
          </a:p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6B108-2A33-4C6C-8A98-EB5584E075A6}"/>
              </a:ext>
            </a:extLst>
          </p:cNvPr>
          <p:cNvSpPr txBox="1"/>
          <p:nvPr/>
        </p:nvSpPr>
        <p:spPr>
          <a:xfrm>
            <a:off x="313114" y="0"/>
            <a:ext cx="117184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002060"/>
                </a:solidFill>
              </a:rPr>
              <a:t>STATE VARIABLE AND STATE VECTOR</a:t>
            </a:r>
            <a:endParaRPr lang="th-TH" sz="6000" b="1" dirty="0"/>
          </a:p>
        </p:txBody>
      </p:sp>
    </p:spTree>
    <p:extLst>
      <p:ext uri="{BB962C8B-B14F-4D97-AF65-F5344CB8AC3E}">
        <p14:creationId xmlns:p14="http://schemas.microsoft.com/office/powerpoint/2010/main" val="28518018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FFDEFC-A57D-C80E-F49D-F87C5DA73B0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617123" y="2212137"/>
            <a:ext cx="4381680" cy="21050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067A8F-D5FB-E8EC-2612-285CE2BE5420}"/>
              </a:ext>
            </a:extLst>
          </p:cNvPr>
          <p:cNvSpPr txBox="1"/>
          <p:nvPr/>
        </p:nvSpPr>
        <p:spPr>
          <a:xfrm>
            <a:off x="152400" y="0"/>
            <a:ext cx="4002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 KVL ON Second Loop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87F23C-85F3-7713-F8AC-702F70F2D39D}"/>
                  </a:ext>
                </a:extLst>
              </p:cNvPr>
              <p:cNvSpPr txBox="1"/>
              <p:nvPr/>
            </p:nvSpPr>
            <p:spPr>
              <a:xfrm>
                <a:off x="0" y="1112806"/>
                <a:ext cx="4827917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0=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87F23C-85F3-7713-F8AC-702F70F2D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12806"/>
                <a:ext cx="4827917" cy="701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3C7392-E351-F48E-3278-C3C92C8C85FA}"/>
                  </a:ext>
                </a:extLst>
              </p:cNvPr>
              <p:cNvSpPr txBox="1"/>
              <p:nvPr/>
            </p:nvSpPr>
            <p:spPr>
              <a:xfrm>
                <a:off x="284671" y="2792081"/>
                <a:ext cx="3870386" cy="761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3C7392-E351-F48E-3278-C3C92C8C8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71" y="2792081"/>
                <a:ext cx="3870386" cy="761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03705B-6197-3A73-BE0D-0F32FA756F91}"/>
                  </a:ext>
                </a:extLst>
              </p:cNvPr>
              <p:cNvSpPr txBox="1"/>
              <p:nvPr/>
            </p:nvSpPr>
            <p:spPr>
              <a:xfrm>
                <a:off x="281796" y="3833001"/>
                <a:ext cx="3870386" cy="761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03705B-6197-3A73-BE0D-0F32FA756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96" y="3833001"/>
                <a:ext cx="3870386" cy="761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65AD09-9224-2AFD-1114-9248CCF69ED3}"/>
                  </a:ext>
                </a:extLst>
              </p:cNvPr>
              <p:cNvSpPr txBox="1"/>
              <p:nvPr/>
            </p:nvSpPr>
            <p:spPr>
              <a:xfrm>
                <a:off x="339307" y="4960185"/>
                <a:ext cx="3870386" cy="7861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65AD09-9224-2AFD-1114-9248CCF69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07" y="4960185"/>
                <a:ext cx="3870386" cy="7861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68081E-9A62-91BA-E5B1-BF1FE4A3B89B}"/>
                  </a:ext>
                </a:extLst>
              </p:cNvPr>
              <p:cNvSpPr txBox="1"/>
              <p:nvPr/>
            </p:nvSpPr>
            <p:spPr>
              <a:xfrm>
                <a:off x="138024" y="5940721"/>
                <a:ext cx="6383548" cy="761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                       (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68081E-9A62-91BA-E5B1-BF1FE4A3B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24" y="5940721"/>
                <a:ext cx="6383548" cy="761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8D90A3D-C504-6D6E-9A1F-2DC0D618D532}"/>
                  </a:ext>
                </a:extLst>
              </p:cNvPr>
              <p:cNvSpPr txBox="1"/>
              <p:nvPr/>
            </p:nvSpPr>
            <p:spPr>
              <a:xfrm>
                <a:off x="405442" y="603348"/>
                <a:ext cx="316589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8D90A3D-C504-6D6E-9A1F-2DC0D618D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42" y="603348"/>
                <a:ext cx="3165894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26308A-1C33-44D0-3C1D-94E808A81207}"/>
                  </a:ext>
                </a:extLst>
              </p:cNvPr>
              <p:cNvSpPr txBox="1"/>
              <p:nvPr/>
            </p:nvSpPr>
            <p:spPr>
              <a:xfrm>
                <a:off x="353684" y="1972574"/>
                <a:ext cx="3605842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26308A-1C33-44D0-3C1D-94E808A81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84" y="1972574"/>
                <a:ext cx="3605842" cy="7012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977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C40036-F264-2E89-F01D-392D4487B0AE}"/>
              </a:ext>
            </a:extLst>
          </p:cNvPr>
          <p:cNvSpPr txBox="1"/>
          <p:nvPr/>
        </p:nvSpPr>
        <p:spPr>
          <a:xfrm>
            <a:off x="301925" y="250166"/>
            <a:ext cx="6530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STEP-02: Apply KVL ON OUTPUT SIDE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D4D03-CB18-3A20-FBC5-81E173F5D43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634377" y="124545"/>
            <a:ext cx="4381680" cy="21050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D69108-32CB-6A64-9B63-02881EAE521B}"/>
                  </a:ext>
                </a:extLst>
              </p:cNvPr>
              <p:cNvSpPr txBox="1"/>
              <p:nvPr/>
            </p:nvSpPr>
            <p:spPr>
              <a:xfrm>
                <a:off x="250164" y="1947268"/>
                <a:ext cx="2009957" cy="91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D69108-32CB-6A64-9B63-02881EAE5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64" y="1947268"/>
                <a:ext cx="2009957" cy="910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0E1591-DC68-B8D6-466B-EAE0465EC2A3}"/>
                  </a:ext>
                </a:extLst>
              </p:cNvPr>
              <p:cNvSpPr txBox="1"/>
              <p:nvPr/>
            </p:nvSpPr>
            <p:spPr>
              <a:xfrm>
                <a:off x="209191" y="877593"/>
                <a:ext cx="2128568" cy="91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0E1591-DC68-B8D6-466B-EAE0465EC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91" y="877593"/>
                <a:ext cx="2128568" cy="9103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6C9593CC-433E-5154-3362-E49C30CC1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9878" y="2221212"/>
            <a:ext cx="2752725" cy="2105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CD9DDA-459D-84AB-4CA4-79C4A31FD1AA}"/>
                  </a:ext>
                </a:extLst>
              </p:cNvPr>
              <p:cNvSpPr txBox="1"/>
              <p:nvPr/>
            </p:nvSpPr>
            <p:spPr>
              <a:xfrm>
                <a:off x="376685" y="3264234"/>
                <a:ext cx="2009957" cy="91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CD9DDA-459D-84AB-4CA4-79C4A31FD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85" y="3264234"/>
                <a:ext cx="2009957" cy="9103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923913-53B6-2BEA-BF0B-64BCD7A0C58B}"/>
                  </a:ext>
                </a:extLst>
              </p:cNvPr>
              <p:cNvSpPr txBox="1"/>
              <p:nvPr/>
            </p:nvSpPr>
            <p:spPr>
              <a:xfrm>
                <a:off x="158148" y="4762355"/>
                <a:ext cx="5198855" cy="91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den>
                          </m:f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                            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923913-53B6-2BEA-BF0B-64BCD7A0C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48" y="4762355"/>
                <a:ext cx="5198855" cy="9103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726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DB1DD5-DEC7-C1D5-D1AF-32F1F8223250}"/>
              </a:ext>
            </a:extLst>
          </p:cNvPr>
          <p:cNvSpPr txBox="1"/>
          <p:nvPr/>
        </p:nvSpPr>
        <p:spPr>
          <a:xfrm>
            <a:off x="301924" y="250166"/>
            <a:ext cx="10015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STEP-03: Convert equation (1), (2), and (3) into state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E698DD-249D-6E5A-E511-9C6450747464}"/>
                  </a:ext>
                </a:extLst>
              </p:cNvPr>
              <p:cNvSpPr txBox="1"/>
              <p:nvPr/>
            </p:nvSpPr>
            <p:spPr>
              <a:xfrm>
                <a:off x="7047781" y="2364212"/>
                <a:ext cx="4045789" cy="618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1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8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den>
                          </m:f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18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                             (</m:t>
                      </m:r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E698DD-249D-6E5A-E511-9C6450747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781" y="2364212"/>
                <a:ext cx="4045789" cy="618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0F10AA-A96F-5A63-E936-12C57BE38B74}"/>
                  </a:ext>
                </a:extLst>
              </p:cNvPr>
              <p:cNvSpPr txBox="1"/>
              <p:nvPr/>
            </p:nvSpPr>
            <p:spPr>
              <a:xfrm>
                <a:off x="7395714" y="869170"/>
                <a:ext cx="4258574" cy="634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            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0F10AA-A96F-5A63-E936-12C57BE3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714" y="869170"/>
                <a:ext cx="4258574" cy="6349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C3E1AF-A3B5-E0AC-BD1C-95C8B4B26075}"/>
                  </a:ext>
                </a:extLst>
              </p:cNvPr>
              <p:cNvSpPr txBox="1"/>
              <p:nvPr/>
            </p:nvSpPr>
            <p:spPr>
              <a:xfrm>
                <a:off x="7237564" y="1705151"/>
                <a:ext cx="4537494" cy="508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6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6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6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                              (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C3E1AF-A3B5-E0AC-BD1C-95C8B4B26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564" y="1705151"/>
                <a:ext cx="4537494" cy="5080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BCBFE8-B395-7C1E-37A2-CBCDF7F785C6}"/>
                  </a:ext>
                </a:extLst>
              </p:cNvPr>
              <p:cNvSpPr txBox="1"/>
              <p:nvPr/>
            </p:nvSpPr>
            <p:spPr>
              <a:xfrm>
                <a:off x="640977" y="834770"/>
                <a:ext cx="6536277" cy="26902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b="0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b="0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dirty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th-T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BCBFE8-B395-7C1E-37A2-CBCDF7F78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77" y="834770"/>
                <a:ext cx="6536277" cy="2690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8E6618-F264-14CD-DE2C-DEBEB184B961}"/>
                  </a:ext>
                </a:extLst>
              </p:cNvPr>
              <p:cNvSpPr txBox="1"/>
              <p:nvPr/>
            </p:nvSpPr>
            <p:spPr>
              <a:xfrm>
                <a:off x="560464" y="3669985"/>
                <a:ext cx="6457730" cy="26902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th-T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8E6618-F264-14CD-DE2C-DEBEB184B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64" y="3669985"/>
                <a:ext cx="6457730" cy="26902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1DC430-DF82-9296-F275-09CB528C541E}"/>
                  </a:ext>
                </a:extLst>
              </p:cNvPr>
              <p:cNvSpPr txBox="1"/>
              <p:nvPr/>
            </p:nvSpPr>
            <p:spPr>
              <a:xfrm>
                <a:off x="8344619" y="4075803"/>
                <a:ext cx="38473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𝑩𝑼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1DC430-DF82-9296-F275-09CB528C5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619" y="4075803"/>
                <a:ext cx="3847381" cy="430887"/>
              </a:xfrm>
              <a:prstGeom prst="rect">
                <a:avLst/>
              </a:prstGeom>
              <a:blipFill>
                <a:blip r:embed="rId7"/>
                <a:stretch>
                  <a:fillRect l="-3170" t="-32857" r="-2694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BB9D45-5517-8B0C-DB2C-F0F8566519B7}"/>
                  </a:ext>
                </a:extLst>
              </p:cNvPr>
              <p:cNvSpPr txBox="1"/>
              <p:nvPr/>
            </p:nvSpPr>
            <p:spPr>
              <a:xfrm>
                <a:off x="7014048" y="5001321"/>
                <a:ext cx="50967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 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+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𝑫𝑼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BB9D45-5517-8B0C-DB2C-F0F856651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048" y="5001321"/>
                <a:ext cx="5096780" cy="430887"/>
              </a:xfrm>
              <a:prstGeom prst="rect">
                <a:avLst/>
              </a:prstGeom>
              <a:blipFill>
                <a:blip r:embed="rId8"/>
                <a:stretch>
                  <a:fillRect l="-2392" t="-32394" b="-4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>
            <a:extLst>
              <a:ext uri="{FF2B5EF4-FFF2-40B4-BE49-F238E27FC236}">
                <a16:creationId xmlns:a16="http://schemas.microsoft.com/office/drawing/2014/main" id="{125AB877-143E-F8AB-2C2F-23CC873BC005}"/>
              </a:ext>
            </a:extLst>
          </p:cNvPr>
          <p:cNvSpPr/>
          <p:nvPr/>
        </p:nvSpPr>
        <p:spPr>
          <a:xfrm>
            <a:off x="1449236" y="3053751"/>
            <a:ext cx="7073662" cy="2277374"/>
          </a:xfrm>
          <a:prstGeom prst="arc">
            <a:avLst>
              <a:gd name="adj1" fmla="val 10890210"/>
              <a:gd name="adj2" fmla="val 21515657"/>
            </a:avLst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CCE9AA81-1DA2-55AE-B5FF-2C8D7B7E3494}"/>
              </a:ext>
            </a:extLst>
          </p:cNvPr>
          <p:cNvSpPr/>
          <p:nvPr/>
        </p:nvSpPr>
        <p:spPr>
          <a:xfrm>
            <a:off x="3171644" y="3076754"/>
            <a:ext cx="5920597" cy="2277374"/>
          </a:xfrm>
          <a:prstGeom prst="arc">
            <a:avLst>
              <a:gd name="adj1" fmla="val 10890210"/>
              <a:gd name="adj2" fmla="val 21473708"/>
            </a:avLst>
          </a:prstGeom>
          <a:ln w="381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BD274A08-1144-0414-CEEE-286843716C09}"/>
              </a:ext>
            </a:extLst>
          </p:cNvPr>
          <p:cNvSpPr/>
          <p:nvPr/>
        </p:nvSpPr>
        <p:spPr>
          <a:xfrm>
            <a:off x="5308121" y="3427562"/>
            <a:ext cx="4232694" cy="2277374"/>
          </a:xfrm>
          <a:prstGeom prst="arc">
            <a:avLst>
              <a:gd name="adj1" fmla="val 10890210"/>
              <a:gd name="adj2" fmla="val 21044548"/>
            </a:avLst>
          </a:prstGeom>
          <a:ln w="3810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E4624FF4-DE47-C38D-F88F-B8EB6877B3D5}"/>
              </a:ext>
            </a:extLst>
          </p:cNvPr>
          <p:cNvSpPr/>
          <p:nvPr/>
        </p:nvSpPr>
        <p:spPr>
          <a:xfrm>
            <a:off x="6852249" y="3798498"/>
            <a:ext cx="4413849" cy="2277374"/>
          </a:xfrm>
          <a:prstGeom prst="arc">
            <a:avLst>
              <a:gd name="adj1" fmla="val 10890210"/>
              <a:gd name="adj2" fmla="val 19903314"/>
            </a:avLst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131AF420-B459-D962-45AD-A4F9B58EFBDB}"/>
              </a:ext>
            </a:extLst>
          </p:cNvPr>
          <p:cNvSpPr/>
          <p:nvPr/>
        </p:nvSpPr>
        <p:spPr>
          <a:xfrm>
            <a:off x="6461186" y="3660476"/>
            <a:ext cx="4011282" cy="2277374"/>
          </a:xfrm>
          <a:prstGeom prst="arc">
            <a:avLst>
              <a:gd name="adj1" fmla="val 11281616"/>
              <a:gd name="adj2" fmla="val 20118001"/>
            </a:avLst>
          </a:prstGeom>
          <a:ln w="3810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36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DB1DD5-DEC7-C1D5-D1AF-32F1F8223250}"/>
              </a:ext>
            </a:extLst>
          </p:cNvPr>
          <p:cNvSpPr txBox="1"/>
          <p:nvPr/>
        </p:nvSpPr>
        <p:spPr>
          <a:xfrm>
            <a:off x="301924" y="250166"/>
            <a:ext cx="10015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STEP-04: Output Side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BB9D45-5517-8B0C-DB2C-F0F8566519B7}"/>
                  </a:ext>
                </a:extLst>
              </p:cNvPr>
              <p:cNvSpPr txBox="1"/>
              <p:nvPr/>
            </p:nvSpPr>
            <p:spPr>
              <a:xfrm>
                <a:off x="518357" y="3646973"/>
                <a:ext cx="50967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 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+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𝑫𝑼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BB9D45-5517-8B0C-DB2C-F0F856651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57" y="3646973"/>
                <a:ext cx="5096780" cy="430887"/>
              </a:xfrm>
              <a:prstGeom prst="rect">
                <a:avLst/>
              </a:prstGeom>
              <a:blipFill>
                <a:blip r:embed="rId2"/>
                <a:stretch>
                  <a:fillRect l="-2392" t="-32394" b="-4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02C71D-F8F6-1EEA-3002-32593B18D56C}"/>
                  </a:ext>
                </a:extLst>
              </p:cNvPr>
              <p:cNvSpPr txBox="1"/>
              <p:nvPr/>
            </p:nvSpPr>
            <p:spPr>
              <a:xfrm>
                <a:off x="435633" y="1114303"/>
                <a:ext cx="14708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02C71D-F8F6-1EEA-3002-32593B18D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33" y="1114303"/>
                <a:ext cx="147080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56223E-C888-E4CC-756B-23C06E78F15F}"/>
                  </a:ext>
                </a:extLst>
              </p:cNvPr>
              <p:cNvSpPr txBox="1"/>
              <p:nvPr/>
            </p:nvSpPr>
            <p:spPr>
              <a:xfrm>
                <a:off x="381000" y="1974069"/>
                <a:ext cx="5761008" cy="13079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+ 0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56223E-C888-E4CC-756B-23C06E78F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974069"/>
                <a:ext cx="5761008" cy="13079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BF26DCB9-C647-D119-FFCC-A630D4A6E1E3}"/>
              </a:ext>
            </a:extLst>
          </p:cNvPr>
          <p:cNvSpPr/>
          <p:nvPr/>
        </p:nvSpPr>
        <p:spPr>
          <a:xfrm rot="5400000">
            <a:off x="260949" y="3077477"/>
            <a:ext cx="737560" cy="232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257A9F-A262-0C99-FB6F-4A46B525D74D}"/>
              </a:ext>
            </a:extLst>
          </p:cNvPr>
          <p:cNvSpPr/>
          <p:nvPr/>
        </p:nvSpPr>
        <p:spPr>
          <a:xfrm rot="5400000">
            <a:off x="1414013" y="3022844"/>
            <a:ext cx="737560" cy="232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9714308-A0D9-E104-7AD8-4064B637999B}"/>
              </a:ext>
            </a:extLst>
          </p:cNvPr>
          <p:cNvSpPr/>
          <p:nvPr/>
        </p:nvSpPr>
        <p:spPr>
          <a:xfrm rot="9280684">
            <a:off x="2002946" y="3350068"/>
            <a:ext cx="1012619" cy="232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2600797-D1E5-65E4-8D75-6D99AB3AEB94}"/>
              </a:ext>
            </a:extLst>
          </p:cNvPr>
          <p:cNvSpPr/>
          <p:nvPr/>
        </p:nvSpPr>
        <p:spPr>
          <a:xfrm rot="7482566">
            <a:off x="3112878" y="3131532"/>
            <a:ext cx="1012619" cy="232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6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175" y="90805"/>
            <a:ext cx="11791530" cy="707217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Advantages And Disadvantages of State Space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7" y="798022"/>
            <a:ext cx="11488188" cy="605997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Analysis is done by considering initial conditions.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More accurate than Transfer Function.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Analysis of Multi Input and Multi Output system are easy.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Gives information about controllability.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It is applicable to all dynamic systems.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Complex Technique.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Many computations are required.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753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D7BDB6-2096-4339-A5B9-2B275C186C2D}"/>
                  </a:ext>
                </a:extLst>
              </p:cNvPr>
              <p:cNvSpPr txBox="1"/>
              <p:nvPr/>
            </p:nvSpPr>
            <p:spPr>
              <a:xfrm>
                <a:off x="426308" y="2180968"/>
                <a:ext cx="100438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𝑇𝑟𝑎𝑛𝑠𝑓𝑒𝑟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D7BDB6-2096-4339-A5B9-2B275C186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08" y="2180968"/>
                <a:ext cx="10043840" cy="430887"/>
              </a:xfrm>
              <a:prstGeom prst="rect">
                <a:avLst/>
              </a:prstGeom>
              <a:blipFill>
                <a:blip r:embed="rId2"/>
                <a:stretch>
                  <a:fillRect l="-485" t="-8571" b="-25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86DD62-D34D-4FFF-8C5E-95C015AC946E}"/>
                  </a:ext>
                </a:extLst>
              </p:cNvPr>
              <p:cNvSpPr txBox="1"/>
              <p:nvPr/>
            </p:nvSpPr>
            <p:spPr>
              <a:xfrm>
                <a:off x="3049030" y="3167390"/>
                <a:ext cx="6098058" cy="807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𝐼𝑑𝑒𝑛𝑡𝑖𝑡𝑦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𝑀𝑎𝑡𝑟𝑖𝑥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86DD62-D34D-4FFF-8C5E-95C015AC9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030" y="3167390"/>
                <a:ext cx="6098058" cy="807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3F6DA7-D1DD-4C19-BBA4-4ABFAA200B64}"/>
                  </a:ext>
                </a:extLst>
              </p:cNvPr>
              <p:cNvSpPr txBox="1"/>
              <p:nvPr/>
            </p:nvSpPr>
            <p:spPr>
              <a:xfrm>
                <a:off x="586963" y="4315459"/>
                <a:ext cx="74344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𝑩𝑼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3F6DA7-D1DD-4C19-BBA4-4ABFAA200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63" y="4315459"/>
                <a:ext cx="7434407" cy="430887"/>
              </a:xfrm>
              <a:prstGeom prst="rect">
                <a:avLst/>
              </a:prstGeom>
              <a:blipFill>
                <a:blip r:embed="rId4"/>
                <a:stretch>
                  <a:fillRect l="-1639" t="-32394" r="-1311" b="-4084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2D9BAD-5543-450D-AC62-D3B7EDBE02A1}"/>
                  </a:ext>
                </a:extLst>
              </p:cNvPr>
              <p:cNvSpPr txBox="1"/>
              <p:nvPr/>
            </p:nvSpPr>
            <p:spPr>
              <a:xfrm>
                <a:off x="586963" y="5463190"/>
                <a:ext cx="74467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+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𝑫𝑼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 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2D9BAD-5543-450D-AC62-D3B7EDBE0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63" y="5463190"/>
                <a:ext cx="7446782" cy="430887"/>
              </a:xfrm>
              <a:prstGeom prst="rect">
                <a:avLst/>
              </a:prstGeom>
              <a:blipFill>
                <a:blip r:embed="rId5"/>
                <a:stretch>
                  <a:fillRect l="-1637" t="-32394" r="-1309" b="-4225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9560896-CF05-4410-B708-5D6E49F1E4CC}"/>
              </a:ext>
            </a:extLst>
          </p:cNvPr>
          <p:cNvSpPr txBox="1"/>
          <p:nvPr/>
        </p:nvSpPr>
        <p:spPr>
          <a:xfrm>
            <a:off x="1917872" y="256037"/>
            <a:ext cx="83562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STATE SPACE BASIC FORMULAS</a:t>
            </a:r>
            <a:endParaRPr lang="th-TH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31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13334D-6720-44F9-A743-A96C84F84EB6}"/>
              </a:ext>
            </a:extLst>
          </p:cNvPr>
          <p:cNvSpPr txBox="1"/>
          <p:nvPr/>
        </p:nvSpPr>
        <p:spPr>
          <a:xfrm>
            <a:off x="479854" y="1407352"/>
            <a:ext cx="1123229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002060"/>
                </a:solidFill>
              </a:rPr>
              <a:t>CONVERT STATE SPACE </a:t>
            </a:r>
          </a:p>
          <a:p>
            <a:pPr algn="ctr"/>
            <a:r>
              <a:rPr lang="en-US" sz="8000" b="1" dirty="0">
                <a:solidFill>
                  <a:srgbClr val="002060"/>
                </a:solidFill>
              </a:rPr>
              <a:t>TO </a:t>
            </a:r>
          </a:p>
          <a:p>
            <a:pPr algn="ctr"/>
            <a:r>
              <a:rPr lang="en-US" sz="8000" b="1" dirty="0">
                <a:solidFill>
                  <a:srgbClr val="002060"/>
                </a:solidFill>
              </a:rPr>
              <a:t>TRANSFER FUNCTION</a:t>
            </a:r>
            <a:endParaRPr lang="th-TH" sz="8000" dirty="0"/>
          </a:p>
        </p:txBody>
      </p:sp>
    </p:spTree>
    <p:extLst>
      <p:ext uri="{BB962C8B-B14F-4D97-AF65-F5344CB8AC3E}">
        <p14:creationId xmlns:p14="http://schemas.microsoft.com/office/powerpoint/2010/main" val="34195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30EE2-441F-4E8E-9C46-E3CABADA2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62" y="688804"/>
            <a:ext cx="1182747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Q: Consider a Single Input Single Output System whose State Variable description is given by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Determine the Transfer Function</a:t>
            </a:r>
            <a:endParaRPr lang="th-T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E71871-D6B2-4431-85FC-C7BD79732B05}"/>
                  </a:ext>
                </a:extLst>
              </p:cNvPr>
              <p:cNvSpPr txBox="1"/>
              <p:nvPr/>
            </p:nvSpPr>
            <p:spPr>
              <a:xfrm>
                <a:off x="574588" y="2286885"/>
                <a:ext cx="4594399" cy="95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th-TH" b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b="1" dirty="0">
                    <a:solidFill>
                      <a:srgbClr val="FF0000"/>
                    </a:solidFill>
                  </a:rPr>
                  <a:t>u</a:t>
                </a:r>
                <a:endParaRPr lang="th-T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E71871-D6B2-4431-85FC-C7BD79732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88" y="2286885"/>
                <a:ext cx="4594399" cy="958852"/>
              </a:xfrm>
              <a:prstGeom prst="rect">
                <a:avLst/>
              </a:prstGeom>
              <a:blipFill>
                <a:blip r:embed="rId2"/>
                <a:stretch>
                  <a:fillRect r="-3581" b="-63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962EEB-6D17-4D78-B7E3-75776426332A}"/>
                  </a:ext>
                </a:extLst>
              </p:cNvPr>
              <p:cNvSpPr txBox="1"/>
              <p:nvPr/>
            </p:nvSpPr>
            <p:spPr>
              <a:xfrm>
                <a:off x="574588" y="3429000"/>
                <a:ext cx="2253950" cy="7235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y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th-T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962EEB-6D17-4D78-B7E3-757764263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88" y="3429000"/>
                <a:ext cx="2253950" cy="723531"/>
              </a:xfrm>
              <a:prstGeom prst="rect">
                <a:avLst/>
              </a:prstGeom>
              <a:blipFill>
                <a:blip r:embed="rId3"/>
                <a:stretch>
                  <a:fillRect l="-9459" b="-1101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27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30EE2-441F-4E8E-9C46-E3CABADA2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588" y="381465"/>
            <a:ext cx="118274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SOLUTION:</a:t>
            </a:r>
          </a:p>
          <a:p>
            <a:pPr marL="0" indent="0">
              <a:buNone/>
            </a:pPr>
            <a:r>
              <a:rPr lang="en-US" b="1" dirty="0"/>
              <a:t>General Formula to write State Model</a:t>
            </a:r>
            <a:endParaRPr lang="th-TH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E71871-D6B2-4431-85FC-C7BD79732B05}"/>
                  </a:ext>
                </a:extLst>
              </p:cNvPr>
              <p:cNvSpPr txBox="1"/>
              <p:nvPr/>
            </p:nvSpPr>
            <p:spPr>
              <a:xfrm>
                <a:off x="586963" y="1522386"/>
                <a:ext cx="74344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𝑩𝑼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E71871-D6B2-4431-85FC-C7BD79732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63" y="1522386"/>
                <a:ext cx="7434407" cy="430887"/>
              </a:xfrm>
              <a:prstGeom prst="rect">
                <a:avLst/>
              </a:prstGeom>
              <a:blipFill>
                <a:blip r:embed="rId2"/>
                <a:stretch>
                  <a:fillRect l="-1639" t="-32857" r="-1311" b="-4285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4B9730-C85C-4BCB-9287-4604B647208C}"/>
                  </a:ext>
                </a:extLst>
              </p:cNvPr>
              <p:cNvSpPr txBox="1"/>
              <p:nvPr/>
            </p:nvSpPr>
            <p:spPr>
              <a:xfrm>
                <a:off x="586963" y="5463190"/>
                <a:ext cx="41846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+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4B9730-C85C-4BCB-9287-4604B6472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63" y="5463190"/>
                <a:ext cx="4184672" cy="430887"/>
              </a:xfrm>
              <a:prstGeom prst="rect">
                <a:avLst/>
              </a:prstGeom>
              <a:blipFill>
                <a:blip r:embed="rId3"/>
                <a:stretch>
                  <a:fillRect l="-2911" t="-32394" r="-1892" b="-4225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99F6C55-2536-492C-90B7-C5B459F87490}"/>
              </a:ext>
            </a:extLst>
          </p:cNvPr>
          <p:cNvSpPr txBox="1"/>
          <p:nvPr/>
        </p:nvSpPr>
        <p:spPr>
          <a:xfrm>
            <a:off x="475733" y="2632921"/>
            <a:ext cx="106206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STEP-1: Comparing equation (1) and (2) with given equations</a:t>
            </a:r>
            <a:endParaRPr lang="th-TH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486816-8437-4D31-A7A0-8145232946F1}"/>
                  </a:ext>
                </a:extLst>
              </p:cNvPr>
              <p:cNvSpPr txBox="1"/>
              <p:nvPr/>
            </p:nvSpPr>
            <p:spPr>
              <a:xfrm>
                <a:off x="586963" y="3896353"/>
                <a:ext cx="4594399" cy="95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th-TH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b="1" dirty="0">
                    <a:solidFill>
                      <a:schemeClr val="tx1"/>
                    </a:solidFill>
                  </a:rPr>
                  <a:t>u</a:t>
                </a:r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486816-8437-4D31-A7A0-814523294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63" y="3896353"/>
                <a:ext cx="4594399" cy="958852"/>
              </a:xfrm>
              <a:prstGeom prst="rect">
                <a:avLst/>
              </a:prstGeom>
              <a:blipFill>
                <a:blip r:embed="rId4"/>
                <a:stretch>
                  <a:fillRect r="-3581" b="-63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CEB0B9-D61B-47D2-941F-D2A422BA7F8A}"/>
                  </a:ext>
                </a:extLst>
              </p:cNvPr>
              <p:cNvSpPr txBox="1"/>
              <p:nvPr/>
            </p:nvSpPr>
            <p:spPr>
              <a:xfrm>
                <a:off x="574588" y="6066252"/>
                <a:ext cx="4188775" cy="7235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y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    </a:t>
                </a:r>
                <a:r>
                  <a:rPr lang="en-US" dirty="0">
                    <a:solidFill>
                      <a:schemeClr val="tx1"/>
                    </a:solidFill>
                  </a:rPr>
                  <a:t>+</a:t>
                </a:r>
                <a:r>
                  <a:rPr lang="en-US" b="1" dirty="0">
                    <a:solidFill>
                      <a:schemeClr val="tx1"/>
                    </a:solidFill>
                  </a:rPr>
                  <a:t>    0        0</a:t>
                </a:r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CEB0B9-D61B-47D2-941F-D2A422BA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88" y="6066252"/>
                <a:ext cx="4188775" cy="723531"/>
              </a:xfrm>
              <a:prstGeom prst="rect">
                <a:avLst/>
              </a:prstGeom>
              <a:blipFill>
                <a:blip r:embed="rId5"/>
                <a:stretch>
                  <a:fillRect l="-5095" r="-4221" b="-1092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6E929B-8862-4672-B095-F25C070D9745}"/>
                  </a:ext>
                </a:extLst>
              </p:cNvPr>
              <p:cNvSpPr txBox="1"/>
              <p:nvPr/>
            </p:nvSpPr>
            <p:spPr>
              <a:xfrm>
                <a:off x="739363" y="3287365"/>
                <a:ext cx="4486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6E929B-8862-4672-B095-F25C070D9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63" y="3287365"/>
                <a:ext cx="4486485" cy="430887"/>
              </a:xfrm>
              <a:prstGeom prst="rect">
                <a:avLst/>
              </a:prstGeom>
              <a:blipFill>
                <a:blip r:embed="rId6"/>
                <a:stretch>
                  <a:fillRect l="-2717" t="-32394" r="-1630" b="-4225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B279AA-7260-4BFD-A72C-88968A280425}"/>
              </a:ext>
            </a:extLst>
          </p:cNvPr>
          <p:cNvCxnSpPr>
            <a:cxnSpLocks/>
          </p:cNvCxnSpPr>
          <p:nvPr/>
        </p:nvCxnSpPr>
        <p:spPr>
          <a:xfrm>
            <a:off x="889687" y="3637580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DF3655-2AD3-4B13-BFBE-EF479C6E6442}"/>
              </a:ext>
            </a:extLst>
          </p:cNvPr>
          <p:cNvCxnSpPr>
            <a:cxnSpLocks/>
          </p:cNvCxnSpPr>
          <p:nvPr/>
        </p:nvCxnSpPr>
        <p:spPr>
          <a:xfrm>
            <a:off x="2533136" y="3637579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8C24D0-0266-450F-98FC-E458E7E3832C}"/>
              </a:ext>
            </a:extLst>
          </p:cNvPr>
          <p:cNvCxnSpPr>
            <a:cxnSpLocks/>
          </p:cNvCxnSpPr>
          <p:nvPr/>
        </p:nvCxnSpPr>
        <p:spPr>
          <a:xfrm>
            <a:off x="3805882" y="3637579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F17459-FC8F-4385-B80B-771782C6F2E9}"/>
              </a:ext>
            </a:extLst>
          </p:cNvPr>
          <p:cNvCxnSpPr>
            <a:cxnSpLocks/>
          </p:cNvCxnSpPr>
          <p:nvPr/>
        </p:nvCxnSpPr>
        <p:spPr>
          <a:xfrm>
            <a:off x="4720282" y="3637578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446E6A-BE08-4C0D-9575-0174841A95C4}"/>
              </a:ext>
            </a:extLst>
          </p:cNvPr>
          <p:cNvCxnSpPr>
            <a:cxnSpLocks/>
          </p:cNvCxnSpPr>
          <p:nvPr/>
        </p:nvCxnSpPr>
        <p:spPr>
          <a:xfrm>
            <a:off x="5053915" y="3718252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C6B031-1C62-4101-B0F6-28644D633D8E}"/>
              </a:ext>
            </a:extLst>
          </p:cNvPr>
          <p:cNvCxnSpPr>
            <a:cxnSpLocks/>
          </p:cNvCxnSpPr>
          <p:nvPr/>
        </p:nvCxnSpPr>
        <p:spPr>
          <a:xfrm>
            <a:off x="739363" y="5891629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3665D2-6D8C-4410-A928-94F3CCDB781D}"/>
              </a:ext>
            </a:extLst>
          </p:cNvPr>
          <p:cNvCxnSpPr>
            <a:cxnSpLocks/>
          </p:cNvCxnSpPr>
          <p:nvPr/>
        </p:nvCxnSpPr>
        <p:spPr>
          <a:xfrm>
            <a:off x="1701563" y="5891628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2C2F2F-3ECE-4149-8C0A-7338A08C3B5D}"/>
              </a:ext>
            </a:extLst>
          </p:cNvPr>
          <p:cNvCxnSpPr>
            <a:cxnSpLocks/>
          </p:cNvCxnSpPr>
          <p:nvPr/>
        </p:nvCxnSpPr>
        <p:spPr>
          <a:xfrm>
            <a:off x="2533136" y="5785768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080613-757A-477B-825E-7FBC17D162BC}"/>
              </a:ext>
            </a:extLst>
          </p:cNvPr>
          <p:cNvCxnSpPr>
            <a:cxnSpLocks/>
          </p:cNvCxnSpPr>
          <p:nvPr/>
        </p:nvCxnSpPr>
        <p:spPr>
          <a:xfrm>
            <a:off x="3216876" y="5840284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11040D-F4CC-4B83-91C8-B7A0D74DA40E}"/>
              </a:ext>
            </a:extLst>
          </p:cNvPr>
          <p:cNvCxnSpPr>
            <a:cxnSpLocks/>
          </p:cNvCxnSpPr>
          <p:nvPr/>
        </p:nvCxnSpPr>
        <p:spPr>
          <a:xfrm>
            <a:off x="3785288" y="5840283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1E692B-D192-4276-82CD-ECC4EFE7C6F1}"/>
              </a:ext>
            </a:extLst>
          </p:cNvPr>
          <p:cNvCxnSpPr>
            <a:cxnSpLocks/>
          </p:cNvCxnSpPr>
          <p:nvPr/>
        </p:nvCxnSpPr>
        <p:spPr>
          <a:xfrm>
            <a:off x="4576120" y="5808565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5D981EA-2DF0-48FF-B9FA-64743633FC8D}"/>
                  </a:ext>
                </a:extLst>
              </p:cNvPr>
              <p:cNvSpPr txBox="1"/>
              <p:nvPr/>
            </p:nvSpPr>
            <p:spPr>
              <a:xfrm>
                <a:off x="535610" y="2189110"/>
                <a:ext cx="75317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 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+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𝑫𝑼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5D981EA-2DF0-48FF-B9FA-64743633F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10" y="2189110"/>
                <a:ext cx="7531742" cy="430887"/>
              </a:xfrm>
              <a:prstGeom prst="rect">
                <a:avLst/>
              </a:prstGeom>
              <a:blipFill>
                <a:blip r:embed="rId7"/>
                <a:stretch>
                  <a:fillRect l="-1619" t="-32394" r="-1296" b="-4225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916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4B9730-C85C-4BCB-9287-4604B647208C}"/>
                  </a:ext>
                </a:extLst>
              </p:cNvPr>
              <p:cNvSpPr txBox="1"/>
              <p:nvPr/>
            </p:nvSpPr>
            <p:spPr>
              <a:xfrm>
                <a:off x="438683" y="2349287"/>
                <a:ext cx="41846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+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4B9730-C85C-4BCB-9287-4604B6472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83" y="2349287"/>
                <a:ext cx="4184672" cy="430887"/>
              </a:xfrm>
              <a:prstGeom prst="rect">
                <a:avLst/>
              </a:prstGeom>
              <a:blipFill>
                <a:blip r:embed="rId2"/>
                <a:stretch>
                  <a:fillRect l="-2915" t="-32394" r="-2041" b="-4225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486816-8437-4D31-A7A0-8145232946F1}"/>
                  </a:ext>
                </a:extLst>
              </p:cNvPr>
              <p:cNvSpPr txBox="1"/>
              <p:nvPr/>
            </p:nvSpPr>
            <p:spPr>
              <a:xfrm>
                <a:off x="438683" y="782450"/>
                <a:ext cx="4594399" cy="95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th-TH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b="1" dirty="0">
                    <a:solidFill>
                      <a:schemeClr val="tx1"/>
                    </a:solidFill>
                  </a:rPr>
                  <a:t>u</a:t>
                </a:r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486816-8437-4D31-A7A0-814523294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83" y="782450"/>
                <a:ext cx="4594399" cy="958852"/>
              </a:xfrm>
              <a:prstGeom prst="rect">
                <a:avLst/>
              </a:prstGeom>
              <a:blipFill>
                <a:blip r:embed="rId3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CEB0B9-D61B-47D2-941F-D2A422BA7F8A}"/>
                  </a:ext>
                </a:extLst>
              </p:cNvPr>
              <p:cNvSpPr txBox="1"/>
              <p:nvPr/>
            </p:nvSpPr>
            <p:spPr>
              <a:xfrm>
                <a:off x="426308" y="2952349"/>
                <a:ext cx="4188775" cy="7235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y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    </a:t>
                </a:r>
                <a:r>
                  <a:rPr lang="en-US" dirty="0">
                    <a:solidFill>
                      <a:schemeClr val="tx1"/>
                    </a:solidFill>
                  </a:rPr>
                  <a:t>+</a:t>
                </a:r>
                <a:r>
                  <a:rPr lang="en-US" b="1" dirty="0">
                    <a:solidFill>
                      <a:schemeClr val="tx1"/>
                    </a:solidFill>
                  </a:rPr>
                  <a:t>    0        0</a:t>
                </a:r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CEB0B9-D61B-47D2-941F-D2A422BA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08" y="2952349"/>
                <a:ext cx="4188775" cy="723531"/>
              </a:xfrm>
              <a:prstGeom prst="rect">
                <a:avLst/>
              </a:prstGeom>
              <a:blipFill>
                <a:blip r:embed="rId4"/>
                <a:stretch>
                  <a:fillRect l="-5240" r="-4076" b="-1092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6E929B-8862-4672-B095-F25C070D9745}"/>
                  </a:ext>
                </a:extLst>
              </p:cNvPr>
              <p:cNvSpPr txBox="1"/>
              <p:nvPr/>
            </p:nvSpPr>
            <p:spPr>
              <a:xfrm>
                <a:off x="591083" y="173462"/>
                <a:ext cx="39911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6E929B-8862-4672-B095-F25C070D9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3" y="173462"/>
                <a:ext cx="3991157" cy="430887"/>
              </a:xfrm>
              <a:prstGeom prst="rect">
                <a:avLst/>
              </a:prstGeom>
              <a:blipFill>
                <a:blip r:embed="rId5"/>
                <a:stretch>
                  <a:fillRect l="-3053" t="-32394" r="-1832" b="-4225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B279AA-7260-4BFD-A72C-88968A280425}"/>
              </a:ext>
            </a:extLst>
          </p:cNvPr>
          <p:cNvCxnSpPr>
            <a:cxnSpLocks/>
          </p:cNvCxnSpPr>
          <p:nvPr/>
        </p:nvCxnSpPr>
        <p:spPr>
          <a:xfrm>
            <a:off x="741407" y="523677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DF3655-2AD3-4B13-BFBE-EF479C6E6442}"/>
              </a:ext>
            </a:extLst>
          </p:cNvPr>
          <p:cNvCxnSpPr>
            <a:cxnSpLocks/>
          </p:cNvCxnSpPr>
          <p:nvPr/>
        </p:nvCxnSpPr>
        <p:spPr>
          <a:xfrm>
            <a:off x="2384856" y="523676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8C24D0-0266-450F-98FC-E458E7E3832C}"/>
              </a:ext>
            </a:extLst>
          </p:cNvPr>
          <p:cNvCxnSpPr>
            <a:cxnSpLocks/>
          </p:cNvCxnSpPr>
          <p:nvPr/>
        </p:nvCxnSpPr>
        <p:spPr>
          <a:xfrm>
            <a:off x="3657602" y="523676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F17459-FC8F-4385-B80B-771782C6F2E9}"/>
              </a:ext>
            </a:extLst>
          </p:cNvPr>
          <p:cNvCxnSpPr>
            <a:cxnSpLocks/>
          </p:cNvCxnSpPr>
          <p:nvPr/>
        </p:nvCxnSpPr>
        <p:spPr>
          <a:xfrm>
            <a:off x="4572002" y="523675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446E6A-BE08-4C0D-9575-0174841A95C4}"/>
              </a:ext>
            </a:extLst>
          </p:cNvPr>
          <p:cNvCxnSpPr>
            <a:cxnSpLocks/>
          </p:cNvCxnSpPr>
          <p:nvPr/>
        </p:nvCxnSpPr>
        <p:spPr>
          <a:xfrm>
            <a:off x="4905635" y="604349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C6B031-1C62-4101-B0F6-28644D633D8E}"/>
              </a:ext>
            </a:extLst>
          </p:cNvPr>
          <p:cNvCxnSpPr>
            <a:cxnSpLocks/>
          </p:cNvCxnSpPr>
          <p:nvPr/>
        </p:nvCxnSpPr>
        <p:spPr>
          <a:xfrm>
            <a:off x="591083" y="2777726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3665D2-6D8C-4410-A928-94F3CCDB781D}"/>
              </a:ext>
            </a:extLst>
          </p:cNvPr>
          <p:cNvCxnSpPr>
            <a:cxnSpLocks/>
          </p:cNvCxnSpPr>
          <p:nvPr/>
        </p:nvCxnSpPr>
        <p:spPr>
          <a:xfrm>
            <a:off x="1553283" y="2777725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2C2F2F-3ECE-4149-8C0A-7338A08C3B5D}"/>
              </a:ext>
            </a:extLst>
          </p:cNvPr>
          <p:cNvCxnSpPr>
            <a:cxnSpLocks/>
          </p:cNvCxnSpPr>
          <p:nvPr/>
        </p:nvCxnSpPr>
        <p:spPr>
          <a:xfrm>
            <a:off x="2384856" y="2671865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080613-757A-477B-825E-7FBC17D162BC}"/>
              </a:ext>
            </a:extLst>
          </p:cNvPr>
          <p:cNvCxnSpPr>
            <a:cxnSpLocks/>
          </p:cNvCxnSpPr>
          <p:nvPr/>
        </p:nvCxnSpPr>
        <p:spPr>
          <a:xfrm>
            <a:off x="3068596" y="2726381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11040D-F4CC-4B83-91C8-B7A0D74DA40E}"/>
              </a:ext>
            </a:extLst>
          </p:cNvPr>
          <p:cNvCxnSpPr>
            <a:cxnSpLocks/>
          </p:cNvCxnSpPr>
          <p:nvPr/>
        </p:nvCxnSpPr>
        <p:spPr>
          <a:xfrm>
            <a:off x="3637008" y="2726380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1E692B-D192-4276-82CD-ECC4EFE7C6F1}"/>
              </a:ext>
            </a:extLst>
          </p:cNvPr>
          <p:cNvCxnSpPr>
            <a:cxnSpLocks/>
          </p:cNvCxnSpPr>
          <p:nvPr/>
        </p:nvCxnSpPr>
        <p:spPr>
          <a:xfrm>
            <a:off x="4427840" y="2694662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FEBFD21-C40A-49E9-B9FB-8309146BE38E}"/>
              </a:ext>
            </a:extLst>
          </p:cNvPr>
          <p:cNvSpPr txBox="1"/>
          <p:nvPr/>
        </p:nvSpPr>
        <p:spPr>
          <a:xfrm>
            <a:off x="302738" y="3979575"/>
            <a:ext cx="106206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STEP-2: Calculate the values of A, B, C and D</a:t>
            </a:r>
            <a:endParaRPr lang="th-TH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F080AB-90CE-4BDE-B60A-FBA33664EAC1}"/>
                  </a:ext>
                </a:extLst>
              </p:cNvPr>
              <p:cNvSpPr txBox="1"/>
              <p:nvPr/>
            </p:nvSpPr>
            <p:spPr>
              <a:xfrm>
                <a:off x="379939" y="4875281"/>
                <a:ext cx="2688657" cy="810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m:rPr>
                          <m:nor/>
                        </m:rPr>
                        <a:rPr lang="en-US" b="1" dirty="0" smtClean="0">
                          <a:solidFill>
                            <a:schemeClr val="tx1"/>
                          </a:solidFill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F080AB-90CE-4BDE-B60A-FBA33664E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39" y="4875281"/>
                <a:ext cx="2688657" cy="8109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916345-9FCC-40C3-ADC5-D57184BA9CBD}"/>
                  </a:ext>
                </a:extLst>
              </p:cNvPr>
              <p:cNvSpPr txBox="1"/>
              <p:nvPr/>
            </p:nvSpPr>
            <p:spPr>
              <a:xfrm>
                <a:off x="302738" y="5914153"/>
                <a:ext cx="2004884" cy="807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h-TH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916345-9FCC-40C3-ADC5-D57184BA9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38" y="5914153"/>
                <a:ext cx="2004884" cy="8079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9246FB-86D4-45D7-A4C5-BD16265FCA49}"/>
                  </a:ext>
                </a:extLst>
              </p:cNvPr>
              <p:cNvSpPr txBox="1"/>
              <p:nvPr/>
            </p:nvSpPr>
            <p:spPr>
              <a:xfrm>
                <a:off x="4827888" y="4915738"/>
                <a:ext cx="253622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9246FB-86D4-45D7-A4C5-BD16265FC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888" y="4915738"/>
                <a:ext cx="25362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6C72FB-C685-4EB5-BBDE-97CA07FE3D7A}"/>
                  </a:ext>
                </a:extLst>
              </p:cNvPr>
              <p:cNvSpPr txBox="1"/>
              <p:nvPr/>
            </p:nvSpPr>
            <p:spPr>
              <a:xfrm>
                <a:off x="4827888" y="5851901"/>
                <a:ext cx="253622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6C72FB-C685-4EB5-BBDE-97CA07FE3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888" y="5851901"/>
                <a:ext cx="253622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348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5629</Words>
  <Application>Microsoft Office PowerPoint</Application>
  <PresentationFormat>Widescreen</PresentationFormat>
  <Paragraphs>266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Angsana New</vt:lpstr>
      <vt:lpstr>Arial</vt:lpstr>
      <vt:lpstr>Calibri</vt:lpstr>
      <vt:lpstr>Calibri Light</vt:lpstr>
      <vt:lpstr>Cambria Math</vt:lpstr>
      <vt:lpstr>Cordia New</vt:lpstr>
      <vt:lpstr>Wingdings</vt:lpstr>
      <vt:lpstr>Office Theme</vt:lpstr>
      <vt:lpstr>STATE SPACE ANALYSIS OR  STAPE SPACE REPRESENTATION</vt:lpstr>
      <vt:lpstr>PowerPoint Presentation</vt:lpstr>
      <vt:lpstr>PowerPoint Presentation</vt:lpstr>
      <vt:lpstr>Advantages And Disadvantages of State Space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 WORK</vt:lpstr>
      <vt:lpstr>HOME WORK</vt:lpstr>
      <vt:lpstr>STATE EQUATIONS OF PHYSICAL  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SPACE ANALYSIS OR  STAPE SPACE REPRESENTATION</dc:title>
  <dc:creator>Wazir Laghari</dc:creator>
  <cp:lastModifiedBy>niaz</cp:lastModifiedBy>
  <cp:revision>10</cp:revision>
  <dcterms:created xsi:type="dcterms:W3CDTF">2021-11-01T17:43:20Z</dcterms:created>
  <dcterms:modified xsi:type="dcterms:W3CDTF">2022-11-02T06:04:00Z</dcterms:modified>
</cp:coreProperties>
</file>