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72" r:id="rId10"/>
    <p:sldId id="274" r:id="rId11"/>
    <p:sldId id="271" r:id="rId12"/>
    <p:sldId id="276" r:id="rId13"/>
    <p:sldId id="275" r:id="rId14"/>
    <p:sldId id="277" r:id="rId15"/>
    <p:sldId id="278" r:id="rId16"/>
    <p:sldId id="263" r:id="rId17"/>
    <p:sldId id="264" r:id="rId18"/>
    <p:sldId id="265" r:id="rId19"/>
    <p:sldId id="266" r:id="rId20"/>
    <p:sldId id="267" r:id="rId21"/>
    <p:sldId id="268" r:id="rId22"/>
    <p:sldId id="269" r:id="rId23"/>
    <p:sldId id="270" r:id="rId24"/>
    <p:sldId id="300" r:id="rId25"/>
    <p:sldId id="303" r:id="rId26"/>
    <p:sldId id="304" r:id="rId27"/>
    <p:sldId id="305" r:id="rId28"/>
    <p:sldId id="306" r:id="rId29"/>
    <p:sldId id="307" r:id="rId30"/>
    <p:sldId id="313" r:id="rId31"/>
    <p:sldId id="301" r:id="rId32"/>
    <p:sldId id="302" r:id="rId33"/>
    <p:sldId id="308" r:id="rId34"/>
    <p:sldId id="309" r:id="rId35"/>
    <p:sldId id="310"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86"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AA4441-486E-4C55-B9D6-16AE5D829BB4}"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237564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A4441-486E-4C55-B9D6-16AE5D829BB4}"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148640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A4441-486E-4C55-B9D6-16AE5D829BB4}"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248385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A4441-486E-4C55-B9D6-16AE5D829BB4}"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303568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A4441-486E-4C55-B9D6-16AE5D829BB4}"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391398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AA4441-486E-4C55-B9D6-16AE5D829BB4}"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157470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A4441-486E-4C55-B9D6-16AE5D829BB4}"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412994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AA4441-486E-4C55-B9D6-16AE5D829BB4}"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80024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4441-486E-4C55-B9D6-16AE5D829BB4}"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230874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AA4441-486E-4C55-B9D6-16AE5D829BB4}"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30459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AA4441-486E-4C55-B9D6-16AE5D829BB4}"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7B039-4720-40FC-943E-6ECCB5D3C1F1}" type="slidenum">
              <a:rPr lang="en-US" smtClean="0"/>
              <a:t>‹#›</a:t>
            </a:fld>
            <a:endParaRPr lang="en-US"/>
          </a:p>
        </p:txBody>
      </p:sp>
    </p:spTree>
    <p:extLst>
      <p:ext uri="{BB962C8B-B14F-4D97-AF65-F5344CB8AC3E}">
        <p14:creationId xmlns:p14="http://schemas.microsoft.com/office/powerpoint/2010/main" val="16045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A4441-486E-4C55-B9D6-16AE5D829BB4}" type="datetimeFigureOut">
              <a:rPr lang="en-US" smtClean="0"/>
              <a:t>10/29/2021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7B039-4720-40FC-943E-6ECCB5D3C1F1}" type="slidenum">
              <a:rPr lang="en-US" smtClean="0"/>
              <a:t>‹#›</a:t>
            </a:fld>
            <a:endParaRPr lang="en-US"/>
          </a:p>
        </p:txBody>
      </p:sp>
    </p:spTree>
    <p:extLst>
      <p:ext uri="{BB962C8B-B14F-4D97-AF65-F5344CB8AC3E}">
        <p14:creationId xmlns:p14="http://schemas.microsoft.com/office/powerpoint/2010/main" val="244626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136" y="349279"/>
            <a:ext cx="11696006" cy="930881"/>
          </a:xfrm>
        </p:spPr>
        <p:txBody>
          <a:bodyPr/>
          <a:lstStyle/>
          <a:p>
            <a:r>
              <a:rPr lang="en-US" b="1" dirty="0">
                <a:solidFill>
                  <a:srgbClr val="7030A0"/>
                </a:solidFill>
              </a:rPr>
              <a:t>Introduction Of Signal Flow Graphs</a:t>
            </a:r>
          </a:p>
        </p:txBody>
      </p:sp>
      <p:pic>
        <p:nvPicPr>
          <p:cNvPr id="1026" name="Picture 2" descr="Control system - Solved examples of Mason's Gai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260" y="2992583"/>
            <a:ext cx="6411480" cy="352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17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CA10C-2A51-479C-95EE-18AC4EC898DA}"/>
              </a:ext>
            </a:extLst>
          </p:cNvPr>
          <p:cNvPicPr>
            <a:picLocks noChangeAspect="1"/>
          </p:cNvPicPr>
          <p:nvPr/>
        </p:nvPicPr>
        <p:blipFill>
          <a:blip r:embed="rId2"/>
          <a:stretch>
            <a:fillRect/>
          </a:stretch>
        </p:blipFill>
        <p:spPr>
          <a:xfrm>
            <a:off x="1216195" y="1382879"/>
            <a:ext cx="5143500" cy="7715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C9B53B-61CC-4C27-8ACB-2D6238395C6E}"/>
                  </a:ext>
                </a:extLst>
              </p:cNvPr>
              <p:cNvSpPr txBox="1"/>
              <p:nvPr/>
            </p:nvSpPr>
            <p:spPr>
              <a:xfrm>
                <a:off x="1216195" y="265058"/>
                <a:ext cx="9114675"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oMath>
                </a14:m>
                <a:r>
                  <a:rPr lang="en-US" sz="4400" dirty="0"/>
                  <a:t>---------------------------------(3)</a:t>
                </a:r>
              </a:p>
            </p:txBody>
          </p:sp>
        </mc:Choice>
        <mc:Fallback xmlns="">
          <p:sp>
            <p:nvSpPr>
              <p:cNvPr id="6" name="TextBox 5">
                <a:extLst>
                  <a:ext uri="{FF2B5EF4-FFF2-40B4-BE49-F238E27FC236}">
                    <a16:creationId xmlns:a16="http://schemas.microsoft.com/office/drawing/2014/main" id="{DDC9B53B-61CC-4C27-8ACB-2D6238395C6E}"/>
                  </a:ext>
                </a:extLst>
              </p:cNvPr>
              <p:cNvSpPr txBox="1">
                <a:spLocks noRot="1" noChangeAspect="1" noMove="1" noResize="1" noEditPoints="1" noAdjustHandles="1" noChangeArrowheads="1" noChangeShapeType="1" noTextEdit="1"/>
              </p:cNvSpPr>
              <p:nvPr/>
            </p:nvSpPr>
            <p:spPr>
              <a:xfrm>
                <a:off x="1216195" y="265058"/>
                <a:ext cx="9114675" cy="677108"/>
              </a:xfrm>
              <a:prstGeom prst="rect">
                <a:avLst/>
              </a:prstGeom>
              <a:blipFill>
                <a:blip r:embed="rId3"/>
                <a:stretch>
                  <a:fillRect l="-67" t="-25000" r="-2542" b="-48214"/>
                </a:stretch>
              </a:blipFill>
            </p:spPr>
            <p:txBody>
              <a:bodyPr/>
              <a:lstStyle/>
              <a:p>
                <a:r>
                  <a:rPr lang="th-TH">
                    <a:noFill/>
                  </a:rPr>
                  <a:t> </a:t>
                </a:r>
              </a:p>
            </p:txBody>
          </p:sp>
        </mc:Fallback>
      </mc:AlternateContent>
      <p:pic>
        <p:nvPicPr>
          <p:cNvPr id="8" name="Picture 7">
            <a:extLst>
              <a:ext uri="{FF2B5EF4-FFF2-40B4-BE49-F238E27FC236}">
                <a16:creationId xmlns:a16="http://schemas.microsoft.com/office/drawing/2014/main" id="{7864160F-3723-4580-895A-E58688138C7A}"/>
              </a:ext>
            </a:extLst>
          </p:cNvPr>
          <p:cNvPicPr>
            <a:picLocks noChangeAspect="1"/>
          </p:cNvPicPr>
          <p:nvPr/>
        </p:nvPicPr>
        <p:blipFill>
          <a:blip r:embed="rId4"/>
          <a:stretch>
            <a:fillRect/>
          </a:stretch>
        </p:blipFill>
        <p:spPr>
          <a:xfrm>
            <a:off x="1090327" y="3268748"/>
            <a:ext cx="5572125" cy="142356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7F2E33-C7EE-44A9-8228-ECE6B1AF85A4}"/>
                  </a:ext>
                </a:extLst>
              </p:cNvPr>
              <p:cNvSpPr txBox="1"/>
              <p:nvPr/>
            </p:nvSpPr>
            <p:spPr>
              <a:xfrm>
                <a:off x="1090327" y="2373022"/>
                <a:ext cx="9366410"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4</m:t>
                      </m:r>
                      <m:r>
                        <a:rPr lang="en-US" sz="4400" b="0" i="1" smtClean="0">
                          <a:latin typeface="Cambria Math" panose="02040503050406030204" pitchFamily="18" charset="0"/>
                        </a:rPr>
                        <m:t>)</m:t>
                      </m:r>
                    </m:oMath>
                  </m:oMathPara>
                </a14:m>
                <a:endParaRPr lang="en-US" sz="4400" dirty="0"/>
              </a:p>
            </p:txBody>
          </p:sp>
        </mc:Choice>
        <mc:Fallback xmlns="">
          <p:sp>
            <p:nvSpPr>
              <p:cNvPr id="9" name="TextBox 8">
                <a:extLst>
                  <a:ext uri="{FF2B5EF4-FFF2-40B4-BE49-F238E27FC236}">
                    <a16:creationId xmlns:a16="http://schemas.microsoft.com/office/drawing/2014/main" id="{B17F2E33-C7EE-44A9-8228-ECE6B1AF85A4}"/>
                  </a:ext>
                </a:extLst>
              </p:cNvPr>
              <p:cNvSpPr txBox="1">
                <a:spLocks noRot="1" noChangeAspect="1" noMove="1" noResize="1" noEditPoints="1" noAdjustHandles="1" noChangeArrowheads="1" noChangeShapeType="1" noTextEdit="1"/>
              </p:cNvSpPr>
              <p:nvPr/>
            </p:nvSpPr>
            <p:spPr>
              <a:xfrm>
                <a:off x="1090327" y="2373022"/>
                <a:ext cx="9366410" cy="677108"/>
              </a:xfrm>
              <a:prstGeom prst="rect">
                <a:avLst/>
              </a:prstGeom>
              <a:blipFill>
                <a:blip r:embed="rId5"/>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8F851DE4-CF3F-49E4-BBA8-5F3D4FCCC483}"/>
              </a:ext>
            </a:extLst>
          </p:cNvPr>
          <p:cNvPicPr>
            <a:picLocks noChangeAspect="1"/>
          </p:cNvPicPr>
          <p:nvPr/>
        </p:nvPicPr>
        <p:blipFill>
          <a:blip r:embed="rId6"/>
          <a:stretch>
            <a:fillRect/>
          </a:stretch>
        </p:blipFill>
        <p:spPr>
          <a:xfrm>
            <a:off x="1125707" y="5806576"/>
            <a:ext cx="5324475" cy="69532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7D9E92-C4BA-4468-ADBB-335AD808DAA0}"/>
                  </a:ext>
                </a:extLst>
              </p:cNvPr>
              <p:cNvSpPr txBox="1"/>
              <p:nvPr/>
            </p:nvSpPr>
            <p:spPr>
              <a:xfrm>
                <a:off x="1090327" y="4859715"/>
                <a:ext cx="9485032"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6</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56</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oMath>
                </a14:m>
                <a:r>
                  <a:rPr lang="en-US" sz="4400" dirty="0"/>
                  <a:t>---------------------------------(5)</a:t>
                </a:r>
              </a:p>
            </p:txBody>
          </p:sp>
        </mc:Choice>
        <mc:Fallback xmlns="">
          <p:sp>
            <p:nvSpPr>
              <p:cNvPr id="12" name="TextBox 11">
                <a:extLst>
                  <a:ext uri="{FF2B5EF4-FFF2-40B4-BE49-F238E27FC236}">
                    <a16:creationId xmlns:a16="http://schemas.microsoft.com/office/drawing/2014/main" id="{117D9E92-C4BA-4468-ADBB-335AD808DAA0}"/>
                  </a:ext>
                </a:extLst>
              </p:cNvPr>
              <p:cNvSpPr txBox="1">
                <a:spLocks noRot="1" noChangeAspect="1" noMove="1" noResize="1" noEditPoints="1" noAdjustHandles="1" noChangeArrowheads="1" noChangeShapeType="1" noTextEdit="1"/>
              </p:cNvSpPr>
              <p:nvPr/>
            </p:nvSpPr>
            <p:spPr>
              <a:xfrm>
                <a:off x="1090327" y="4859715"/>
                <a:ext cx="9485032" cy="677108"/>
              </a:xfrm>
              <a:prstGeom prst="rect">
                <a:avLst/>
              </a:prstGeom>
              <a:blipFill>
                <a:blip r:embed="rId7"/>
                <a:stretch>
                  <a:fillRect t="-25225" b="-49550"/>
                </a:stretch>
              </a:blipFill>
            </p:spPr>
            <p:txBody>
              <a:bodyPr/>
              <a:lstStyle/>
              <a:p>
                <a:r>
                  <a:rPr lang="th-TH">
                    <a:noFill/>
                  </a:rPr>
                  <a:t> </a:t>
                </a:r>
              </a:p>
            </p:txBody>
          </p:sp>
        </mc:Fallback>
      </mc:AlternateContent>
    </p:spTree>
    <p:extLst>
      <p:ext uri="{BB962C8B-B14F-4D97-AF65-F5344CB8AC3E}">
        <p14:creationId xmlns:p14="http://schemas.microsoft.com/office/powerpoint/2010/main" val="276127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41C6-9D93-4A34-B9F8-BD0DBD5A3683}"/>
              </a:ext>
            </a:extLst>
          </p:cNvPr>
          <p:cNvSpPr>
            <a:spLocks noGrp="1"/>
          </p:cNvSpPr>
          <p:nvPr>
            <p:ph type="title"/>
          </p:nvPr>
        </p:nvSpPr>
        <p:spPr/>
        <p:txBody>
          <a:bodyPr>
            <a:normAutofit/>
          </a:bodyPr>
          <a:lstStyle/>
          <a:p>
            <a:pPr algn="ctr"/>
            <a:r>
              <a:rPr lang="en-US" sz="5400" b="1" dirty="0">
                <a:solidFill>
                  <a:srgbClr val="7030A0"/>
                </a:solidFill>
              </a:rPr>
              <a:t>Combine All Sub-Graphs</a:t>
            </a:r>
            <a:endParaRPr lang="th-TH" sz="5400" b="1" dirty="0">
              <a:solidFill>
                <a:srgbClr val="7030A0"/>
              </a:solidFill>
            </a:endParaRPr>
          </a:p>
        </p:txBody>
      </p:sp>
      <p:pic>
        <p:nvPicPr>
          <p:cNvPr id="5" name="Picture 4">
            <a:extLst>
              <a:ext uri="{FF2B5EF4-FFF2-40B4-BE49-F238E27FC236}">
                <a16:creationId xmlns:a16="http://schemas.microsoft.com/office/drawing/2014/main" id="{F80F07B4-753B-4CCF-B303-7A721876D9AA}"/>
              </a:ext>
            </a:extLst>
          </p:cNvPr>
          <p:cNvPicPr>
            <a:picLocks noChangeAspect="1"/>
          </p:cNvPicPr>
          <p:nvPr/>
        </p:nvPicPr>
        <p:blipFill>
          <a:blip r:embed="rId2"/>
          <a:stretch>
            <a:fillRect/>
          </a:stretch>
        </p:blipFill>
        <p:spPr>
          <a:xfrm>
            <a:off x="733926" y="1852863"/>
            <a:ext cx="9757611" cy="4640012"/>
          </a:xfrm>
          <a:prstGeom prst="rect">
            <a:avLst/>
          </a:prstGeom>
        </p:spPr>
      </p:pic>
    </p:spTree>
    <p:extLst>
      <p:ext uri="{BB962C8B-B14F-4D97-AF65-F5344CB8AC3E}">
        <p14:creationId xmlns:p14="http://schemas.microsoft.com/office/powerpoint/2010/main" val="54076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365125"/>
            <a:ext cx="11658599" cy="1325563"/>
          </a:xfrm>
        </p:spPr>
        <p:txBody>
          <a:bodyPr>
            <a:normAutofit/>
          </a:bodyPr>
          <a:lstStyle/>
          <a:p>
            <a:r>
              <a:rPr lang="en-US" b="1" dirty="0">
                <a:solidFill>
                  <a:srgbClr val="7030A0"/>
                </a:solidFill>
              </a:rPr>
              <a:t>Example: Construct a SFG by considering the following algebraic equations</a:t>
            </a:r>
          </a:p>
        </p:txBody>
      </p:sp>
      <mc:AlternateContent xmlns:mc="http://schemas.openxmlformats.org/markup-compatibility/2006" xmlns:a14="http://schemas.microsoft.com/office/drawing/2010/main">
        <mc:Choice Requires="a14">
          <p:sp>
            <p:nvSpPr>
              <p:cNvPr id="5" name="TextBox 4"/>
              <p:cNvSpPr txBox="1"/>
              <p:nvPr/>
            </p:nvSpPr>
            <p:spPr>
              <a:xfrm>
                <a:off x="324853" y="1703973"/>
                <a:ext cx="11658599" cy="677108"/>
              </a:xfrm>
              <a:prstGeom prst="rect">
                <a:avLst/>
              </a:prstGeom>
              <a:noFill/>
            </p:spPr>
            <p:txBody>
              <a:bodyPr wrap="squar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12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3</m:t>
                        </m:r>
                      </m:sub>
                    </m:sSub>
                  </m:oMath>
                </a14:m>
                <a:r>
                  <a:rPr lang="en-US" sz="4400" dirty="0"/>
                  <a:t> </a:t>
                </a:r>
                <a14:m>
                  <m:oMath xmlns:m="http://schemas.openxmlformats.org/officeDocument/2006/math">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𝑎</m:t>
                        </m:r>
                      </m:e>
                      <m:sub>
                        <m:r>
                          <a:rPr lang="en-US" sz="4400" b="0" i="1" smtClean="0">
                            <a:latin typeface="Cambria Math" panose="02040503050406030204" pitchFamily="18" charset="0"/>
                          </a:rPr>
                          <m:t>4</m:t>
                        </m:r>
                        <m:r>
                          <a:rPr lang="en-US" sz="4400" i="1">
                            <a:latin typeface="Cambria Math" panose="02040503050406030204" pitchFamily="18" charset="0"/>
                          </a:rPr>
                          <m:t>2</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b="0" i="1" smtClean="0">
                            <a:latin typeface="Cambria Math" panose="02040503050406030204" pitchFamily="18" charset="0"/>
                          </a:rPr>
                          <m:t>4</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𝑎</m:t>
                        </m:r>
                      </m:e>
                      <m:sub>
                        <m:r>
                          <a:rPr lang="en-US" sz="4400" b="0" i="1" smtClean="0">
                            <a:latin typeface="Cambria Math" panose="02040503050406030204" pitchFamily="18" charset="0"/>
                          </a:rPr>
                          <m:t>5</m:t>
                        </m:r>
                        <m:r>
                          <a:rPr lang="en-US" sz="4400" i="1">
                            <a:latin typeface="Cambria Math" panose="02040503050406030204" pitchFamily="18" charset="0"/>
                          </a:rPr>
                          <m:t>2</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b="0" i="1" smtClean="0">
                            <a:latin typeface="Cambria Math" panose="02040503050406030204" pitchFamily="18" charset="0"/>
                          </a:rPr>
                          <m:t>5</m:t>
                        </m:r>
                      </m:sub>
                    </m:sSub>
                  </m:oMath>
                </a14:m>
                <a:r>
                  <a:rPr lang="en-US" sz="4400" dirty="0"/>
                  <a:t>------------(1)</a:t>
                </a:r>
              </a:p>
            </p:txBody>
          </p:sp>
        </mc:Choice>
        <mc:Fallback xmlns="">
          <p:sp>
            <p:nvSpPr>
              <p:cNvPr id="5" name="TextBox 4"/>
              <p:cNvSpPr txBox="1">
                <a:spLocks noRot="1" noChangeAspect="1" noMove="1" noResize="1" noEditPoints="1" noAdjustHandles="1" noChangeArrowheads="1" noChangeShapeType="1" noTextEdit="1"/>
              </p:cNvSpPr>
              <p:nvPr/>
            </p:nvSpPr>
            <p:spPr>
              <a:xfrm>
                <a:off x="324853" y="1703973"/>
                <a:ext cx="11658599" cy="677108"/>
              </a:xfrm>
              <a:prstGeom prst="rect">
                <a:avLst/>
              </a:prstGeom>
              <a:blipFill>
                <a:blip r:embed="rId2"/>
                <a:stretch>
                  <a:fillRect t="-25225" r="-366" b="-4864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8547" y="2440965"/>
                <a:ext cx="1166094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2</m:t>
                          </m:r>
                        </m:sub>
                      </m:sSub>
                      <m:r>
                        <m:rPr>
                          <m:nor/>
                        </m:rPr>
                        <a:rPr lang="en-US" sz="4400" dirty="0"/>
                        <m:t>−−−−−−−</m:t>
                      </m:r>
                      <m:r>
                        <m:rPr>
                          <m:nor/>
                        </m:rPr>
                        <a:rPr lang="en-US" sz="4400" b="0" i="0" dirty="0" smtClean="0"/>
                        <m:t>−−−−−−−−−−−−−−−−−−−−−−−−−−</m:t>
                      </m:r>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2</m:t>
                      </m:r>
                      <m:r>
                        <a:rPr lang="en-US" sz="4400" b="0" i="1" smtClean="0">
                          <a:latin typeface="Cambria Math" panose="02040503050406030204" pitchFamily="18" charset="0"/>
                        </a:rPr>
                        <m:t>)</m:t>
                      </m:r>
                    </m:oMath>
                  </m:oMathPara>
                </a14:m>
                <a:endParaRPr lang="en-US" sz="4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8547" y="2440965"/>
                <a:ext cx="11660948" cy="677108"/>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4853" y="3278480"/>
                <a:ext cx="11412868"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3</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𝑎</m:t>
                        </m:r>
                      </m:e>
                      <m:sub>
                        <m:r>
                          <a:rPr lang="en-US" sz="4400" b="0" i="1" smtClean="0">
                            <a:latin typeface="Cambria Math" panose="02040503050406030204" pitchFamily="18" charset="0"/>
                          </a:rPr>
                          <m:t>44</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b="0" i="1" smtClean="0">
                            <a:latin typeface="Cambria Math" panose="02040503050406030204" pitchFamily="18" charset="0"/>
                          </a:rPr>
                          <m:t>1</m:t>
                        </m:r>
                      </m:sub>
                    </m:sSub>
                  </m:oMath>
                </a14:m>
                <a:r>
                  <a:rPr lang="en-US" sz="4400" dirty="0"/>
                  <a:t>-----------------------------------(3)</a:t>
                </a:r>
              </a:p>
            </p:txBody>
          </p:sp>
        </mc:Choice>
        <mc:Fallback xmlns="">
          <p:sp>
            <p:nvSpPr>
              <p:cNvPr id="7" name="TextBox 6"/>
              <p:cNvSpPr txBox="1">
                <a:spLocks noRot="1" noChangeAspect="1" noMove="1" noResize="1" noEditPoints="1" noAdjustHandles="1" noChangeArrowheads="1" noChangeShapeType="1" noTextEdit="1"/>
              </p:cNvSpPr>
              <p:nvPr/>
            </p:nvSpPr>
            <p:spPr>
              <a:xfrm>
                <a:off x="324853" y="3278480"/>
                <a:ext cx="11412868" cy="677108"/>
              </a:xfrm>
              <a:prstGeom prst="rect">
                <a:avLst/>
              </a:prstGeom>
              <a:blipFill>
                <a:blip r:embed="rId4"/>
                <a:stretch>
                  <a:fillRect t="-25225" r="-2671" b="-4864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547" y="4476919"/>
                <a:ext cx="968130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5</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4</m:t>
                          </m:r>
                        </m:sub>
                      </m:sSub>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4</m:t>
                      </m:r>
                      <m:r>
                        <a:rPr lang="en-US" sz="4400" b="0" i="1" smtClean="0">
                          <a:latin typeface="Cambria Math" panose="02040503050406030204" pitchFamily="18" charset="0"/>
                        </a:rPr>
                        <m:t>)</m:t>
                      </m:r>
                    </m:oMath>
                  </m:oMathPara>
                </a14:m>
                <a:endParaRPr lang="en-US" sz="4400" dirty="0"/>
              </a:p>
            </p:txBody>
          </p:sp>
        </mc:Choice>
        <mc:Fallback xmlns="">
          <p:sp>
            <p:nvSpPr>
              <p:cNvPr id="9" name="TextBox 8"/>
              <p:cNvSpPr txBox="1">
                <a:spLocks noRot="1" noChangeAspect="1" noMove="1" noResize="1" noEditPoints="1" noAdjustHandles="1" noChangeArrowheads="1" noChangeShapeType="1" noTextEdit="1"/>
              </p:cNvSpPr>
              <p:nvPr/>
            </p:nvSpPr>
            <p:spPr>
              <a:xfrm>
                <a:off x="208547" y="4476919"/>
                <a:ext cx="9681305" cy="677108"/>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15119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426B-995E-466C-A6EE-985E72059E72}"/>
              </a:ext>
            </a:extLst>
          </p:cNvPr>
          <p:cNvSpPr>
            <a:spLocks noGrp="1"/>
          </p:cNvSpPr>
          <p:nvPr>
            <p:ph type="title"/>
          </p:nvPr>
        </p:nvSpPr>
        <p:spPr/>
        <p:txBody>
          <a:bodyPr/>
          <a:lstStyle/>
          <a:p>
            <a:r>
              <a:rPr lang="en-US" b="1" dirty="0">
                <a:solidFill>
                  <a:schemeClr val="accent1">
                    <a:lumMod val="50000"/>
                  </a:schemeClr>
                </a:solidFill>
              </a:rPr>
              <a:t>SOLUTION:</a:t>
            </a:r>
            <a:endParaRPr lang="th-TH" b="1" dirty="0">
              <a:solidFill>
                <a:schemeClr val="accent1">
                  <a:lumMod val="50000"/>
                </a:schemeClr>
              </a:solidFill>
            </a:endParaRPr>
          </a:p>
        </p:txBody>
      </p:sp>
      <p:sp>
        <p:nvSpPr>
          <p:cNvPr id="3" name="Content Placeholder 2">
            <a:extLst>
              <a:ext uri="{FF2B5EF4-FFF2-40B4-BE49-F238E27FC236}">
                <a16:creationId xmlns:a16="http://schemas.microsoft.com/office/drawing/2014/main" id="{D7AA88D5-E71A-43FF-A04C-61D0EFC80784}"/>
              </a:ext>
            </a:extLst>
          </p:cNvPr>
          <p:cNvSpPr>
            <a:spLocks noGrp="1"/>
          </p:cNvSpPr>
          <p:nvPr>
            <p:ph idx="1"/>
          </p:nvPr>
        </p:nvSpPr>
        <p:spPr>
          <a:xfrm>
            <a:off x="224589" y="1488741"/>
            <a:ext cx="10515600" cy="4351338"/>
          </a:xfrm>
        </p:spPr>
        <p:txBody>
          <a:bodyPr/>
          <a:lstStyle/>
          <a:p>
            <a:pPr marL="0" indent="0">
              <a:buNone/>
            </a:pPr>
            <a:r>
              <a:rPr lang="en-US" b="1" i="0" dirty="0">
                <a:solidFill>
                  <a:srgbClr val="0070C0"/>
                </a:solidFill>
                <a:effectLst/>
                <a:latin typeface="inter-bold"/>
              </a:rPr>
              <a:t>Step1</a:t>
            </a:r>
            <a:r>
              <a:rPr lang="en-US" b="1" i="0" dirty="0">
                <a:solidFill>
                  <a:srgbClr val="0070C0"/>
                </a:solidFill>
                <a:effectLst/>
                <a:latin typeface="inter-regular"/>
              </a:rPr>
              <a:t> - First step is to draw all the nodes.</a:t>
            </a:r>
            <a:endParaRPr lang="th-TH" b="1" dirty="0">
              <a:solidFill>
                <a:srgbClr val="0070C0"/>
              </a:solidFill>
            </a:endParaRPr>
          </a:p>
        </p:txBody>
      </p:sp>
      <p:pic>
        <p:nvPicPr>
          <p:cNvPr id="7" name="Picture 6">
            <a:extLst>
              <a:ext uri="{FF2B5EF4-FFF2-40B4-BE49-F238E27FC236}">
                <a16:creationId xmlns:a16="http://schemas.microsoft.com/office/drawing/2014/main" id="{DFF47CFF-2290-4849-A7E6-4054BC81D54A}"/>
              </a:ext>
            </a:extLst>
          </p:cNvPr>
          <p:cNvPicPr>
            <a:picLocks noChangeAspect="1"/>
          </p:cNvPicPr>
          <p:nvPr/>
        </p:nvPicPr>
        <p:blipFill>
          <a:blip r:embed="rId2"/>
          <a:stretch>
            <a:fillRect/>
          </a:stretch>
        </p:blipFill>
        <p:spPr>
          <a:xfrm>
            <a:off x="491540" y="2480929"/>
            <a:ext cx="4543425" cy="666750"/>
          </a:xfrm>
          <a:prstGeom prst="rect">
            <a:avLst/>
          </a:prstGeom>
        </p:spPr>
      </p:pic>
      <p:sp>
        <p:nvSpPr>
          <p:cNvPr id="9" name="TextBox 8">
            <a:extLst>
              <a:ext uri="{FF2B5EF4-FFF2-40B4-BE49-F238E27FC236}">
                <a16:creationId xmlns:a16="http://schemas.microsoft.com/office/drawing/2014/main" id="{0A0D272C-574F-40DE-8D27-B4B93D1C97AC}"/>
              </a:ext>
            </a:extLst>
          </p:cNvPr>
          <p:cNvSpPr txBox="1"/>
          <p:nvPr/>
        </p:nvSpPr>
        <p:spPr>
          <a:xfrm>
            <a:off x="224589" y="3525656"/>
            <a:ext cx="6093994" cy="523220"/>
          </a:xfrm>
          <a:prstGeom prst="rect">
            <a:avLst/>
          </a:prstGeom>
          <a:noFill/>
        </p:spPr>
        <p:txBody>
          <a:bodyPr wrap="square">
            <a:spAutoFit/>
          </a:bodyPr>
          <a:lstStyle/>
          <a:p>
            <a:r>
              <a:rPr lang="en-US" sz="2800" b="1" dirty="0">
                <a:solidFill>
                  <a:srgbClr val="0070C0"/>
                </a:solidFill>
                <a:latin typeface="inter-regular"/>
              </a:rPr>
              <a:t>Step2 - Draw the SFG for equation (1)</a:t>
            </a:r>
            <a:endParaRPr lang="th-TH" sz="2800" b="1" dirty="0">
              <a:solidFill>
                <a:srgbClr val="0070C0"/>
              </a:solidFill>
              <a:latin typeface="inter-regular"/>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14A7DA-2E12-49F0-9AC8-168D1AD49091}"/>
                  </a:ext>
                </a:extLst>
              </p:cNvPr>
              <p:cNvSpPr txBox="1"/>
              <p:nvPr/>
            </p:nvSpPr>
            <p:spPr>
              <a:xfrm>
                <a:off x="5845340" y="220581"/>
                <a:ext cx="6396790"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oMath>
                </a14:m>
                <a:r>
                  <a:rPr lang="en-US" sz="2800" dirty="0"/>
                  <a:t> </a:t>
                </a:r>
                <a14:m>
                  <m:oMath xmlns:m="http://schemas.openxmlformats.org/officeDocument/2006/math">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5</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oMath>
                </a14:m>
                <a:r>
                  <a:rPr lang="en-US" sz="2800" dirty="0"/>
                  <a:t>---(1)</a:t>
                </a:r>
              </a:p>
            </p:txBody>
          </p:sp>
        </mc:Choice>
        <mc:Fallback xmlns="">
          <p:sp>
            <p:nvSpPr>
              <p:cNvPr id="10" name="TextBox 9">
                <a:extLst>
                  <a:ext uri="{FF2B5EF4-FFF2-40B4-BE49-F238E27FC236}">
                    <a16:creationId xmlns:a16="http://schemas.microsoft.com/office/drawing/2014/main" id="{7114A7DA-2E12-49F0-9AC8-168D1AD49091}"/>
                  </a:ext>
                </a:extLst>
              </p:cNvPr>
              <p:cNvSpPr txBox="1">
                <a:spLocks noRot="1" noChangeAspect="1" noMove="1" noResize="1" noEditPoints="1" noAdjustHandles="1" noChangeArrowheads="1" noChangeShapeType="1" noTextEdit="1"/>
              </p:cNvSpPr>
              <p:nvPr/>
            </p:nvSpPr>
            <p:spPr>
              <a:xfrm>
                <a:off x="5845340" y="220581"/>
                <a:ext cx="6396790" cy="430887"/>
              </a:xfrm>
              <a:prstGeom prst="rect">
                <a:avLst/>
              </a:prstGeom>
              <a:blipFill>
                <a:blip r:embed="rId3"/>
                <a:stretch>
                  <a:fillRect t="-23944" r="-1144" b="-5070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903A881-D4EC-4AA5-8FF8-030DAC6BC0E6}"/>
                  </a:ext>
                </a:extLst>
              </p:cNvPr>
              <p:cNvSpPr txBox="1"/>
              <p:nvPr/>
            </p:nvSpPr>
            <p:spPr>
              <a:xfrm>
                <a:off x="6318583" y="889522"/>
                <a:ext cx="3587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23</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2</m:t>
                      </m:r>
                      <m:r>
                        <a:rPr lang="en-US" sz="3600" b="0" i="1" smtClean="0">
                          <a:latin typeface="Cambria Math" panose="02040503050406030204" pitchFamily="18" charset="0"/>
                        </a:rPr>
                        <m:t>)</m:t>
                      </m:r>
                    </m:oMath>
                  </m:oMathPara>
                </a14:m>
                <a:endParaRPr lang="en-US" sz="3600" dirty="0"/>
              </a:p>
            </p:txBody>
          </p:sp>
        </mc:Choice>
        <mc:Fallback xmlns="">
          <p:sp>
            <p:nvSpPr>
              <p:cNvPr id="11" name="TextBox 10">
                <a:extLst>
                  <a:ext uri="{FF2B5EF4-FFF2-40B4-BE49-F238E27FC236}">
                    <a16:creationId xmlns:a16="http://schemas.microsoft.com/office/drawing/2014/main" id="{7903A881-D4EC-4AA5-8FF8-030DAC6BC0E6}"/>
                  </a:ext>
                </a:extLst>
              </p:cNvPr>
              <p:cNvSpPr txBox="1">
                <a:spLocks noRot="1" noChangeAspect="1" noMove="1" noResize="1" noEditPoints="1" noAdjustHandles="1" noChangeArrowheads="1" noChangeShapeType="1" noTextEdit="1"/>
              </p:cNvSpPr>
              <p:nvPr/>
            </p:nvSpPr>
            <p:spPr>
              <a:xfrm>
                <a:off x="6318583" y="889522"/>
                <a:ext cx="3587970" cy="55399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A9822-C072-46E5-9175-2C1FB9B43DA2}"/>
                  </a:ext>
                </a:extLst>
              </p:cNvPr>
              <p:cNvSpPr txBox="1"/>
              <p:nvPr/>
            </p:nvSpPr>
            <p:spPr>
              <a:xfrm>
                <a:off x="6396537" y="1735909"/>
                <a:ext cx="5441746" cy="553998"/>
              </a:xfrm>
              <a:prstGeom prst="rect">
                <a:avLst/>
              </a:prstGeom>
              <a:noFill/>
            </p:spPr>
            <p:txBody>
              <a:bodyPr wrap="non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34</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𝑎</m:t>
                        </m:r>
                      </m:e>
                      <m:sub>
                        <m:r>
                          <a:rPr lang="en-US" sz="3600" b="0" i="1" smtClean="0">
                            <a:latin typeface="Cambria Math" panose="02040503050406030204" pitchFamily="18" charset="0"/>
                          </a:rPr>
                          <m:t>44</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b="0" i="1" smtClean="0">
                            <a:latin typeface="Cambria Math" panose="02040503050406030204" pitchFamily="18" charset="0"/>
                          </a:rPr>
                          <m:t>1</m:t>
                        </m:r>
                      </m:sub>
                    </m:sSub>
                  </m:oMath>
                </a14:m>
                <a:r>
                  <a:rPr lang="en-US" sz="3600" dirty="0"/>
                  <a:t>-------(3)</a:t>
                </a:r>
              </a:p>
            </p:txBody>
          </p:sp>
        </mc:Choice>
        <mc:Fallback xmlns="">
          <p:sp>
            <p:nvSpPr>
              <p:cNvPr id="12" name="TextBox 11">
                <a:extLst>
                  <a:ext uri="{FF2B5EF4-FFF2-40B4-BE49-F238E27FC236}">
                    <a16:creationId xmlns:a16="http://schemas.microsoft.com/office/drawing/2014/main" id="{620A9822-C072-46E5-9175-2C1FB9B43DA2}"/>
                  </a:ext>
                </a:extLst>
              </p:cNvPr>
              <p:cNvSpPr txBox="1">
                <a:spLocks noRot="1" noChangeAspect="1" noMove="1" noResize="1" noEditPoints="1" noAdjustHandles="1" noChangeArrowheads="1" noChangeShapeType="1" noTextEdit="1"/>
              </p:cNvSpPr>
              <p:nvPr/>
            </p:nvSpPr>
            <p:spPr>
              <a:xfrm>
                <a:off x="6396537" y="1735909"/>
                <a:ext cx="5441746" cy="553998"/>
              </a:xfrm>
              <a:prstGeom prst="rect">
                <a:avLst/>
              </a:prstGeom>
              <a:blipFill>
                <a:blip r:embed="rId5"/>
                <a:stretch>
                  <a:fillRect t="-25275" r="-4255" b="-4835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5978D9-C88C-4F87-B159-0212E45CA959}"/>
                  </a:ext>
                </a:extLst>
              </p:cNvPr>
              <p:cNvSpPr txBox="1"/>
              <p:nvPr/>
            </p:nvSpPr>
            <p:spPr>
              <a:xfrm>
                <a:off x="6318583" y="2537305"/>
                <a:ext cx="540115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5</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45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4</m:t>
                      </m:r>
                      <m:r>
                        <a:rPr lang="en-US" sz="3600" b="0" i="1" smtClean="0">
                          <a:latin typeface="Cambria Math" panose="02040503050406030204" pitchFamily="18" charset="0"/>
                        </a:rPr>
                        <m:t>)</m:t>
                      </m:r>
                    </m:oMath>
                  </m:oMathPara>
                </a14:m>
                <a:endParaRPr lang="en-US" sz="3600" dirty="0"/>
              </a:p>
            </p:txBody>
          </p:sp>
        </mc:Choice>
        <mc:Fallback xmlns="">
          <p:sp>
            <p:nvSpPr>
              <p:cNvPr id="13" name="TextBox 12">
                <a:extLst>
                  <a:ext uri="{FF2B5EF4-FFF2-40B4-BE49-F238E27FC236}">
                    <a16:creationId xmlns:a16="http://schemas.microsoft.com/office/drawing/2014/main" id="{F05978D9-C88C-4F87-B159-0212E45CA959}"/>
                  </a:ext>
                </a:extLst>
              </p:cNvPr>
              <p:cNvSpPr txBox="1">
                <a:spLocks noRot="1" noChangeAspect="1" noMove="1" noResize="1" noEditPoints="1" noAdjustHandles="1" noChangeArrowheads="1" noChangeShapeType="1" noTextEdit="1"/>
              </p:cNvSpPr>
              <p:nvPr/>
            </p:nvSpPr>
            <p:spPr>
              <a:xfrm>
                <a:off x="6318583" y="2537305"/>
                <a:ext cx="5401158" cy="553998"/>
              </a:xfrm>
              <a:prstGeom prst="rect">
                <a:avLst/>
              </a:prstGeom>
              <a:blipFill>
                <a:blip r:embed="rId6"/>
                <a:stretch>
                  <a:fillRect/>
                </a:stretch>
              </a:blipFill>
            </p:spPr>
            <p:txBody>
              <a:bodyPr/>
              <a:lstStyle/>
              <a:p>
                <a:r>
                  <a:rPr lang="th-TH">
                    <a:noFill/>
                  </a:rPr>
                  <a:t> </a:t>
                </a:r>
              </a:p>
            </p:txBody>
          </p:sp>
        </mc:Fallback>
      </mc:AlternateContent>
      <p:pic>
        <p:nvPicPr>
          <p:cNvPr id="17" name="Picture 16">
            <a:extLst>
              <a:ext uri="{FF2B5EF4-FFF2-40B4-BE49-F238E27FC236}">
                <a16:creationId xmlns:a16="http://schemas.microsoft.com/office/drawing/2014/main" id="{A10860B5-5E64-4E95-A441-23BF4A8508D0}"/>
              </a:ext>
            </a:extLst>
          </p:cNvPr>
          <p:cNvPicPr>
            <a:picLocks noChangeAspect="1"/>
          </p:cNvPicPr>
          <p:nvPr/>
        </p:nvPicPr>
        <p:blipFill>
          <a:blip r:embed="rId7"/>
          <a:stretch>
            <a:fillRect/>
          </a:stretch>
        </p:blipFill>
        <p:spPr>
          <a:xfrm>
            <a:off x="3271586" y="4799879"/>
            <a:ext cx="3648075" cy="1609725"/>
          </a:xfrm>
          <a:prstGeom prst="rect">
            <a:avLst/>
          </a:prstGeom>
        </p:spPr>
      </p:pic>
    </p:spTree>
    <p:extLst>
      <p:ext uri="{BB962C8B-B14F-4D97-AF65-F5344CB8AC3E}">
        <p14:creationId xmlns:p14="http://schemas.microsoft.com/office/powerpoint/2010/main" val="336353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0D272C-574F-40DE-8D27-B4B93D1C97AC}"/>
              </a:ext>
            </a:extLst>
          </p:cNvPr>
          <p:cNvSpPr txBox="1"/>
          <p:nvPr/>
        </p:nvSpPr>
        <p:spPr>
          <a:xfrm>
            <a:off x="2006" y="670468"/>
            <a:ext cx="6093994" cy="523220"/>
          </a:xfrm>
          <a:prstGeom prst="rect">
            <a:avLst/>
          </a:prstGeom>
          <a:noFill/>
        </p:spPr>
        <p:txBody>
          <a:bodyPr wrap="square">
            <a:spAutoFit/>
          </a:bodyPr>
          <a:lstStyle/>
          <a:p>
            <a:r>
              <a:rPr lang="en-US" sz="2800" b="1" dirty="0">
                <a:solidFill>
                  <a:srgbClr val="0070C0"/>
                </a:solidFill>
                <a:latin typeface="inter-regular"/>
              </a:rPr>
              <a:t>Step3 - Draw the SFG for equation (2)</a:t>
            </a:r>
            <a:endParaRPr lang="th-TH" sz="2800" b="1" dirty="0">
              <a:solidFill>
                <a:srgbClr val="0070C0"/>
              </a:solidFill>
              <a:latin typeface="inter-regular"/>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14A7DA-2E12-49F0-9AC8-168D1AD49091}"/>
                  </a:ext>
                </a:extLst>
              </p:cNvPr>
              <p:cNvSpPr txBox="1"/>
              <p:nvPr/>
            </p:nvSpPr>
            <p:spPr>
              <a:xfrm>
                <a:off x="5845340" y="220581"/>
                <a:ext cx="6396790"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oMath>
                </a14:m>
                <a:r>
                  <a:rPr lang="en-US" sz="2800" dirty="0"/>
                  <a:t> </a:t>
                </a:r>
                <a14:m>
                  <m:oMath xmlns:m="http://schemas.openxmlformats.org/officeDocument/2006/math">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5</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oMath>
                </a14:m>
                <a:r>
                  <a:rPr lang="en-US" sz="2800" dirty="0"/>
                  <a:t>---(1)</a:t>
                </a:r>
              </a:p>
            </p:txBody>
          </p:sp>
        </mc:Choice>
        <mc:Fallback xmlns="">
          <p:sp>
            <p:nvSpPr>
              <p:cNvPr id="10" name="TextBox 9">
                <a:extLst>
                  <a:ext uri="{FF2B5EF4-FFF2-40B4-BE49-F238E27FC236}">
                    <a16:creationId xmlns:a16="http://schemas.microsoft.com/office/drawing/2014/main" id="{7114A7DA-2E12-49F0-9AC8-168D1AD49091}"/>
                  </a:ext>
                </a:extLst>
              </p:cNvPr>
              <p:cNvSpPr txBox="1">
                <a:spLocks noRot="1" noChangeAspect="1" noMove="1" noResize="1" noEditPoints="1" noAdjustHandles="1" noChangeArrowheads="1" noChangeShapeType="1" noTextEdit="1"/>
              </p:cNvSpPr>
              <p:nvPr/>
            </p:nvSpPr>
            <p:spPr>
              <a:xfrm>
                <a:off x="5845340" y="220581"/>
                <a:ext cx="6396790" cy="430887"/>
              </a:xfrm>
              <a:prstGeom prst="rect">
                <a:avLst/>
              </a:prstGeom>
              <a:blipFill>
                <a:blip r:embed="rId2"/>
                <a:stretch>
                  <a:fillRect t="-23944" r="-1144" b="-5070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903A881-D4EC-4AA5-8FF8-030DAC6BC0E6}"/>
                  </a:ext>
                </a:extLst>
              </p:cNvPr>
              <p:cNvSpPr txBox="1"/>
              <p:nvPr/>
            </p:nvSpPr>
            <p:spPr>
              <a:xfrm>
                <a:off x="6318583" y="889522"/>
                <a:ext cx="3587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23</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2</m:t>
                      </m:r>
                      <m:r>
                        <a:rPr lang="en-US" sz="3600" b="0" i="1" smtClean="0">
                          <a:latin typeface="Cambria Math" panose="02040503050406030204" pitchFamily="18" charset="0"/>
                        </a:rPr>
                        <m:t>)</m:t>
                      </m:r>
                    </m:oMath>
                  </m:oMathPara>
                </a14:m>
                <a:endParaRPr lang="en-US" sz="3600" dirty="0"/>
              </a:p>
            </p:txBody>
          </p:sp>
        </mc:Choice>
        <mc:Fallback xmlns="">
          <p:sp>
            <p:nvSpPr>
              <p:cNvPr id="11" name="TextBox 10">
                <a:extLst>
                  <a:ext uri="{FF2B5EF4-FFF2-40B4-BE49-F238E27FC236}">
                    <a16:creationId xmlns:a16="http://schemas.microsoft.com/office/drawing/2014/main" id="{7903A881-D4EC-4AA5-8FF8-030DAC6BC0E6}"/>
                  </a:ext>
                </a:extLst>
              </p:cNvPr>
              <p:cNvSpPr txBox="1">
                <a:spLocks noRot="1" noChangeAspect="1" noMove="1" noResize="1" noEditPoints="1" noAdjustHandles="1" noChangeArrowheads="1" noChangeShapeType="1" noTextEdit="1"/>
              </p:cNvSpPr>
              <p:nvPr/>
            </p:nvSpPr>
            <p:spPr>
              <a:xfrm>
                <a:off x="6318583" y="889522"/>
                <a:ext cx="3587970" cy="553998"/>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A9822-C072-46E5-9175-2C1FB9B43DA2}"/>
                  </a:ext>
                </a:extLst>
              </p:cNvPr>
              <p:cNvSpPr txBox="1"/>
              <p:nvPr/>
            </p:nvSpPr>
            <p:spPr>
              <a:xfrm>
                <a:off x="6396537" y="1735909"/>
                <a:ext cx="5441746" cy="553998"/>
              </a:xfrm>
              <a:prstGeom prst="rect">
                <a:avLst/>
              </a:prstGeom>
              <a:noFill/>
            </p:spPr>
            <p:txBody>
              <a:bodyPr wrap="non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34</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𝑎</m:t>
                        </m:r>
                      </m:e>
                      <m:sub>
                        <m:r>
                          <a:rPr lang="en-US" sz="3600" b="0" i="1" smtClean="0">
                            <a:latin typeface="Cambria Math" panose="02040503050406030204" pitchFamily="18" charset="0"/>
                          </a:rPr>
                          <m:t>44</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b="0" i="1" smtClean="0">
                            <a:latin typeface="Cambria Math" panose="02040503050406030204" pitchFamily="18" charset="0"/>
                          </a:rPr>
                          <m:t>1</m:t>
                        </m:r>
                      </m:sub>
                    </m:sSub>
                  </m:oMath>
                </a14:m>
                <a:r>
                  <a:rPr lang="en-US" sz="3600" dirty="0"/>
                  <a:t>-------(3)</a:t>
                </a:r>
              </a:p>
            </p:txBody>
          </p:sp>
        </mc:Choice>
        <mc:Fallback xmlns="">
          <p:sp>
            <p:nvSpPr>
              <p:cNvPr id="12" name="TextBox 11">
                <a:extLst>
                  <a:ext uri="{FF2B5EF4-FFF2-40B4-BE49-F238E27FC236}">
                    <a16:creationId xmlns:a16="http://schemas.microsoft.com/office/drawing/2014/main" id="{620A9822-C072-46E5-9175-2C1FB9B43DA2}"/>
                  </a:ext>
                </a:extLst>
              </p:cNvPr>
              <p:cNvSpPr txBox="1">
                <a:spLocks noRot="1" noChangeAspect="1" noMove="1" noResize="1" noEditPoints="1" noAdjustHandles="1" noChangeArrowheads="1" noChangeShapeType="1" noTextEdit="1"/>
              </p:cNvSpPr>
              <p:nvPr/>
            </p:nvSpPr>
            <p:spPr>
              <a:xfrm>
                <a:off x="6396537" y="1735909"/>
                <a:ext cx="5441746" cy="553998"/>
              </a:xfrm>
              <a:prstGeom prst="rect">
                <a:avLst/>
              </a:prstGeom>
              <a:blipFill>
                <a:blip r:embed="rId4"/>
                <a:stretch>
                  <a:fillRect t="-25275" r="-4255" b="-4835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5978D9-C88C-4F87-B159-0212E45CA959}"/>
                  </a:ext>
                </a:extLst>
              </p:cNvPr>
              <p:cNvSpPr txBox="1"/>
              <p:nvPr/>
            </p:nvSpPr>
            <p:spPr>
              <a:xfrm>
                <a:off x="6318583" y="2537305"/>
                <a:ext cx="540115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5</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45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4</m:t>
                      </m:r>
                      <m:r>
                        <a:rPr lang="en-US" sz="3600" b="0" i="1" smtClean="0">
                          <a:latin typeface="Cambria Math" panose="02040503050406030204" pitchFamily="18" charset="0"/>
                        </a:rPr>
                        <m:t>)</m:t>
                      </m:r>
                    </m:oMath>
                  </m:oMathPara>
                </a14:m>
                <a:endParaRPr lang="en-US" sz="3600" dirty="0"/>
              </a:p>
            </p:txBody>
          </p:sp>
        </mc:Choice>
        <mc:Fallback xmlns="">
          <p:sp>
            <p:nvSpPr>
              <p:cNvPr id="13" name="TextBox 12">
                <a:extLst>
                  <a:ext uri="{FF2B5EF4-FFF2-40B4-BE49-F238E27FC236}">
                    <a16:creationId xmlns:a16="http://schemas.microsoft.com/office/drawing/2014/main" id="{F05978D9-C88C-4F87-B159-0212E45CA959}"/>
                  </a:ext>
                </a:extLst>
              </p:cNvPr>
              <p:cNvSpPr txBox="1">
                <a:spLocks noRot="1" noChangeAspect="1" noMove="1" noResize="1" noEditPoints="1" noAdjustHandles="1" noChangeArrowheads="1" noChangeShapeType="1" noTextEdit="1"/>
              </p:cNvSpPr>
              <p:nvPr/>
            </p:nvSpPr>
            <p:spPr>
              <a:xfrm>
                <a:off x="6318583" y="2537305"/>
                <a:ext cx="5401158" cy="553998"/>
              </a:xfrm>
              <a:prstGeom prst="rect">
                <a:avLst/>
              </a:prstGeom>
              <a:blipFill>
                <a:blip r:embed="rId5"/>
                <a:stretch>
                  <a:fillRect/>
                </a:stretch>
              </a:blipFill>
            </p:spPr>
            <p:txBody>
              <a:bodyPr/>
              <a:lstStyle/>
              <a:p>
                <a:r>
                  <a:rPr lang="th-TH">
                    <a:noFill/>
                  </a:rPr>
                  <a:t> </a:t>
                </a:r>
              </a:p>
            </p:txBody>
          </p:sp>
        </mc:Fallback>
      </mc:AlternateContent>
      <p:pic>
        <p:nvPicPr>
          <p:cNvPr id="15" name="Picture 14">
            <a:extLst>
              <a:ext uri="{FF2B5EF4-FFF2-40B4-BE49-F238E27FC236}">
                <a16:creationId xmlns:a16="http://schemas.microsoft.com/office/drawing/2014/main" id="{E88DB10D-FB36-48F4-9A66-744668DCAF56}"/>
              </a:ext>
            </a:extLst>
          </p:cNvPr>
          <p:cNvPicPr>
            <a:picLocks noChangeAspect="1"/>
          </p:cNvPicPr>
          <p:nvPr/>
        </p:nvPicPr>
        <p:blipFill>
          <a:blip r:embed="rId6"/>
          <a:stretch>
            <a:fillRect/>
          </a:stretch>
        </p:blipFill>
        <p:spPr>
          <a:xfrm>
            <a:off x="171700" y="1443520"/>
            <a:ext cx="5441746" cy="1945754"/>
          </a:xfrm>
          <a:prstGeom prst="rect">
            <a:avLst/>
          </a:prstGeom>
        </p:spPr>
      </p:pic>
      <p:sp>
        <p:nvSpPr>
          <p:cNvPr id="18" name="TextBox 17">
            <a:extLst>
              <a:ext uri="{FF2B5EF4-FFF2-40B4-BE49-F238E27FC236}">
                <a16:creationId xmlns:a16="http://schemas.microsoft.com/office/drawing/2014/main" id="{5B1BCA5F-C037-4741-9B22-60705BFA0D6F}"/>
              </a:ext>
            </a:extLst>
          </p:cNvPr>
          <p:cNvSpPr txBox="1"/>
          <p:nvPr/>
        </p:nvSpPr>
        <p:spPr>
          <a:xfrm>
            <a:off x="11479" y="3830763"/>
            <a:ext cx="6093994" cy="523220"/>
          </a:xfrm>
          <a:prstGeom prst="rect">
            <a:avLst/>
          </a:prstGeom>
          <a:noFill/>
        </p:spPr>
        <p:txBody>
          <a:bodyPr wrap="square">
            <a:spAutoFit/>
          </a:bodyPr>
          <a:lstStyle/>
          <a:p>
            <a:r>
              <a:rPr lang="en-US" sz="2800" b="1" dirty="0">
                <a:solidFill>
                  <a:srgbClr val="0070C0"/>
                </a:solidFill>
                <a:latin typeface="inter-regular"/>
              </a:rPr>
              <a:t>Step4 - Draw the SFG for equation (3)</a:t>
            </a:r>
            <a:endParaRPr lang="th-TH" sz="2800" b="1" dirty="0">
              <a:solidFill>
                <a:srgbClr val="0070C0"/>
              </a:solidFill>
              <a:latin typeface="inter-regular"/>
            </a:endParaRPr>
          </a:p>
        </p:txBody>
      </p:sp>
      <p:pic>
        <p:nvPicPr>
          <p:cNvPr id="19" name="Picture 18">
            <a:extLst>
              <a:ext uri="{FF2B5EF4-FFF2-40B4-BE49-F238E27FC236}">
                <a16:creationId xmlns:a16="http://schemas.microsoft.com/office/drawing/2014/main" id="{657EB617-08AC-4DB4-A9BA-1318EB56734F}"/>
              </a:ext>
            </a:extLst>
          </p:cNvPr>
          <p:cNvPicPr>
            <a:picLocks noChangeAspect="1"/>
          </p:cNvPicPr>
          <p:nvPr/>
        </p:nvPicPr>
        <p:blipFill>
          <a:blip r:embed="rId7"/>
          <a:stretch>
            <a:fillRect/>
          </a:stretch>
        </p:blipFill>
        <p:spPr>
          <a:xfrm>
            <a:off x="924426" y="4778574"/>
            <a:ext cx="3581400" cy="1247775"/>
          </a:xfrm>
          <a:prstGeom prst="rect">
            <a:avLst/>
          </a:prstGeom>
        </p:spPr>
      </p:pic>
    </p:spTree>
    <p:extLst>
      <p:ext uri="{BB962C8B-B14F-4D97-AF65-F5344CB8AC3E}">
        <p14:creationId xmlns:p14="http://schemas.microsoft.com/office/powerpoint/2010/main" val="35759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0D272C-574F-40DE-8D27-B4B93D1C97AC}"/>
              </a:ext>
            </a:extLst>
          </p:cNvPr>
          <p:cNvSpPr txBox="1"/>
          <p:nvPr/>
        </p:nvSpPr>
        <p:spPr>
          <a:xfrm>
            <a:off x="0" y="674989"/>
            <a:ext cx="6093994" cy="523220"/>
          </a:xfrm>
          <a:prstGeom prst="rect">
            <a:avLst/>
          </a:prstGeom>
          <a:noFill/>
        </p:spPr>
        <p:txBody>
          <a:bodyPr wrap="square">
            <a:spAutoFit/>
          </a:bodyPr>
          <a:lstStyle/>
          <a:p>
            <a:r>
              <a:rPr lang="en-US" sz="2800" b="1" dirty="0">
                <a:solidFill>
                  <a:srgbClr val="0070C0"/>
                </a:solidFill>
                <a:latin typeface="inter-regular"/>
              </a:rPr>
              <a:t>Step5 - Draw the SFG for equation (4)</a:t>
            </a:r>
            <a:endParaRPr lang="th-TH" sz="2800" b="1" dirty="0">
              <a:solidFill>
                <a:srgbClr val="0070C0"/>
              </a:solidFill>
              <a:latin typeface="inter-regular"/>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14A7DA-2E12-49F0-9AC8-168D1AD49091}"/>
                  </a:ext>
                </a:extLst>
              </p:cNvPr>
              <p:cNvSpPr txBox="1"/>
              <p:nvPr/>
            </p:nvSpPr>
            <p:spPr>
              <a:xfrm>
                <a:off x="5845340" y="220581"/>
                <a:ext cx="6396790" cy="430887"/>
              </a:xfrm>
              <a:prstGeom prst="rect">
                <a:avLst/>
              </a:prstGeom>
              <a:noFill/>
            </p:spPr>
            <p:txBody>
              <a:bodyPr wrap="squar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oMath>
                </a14:m>
                <a:r>
                  <a:rPr lang="en-US" sz="2800" dirty="0"/>
                  <a:t> </a:t>
                </a:r>
                <a14:m>
                  <m:oMath xmlns:m="http://schemas.openxmlformats.org/officeDocument/2006/math">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5</m:t>
                        </m:r>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oMath>
                </a14:m>
                <a:r>
                  <a:rPr lang="en-US" sz="2800" dirty="0"/>
                  <a:t>---(1)</a:t>
                </a:r>
              </a:p>
            </p:txBody>
          </p:sp>
        </mc:Choice>
        <mc:Fallback xmlns="">
          <p:sp>
            <p:nvSpPr>
              <p:cNvPr id="10" name="TextBox 9">
                <a:extLst>
                  <a:ext uri="{FF2B5EF4-FFF2-40B4-BE49-F238E27FC236}">
                    <a16:creationId xmlns:a16="http://schemas.microsoft.com/office/drawing/2014/main" id="{7114A7DA-2E12-49F0-9AC8-168D1AD49091}"/>
                  </a:ext>
                </a:extLst>
              </p:cNvPr>
              <p:cNvSpPr txBox="1">
                <a:spLocks noRot="1" noChangeAspect="1" noMove="1" noResize="1" noEditPoints="1" noAdjustHandles="1" noChangeArrowheads="1" noChangeShapeType="1" noTextEdit="1"/>
              </p:cNvSpPr>
              <p:nvPr/>
            </p:nvSpPr>
            <p:spPr>
              <a:xfrm>
                <a:off x="5845340" y="220581"/>
                <a:ext cx="6396790" cy="430887"/>
              </a:xfrm>
              <a:prstGeom prst="rect">
                <a:avLst/>
              </a:prstGeom>
              <a:blipFill>
                <a:blip r:embed="rId2"/>
                <a:stretch>
                  <a:fillRect t="-23944" r="-1144" b="-5070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903A881-D4EC-4AA5-8FF8-030DAC6BC0E6}"/>
                  </a:ext>
                </a:extLst>
              </p:cNvPr>
              <p:cNvSpPr txBox="1"/>
              <p:nvPr/>
            </p:nvSpPr>
            <p:spPr>
              <a:xfrm>
                <a:off x="6318583" y="889522"/>
                <a:ext cx="3587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23</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2</m:t>
                      </m:r>
                      <m:r>
                        <a:rPr lang="en-US" sz="3600" b="0" i="1" smtClean="0">
                          <a:latin typeface="Cambria Math" panose="02040503050406030204" pitchFamily="18" charset="0"/>
                        </a:rPr>
                        <m:t>)</m:t>
                      </m:r>
                    </m:oMath>
                  </m:oMathPara>
                </a14:m>
                <a:endParaRPr lang="en-US" sz="3600" dirty="0"/>
              </a:p>
            </p:txBody>
          </p:sp>
        </mc:Choice>
        <mc:Fallback xmlns="">
          <p:sp>
            <p:nvSpPr>
              <p:cNvPr id="11" name="TextBox 10">
                <a:extLst>
                  <a:ext uri="{FF2B5EF4-FFF2-40B4-BE49-F238E27FC236}">
                    <a16:creationId xmlns:a16="http://schemas.microsoft.com/office/drawing/2014/main" id="{7903A881-D4EC-4AA5-8FF8-030DAC6BC0E6}"/>
                  </a:ext>
                </a:extLst>
              </p:cNvPr>
              <p:cNvSpPr txBox="1">
                <a:spLocks noRot="1" noChangeAspect="1" noMove="1" noResize="1" noEditPoints="1" noAdjustHandles="1" noChangeArrowheads="1" noChangeShapeType="1" noTextEdit="1"/>
              </p:cNvSpPr>
              <p:nvPr/>
            </p:nvSpPr>
            <p:spPr>
              <a:xfrm>
                <a:off x="6318583" y="889522"/>
                <a:ext cx="3587970" cy="553998"/>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A9822-C072-46E5-9175-2C1FB9B43DA2}"/>
                  </a:ext>
                </a:extLst>
              </p:cNvPr>
              <p:cNvSpPr txBox="1"/>
              <p:nvPr/>
            </p:nvSpPr>
            <p:spPr>
              <a:xfrm>
                <a:off x="6396537" y="1735909"/>
                <a:ext cx="5441746" cy="553998"/>
              </a:xfrm>
              <a:prstGeom prst="rect">
                <a:avLst/>
              </a:prstGeom>
              <a:noFill/>
            </p:spPr>
            <p:txBody>
              <a:bodyPr wrap="non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34</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𝑎</m:t>
                        </m:r>
                      </m:e>
                      <m:sub>
                        <m:r>
                          <a:rPr lang="en-US" sz="3600" b="0" i="1" smtClean="0">
                            <a:latin typeface="Cambria Math" panose="02040503050406030204" pitchFamily="18" charset="0"/>
                          </a:rPr>
                          <m:t>44</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b="0" i="1" smtClean="0">
                            <a:latin typeface="Cambria Math" panose="02040503050406030204" pitchFamily="18" charset="0"/>
                          </a:rPr>
                          <m:t>1</m:t>
                        </m:r>
                      </m:sub>
                    </m:sSub>
                  </m:oMath>
                </a14:m>
                <a:r>
                  <a:rPr lang="en-US" sz="3600" dirty="0"/>
                  <a:t>-------(3)</a:t>
                </a:r>
              </a:p>
            </p:txBody>
          </p:sp>
        </mc:Choice>
        <mc:Fallback xmlns="">
          <p:sp>
            <p:nvSpPr>
              <p:cNvPr id="12" name="TextBox 11">
                <a:extLst>
                  <a:ext uri="{FF2B5EF4-FFF2-40B4-BE49-F238E27FC236}">
                    <a16:creationId xmlns:a16="http://schemas.microsoft.com/office/drawing/2014/main" id="{620A9822-C072-46E5-9175-2C1FB9B43DA2}"/>
                  </a:ext>
                </a:extLst>
              </p:cNvPr>
              <p:cNvSpPr txBox="1">
                <a:spLocks noRot="1" noChangeAspect="1" noMove="1" noResize="1" noEditPoints="1" noAdjustHandles="1" noChangeArrowheads="1" noChangeShapeType="1" noTextEdit="1"/>
              </p:cNvSpPr>
              <p:nvPr/>
            </p:nvSpPr>
            <p:spPr>
              <a:xfrm>
                <a:off x="6396537" y="1735909"/>
                <a:ext cx="5441746" cy="553998"/>
              </a:xfrm>
              <a:prstGeom prst="rect">
                <a:avLst/>
              </a:prstGeom>
              <a:blipFill>
                <a:blip r:embed="rId4"/>
                <a:stretch>
                  <a:fillRect t="-25275" r="-4255" b="-4835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5978D9-C88C-4F87-B159-0212E45CA959}"/>
                  </a:ext>
                </a:extLst>
              </p:cNvPr>
              <p:cNvSpPr txBox="1"/>
              <p:nvPr/>
            </p:nvSpPr>
            <p:spPr>
              <a:xfrm>
                <a:off x="6318583" y="2537305"/>
                <a:ext cx="540115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5</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35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45</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4</m:t>
                          </m:r>
                        </m:sub>
                      </m:sSub>
                      <m:r>
                        <m:rPr>
                          <m:nor/>
                        </m:rPr>
                        <a:rPr lang="en-US" sz="3600" dirty="0"/>
                        <m:t>−−−−</m:t>
                      </m:r>
                      <m:r>
                        <a:rPr lang="en-US" sz="3600" b="0" i="1" smtClean="0">
                          <a:latin typeface="Cambria Math" panose="02040503050406030204" pitchFamily="18" charset="0"/>
                        </a:rPr>
                        <m:t>(</m:t>
                      </m:r>
                      <m:r>
                        <a:rPr lang="en-US" sz="3600" b="0" i="1" smtClean="0">
                          <a:latin typeface="Cambria Math" panose="02040503050406030204" pitchFamily="18" charset="0"/>
                        </a:rPr>
                        <m:t>4</m:t>
                      </m:r>
                      <m:r>
                        <a:rPr lang="en-US" sz="3600" b="0" i="1" smtClean="0">
                          <a:latin typeface="Cambria Math" panose="02040503050406030204" pitchFamily="18" charset="0"/>
                        </a:rPr>
                        <m:t>)</m:t>
                      </m:r>
                    </m:oMath>
                  </m:oMathPara>
                </a14:m>
                <a:endParaRPr lang="en-US" sz="3600" dirty="0"/>
              </a:p>
            </p:txBody>
          </p:sp>
        </mc:Choice>
        <mc:Fallback xmlns="">
          <p:sp>
            <p:nvSpPr>
              <p:cNvPr id="13" name="TextBox 12">
                <a:extLst>
                  <a:ext uri="{FF2B5EF4-FFF2-40B4-BE49-F238E27FC236}">
                    <a16:creationId xmlns:a16="http://schemas.microsoft.com/office/drawing/2014/main" id="{F05978D9-C88C-4F87-B159-0212E45CA959}"/>
                  </a:ext>
                </a:extLst>
              </p:cNvPr>
              <p:cNvSpPr txBox="1">
                <a:spLocks noRot="1" noChangeAspect="1" noMove="1" noResize="1" noEditPoints="1" noAdjustHandles="1" noChangeArrowheads="1" noChangeShapeType="1" noTextEdit="1"/>
              </p:cNvSpPr>
              <p:nvPr/>
            </p:nvSpPr>
            <p:spPr>
              <a:xfrm>
                <a:off x="6318583" y="2537305"/>
                <a:ext cx="5401158" cy="553998"/>
              </a:xfrm>
              <a:prstGeom prst="rect">
                <a:avLst/>
              </a:prstGeom>
              <a:blipFill>
                <a:blip r:embed="rId5"/>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8028DC0B-F595-4D9F-A542-3D4A55F738B3}"/>
              </a:ext>
            </a:extLst>
          </p:cNvPr>
          <p:cNvPicPr>
            <a:picLocks noChangeAspect="1"/>
          </p:cNvPicPr>
          <p:nvPr/>
        </p:nvPicPr>
        <p:blipFill>
          <a:blip r:embed="rId6"/>
          <a:stretch>
            <a:fillRect/>
          </a:stretch>
        </p:blipFill>
        <p:spPr>
          <a:xfrm>
            <a:off x="573004" y="1626436"/>
            <a:ext cx="3562350" cy="1076325"/>
          </a:xfrm>
          <a:prstGeom prst="rect">
            <a:avLst/>
          </a:prstGeom>
        </p:spPr>
      </p:pic>
      <p:sp>
        <p:nvSpPr>
          <p:cNvPr id="14" name="TextBox 13">
            <a:extLst>
              <a:ext uri="{FF2B5EF4-FFF2-40B4-BE49-F238E27FC236}">
                <a16:creationId xmlns:a16="http://schemas.microsoft.com/office/drawing/2014/main" id="{4668B677-08BA-40CA-A78B-D435C924388D}"/>
              </a:ext>
            </a:extLst>
          </p:cNvPr>
          <p:cNvSpPr txBox="1"/>
          <p:nvPr/>
        </p:nvSpPr>
        <p:spPr>
          <a:xfrm>
            <a:off x="0" y="3201133"/>
            <a:ext cx="11838283" cy="954107"/>
          </a:xfrm>
          <a:prstGeom prst="rect">
            <a:avLst/>
          </a:prstGeom>
          <a:noFill/>
        </p:spPr>
        <p:txBody>
          <a:bodyPr wrap="square">
            <a:spAutoFit/>
          </a:bodyPr>
          <a:lstStyle/>
          <a:p>
            <a:r>
              <a:rPr lang="en-US" sz="2800" b="1" dirty="0">
                <a:solidFill>
                  <a:srgbClr val="0070C0"/>
                </a:solidFill>
                <a:latin typeface="inter-regular"/>
              </a:rPr>
              <a:t>Step6 - Now draw the complete signal flow graph with the help of the above graph. </a:t>
            </a:r>
            <a:endParaRPr lang="th-TH" sz="2800" b="1" dirty="0">
              <a:solidFill>
                <a:srgbClr val="0070C0"/>
              </a:solidFill>
              <a:latin typeface="inter-regular"/>
            </a:endParaRPr>
          </a:p>
        </p:txBody>
      </p:sp>
      <p:pic>
        <p:nvPicPr>
          <p:cNvPr id="5" name="Picture 4">
            <a:extLst>
              <a:ext uri="{FF2B5EF4-FFF2-40B4-BE49-F238E27FC236}">
                <a16:creationId xmlns:a16="http://schemas.microsoft.com/office/drawing/2014/main" id="{FFA35869-1B90-44E0-942B-C75CCA611B81}"/>
              </a:ext>
            </a:extLst>
          </p:cNvPr>
          <p:cNvPicPr>
            <a:picLocks noChangeAspect="1"/>
          </p:cNvPicPr>
          <p:nvPr/>
        </p:nvPicPr>
        <p:blipFill>
          <a:blip r:embed="rId7"/>
          <a:stretch>
            <a:fillRect/>
          </a:stretch>
        </p:blipFill>
        <p:spPr>
          <a:xfrm>
            <a:off x="2823160" y="3796546"/>
            <a:ext cx="5438775" cy="2908359"/>
          </a:xfrm>
          <a:prstGeom prst="rect">
            <a:avLst/>
          </a:prstGeom>
        </p:spPr>
      </p:pic>
    </p:spTree>
    <p:extLst>
      <p:ext uri="{BB962C8B-B14F-4D97-AF65-F5344CB8AC3E}">
        <p14:creationId xmlns:p14="http://schemas.microsoft.com/office/powerpoint/2010/main" val="827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2246"/>
            <a:ext cx="10515600" cy="831908"/>
          </a:xfrm>
        </p:spPr>
        <p:txBody>
          <a:bodyPr/>
          <a:lstStyle/>
          <a:p>
            <a:pPr algn="ctr"/>
            <a:r>
              <a:rPr lang="en-US" b="1" dirty="0">
                <a:solidFill>
                  <a:srgbClr val="7030A0"/>
                </a:solidFill>
              </a:rPr>
              <a:t>Elements of A Signal Flow Graph</a:t>
            </a:r>
          </a:p>
        </p:txBody>
      </p:sp>
      <p:sp>
        <p:nvSpPr>
          <p:cNvPr id="3" name="Content Placeholder 2"/>
          <p:cNvSpPr>
            <a:spLocks noGrp="1"/>
          </p:cNvSpPr>
          <p:nvPr>
            <p:ph idx="1"/>
          </p:nvPr>
        </p:nvSpPr>
        <p:spPr>
          <a:xfrm>
            <a:off x="218468" y="3624348"/>
            <a:ext cx="11825288" cy="2336483"/>
          </a:xfrm>
        </p:spPr>
        <p:txBody>
          <a:bodyPr/>
          <a:lstStyle/>
          <a:p>
            <a:pPr marL="0" indent="0" algn="just">
              <a:buNone/>
            </a:pPr>
            <a:r>
              <a:rPr lang="en-US" b="1" dirty="0">
                <a:solidFill>
                  <a:srgbClr val="002060"/>
                </a:solidFill>
              </a:rPr>
              <a:t>Nodes: </a:t>
            </a:r>
            <a:r>
              <a:rPr lang="en-US" dirty="0"/>
              <a:t>While constructing the SFG, the junction points that are used to represent variables are called as Nodes. In above SFG 5 nodes, such as y</a:t>
            </a:r>
            <a:r>
              <a:rPr lang="en-US" baseline="-25000" dirty="0"/>
              <a:t>1</a:t>
            </a:r>
            <a:r>
              <a:rPr lang="en-US" dirty="0"/>
              <a:t> , y</a:t>
            </a:r>
            <a:r>
              <a:rPr lang="en-US" baseline="-25000" dirty="0"/>
              <a:t>2</a:t>
            </a:r>
            <a:r>
              <a:rPr lang="en-US" dirty="0"/>
              <a:t> , y</a:t>
            </a:r>
            <a:r>
              <a:rPr lang="en-US" baseline="-25000" dirty="0"/>
              <a:t>3</a:t>
            </a:r>
            <a:r>
              <a:rPr lang="en-US" dirty="0"/>
              <a:t> , y</a:t>
            </a:r>
            <a:r>
              <a:rPr lang="en-US" baseline="-25000" dirty="0"/>
              <a:t>4</a:t>
            </a:r>
            <a:r>
              <a:rPr lang="en-US" dirty="0"/>
              <a:t> , and y</a:t>
            </a:r>
            <a:r>
              <a:rPr lang="en-US" baseline="-25000" dirty="0"/>
              <a:t>5</a:t>
            </a:r>
            <a:r>
              <a:rPr lang="en-US" dirty="0"/>
              <a:t>. </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34614" y="1364759"/>
            <a:ext cx="7524750" cy="1993583"/>
          </a:xfrm>
          <a:prstGeom prst="rect">
            <a:avLst/>
          </a:prstGeom>
        </p:spPr>
      </p:pic>
      <p:sp>
        <p:nvSpPr>
          <p:cNvPr id="6" name="Rectangle 5"/>
          <p:cNvSpPr/>
          <p:nvPr/>
        </p:nvSpPr>
        <p:spPr>
          <a:xfrm>
            <a:off x="218468" y="4974993"/>
            <a:ext cx="11760172" cy="1384995"/>
          </a:xfrm>
          <a:prstGeom prst="rect">
            <a:avLst/>
          </a:prstGeom>
        </p:spPr>
        <p:txBody>
          <a:bodyPr wrap="square">
            <a:spAutoFit/>
          </a:bodyPr>
          <a:lstStyle/>
          <a:p>
            <a:pPr algn="just"/>
            <a:r>
              <a:rPr lang="en-US" sz="2400" b="1" dirty="0">
                <a:solidFill>
                  <a:srgbClr val="002060"/>
                </a:solidFill>
              </a:rPr>
              <a:t>Branches: </a:t>
            </a:r>
            <a:r>
              <a:rPr lang="en-US" sz="2800" dirty="0"/>
              <a:t>The nodes are connected together by lines called as Branches. The signal travels from one node to another node along these branches. In above SFG 5 branches are  a</a:t>
            </a:r>
            <a:r>
              <a:rPr lang="en-US" sz="2800" baseline="-25000" dirty="0"/>
              <a:t>12</a:t>
            </a:r>
            <a:r>
              <a:rPr lang="en-US" sz="2800" dirty="0"/>
              <a:t> , a</a:t>
            </a:r>
            <a:r>
              <a:rPr lang="en-US" sz="2800" baseline="-25000" dirty="0"/>
              <a:t>23 </a:t>
            </a:r>
            <a:r>
              <a:rPr lang="en-US" sz="2800" dirty="0"/>
              <a:t> , a</a:t>
            </a:r>
            <a:r>
              <a:rPr lang="en-US" sz="2800" baseline="-25000" dirty="0"/>
              <a:t>24</a:t>
            </a:r>
            <a:r>
              <a:rPr lang="en-US" sz="2800" dirty="0"/>
              <a:t>,  etc.</a:t>
            </a:r>
          </a:p>
        </p:txBody>
      </p:sp>
    </p:spTree>
    <p:extLst>
      <p:ext uri="{BB962C8B-B14F-4D97-AF65-F5344CB8AC3E}">
        <p14:creationId xmlns:p14="http://schemas.microsoft.com/office/powerpoint/2010/main" val="98164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17" y="-18411"/>
            <a:ext cx="10515600" cy="606808"/>
          </a:xfrm>
        </p:spPr>
        <p:txBody>
          <a:bodyPr>
            <a:normAutofit fontScale="90000"/>
          </a:bodyPr>
          <a:lstStyle/>
          <a:p>
            <a:pPr algn="ctr"/>
            <a:r>
              <a:rPr lang="en-US" b="1" dirty="0">
                <a:solidFill>
                  <a:srgbClr val="7030A0"/>
                </a:solidFill>
              </a:rPr>
              <a:t>Elements of A Signal Flow Graph</a:t>
            </a:r>
          </a:p>
        </p:txBody>
      </p:sp>
      <p:sp>
        <p:nvSpPr>
          <p:cNvPr id="3" name="Content Placeholder 2"/>
          <p:cNvSpPr>
            <a:spLocks noGrp="1"/>
          </p:cNvSpPr>
          <p:nvPr>
            <p:ph idx="1"/>
          </p:nvPr>
        </p:nvSpPr>
        <p:spPr>
          <a:xfrm>
            <a:off x="183356" y="2687988"/>
            <a:ext cx="11825288" cy="1346237"/>
          </a:xfrm>
        </p:spPr>
        <p:txBody>
          <a:bodyPr/>
          <a:lstStyle/>
          <a:p>
            <a:pPr marL="0" indent="0" algn="just">
              <a:buNone/>
            </a:pPr>
            <a:r>
              <a:rPr lang="en-US" b="1" dirty="0">
                <a:solidFill>
                  <a:srgbClr val="002060"/>
                </a:solidFill>
              </a:rPr>
              <a:t>Input Node (Source): </a:t>
            </a:r>
            <a:r>
              <a:rPr lang="en-US" dirty="0"/>
              <a:t>The node which has only outgoing branch, but not incoming branch is called as Input Node or Source Node. In above graph only y</a:t>
            </a:r>
            <a:r>
              <a:rPr lang="en-US" baseline="-25000" dirty="0"/>
              <a:t>1</a:t>
            </a:r>
            <a:r>
              <a:rPr lang="en-US" dirty="0"/>
              <a:t> is the Input Node. </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82322" y="529124"/>
            <a:ext cx="7524750" cy="1993583"/>
          </a:xfrm>
          <a:prstGeom prst="rect">
            <a:avLst/>
          </a:prstGeom>
        </p:spPr>
      </p:pic>
      <p:sp>
        <p:nvSpPr>
          <p:cNvPr id="7" name="Content Placeholder 2">
            <a:extLst>
              <a:ext uri="{FF2B5EF4-FFF2-40B4-BE49-F238E27FC236}">
                <a16:creationId xmlns:a16="http://schemas.microsoft.com/office/drawing/2014/main" id="{39ED6C2C-E022-48AD-93BE-2EB7FA0EFE40}"/>
              </a:ext>
            </a:extLst>
          </p:cNvPr>
          <p:cNvSpPr txBox="1">
            <a:spLocks/>
          </p:cNvSpPr>
          <p:nvPr/>
        </p:nvSpPr>
        <p:spPr>
          <a:xfrm>
            <a:off x="183356" y="4110673"/>
            <a:ext cx="11825288" cy="134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002060"/>
                </a:solidFill>
              </a:rPr>
              <a:t>Output Node (Sink): </a:t>
            </a:r>
            <a:r>
              <a:rPr lang="en-US" dirty="0"/>
              <a:t>The node which has only incoming branches, but not outgoing branches is called as Output Node or Sink . In above </a:t>
            </a:r>
            <a:r>
              <a:rPr lang="en-US" dirty="0" err="1"/>
              <a:t>grap</a:t>
            </a:r>
            <a:r>
              <a:rPr lang="en-US" dirty="0"/>
              <a:t> h only y</a:t>
            </a:r>
            <a:r>
              <a:rPr lang="en-US" baseline="-25000" dirty="0"/>
              <a:t>5</a:t>
            </a:r>
            <a:r>
              <a:rPr lang="en-US" dirty="0"/>
              <a:t> is the Output Node. </a:t>
            </a:r>
          </a:p>
        </p:txBody>
      </p:sp>
      <p:sp>
        <p:nvSpPr>
          <p:cNvPr id="8" name="Content Placeholder 2">
            <a:extLst>
              <a:ext uri="{FF2B5EF4-FFF2-40B4-BE49-F238E27FC236}">
                <a16:creationId xmlns:a16="http://schemas.microsoft.com/office/drawing/2014/main" id="{A51F704E-C523-4DAC-B8F4-4A46E8212BFC}"/>
              </a:ext>
            </a:extLst>
          </p:cNvPr>
          <p:cNvSpPr txBox="1">
            <a:spLocks/>
          </p:cNvSpPr>
          <p:nvPr/>
        </p:nvSpPr>
        <p:spPr>
          <a:xfrm>
            <a:off x="183356" y="5456910"/>
            <a:ext cx="11825288" cy="134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002060"/>
                </a:solidFill>
              </a:rPr>
              <a:t>Path: </a:t>
            </a:r>
            <a:r>
              <a:rPr lang="en-US" dirty="0"/>
              <a:t>It is a traversal of connected branches in the direction of branch arrows is called as Path.</a:t>
            </a:r>
          </a:p>
        </p:txBody>
      </p:sp>
    </p:spTree>
    <p:extLst>
      <p:ext uri="{BB962C8B-B14F-4D97-AF65-F5344CB8AC3E}">
        <p14:creationId xmlns:p14="http://schemas.microsoft.com/office/powerpoint/2010/main" val="221042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17" y="-18411"/>
            <a:ext cx="10515600" cy="606808"/>
          </a:xfrm>
        </p:spPr>
        <p:txBody>
          <a:bodyPr>
            <a:normAutofit fontScale="90000"/>
          </a:bodyPr>
          <a:lstStyle/>
          <a:p>
            <a:pPr algn="ctr"/>
            <a:r>
              <a:rPr lang="en-US" b="1" dirty="0">
                <a:solidFill>
                  <a:srgbClr val="7030A0"/>
                </a:solidFill>
              </a:rPr>
              <a:t>Elements of A Signal Flow Graph</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82322" y="529124"/>
            <a:ext cx="7524750" cy="1993583"/>
          </a:xfrm>
          <a:prstGeom prst="rect">
            <a:avLst/>
          </a:prstGeom>
        </p:spPr>
      </p:pic>
      <p:sp>
        <p:nvSpPr>
          <p:cNvPr id="8" name="Content Placeholder 2">
            <a:extLst>
              <a:ext uri="{FF2B5EF4-FFF2-40B4-BE49-F238E27FC236}">
                <a16:creationId xmlns:a16="http://schemas.microsoft.com/office/drawing/2014/main" id="{A51F704E-C523-4DAC-B8F4-4A46E8212BFC}"/>
              </a:ext>
            </a:extLst>
          </p:cNvPr>
          <p:cNvSpPr txBox="1">
            <a:spLocks/>
          </p:cNvSpPr>
          <p:nvPr/>
        </p:nvSpPr>
        <p:spPr>
          <a:xfrm>
            <a:off x="294673" y="2755881"/>
            <a:ext cx="11825288" cy="3811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rgbClr val="002060"/>
                </a:solidFill>
              </a:rPr>
              <a:t>Forward Path: </a:t>
            </a:r>
            <a:r>
              <a:rPr lang="en-US" dirty="0"/>
              <a:t>It is a path from input node (y</a:t>
            </a:r>
            <a:r>
              <a:rPr lang="en-US" baseline="-25000" dirty="0"/>
              <a:t>1</a:t>
            </a:r>
            <a:r>
              <a:rPr lang="en-US" dirty="0"/>
              <a:t>) to the output node (y</a:t>
            </a:r>
            <a:r>
              <a:rPr lang="en-US" baseline="-25000" dirty="0"/>
              <a:t>5</a:t>
            </a:r>
            <a:r>
              <a:rPr lang="en-US" dirty="0"/>
              <a:t>) is called as Forward Path.</a:t>
            </a:r>
          </a:p>
          <a:p>
            <a:pPr marL="0" indent="0" algn="just">
              <a:buNone/>
            </a:pPr>
            <a:r>
              <a:rPr lang="en-US" dirty="0"/>
              <a:t>In above Figure there are three Forward Paths</a:t>
            </a:r>
          </a:p>
          <a:p>
            <a:pPr marL="0" indent="0" algn="just">
              <a:buNone/>
            </a:pPr>
            <a:r>
              <a:rPr lang="en-US" dirty="0"/>
              <a:t>1)First Forward Path =  Y</a:t>
            </a:r>
            <a:r>
              <a:rPr lang="en-US" baseline="-25000" dirty="0"/>
              <a:t>1</a:t>
            </a:r>
            <a:r>
              <a:rPr lang="en-US" dirty="0">
                <a:sym typeface="Wingdings" panose="05000000000000000000" pitchFamily="2" charset="2"/>
              </a:rPr>
              <a:t>----</a:t>
            </a:r>
            <a:r>
              <a:rPr lang="en-US" dirty="0"/>
              <a:t>Y</a:t>
            </a:r>
            <a:r>
              <a:rPr lang="en-US" baseline="-25000" dirty="0"/>
              <a:t>2</a:t>
            </a:r>
            <a:r>
              <a:rPr lang="en-US" dirty="0">
                <a:sym typeface="Wingdings" panose="05000000000000000000" pitchFamily="2" charset="2"/>
              </a:rPr>
              <a:t>------</a:t>
            </a:r>
            <a:r>
              <a:rPr lang="en-US" dirty="0"/>
              <a:t>Y</a:t>
            </a:r>
            <a:r>
              <a:rPr lang="en-US" baseline="-25000" dirty="0"/>
              <a:t>3</a:t>
            </a:r>
            <a:r>
              <a:rPr lang="en-US" dirty="0">
                <a:sym typeface="Wingdings" panose="05000000000000000000" pitchFamily="2" charset="2"/>
              </a:rPr>
              <a:t>------</a:t>
            </a:r>
            <a:r>
              <a:rPr lang="en-US" dirty="0"/>
              <a:t>Y</a:t>
            </a:r>
            <a:r>
              <a:rPr lang="en-US" baseline="-25000" dirty="0"/>
              <a:t>4</a:t>
            </a:r>
            <a:r>
              <a:rPr lang="en-US" dirty="0">
                <a:sym typeface="Wingdings" panose="05000000000000000000" pitchFamily="2" charset="2"/>
              </a:rPr>
              <a:t>-------------</a:t>
            </a:r>
            <a:r>
              <a:rPr lang="en-US" dirty="0"/>
              <a:t>Y</a:t>
            </a:r>
            <a:r>
              <a:rPr lang="en-US" baseline="-25000" dirty="0"/>
              <a:t>5</a:t>
            </a:r>
          </a:p>
          <a:p>
            <a:pPr marL="0" indent="0" algn="just">
              <a:buNone/>
            </a:pPr>
            <a:r>
              <a:rPr lang="en-US" dirty="0"/>
              <a:t>2) Second Forward Path =  Y</a:t>
            </a:r>
            <a:r>
              <a:rPr lang="en-US" baseline="-25000" dirty="0"/>
              <a:t>1</a:t>
            </a:r>
            <a:r>
              <a:rPr lang="en-US" dirty="0">
                <a:sym typeface="Wingdings" panose="05000000000000000000" pitchFamily="2" charset="2"/>
              </a:rPr>
              <a:t>----</a:t>
            </a:r>
            <a:r>
              <a:rPr lang="en-US" dirty="0"/>
              <a:t>Y</a:t>
            </a:r>
            <a:r>
              <a:rPr lang="en-US" baseline="-25000" dirty="0"/>
              <a:t>2</a:t>
            </a:r>
            <a:r>
              <a:rPr lang="en-US" dirty="0">
                <a:sym typeface="Wingdings" panose="05000000000000000000" pitchFamily="2" charset="2"/>
              </a:rPr>
              <a:t>------</a:t>
            </a:r>
            <a:r>
              <a:rPr lang="en-US" dirty="0"/>
              <a:t>Y</a:t>
            </a:r>
            <a:r>
              <a:rPr lang="en-US" baseline="-25000" dirty="0"/>
              <a:t>4</a:t>
            </a:r>
            <a:r>
              <a:rPr lang="en-US" dirty="0">
                <a:sym typeface="Wingdings" panose="05000000000000000000" pitchFamily="2" charset="2"/>
              </a:rPr>
              <a:t>-----------------</a:t>
            </a:r>
            <a:r>
              <a:rPr lang="en-US" dirty="0"/>
              <a:t>Y</a:t>
            </a:r>
            <a:r>
              <a:rPr lang="en-US" baseline="-25000" dirty="0"/>
              <a:t>5</a:t>
            </a:r>
          </a:p>
          <a:p>
            <a:pPr marL="0" indent="0" algn="just">
              <a:buNone/>
            </a:pPr>
            <a:r>
              <a:rPr lang="en-US" dirty="0"/>
              <a:t>3) Third Forward Path =  Y</a:t>
            </a:r>
            <a:r>
              <a:rPr lang="en-US" baseline="-25000" dirty="0"/>
              <a:t>1</a:t>
            </a:r>
            <a:r>
              <a:rPr lang="en-US" dirty="0">
                <a:sym typeface="Wingdings" panose="05000000000000000000" pitchFamily="2" charset="2"/>
              </a:rPr>
              <a:t>----</a:t>
            </a:r>
            <a:r>
              <a:rPr lang="en-US" dirty="0"/>
              <a:t>Y</a:t>
            </a:r>
            <a:r>
              <a:rPr lang="en-US" baseline="-25000" dirty="0"/>
              <a:t>2</a:t>
            </a:r>
            <a:r>
              <a:rPr lang="en-US" dirty="0">
                <a:sym typeface="Wingdings" panose="05000000000000000000" pitchFamily="2" charset="2"/>
              </a:rPr>
              <a:t>----------------------------</a:t>
            </a:r>
            <a:r>
              <a:rPr lang="en-US" dirty="0"/>
              <a:t>Y</a:t>
            </a:r>
            <a:r>
              <a:rPr lang="en-US" baseline="-25000" dirty="0"/>
              <a:t>5</a:t>
            </a:r>
            <a:endParaRPr lang="en-US" dirty="0"/>
          </a:p>
          <a:p>
            <a:pPr marL="0" indent="0" algn="just">
              <a:buNone/>
            </a:pPr>
            <a:endParaRPr lang="en-US" dirty="0"/>
          </a:p>
        </p:txBody>
      </p:sp>
    </p:spTree>
    <p:extLst>
      <p:ext uri="{BB962C8B-B14F-4D97-AF65-F5344CB8AC3E}">
        <p14:creationId xmlns:p14="http://schemas.microsoft.com/office/powerpoint/2010/main" val="239481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17" y="-18411"/>
            <a:ext cx="10515600" cy="606808"/>
          </a:xfrm>
        </p:spPr>
        <p:txBody>
          <a:bodyPr>
            <a:normAutofit fontScale="90000"/>
          </a:bodyPr>
          <a:lstStyle/>
          <a:p>
            <a:pPr algn="ctr"/>
            <a:r>
              <a:rPr lang="en-US" b="1" dirty="0">
                <a:solidFill>
                  <a:srgbClr val="7030A0"/>
                </a:solidFill>
              </a:rPr>
              <a:t>Elements of A Signal Flow Graph</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82322" y="529124"/>
            <a:ext cx="7524750" cy="1993583"/>
          </a:xfrm>
          <a:prstGeom prst="rect">
            <a:avLst/>
          </a:prstGeom>
        </p:spPr>
      </p:pic>
      <p:sp>
        <p:nvSpPr>
          <p:cNvPr id="8" name="Content Placeholder 2">
            <a:extLst>
              <a:ext uri="{FF2B5EF4-FFF2-40B4-BE49-F238E27FC236}">
                <a16:creationId xmlns:a16="http://schemas.microsoft.com/office/drawing/2014/main" id="{A51F704E-C523-4DAC-B8F4-4A46E8212BFC}"/>
              </a:ext>
            </a:extLst>
          </p:cNvPr>
          <p:cNvSpPr txBox="1">
            <a:spLocks/>
          </p:cNvSpPr>
          <p:nvPr/>
        </p:nvSpPr>
        <p:spPr>
          <a:xfrm>
            <a:off x="294673" y="2755881"/>
            <a:ext cx="11825288" cy="3811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rgbClr val="FF0000"/>
                </a:solidFill>
              </a:rPr>
              <a:t>Branch Gain : Home Work</a:t>
            </a:r>
            <a:endParaRPr lang="en-US" dirty="0">
              <a:solidFill>
                <a:srgbClr val="FF0000"/>
              </a:solidFill>
            </a:endParaRPr>
          </a:p>
          <a:p>
            <a:pPr marL="0" indent="0" algn="just">
              <a:buNone/>
            </a:pPr>
            <a:endParaRPr lang="en-US" b="1" dirty="0">
              <a:solidFill>
                <a:srgbClr val="FF0000"/>
              </a:solidFill>
            </a:endParaRPr>
          </a:p>
          <a:p>
            <a:pPr marL="0" indent="0" algn="just">
              <a:buNone/>
            </a:pPr>
            <a:r>
              <a:rPr lang="en-US" b="1" dirty="0">
                <a:solidFill>
                  <a:srgbClr val="FF0000"/>
                </a:solidFill>
              </a:rPr>
              <a:t>Forward Path Gain : Home Work</a:t>
            </a:r>
            <a:endParaRPr lang="en-US" dirty="0">
              <a:solidFill>
                <a:srgbClr val="FF0000"/>
              </a:solidFill>
            </a:endParaRPr>
          </a:p>
        </p:txBody>
      </p:sp>
    </p:spTree>
    <p:extLst>
      <p:ext uri="{BB962C8B-B14F-4D97-AF65-F5344CB8AC3E}">
        <p14:creationId xmlns:p14="http://schemas.microsoft.com/office/powerpoint/2010/main" val="373649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6" y="1280160"/>
            <a:ext cx="11571315" cy="5444836"/>
          </a:xfrm>
        </p:spPr>
        <p:txBody>
          <a:bodyPr>
            <a:normAutofit/>
          </a:bodyPr>
          <a:lstStyle/>
          <a:p>
            <a:pPr>
              <a:buFont typeface="Wingdings" panose="05000000000000000000" pitchFamily="2" charset="2"/>
              <a:buChar char="q"/>
            </a:pPr>
            <a:r>
              <a:rPr lang="en-US" sz="3200" dirty="0"/>
              <a:t>Signal Flow Graph (SFG) is a graphical representation of block diagrams.</a:t>
            </a:r>
          </a:p>
          <a:p>
            <a:pPr>
              <a:buFont typeface="Wingdings" panose="05000000000000000000" pitchFamily="2" charset="2"/>
              <a:buChar char="q"/>
            </a:pPr>
            <a:endParaRPr lang="en-US" sz="3200" dirty="0"/>
          </a:p>
          <a:p>
            <a:pPr>
              <a:buFont typeface="Wingdings" panose="05000000000000000000" pitchFamily="2" charset="2"/>
              <a:buChar char="q"/>
            </a:pPr>
            <a:r>
              <a:rPr lang="en-US" sz="3200" dirty="0"/>
              <a:t>SFG is also used to determine the overall transfer function of a control system.</a:t>
            </a:r>
          </a:p>
          <a:p>
            <a:pPr>
              <a:buFont typeface="Wingdings" panose="05000000000000000000" pitchFamily="2" charset="2"/>
              <a:buChar char="q"/>
            </a:pPr>
            <a:endParaRPr lang="en-US" sz="3200" dirty="0"/>
          </a:p>
          <a:p>
            <a:pPr>
              <a:buFont typeface="Wingdings" panose="05000000000000000000" pitchFamily="2" charset="2"/>
              <a:buChar char="q"/>
            </a:pPr>
            <a:r>
              <a:rPr lang="en-US" sz="3200" dirty="0"/>
              <a:t>SFG is an easier method to determine the transfer function as compared to Block Diagram Reduction as we do not have to reduce the SFG</a:t>
            </a:r>
          </a:p>
        </p:txBody>
      </p:sp>
      <p:sp>
        <p:nvSpPr>
          <p:cNvPr id="5" name="Title 1"/>
          <p:cNvSpPr txBox="1">
            <a:spLocks/>
          </p:cNvSpPr>
          <p:nvPr/>
        </p:nvSpPr>
        <p:spPr>
          <a:xfrm>
            <a:off x="349136" y="349279"/>
            <a:ext cx="11696006" cy="9308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030A0"/>
                </a:solidFill>
              </a:rPr>
              <a:t>Introduction Of Signal Flow Graphs</a:t>
            </a:r>
            <a:endParaRPr lang="en-US" b="1" dirty="0">
              <a:solidFill>
                <a:srgbClr val="7030A0"/>
              </a:solidFill>
            </a:endParaRPr>
          </a:p>
        </p:txBody>
      </p:sp>
    </p:spTree>
    <p:extLst>
      <p:ext uri="{BB962C8B-B14F-4D97-AF65-F5344CB8AC3E}">
        <p14:creationId xmlns:p14="http://schemas.microsoft.com/office/powerpoint/2010/main" val="30166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17" y="-18411"/>
            <a:ext cx="10515600" cy="606808"/>
          </a:xfrm>
        </p:spPr>
        <p:txBody>
          <a:bodyPr>
            <a:normAutofit fontScale="90000"/>
          </a:bodyPr>
          <a:lstStyle/>
          <a:p>
            <a:pPr algn="ctr"/>
            <a:r>
              <a:rPr lang="en-US" b="1" dirty="0">
                <a:solidFill>
                  <a:srgbClr val="7030A0"/>
                </a:solidFill>
              </a:rPr>
              <a:t>Elements of A Signal Flow Graph</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82322" y="529124"/>
            <a:ext cx="7524750" cy="1993583"/>
          </a:xfrm>
          <a:prstGeom prst="rect">
            <a:avLst/>
          </a:prstGeom>
        </p:spPr>
      </p:pic>
      <p:sp>
        <p:nvSpPr>
          <p:cNvPr id="8" name="Content Placeholder 2">
            <a:extLst>
              <a:ext uri="{FF2B5EF4-FFF2-40B4-BE49-F238E27FC236}">
                <a16:creationId xmlns:a16="http://schemas.microsoft.com/office/drawing/2014/main" id="{A51F704E-C523-4DAC-B8F4-4A46E8212BFC}"/>
              </a:ext>
            </a:extLst>
          </p:cNvPr>
          <p:cNvSpPr txBox="1">
            <a:spLocks/>
          </p:cNvSpPr>
          <p:nvPr/>
        </p:nvSpPr>
        <p:spPr>
          <a:xfrm>
            <a:off x="294673" y="2755881"/>
            <a:ext cx="11825288" cy="3811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rgbClr val="002060"/>
                </a:solidFill>
              </a:rPr>
              <a:t>Loop: </a:t>
            </a:r>
            <a:r>
              <a:rPr lang="en-US" dirty="0"/>
              <a:t>It is a path which originates and terminates at the same Node is called as Loop. For Example: Start node y</a:t>
            </a:r>
            <a:r>
              <a:rPr lang="en-US" baseline="-25000" dirty="0"/>
              <a:t>2 </a:t>
            </a:r>
            <a:r>
              <a:rPr lang="en-US" dirty="0"/>
              <a:t>and goes to y</a:t>
            </a:r>
            <a:r>
              <a:rPr lang="en-US" baseline="-25000" dirty="0"/>
              <a:t>3</a:t>
            </a:r>
            <a:r>
              <a:rPr lang="en-US" dirty="0"/>
              <a:t> then return back to original node y</a:t>
            </a:r>
            <a:r>
              <a:rPr lang="en-US" baseline="-25000" dirty="0"/>
              <a:t>2</a:t>
            </a:r>
            <a:r>
              <a:rPr lang="en-US" dirty="0"/>
              <a:t> is called the Loop. Similarly, y</a:t>
            </a:r>
            <a:r>
              <a:rPr lang="en-US" baseline="-25000" dirty="0"/>
              <a:t>3</a:t>
            </a:r>
            <a:r>
              <a:rPr lang="en-US" dirty="0"/>
              <a:t> to y</a:t>
            </a:r>
            <a:r>
              <a:rPr lang="en-US" baseline="-25000" dirty="0"/>
              <a:t>4</a:t>
            </a:r>
            <a:r>
              <a:rPr lang="en-US" dirty="0"/>
              <a:t> and return  back to original y</a:t>
            </a:r>
            <a:r>
              <a:rPr lang="en-US" baseline="-25000" dirty="0"/>
              <a:t>3</a:t>
            </a:r>
            <a:r>
              <a:rPr lang="en-US" baseline="30000" dirty="0"/>
              <a:t> </a:t>
            </a:r>
            <a:r>
              <a:rPr lang="en-US" dirty="0"/>
              <a:t>is called as Loop. In this example 3 Loop.</a:t>
            </a:r>
          </a:p>
          <a:p>
            <a:pPr marL="0" indent="0" algn="just">
              <a:buNone/>
            </a:pPr>
            <a:endParaRPr lang="en-US" b="1" dirty="0">
              <a:solidFill>
                <a:srgbClr val="FF0000"/>
              </a:solidFill>
            </a:endParaRPr>
          </a:p>
          <a:p>
            <a:pPr marL="0" indent="0" algn="just">
              <a:buNone/>
            </a:pPr>
            <a:r>
              <a:rPr lang="en-US" b="1" dirty="0">
                <a:solidFill>
                  <a:srgbClr val="C00000"/>
                </a:solidFill>
              </a:rPr>
              <a:t>Loop Gain: Home Work</a:t>
            </a:r>
            <a:r>
              <a:rPr lang="en-US" dirty="0">
                <a:solidFill>
                  <a:srgbClr val="C00000"/>
                </a:solidFill>
              </a:rPr>
              <a:t>.</a:t>
            </a:r>
          </a:p>
          <a:p>
            <a:pPr marL="0" indent="0" algn="just">
              <a:buNone/>
            </a:pPr>
            <a:endParaRPr lang="en-US" dirty="0">
              <a:solidFill>
                <a:srgbClr val="C00000"/>
              </a:solidFill>
            </a:endParaRPr>
          </a:p>
          <a:p>
            <a:pPr marL="0" indent="0" algn="just">
              <a:buNone/>
            </a:pPr>
            <a:r>
              <a:rPr lang="en-US" b="1" dirty="0">
                <a:solidFill>
                  <a:srgbClr val="002060"/>
                </a:solidFill>
              </a:rPr>
              <a:t>Self Loop: </a:t>
            </a:r>
            <a:r>
              <a:rPr lang="en-US" dirty="0"/>
              <a:t>loop with only one branch is called as Self Loop.</a:t>
            </a:r>
          </a:p>
        </p:txBody>
      </p:sp>
    </p:spTree>
    <p:extLst>
      <p:ext uri="{BB962C8B-B14F-4D97-AF65-F5344CB8AC3E}">
        <p14:creationId xmlns:p14="http://schemas.microsoft.com/office/powerpoint/2010/main" val="40579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17" y="-18411"/>
            <a:ext cx="10515600" cy="606808"/>
          </a:xfrm>
        </p:spPr>
        <p:txBody>
          <a:bodyPr>
            <a:normAutofit fontScale="90000"/>
          </a:bodyPr>
          <a:lstStyle/>
          <a:p>
            <a:pPr algn="ctr"/>
            <a:r>
              <a:rPr lang="en-US" b="1" dirty="0">
                <a:solidFill>
                  <a:srgbClr val="7030A0"/>
                </a:solidFill>
              </a:rPr>
              <a:t>Elements of A Signal Flow Graph</a:t>
            </a:r>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982322" y="529124"/>
            <a:ext cx="7524750" cy="1993583"/>
          </a:xfrm>
          <a:prstGeom prst="rect">
            <a:avLst/>
          </a:prstGeom>
        </p:spPr>
      </p:pic>
      <p:sp>
        <p:nvSpPr>
          <p:cNvPr id="8" name="Content Placeholder 2">
            <a:extLst>
              <a:ext uri="{FF2B5EF4-FFF2-40B4-BE49-F238E27FC236}">
                <a16:creationId xmlns:a16="http://schemas.microsoft.com/office/drawing/2014/main" id="{A51F704E-C523-4DAC-B8F4-4A46E8212BFC}"/>
              </a:ext>
            </a:extLst>
          </p:cNvPr>
          <p:cNvSpPr txBox="1">
            <a:spLocks/>
          </p:cNvSpPr>
          <p:nvPr/>
        </p:nvSpPr>
        <p:spPr>
          <a:xfrm>
            <a:off x="294673" y="2755881"/>
            <a:ext cx="11825288" cy="38118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rgbClr val="C00000"/>
                </a:solidFill>
              </a:rPr>
              <a:t>Touching Loops: Home Work</a:t>
            </a:r>
          </a:p>
          <a:p>
            <a:pPr marL="0" indent="0" algn="just">
              <a:buNone/>
            </a:pPr>
            <a:endParaRPr lang="en-US" b="1" dirty="0">
              <a:solidFill>
                <a:srgbClr val="C00000"/>
              </a:solidFill>
            </a:endParaRPr>
          </a:p>
          <a:p>
            <a:pPr marL="0" indent="0" algn="just">
              <a:buNone/>
            </a:pPr>
            <a:r>
              <a:rPr lang="en-US" b="1" dirty="0">
                <a:solidFill>
                  <a:srgbClr val="C00000"/>
                </a:solidFill>
              </a:rPr>
              <a:t>Non-Touching Loops: Home Work.</a:t>
            </a:r>
          </a:p>
          <a:p>
            <a:pPr marL="0" indent="0" algn="just">
              <a:buNone/>
            </a:pPr>
            <a:endParaRPr lang="en-US" dirty="0"/>
          </a:p>
          <a:p>
            <a:pPr marL="0" indent="0" algn="just">
              <a:buNone/>
            </a:pPr>
            <a:r>
              <a:rPr lang="en-US" b="1" dirty="0">
                <a:solidFill>
                  <a:srgbClr val="002060"/>
                </a:solidFill>
              </a:rPr>
              <a:t>Pair Of Non-Touching Loops: </a:t>
            </a:r>
            <a:r>
              <a:rPr lang="en-US" dirty="0"/>
              <a:t>If pair of two Non-Touching loops in a Signal Flow Graph called as a pair of Non-Touching Loops.</a:t>
            </a:r>
          </a:p>
          <a:p>
            <a:pPr marL="0" indent="0" algn="just">
              <a:buNone/>
            </a:pPr>
            <a:endParaRPr lang="en-US" dirty="0"/>
          </a:p>
          <a:p>
            <a:pPr marL="0" indent="0" algn="just">
              <a:buNone/>
            </a:pPr>
            <a:r>
              <a:rPr lang="en-US" b="1" dirty="0">
                <a:solidFill>
                  <a:srgbClr val="002060"/>
                </a:solidFill>
              </a:rPr>
              <a:t>Triplet of Non-Touching Loops: </a:t>
            </a:r>
            <a:r>
              <a:rPr lang="en-US" dirty="0"/>
              <a:t>If there are three Non-Touching loops in a Signal Flow Graph called as a Triplet of Non-Touching Loops.</a:t>
            </a:r>
          </a:p>
        </p:txBody>
      </p:sp>
    </p:spTree>
    <p:extLst>
      <p:ext uri="{BB962C8B-B14F-4D97-AF65-F5344CB8AC3E}">
        <p14:creationId xmlns:p14="http://schemas.microsoft.com/office/powerpoint/2010/main" val="413315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C1A5-468C-40B3-940A-06950E0C21D1}"/>
              </a:ext>
            </a:extLst>
          </p:cNvPr>
          <p:cNvSpPr>
            <a:spLocks noGrp="1"/>
          </p:cNvSpPr>
          <p:nvPr>
            <p:ph type="title"/>
          </p:nvPr>
        </p:nvSpPr>
        <p:spPr>
          <a:xfrm>
            <a:off x="189880" y="190831"/>
            <a:ext cx="12002120" cy="657018"/>
          </a:xfrm>
        </p:spPr>
        <p:txBody>
          <a:bodyPr>
            <a:normAutofit/>
          </a:bodyPr>
          <a:lstStyle/>
          <a:p>
            <a:pPr algn="ctr"/>
            <a:r>
              <a:rPr lang="en-US" sz="3200" b="1" dirty="0">
                <a:solidFill>
                  <a:srgbClr val="7030A0"/>
                </a:solidFill>
              </a:rPr>
              <a:t>Equivalent Representation of Block Diagrams into Signal Flow Graph (SFG)</a:t>
            </a:r>
            <a:endParaRPr lang="th-TH" sz="3200" b="1" dirty="0">
              <a:solidFill>
                <a:srgbClr val="7030A0"/>
              </a:solidFill>
            </a:endParaRPr>
          </a:p>
        </p:txBody>
      </p:sp>
      <p:pic>
        <p:nvPicPr>
          <p:cNvPr id="5" name="Picture 4">
            <a:extLst>
              <a:ext uri="{FF2B5EF4-FFF2-40B4-BE49-F238E27FC236}">
                <a16:creationId xmlns:a16="http://schemas.microsoft.com/office/drawing/2014/main" id="{2B628F28-CCD8-403C-9AB0-90515C71F7C9}"/>
              </a:ext>
            </a:extLst>
          </p:cNvPr>
          <p:cNvPicPr>
            <a:picLocks noChangeAspect="1"/>
          </p:cNvPicPr>
          <p:nvPr/>
        </p:nvPicPr>
        <p:blipFill>
          <a:blip r:embed="rId2">
            <a:duotone>
              <a:schemeClr val="accent6">
                <a:shade val="45000"/>
                <a:satMod val="135000"/>
              </a:schemeClr>
              <a:prstClr val="white"/>
            </a:duotone>
          </a:blip>
          <a:stretch>
            <a:fillRect/>
          </a:stretch>
        </p:blipFill>
        <p:spPr>
          <a:xfrm>
            <a:off x="302150" y="1239879"/>
            <a:ext cx="11281493" cy="5276850"/>
          </a:xfrm>
          <a:prstGeom prst="rect">
            <a:avLst/>
          </a:prstGeom>
        </p:spPr>
      </p:pic>
      <p:cxnSp>
        <p:nvCxnSpPr>
          <p:cNvPr id="7" name="Connector: Curved 6">
            <a:extLst>
              <a:ext uri="{FF2B5EF4-FFF2-40B4-BE49-F238E27FC236}">
                <a16:creationId xmlns:a16="http://schemas.microsoft.com/office/drawing/2014/main" id="{BDD43FEE-C4CC-4D64-A5EE-6A98AFCC62DD}"/>
              </a:ext>
            </a:extLst>
          </p:cNvPr>
          <p:cNvCxnSpPr/>
          <p:nvPr/>
        </p:nvCxnSpPr>
        <p:spPr>
          <a:xfrm rot="10800000" flipV="1">
            <a:off x="3872285" y="731520"/>
            <a:ext cx="1693628" cy="683812"/>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F4901FC-09BA-4054-925D-71802FC9B995}"/>
              </a:ext>
            </a:extLst>
          </p:cNvPr>
          <p:cNvCxnSpPr/>
          <p:nvPr/>
        </p:nvCxnSpPr>
        <p:spPr>
          <a:xfrm rot="16200000" flipH="1">
            <a:off x="9059041" y="901003"/>
            <a:ext cx="766266" cy="659958"/>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A85B978-3136-4F1D-A719-E95E76C773A1}"/>
              </a:ext>
            </a:extLst>
          </p:cNvPr>
          <p:cNvSpPr txBox="1"/>
          <p:nvPr/>
        </p:nvSpPr>
        <p:spPr>
          <a:xfrm>
            <a:off x="453224" y="2329732"/>
            <a:ext cx="11281493" cy="707886"/>
          </a:xfrm>
          <a:prstGeom prst="rect">
            <a:avLst/>
          </a:prstGeom>
          <a:noFill/>
        </p:spPr>
        <p:txBody>
          <a:bodyPr wrap="square" rtlCol="0">
            <a:spAutoFit/>
          </a:bodyPr>
          <a:lstStyle/>
          <a:p>
            <a:r>
              <a:rPr lang="en-US" sz="4000" dirty="0"/>
              <a:t>Summing Point Converted into a Node in case of SFG </a:t>
            </a:r>
            <a:endParaRPr lang="th-TH" sz="4000" dirty="0"/>
          </a:p>
        </p:txBody>
      </p:sp>
      <p:sp>
        <p:nvSpPr>
          <p:cNvPr id="12" name="TextBox 11">
            <a:extLst>
              <a:ext uri="{FF2B5EF4-FFF2-40B4-BE49-F238E27FC236}">
                <a16:creationId xmlns:a16="http://schemas.microsoft.com/office/drawing/2014/main" id="{299762B2-822D-4B75-BBB4-00A74111E3F9}"/>
              </a:ext>
            </a:extLst>
          </p:cNvPr>
          <p:cNvSpPr txBox="1"/>
          <p:nvPr/>
        </p:nvSpPr>
        <p:spPr>
          <a:xfrm>
            <a:off x="453223" y="4519501"/>
            <a:ext cx="11281493" cy="646331"/>
          </a:xfrm>
          <a:prstGeom prst="rect">
            <a:avLst/>
          </a:prstGeom>
          <a:noFill/>
        </p:spPr>
        <p:txBody>
          <a:bodyPr wrap="square" rtlCol="0">
            <a:spAutoFit/>
          </a:bodyPr>
          <a:lstStyle/>
          <a:p>
            <a:r>
              <a:rPr lang="en-US" sz="3600" dirty="0"/>
              <a:t>Stake-Off Point is represented as a Node in case of SFG </a:t>
            </a:r>
            <a:endParaRPr lang="th-TH" sz="3600" dirty="0"/>
          </a:p>
        </p:txBody>
      </p:sp>
      <p:sp>
        <p:nvSpPr>
          <p:cNvPr id="13" name="TextBox 12">
            <a:extLst>
              <a:ext uri="{FF2B5EF4-FFF2-40B4-BE49-F238E27FC236}">
                <a16:creationId xmlns:a16="http://schemas.microsoft.com/office/drawing/2014/main" id="{3110A5A4-90CA-418B-BA5A-F3CF41A5CECA}"/>
              </a:ext>
            </a:extLst>
          </p:cNvPr>
          <p:cNvSpPr txBox="1"/>
          <p:nvPr/>
        </p:nvSpPr>
        <p:spPr>
          <a:xfrm>
            <a:off x="550193" y="6024814"/>
            <a:ext cx="11281493" cy="646331"/>
          </a:xfrm>
          <a:prstGeom prst="rect">
            <a:avLst/>
          </a:prstGeom>
          <a:noFill/>
        </p:spPr>
        <p:txBody>
          <a:bodyPr wrap="square" rtlCol="0">
            <a:spAutoFit/>
          </a:bodyPr>
          <a:lstStyle/>
          <a:p>
            <a:r>
              <a:rPr lang="en-US" sz="3600" dirty="0"/>
              <a:t>Block of Gain (G) is represented as a Branch with Gain (G)</a:t>
            </a:r>
            <a:endParaRPr lang="th-TH" sz="3600" dirty="0"/>
          </a:p>
        </p:txBody>
      </p:sp>
    </p:spTree>
    <p:extLst>
      <p:ext uri="{BB962C8B-B14F-4D97-AF65-F5344CB8AC3E}">
        <p14:creationId xmlns:p14="http://schemas.microsoft.com/office/powerpoint/2010/main" val="358503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B9B51-D29B-4D03-A0DE-88F1886560AB}"/>
              </a:ext>
            </a:extLst>
          </p:cNvPr>
          <p:cNvPicPr>
            <a:picLocks noChangeAspect="1"/>
          </p:cNvPicPr>
          <p:nvPr/>
        </p:nvPicPr>
        <p:blipFill>
          <a:blip r:embed="rId2">
            <a:duotone>
              <a:schemeClr val="accent6">
                <a:shade val="45000"/>
                <a:satMod val="135000"/>
              </a:schemeClr>
              <a:prstClr val="white"/>
            </a:duotone>
          </a:blip>
          <a:stretch>
            <a:fillRect/>
          </a:stretch>
        </p:blipFill>
        <p:spPr>
          <a:xfrm>
            <a:off x="189880" y="760326"/>
            <a:ext cx="11717300" cy="5906843"/>
          </a:xfrm>
          <a:prstGeom prst="rect">
            <a:avLst/>
          </a:prstGeom>
        </p:spPr>
      </p:pic>
      <p:sp>
        <p:nvSpPr>
          <p:cNvPr id="6" name="Title 1">
            <a:extLst>
              <a:ext uri="{FF2B5EF4-FFF2-40B4-BE49-F238E27FC236}">
                <a16:creationId xmlns:a16="http://schemas.microsoft.com/office/drawing/2014/main" id="{0D9B3887-533E-4BD6-923E-B1A985A7939D}"/>
              </a:ext>
            </a:extLst>
          </p:cNvPr>
          <p:cNvSpPr>
            <a:spLocks noGrp="1"/>
          </p:cNvSpPr>
          <p:nvPr>
            <p:ph type="title"/>
          </p:nvPr>
        </p:nvSpPr>
        <p:spPr>
          <a:xfrm>
            <a:off x="189880" y="190831"/>
            <a:ext cx="12002120" cy="657018"/>
          </a:xfrm>
        </p:spPr>
        <p:txBody>
          <a:bodyPr>
            <a:normAutofit/>
          </a:bodyPr>
          <a:lstStyle/>
          <a:p>
            <a:pPr algn="ctr"/>
            <a:r>
              <a:rPr lang="en-US" sz="3200" b="1" dirty="0">
                <a:solidFill>
                  <a:srgbClr val="7030A0"/>
                </a:solidFill>
              </a:rPr>
              <a:t>Equivalent Representation of Block Diagrams into Signal Flow Graph (SFG)</a:t>
            </a:r>
            <a:endParaRPr lang="th-TH" sz="3200" b="1" dirty="0">
              <a:solidFill>
                <a:srgbClr val="7030A0"/>
              </a:solidFill>
            </a:endParaRPr>
          </a:p>
        </p:txBody>
      </p:sp>
      <p:sp>
        <p:nvSpPr>
          <p:cNvPr id="7" name="TextBox 6">
            <a:extLst>
              <a:ext uri="{FF2B5EF4-FFF2-40B4-BE49-F238E27FC236}">
                <a16:creationId xmlns:a16="http://schemas.microsoft.com/office/drawing/2014/main" id="{1491386E-D2F5-428B-B884-3A10367C9516}"/>
              </a:ext>
            </a:extLst>
          </p:cNvPr>
          <p:cNvSpPr txBox="1"/>
          <p:nvPr/>
        </p:nvSpPr>
        <p:spPr>
          <a:xfrm>
            <a:off x="284820" y="1477108"/>
            <a:ext cx="11812240" cy="830997"/>
          </a:xfrm>
          <a:prstGeom prst="rect">
            <a:avLst/>
          </a:prstGeom>
          <a:noFill/>
        </p:spPr>
        <p:txBody>
          <a:bodyPr wrap="square" rtlCol="0">
            <a:spAutoFit/>
          </a:bodyPr>
          <a:lstStyle/>
          <a:p>
            <a:r>
              <a:rPr lang="en-US" sz="2400" b="1" dirty="0"/>
              <a:t>Summing point followed by take-of point conversion using two methods one is separate node in SFG and other is common node of SFG </a:t>
            </a:r>
            <a:endParaRPr lang="th-TH" sz="2400" b="1" dirty="0"/>
          </a:p>
        </p:txBody>
      </p:sp>
      <p:sp>
        <p:nvSpPr>
          <p:cNvPr id="8" name="TextBox 7">
            <a:extLst>
              <a:ext uri="{FF2B5EF4-FFF2-40B4-BE49-F238E27FC236}">
                <a16:creationId xmlns:a16="http://schemas.microsoft.com/office/drawing/2014/main" id="{FAA6EFC6-6809-4B1E-812B-372C7F55851C}"/>
              </a:ext>
            </a:extLst>
          </p:cNvPr>
          <p:cNvSpPr txBox="1"/>
          <p:nvPr/>
        </p:nvSpPr>
        <p:spPr>
          <a:xfrm>
            <a:off x="540587" y="4682809"/>
            <a:ext cx="11812240" cy="461665"/>
          </a:xfrm>
          <a:prstGeom prst="rect">
            <a:avLst/>
          </a:prstGeom>
          <a:noFill/>
        </p:spPr>
        <p:txBody>
          <a:bodyPr wrap="square" rtlCol="0">
            <a:spAutoFit/>
          </a:bodyPr>
          <a:lstStyle/>
          <a:p>
            <a:r>
              <a:rPr lang="en-US" sz="2400" b="1" dirty="0"/>
              <a:t>Take-of-point followed by summing point converted into SFG </a:t>
            </a:r>
            <a:endParaRPr lang="th-TH" sz="2400" b="1" dirty="0"/>
          </a:p>
        </p:txBody>
      </p:sp>
    </p:spTree>
    <p:extLst>
      <p:ext uri="{BB962C8B-B14F-4D97-AF65-F5344CB8AC3E}">
        <p14:creationId xmlns:p14="http://schemas.microsoft.com/office/powerpoint/2010/main" val="1306318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915766-3E82-4BF5-A8EF-641A179CC75B}"/>
              </a:ext>
            </a:extLst>
          </p:cNvPr>
          <p:cNvSpPr txBox="1"/>
          <p:nvPr/>
        </p:nvSpPr>
        <p:spPr>
          <a:xfrm>
            <a:off x="622142" y="3044279"/>
            <a:ext cx="10474037" cy="769441"/>
          </a:xfrm>
          <a:prstGeom prst="rect">
            <a:avLst/>
          </a:prstGeom>
          <a:noFill/>
        </p:spPr>
        <p:txBody>
          <a:bodyPr wrap="square" rtlCol="0">
            <a:spAutoFit/>
          </a:bodyPr>
          <a:lstStyle/>
          <a:p>
            <a:pPr algn="ctr"/>
            <a:r>
              <a:rPr lang="en-US" sz="4400" b="1" dirty="0">
                <a:solidFill>
                  <a:srgbClr val="7030A0"/>
                </a:solidFill>
              </a:rPr>
              <a:t>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156147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048D-727A-4ED2-A436-AB55F2CEDE5E}"/>
              </a:ext>
            </a:extLst>
          </p:cNvPr>
          <p:cNvSpPr>
            <a:spLocks noGrp="1"/>
          </p:cNvSpPr>
          <p:nvPr>
            <p:ph type="title"/>
          </p:nvPr>
        </p:nvSpPr>
        <p:spPr>
          <a:xfrm>
            <a:off x="264695" y="365125"/>
            <a:ext cx="11706725" cy="1325563"/>
          </a:xfrm>
        </p:spPr>
        <p:txBody>
          <a:bodyPr>
            <a:normAutofit fontScale="90000"/>
          </a:bodyPr>
          <a:lstStyle/>
          <a:p>
            <a:r>
              <a:rPr lang="en-US" b="1" i="0" dirty="0">
                <a:solidFill>
                  <a:srgbClr val="7030A0"/>
                </a:solidFill>
                <a:effectLst/>
                <a:latin typeface="montserrat"/>
              </a:rPr>
              <a:t>Rule 1</a:t>
            </a:r>
            <a:r>
              <a:rPr lang="en-US" b="0" i="0" dirty="0">
                <a:solidFill>
                  <a:srgbClr val="7030A0"/>
                </a:solidFill>
                <a:effectLst/>
                <a:latin typeface="montserrat"/>
              </a:rPr>
              <a:t>: Incoming signal to a node through a branch is given by the product of a signal at the previous node and the gain of the branch</a:t>
            </a:r>
            <a:endParaRPr lang="th-TH" dirty="0">
              <a:solidFill>
                <a:srgbClr val="7030A0"/>
              </a:solidFill>
            </a:endParaRPr>
          </a:p>
        </p:txBody>
      </p:sp>
      <p:pic>
        <p:nvPicPr>
          <p:cNvPr id="5" name="Picture 4">
            <a:extLst>
              <a:ext uri="{FF2B5EF4-FFF2-40B4-BE49-F238E27FC236}">
                <a16:creationId xmlns:a16="http://schemas.microsoft.com/office/drawing/2014/main" id="{FCDF5799-25A0-4AB5-95C3-F850BDB5F048}"/>
              </a:ext>
            </a:extLst>
          </p:cNvPr>
          <p:cNvPicPr>
            <a:picLocks noChangeAspect="1"/>
          </p:cNvPicPr>
          <p:nvPr/>
        </p:nvPicPr>
        <p:blipFill>
          <a:blip r:embed="rId2"/>
          <a:stretch>
            <a:fillRect/>
          </a:stretch>
        </p:blipFill>
        <p:spPr>
          <a:xfrm>
            <a:off x="1926306" y="2346159"/>
            <a:ext cx="6943725" cy="3573379"/>
          </a:xfrm>
          <a:prstGeom prst="rect">
            <a:avLst/>
          </a:prstGeom>
        </p:spPr>
      </p:pic>
    </p:spTree>
    <p:extLst>
      <p:ext uri="{BB962C8B-B14F-4D97-AF65-F5344CB8AC3E}">
        <p14:creationId xmlns:p14="http://schemas.microsoft.com/office/powerpoint/2010/main" val="349921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D295-DC6D-4930-9468-B31F10A50486}"/>
              </a:ext>
            </a:extLst>
          </p:cNvPr>
          <p:cNvSpPr>
            <a:spLocks noGrp="1"/>
          </p:cNvSpPr>
          <p:nvPr>
            <p:ph type="title"/>
          </p:nvPr>
        </p:nvSpPr>
        <p:spPr>
          <a:xfrm>
            <a:off x="96253" y="365125"/>
            <a:ext cx="11947358" cy="1325563"/>
          </a:xfrm>
        </p:spPr>
        <p:txBody>
          <a:bodyPr>
            <a:normAutofit fontScale="90000"/>
          </a:bodyPr>
          <a:lstStyle/>
          <a:p>
            <a:pPr algn="just"/>
            <a:r>
              <a:rPr lang="en-US" b="1" i="0" dirty="0">
                <a:solidFill>
                  <a:srgbClr val="7030A0"/>
                </a:solidFill>
                <a:effectLst/>
                <a:latin typeface="montserrat"/>
              </a:rPr>
              <a:t>Rule 2</a:t>
            </a:r>
            <a:r>
              <a:rPr lang="en-US" b="0" i="0" dirty="0">
                <a:solidFill>
                  <a:srgbClr val="7030A0"/>
                </a:solidFill>
                <a:effectLst/>
                <a:latin typeface="montserrat"/>
              </a:rPr>
              <a:t> : Cascaded branches can be combined to give a single branch whose transmittance is equal to the product of individual branch transmittance. </a:t>
            </a:r>
            <a:endParaRPr lang="th-TH" dirty="0">
              <a:solidFill>
                <a:srgbClr val="7030A0"/>
              </a:solidFill>
            </a:endParaRPr>
          </a:p>
        </p:txBody>
      </p:sp>
      <p:pic>
        <p:nvPicPr>
          <p:cNvPr id="5" name="Picture 4">
            <a:extLst>
              <a:ext uri="{FF2B5EF4-FFF2-40B4-BE49-F238E27FC236}">
                <a16:creationId xmlns:a16="http://schemas.microsoft.com/office/drawing/2014/main" id="{42449972-58F6-45E7-9C95-29C23014E625}"/>
              </a:ext>
            </a:extLst>
          </p:cNvPr>
          <p:cNvPicPr>
            <a:picLocks noChangeAspect="1"/>
          </p:cNvPicPr>
          <p:nvPr/>
        </p:nvPicPr>
        <p:blipFill>
          <a:blip r:embed="rId2"/>
          <a:stretch>
            <a:fillRect/>
          </a:stretch>
        </p:blipFill>
        <p:spPr>
          <a:xfrm>
            <a:off x="2543175" y="2757487"/>
            <a:ext cx="7105650" cy="1343025"/>
          </a:xfrm>
          <a:prstGeom prst="rect">
            <a:avLst/>
          </a:prstGeom>
        </p:spPr>
      </p:pic>
    </p:spTree>
    <p:extLst>
      <p:ext uri="{BB962C8B-B14F-4D97-AF65-F5344CB8AC3E}">
        <p14:creationId xmlns:p14="http://schemas.microsoft.com/office/powerpoint/2010/main" val="1211086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EF51-FEC8-476E-BDC2-8803ED6D3364}"/>
              </a:ext>
            </a:extLst>
          </p:cNvPr>
          <p:cNvSpPr>
            <a:spLocks noGrp="1"/>
          </p:cNvSpPr>
          <p:nvPr>
            <p:ph type="title"/>
          </p:nvPr>
        </p:nvSpPr>
        <p:spPr>
          <a:xfrm>
            <a:off x="84221" y="365125"/>
            <a:ext cx="12019547" cy="1325563"/>
          </a:xfrm>
        </p:spPr>
        <p:txBody>
          <a:bodyPr>
            <a:normAutofit fontScale="90000"/>
          </a:bodyPr>
          <a:lstStyle/>
          <a:p>
            <a:pPr algn="just"/>
            <a:r>
              <a:rPr lang="en-US" b="1" i="0" dirty="0">
                <a:solidFill>
                  <a:srgbClr val="7030A0"/>
                </a:solidFill>
                <a:effectLst/>
                <a:latin typeface="montserrat"/>
              </a:rPr>
              <a:t>Rule 3</a:t>
            </a:r>
            <a:r>
              <a:rPr lang="en-US" b="0" i="0" dirty="0">
                <a:solidFill>
                  <a:srgbClr val="7030A0"/>
                </a:solidFill>
                <a:effectLst/>
                <a:latin typeface="montserrat"/>
              </a:rPr>
              <a:t>: Parallel branches may be represented by a single branch whose transmittance is the sum of individual branch transmittance.</a:t>
            </a:r>
            <a:endParaRPr lang="th-TH" dirty="0">
              <a:solidFill>
                <a:srgbClr val="7030A0"/>
              </a:solidFill>
            </a:endParaRPr>
          </a:p>
        </p:txBody>
      </p:sp>
      <p:pic>
        <p:nvPicPr>
          <p:cNvPr id="5" name="Picture 4">
            <a:extLst>
              <a:ext uri="{FF2B5EF4-FFF2-40B4-BE49-F238E27FC236}">
                <a16:creationId xmlns:a16="http://schemas.microsoft.com/office/drawing/2014/main" id="{9ECFF19D-574D-47D5-AB0F-C511FFB0A8F8}"/>
              </a:ext>
            </a:extLst>
          </p:cNvPr>
          <p:cNvPicPr>
            <a:picLocks noChangeAspect="1"/>
          </p:cNvPicPr>
          <p:nvPr/>
        </p:nvPicPr>
        <p:blipFill>
          <a:blip r:embed="rId2"/>
          <a:stretch>
            <a:fillRect/>
          </a:stretch>
        </p:blipFill>
        <p:spPr>
          <a:xfrm>
            <a:off x="1354304" y="2586789"/>
            <a:ext cx="7077075" cy="3536281"/>
          </a:xfrm>
          <a:prstGeom prst="rect">
            <a:avLst/>
          </a:prstGeom>
        </p:spPr>
      </p:pic>
    </p:spTree>
    <p:extLst>
      <p:ext uri="{BB962C8B-B14F-4D97-AF65-F5344CB8AC3E}">
        <p14:creationId xmlns:p14="http://schemas.microsoft.com/office/powerpoint/2010/main" val="423930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48DF-1FB2-4F7A-9BAD-AE2C2E24E01A}"/>
              </a:ext>
            </a:extLst>
          </p:cNvPr>
          <p:cNvSpPr>
            <a:spLocks noGrp="1"/>
          </p:cNvSpPr>
          <p:nvPr>
            <p:ph type="title"/>
          </p:nvPr>
        </p:nvSpPr>
        <p:spPr>
          <a:xfrm>
            <a:off x="120316" y="365125"/>
            <a:ext cx="11887200" cy="1325563"/>
          </a:xfrm>
        </p:spPr>
        <p:txBody>
          <a:bodyPr>
            <a:noAutofit/>
          </a:bodyPr>
          <a:lstStyle/>
          <a:p>
            <a:pPr algn="just"/>
            <a:r>
              <a:rPr lang="en-US" sz="3600" b="1" i="0" dirty="0">
                <a:solidFill>
                  <a:srgbClr val="7030A0"/>
                </a:solidFill>
                <a:effectLst/>
                <a:latin typeface="montserrat"/>
              </a:rPr>
              <a:t>Rule 4</a:t>
            </a:r>
            <a:r>
              <a:rPr lang="en-US" sz="3600" b="0" i="0" dirty="0">
                <a:solidFill>
                  <a:srgbClr val="7030A0"/>
                </a:solidFill>
                <a:effectLst/>
                <a:latin typeface="montserrat"/>
              </a:rPr>
              <a:t>: A mixed node can be eliminated by multiplying the transmittance of the outgoing branch (from the mixed node) to the transmittance of all incoming branches to the mixed node. </a:t>
            </a:r>
            <a:endParaRPr lang="th-TH" sz="3600" dirty="0">
              <a:solidFill>
                <a:srgbClr val="7030A0"/>
              </a:solidFill>
            </a:endParaRPr>
          </a:p>
        </p:txBody>
      </p:sp>
      <p:pic>
        <p:nvPicPr>
          <p:cNvPr id="5" name="Picture 4">
            <a:extLst>
              <a:ext uri="{FF2B5EF4-FFF2-40B4-BE49-F238E27FC236}">
                <a16:creationId xmlns:a16="http://schemas.microsoft.com/office/drawing/2014/main" id="{7653A4BC-AE27-4322-B5FE-706C5DAA24FD}"/>
              </a:ext>
            </a:extLst>
          </p:cNvPr>
          <p:cNvPicPr>
            <a:picLocks noChangeAspect="1"/>
          </p:cNvPicPr>
          <p:nvPr/>
        </p:nvPicPr>
        <p:blipFill>
          <a:blip r:embed="rId2"/>
          <a:stretch>
            <a:fillRect/>
          </a:stretch>
        </p:blipFill>
        <p:spPr>
          <a:xfrm>
            <a:off x="1394159" y="2855034"/>
            <a:ext cx="7334250" cy="2731921"/>
          </a:xfrm>
          <a:prstGeom prst="rect">
            <a:avLst/>
          </a:prstGeom>
        </p:spPr>
      </p:pic>
    </p:spTree>
    <p:extLst>
      <p:ext uri="{BB962C8B-B14F-4D97-AF65-F5344CB8AC3E}">
        <p14:creationId xmlns:p14="http://schemas.microsoft.com/office/powerpoint/2010/main" val="3894027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6E8-26F9-43BE-AA71-87406D5CDE9B}"/>
              </a:ext>
            </a:extLst>
          </p:cNvPr>
          <p:cNvSpPr>
            <a:spLocks noGrp="1"/>
          </p:cNvSpPr>
          <p:nvPr>
            <p:ph type="title"/>
          </p:nvPr>
        </p:nvSpPr>
        <p:spPr>
          <a:xfrm>
            <a:off x="192505" y="365125"/>
            <a:ext cx="11863137" cy="1973262"/>
          </a:xfrm>
        </p:spPr>
        <p:txBody>
          <a:bodyPr>
            <a:normAutofit fontScale="90000"/>
          </a:bodyPr>
          <a:lstStyle/>
          <a:p>
            <a:pPr algn="just"/>
            <a:r>
              <a:rPr lang="en-US" b="1" i="0" dirty="0">
                <a:solidFill>
                  <a:srgbClr val="7030A0"/>
                </a:solidFill>
                <a:effectLst/>
                <a:latin typeface="montserrat"/>
              </a:rPr>
              <a:t>Rule 5</a:t>
            </a:r>
            <a:r>
              <a:rPr lang="en-US" b="0" i="0" dirty="0">
                <a:solidFill>
                  <a:srgbClr val="7030A0"/>
                </a:solidFill>
                <a:effectLst/>
                <a:latin typeface="montserrat"/>
              </a:rPr>
              <a:t>: A loop may be eliminated by writing equations at the input and output node and rearranging the equations to find the ratio of output to input. This ratio gives the gain of the resultant branch.</a:t>
            </a:r>
            <a:endParaRPr lang="th-TH" dirty="0">
              <a:solidFill>
                <a:srgbClr val="7030A0"/>
              </a:solidFill>
            </a:endParaRPr>
          </a:p>
        </p:txBody>
      </p:sp>
      <p:pic>
        <p:nvPicPr>
          <p:cNvPr id="5" name="Picture 4">
            <a:extLst>
              <a:ext uri="{FF2B5EF4-FFF2-40B4-BE49-F238E27FC236}">
                <a16:creationId xmlns:a16="http://schemas.microsoft.com/office/drawing/2014/main" id="{2FBDE2D1-BF2D-4DAE-A214-BD44B721ECE6}"/>
              </a:ext>
            </a:extLst>
          </p:cNvPr>
          <p:cNvPicPr>
            <a:picLocks noChangeAspect="1"/>
          </p:cNvPicPr>
          <p:nvPr/>
        </p:nvPicPr>
        <p:blipFill>
          <a:blip r:embed="rId2"/>
          <a:stretch>
            <a:fillRect/>
          </a:stretch>
        </p:blipFill>
        <p:spPr>
          <a:xfrm>
            <a:off x="2576512" y="2338387"/>
            <a:ext cx="7038975" cy="2181225"/>
          </a:xfrm>
          <a:prstGeom prst="rect">
            <a:avLst/>
          </a:prstGeom>
        </p:spPr>
      </p:pic>
    </p:spTree>
    <p:extLst>
      <p:ext uri="{BB962C8B-B14F-4D97-AF65-F5344CB8AC3E}">
        <p14:creationId xmlns:p14="http://schemas.microsoft.com/office/powerpoint/2010/main" val="179187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365125"/>
            <a:ext cx="11658599" cy="1325563"/>
          </a:xfrm>
        </p:spPr>
        <p:txBody>
          <a:bodyPr/>
          <a:lstStyle/>
          <a:p>
            <a:r>
              <a:rPr lang="en-US" b="1" dirty="0">
                <a:solidFill>
                  <a:srgbClr val="7030A0"/>
                </a:solidFill>
              </a:rPr>
              <a:t>Example: Construct the SFG of the following algebraic equations:</a:t>
            </a:r>
          </a:p>
        </p:txBody>
      </p:sp>
      <mc:AlternateContent xmlns:mc="http://schemas.openxmlformats.org/markup-compatibility/2006" xmlns:a14="http://schemas.microsoft.com/office/drawing/2010/main">
        <mc:Choice Requires="a14">
          <p:sp>
            <p:nvSpPr>
              <p:cNvPr id="5" name="TextBox 4"/>
              <p:cNvSpPr txBox="1"/>
              <p:nvPr/>
            </p:nvSpPr>
            <p:spPr>
              <a:xfrm>
                <a:off x="1271628" y="2639793"/>
                <a:ext cx="4948086"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12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oMath>
                  </m:oMathPara>
                </a14:m>
                <a:endParaRPr lang="en-US" sz="4400" dirty="0"/>
              </a:p>
            </p:txBody>
          </p:sp>
        </mc:Choice>
        <mc:Fallback xmlns="">
          <p:sp>
            <p:nvSpPr>
              <p:cNvPr id="5" name="TextBox 4"/>
              <p:cNvSpPr txBox="1">
                <a:spLocks noRot="1" noChangeAspect="1" noMove="1" noResize="1" noEditPoints="1" noAdjustHandles="1" noChangeArrowheads="1" noChangeShapeType="1" noTextEdit="1"/>
              </p:cNvSpPr>
              <p:nvPr/>
            </p:nvSpPr>
            <p:spPr>
              <a:xfrm>
                <a:off x="1271628" y="2639793"/>
                <a:ext cx="4948086" cy="677108"/>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13822" y="3332446"/>
                <a:ext cx="49501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oMath>
                  </m:oMathPara>
                </a14:m>
                <a:endParaRPr lang="en-US" sz="4400" dirty="0"/>
              </a:p>
            </p:txBody>
          </p:sp>
        </mc:Choice>
        <mc:Fallback xmlns="">
          <p:sp>
            <p:nvSpPr>
              <p:cNvPr id="6" name="TextBox 5"/>
              <p:cNvSpPr txBox="1">
                <a:spLocks noRot="1" noChangeAspect="1" noMove="1" noResize="1" noEditPoints="1" noAdjustHandles="1" noChangeArrowheads="1" noChangeShapeType="1" noTextEdit="1"/>
              </p:cNvSpPr>
              <p:nvPr/>
            </p:nvSpPr>
            <p:spPr>
              <a:xfrm>
                <a:off x="1213822" y="3332446"/>
                <a:ext cx="4950138" cy="677108"/>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71627" y="3965356"/>
                <a:ext cx="6974730"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oMath>
                  </m:oMathPara>
                </a14:m>
                <a:endParaRPr lang="en-US" sz="4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71627" y="3965356"/>
                <a:ext cx="6974730" cy="67710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13822" y="4799400"/>
                <a:ext cx="49501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oMath>
                  </m:oMathPara>
                </a14:m>
                <a:endParaRPr lang="en-US" sz="4400" dirty="0"/>
              </a:p>
            </p:txBody>
          </p:sp>
        </mc:Choice>
        <mc:Fallback xmlns="">
          <p:sp>
            <p:nvSpPr>
              <p:cNvPr id="9" name="TextBox 8"/>
              <p:cNvSpPr txBox="1">
                <a:spLocks noRot="1" noChangeAspect="1" noMove="1" noResize="1" noEditPoints="1" noAdjustHandles="1" noChangeArrowheads="1" noChangeShapeType="1" noTextEdit="1"/>
              </p:cNvSpPr>
              <p:nvPr/>
            </p:nvSpPr>
            <p:spPr>
              <a:xfrm>
                <a:off x="1213822" y="4799400"/>
                <a:ext cx="4950138" cy="677108"/>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16647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997D49-F5AC-468A-BFF0-9858DE44E5A0}"/>
              </a:ext>
            </a:extLst>
          </p:cNvPr>
          <p:cNvPicPr>
            <a:picLocks noChangeAspect="1"/>
          </p:cNvPicPr>
          <p:nvPr/>
        </p:nvPicPr>
        <p:blipFill>
          <a:blip r:embed="rId2"/>
          <a:stretch>
            <a:fillRect/>
          </a:stretch>
        </p:blipFill>
        <p:spPr>
          <a:xfrm>
            <a:off x="1740819" y="1612231"/>
            <a:ext cx="7362825" cy="3169820"/>
          </a:xfrm>
          <a:prstGeom prst="rect">
            <a:avLst/>
          </a:prstGeom>
        </p:spPr>
      </p:pic>
      <p:sp>
        <p:nvSpPr>
          <p:cNvPr id="6" name="TextBox 5">
            <a:extLst>
              <a:ext uri="{FF2B5EF4-FFF2-40B4-BE49-F238E27FC236}">
                <a16:creationId xmlns:a16="http://schemas.microsoft.com/office/drawing/2014/main" id="{9C915766-3E82-4BF5-A8EF-641A179CC75B}"/>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3015589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36754-4FA1-4658-AE5E-525FE44F0474}"/>
              </a:ext>
            </a:extLst>
          </p:cNvPr>
          <p:cNvPicPr>
            <a:picLocks noChangeAspect="1"/>
          </p:cNvPicPr>
          <p:nvPr/>
        </p:nvPicPr>
        <p:blipFill>
          <a:blip r:embed="rId2"/>
          <a:stretch>
            <a:fillRect/>
          </a:stretch>
        </p:blipFill>
        <p:spPr>
          <a:xfrm>
            <a:off x="766260" y="1922546"/>
            <a:ext cx="7534275" cy="1352550"/>
          </a:xfrm>
          <a:prstGeom prst="rect">
            <a:avLst/>
          </a:prstGeom>
        </p:spPr>
      </p:pic>
      <p:pic>
        <p:nvPicPr>
          <p:cNvPr id="7" name="Picture 6">
            <a:extLst>
              <a:ext uri="{FF2B5EF4-FFF2-40B4-BE49-F238E27FC236}">
                <a16:creationId xmlns:a16="http://schemas.microsoft.com/office/drawing/2014/main" id="{8D661394-8163-4253-80A8-10D79E2287F0}"/>
              </a:ext>
            </a:extLst>
          </p:cNvPr>
          <p:cNvPicPr>
            <a:picLocks noChangeAspect="1"/>
          </p:cNvPicPr>
          <p:nvPr/>
        </p:nvPicPr>
        <p:blipFill>
          <a:blip r:embed="rId3"/>
          <a:stretch>
            <a:fillRect/>
          </a:stretch>
        </p:blipFill>
        <p:spPr>
          <a:xfrm>
            <a:off x="680536" y="3876299"/>
            <a:ext cx="7705725" cy="2155909"/>
          </a:xfrm>
          <a:prstGeom prst="rect">
            <a:avLst/>
          </a:prstGeom>
        </p:spPr>
      </p:pic>
      <p:sp>
        <p:nvSpPr>
          <p:cNvPr id="9" name="TextBox 8">
            <a:extLst>
              <a:ext uri="{FF2B5EF4-FFF2-40B4-BE49-F238E27FC236}">
                <a16:creationId xmlns:a16="http://schemas.microsoft.com/office/drawing/2014/main" id="{CB1F56FE-2756-4B6F-BBCB-9E1FBE6892A9}"/>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3791146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253406-2CCA-419C-8114-689EC258D708}"/>
              </a:ext>
            </a:extLst>
          </p:cNvPr>
          <p:cNvPicPr>
            <a:picLocks noChangeAspect="1"/>
          </p:cNvPicPr>
          <p:nvPr/>
        </p:nvPicPr>
        <p:blipFill>
          <a:blip r:embed="rId2"/>
          <a:stretch>
            <a:fillRect/>
          </a:stretch>
        </p:blipFill>
        <p:spPr>
          <a:xfrm>
            <a:off x="1271587" y="938462"/>
            <a:ext cx="7362825" cy="3169820"/>
          </a:xfrm>
          <a:prstGeom prst="rect">
            <a:avLst/>
          </a:prstGeom>
        </p:spPr>
      </p:pic>
      <p:pic>
        <p:nvPicPr>
          <p:cNvPr id="6" name="Picture 5">
            <a:extLst>
              <a:ext uri="{FF2B5EF4-FFF2-40B4-BE49-F238E27FC236}">
                <a16:creationId xmlns:a16="http://schemas.microsoft.com/office/drawing/2014/main" id="{A29F5405-61AF-48AE-8D03-42874B5BF64F}"/>
              </a:ext>
            </a:extLst>
          </p:cNvPr>
          <p:cNvPicPr>
            <a:picLocks noChangeAspect="1"/>
          </p:cNvPicPr>
          <p:nvPr/>
        </p:nvPicPr>
        <p:blipFill>
          <a:blip r:embed="rId3"/>
          <a:stretch>
            <a:fillRect/>
          </a:stretch>
        </p:blipFill>
        <p:spPr>
          <a:xfrm>
            <a:off x="2143125" y="3977190"/>
            <a:ext cx="5619750" cy="2880810"/>
          </a:xfrm>
          <a:prstGeom prst="rect">
            <a:avLst/>
          </a:prstGeom>
        </p:spPr>
      </p:pic>
      <p:sp>
        <p:nvSpPr>
          <p:cNvPr id="8" name="TextBox 7">
            <a:extLst>
              <a:ext uri="{FF2B5EF4-FFF2-40B4-BE49-F238E27FC236}">
                <a16:creationId xmlns:a16="http://schemas.microsoft.com/office/drawing/2014/main" id="{66D083DE-BCE1-4865-BC81-D93D47F58E67}"/>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852204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81C016-12B7-4DE8-AE37-B4F76C6C895E}"/>
              </a:ext>
            </a:extLst>
          </p:cNvPr>
          <p:cNvPicPr>
            <a:picLocks noChangeAspect="1"/>
          </p:cNvPicPr>
          <p:nvPr/>
        </p:nvPicPr>
        <p:blipFill>
          <a:blip r:embed="rId2"/>
          <a:stretch>
            <a:fillRect/>
          </a:stretch>
        </p:blipFill>
        <p:spPr>
          <a:xfrm>
            <a:off x="1239253" y="1624263"/>
            <a:ext cx="9468852" cy="3910263"/>
          </a:xfrm>
          <a:prstGeom prst="rect">
            <a:avLst/>
          </a:prstGeom>
        </p:spPr>
      </p:pic>
      <p:sp>
        <p:nvSpPr>
          <p:cNvPr id="7" name="TextBox 6">
            <a:extLst>
              <a:ext uri="{FF2B5EF4-FFF2-40B4-BE49-F238E27FC236}">
                <a16:creationId xmlns:a16="http://schemas.microsoft.com/office/drawing/2014/main" id="{2D8C3C41-9B98-4147-A537-06BA8BF26008}"/>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399886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14AAE6-8F5B-4983-9D53-A2911122988C}"/>
              </a:ext>
            </a:extLst>
          </p:cNvPr>
          <p:cNvPicPr>
            <a:picLocks noChangeAspect="1"/>
          </p:cNvPicPr>
          <p:nvPr/>
        </p:nvPicPr>
        <p:blipFill>
          <a:blip r:embed="rId2"/>
          <a:stretch>
            <a:fillRect/>
          </a:stretch>
        </p:blipFill>
        <p:spPr>
          <a:xfrm>
            <a:off x="1624264" y="1151826"/>
            <a:ext cx="9336504" cy="5173634"/>
          </a:xfrm>
          <a:prstGeom prst="rect">
            <a:avLst/>
          </a:prstGeom>
        </p:spPr>
      </p:pic>
      <p:sp>
        <p:nvSpPr>
          <p:cNvPr id="7" name="TextBox 6">
            <a:extLst>
              <a:ext uri="{FF2B5EF4-FFF2-40B4-BE49-F238E27FC236}">
                <a16:creationId xmlns:a16="http://schemas.microsoft.com/office/drawing/2014/main" id="{D0D8067C-856A-4500-9677-47AF6A06CAD6}"/>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1317509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80F531-6B48-4FD1-AC63-7CC2657F2F68}"/>
              </a:ext>
            </a:extLst>
          </p:cNvPr>
          <p:cNvPicPr>
            <a:picLocks noChangeAspect="1"/>
          </p:cNvPicPr>
          <p:nvPr/>
        </p:nvPicPr>
        <p:blipFill>
          <a:blip r:embed="rId2"/>
          <a:stretch>
            <a:fillRect/>
          </a:stretch>
        </p:blipFill>
        <p:spPr>
          <a:xfrm>
            <a:off x="3443287" y="1371600"/>
            <a:ext cx="5305425" cy="3162300"/>
          </a:xfrm>
          <a:prstGeom prst="rect">
            <a:avLst/>
          </a:prstGeom>
        </p:spPr>
      </p:pic>
      <p:sp>
        <p:nvSpPr>
          <p:cNvPr id="7" name="TextBox 6">
            <a:extLst>
              <a:ext uri="{FF2B5EF4-FFF2-40B4-BE49-F238E27FC236}">
                <a16:creationId xmlns:a16="http://schemas.microsoft.com/office/drawing/2014/main" id="{92BA543B-648F-4AF2-83E2-71162D5B0E5B}"/>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120600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17F74D-EA2C-49E7-B504-02680C09D162}"/>
              </a:ext>
            </a:extLst>
          </p:cNvPr>
          <p:cNvPicPr>
            <a:picLocks noChangeAspect="1"/>
          </p:cNvPicPr>
          <p:nvPr/>
        </p:nvPicPr>
        <p:blipFill>
          <a:blip r:embed="rId2"/>
          <a:stretch>
            <a:fillRect/>
          </a:stretch>
        </p:blipFill>
        <p:spPr>
          <a:xfrm>
            <a:off x="1491917" y="1343025"/>
            <a:ext cx="7390146" cy="5132590"/>
          </a:xfrm>
          <a:prstGeom prst="rect">
            <a:avLst/>
          </a:prstGeom>
        </p:spPr>
      </p:pic>
      <p:sp>
        <p:nvSpPr>
          <p:cNvPr id="7" name="TextBox 6">
            <a:extLst>
              <a:ext uri="{FF2B5EF4-FFF2-40B4-BE49-F238E27FC236}">
                <a16:creationId xmlns:a16="http://schemas.microsoft.com/office/drawing/2014/main" id="{E1B7AFD0-5A45-4EA9-BD40-EBC18F0BEB57}"/>
              </a:ext>
            </a:extLst>
          </p:cNvPr>
          <p:cNvSpPr txBox="1"/>
          <p:nvPr/>
        </p:nvSpPr>
        <p:spPr>
          <a:xfrm>
            <a:off x="252663" y="382385"/>
            <a:ext cx="11682663" cy="769441"/>
          </a:xfrm>
          <a:prstGeom prst="rect">
            <a:avLst/>
          </a:prstGeom>
          <a:noFill/>
        </p:spPr>
        <p:txBody>
          <a:bodyPr wrap="square" rtlCol="0">
            <a:spAutoFit/>
          </a:bodyPr>
          <a:lstStyle/>
          <a:p>
            <a:pPr algn="ctr"/>
            <a:r>
              <a:rPr lang="en-US" sz="4400" b="1" dirty="0">
                <a:solidFill>
                  <a:srgbClr val="7030A0"/>
                </a:solidFill>
              </a:rPr>
              <a:t>Example: Convert Block Diagram into Signal Flow</a:t>
            </a:r>
            <a:endParaRPr lang="th-TH" sz="4400" b="1" dirty="0">
              <a:solidFill>
                <a:srgbClr val="7030A0"/>
              </a:solidFill>
            </a:endParaRPr>
          </a:p>
        </p:txBody>
      </p:sp>
    </p:spTree>
    <p:extLst>
      <p:ext uri="{BB962C8B-B14F-4D97-AF65-F5344CB8AC3E}">
        <p14:creationId xmlns:p14="http://schemas.microsoft.com/office/powerpoint/2010/main" val="137552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7657110" y="454038"/>
                <a:ext cx="30587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657110" y="454038"/>
                <a:ext cx="3058763"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600941" y="1111949"/>
                <a:ext cx="31711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600941" y="1111949"/>
                <a:ext cx="3171102"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87022" y="1565997"/>
                <a:ext cx="44747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587022" y="1565997"/>
                <a:ext cx="4474746"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12097" y="2043206"/>
                <a:ext cx="30599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7712097" y="2043206"/>
                <a:ext cx="3059946" cy="430887"/>
              </a:xfrm>
              <a:prstGeom prst="rect">
                <a:avLst/>
              </a:prstGeom>
              <a:blipFill>
                <a:blip r:embed="rId5"/>
                <a:stretch>
                  <a:fillRect/>
                </a:stretch>
              </a:blipFill>
            </p:spPr>
            <p:txBody>
              <a:bodyPr/>
              <a:lstStyle/>
              <a:p>
                <a:r>
                  <a:rPr lang="en-US">
                    <a:noFill/>
                  </a:rPr>
                  <a:t> </a:t>
                </a:r>
              </a:p>
            </p:txBody>
          </p:sp>
        </mc:Fallback>
      </mc:AlternateContent>
      <p:sp>
        <p:nvSpPr>
          <p:cNvPr id="3" name="Title 2"/>
          <p:cNvSpPr>
            <a:spLocks noGrp="1"/>
          </p:cNvSpPr>
          <p:nvPr>
            <p:ph type="title"/>
          </p:nvPr>
        </p:nvSpPr>
        <p:spPr>
          <a:xfrm>
            <a:off x="372687" y="194112"/>
            <a:ext cx="10515600" cy="1325563"/>
          </a:xfrm>
        </p:spPr>
        <p:txBody>
          <a:bodyPr/>
          <a:lstStyle/>
          <a:p>
            <a:r>
              <a:rPr lang="en-US" dirty="0"/>
              <a:t>SOLUTION</a:t>
            </a:r>
          </a:p>
        </p:txBody>
      </p:sp>
      <mc:AlternateContent xmlns:mc="http://schemas.openxmlformats.org/markup-compatibility/2006" xmlns:a14="http://schemas.microsoft.com/office/drawing/2010/main">
        <mc:Choice Requires="a14">
          <p:sp>
            <p:nvSpPr>
              <p:cNvPr id="4" name="TextBox 3"/>
              <p:cNvSpPr txBox="1"/>
              <p:nvPr/>
            </p:nvSpPr>
            <p:spPr>
              <a:xfrm>
                <a:off x="519545" y="1858384"/>
                <a:ext cx="4132413"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𝐷𝑟𝑎𝑤</m:t>
                    </m:r>
                    <m:r>
                      <a:rPr lang="en-US" b="0" i="1" smtClean="0">
                        <a:latin typeface="Cambria Math" panose="02040503050406030204" pitchFamily="18" charset="0"/>
                      </a:rPr>
                      <m:t> </m:t>
                    </m:r>
                    <m:r>
                      <a:rPr lang="en-US" b="0" i="1" smtClean="0">
                        <a:latin typeface="Cambria Math" panose="02040503050406030204" pitchFamily="18" charset="0"/>
                      </a:rPr>
                      <m:t>𝑓𝑖𝑣𝑒</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19545" y="1858384"/>
                <a:ext cx="4132413" cy="276999"/>
              </a:xfrm>
              <a:prstGeom prst="rect">
                <a:avLst/>
              </a:prstGeom>
              <a:blipFill>
                <a:blip r:embed="rId6"/>
                <a:stretch>
                  <a:fillRect l="-1917" t="-28889" b="-51111"/>
                </a:stretch>
              </a:blipFill>
            </p:spPr>
            <p:txBody>
              <a:bodyPr/>
              <a:lstStyle/>
              <a:p>
                <a:r>
                  <a:rPr lang="en-US">
                    <a:noFill/>
                  </a:rPr>
                  <a:t> </a:t>
                </a:r>
              </a:p>
            </p:txBody>
          </p:sp>
        </mc:Fallback>
      </mc:AlternateContent>
      <p:pic>
        <p:nvPicPr>
          <p:cNvPr id="19" name="Picture 18"/>
          <p:cNvPicPr>
            <a:picLocks noChangeAspect="1"/>
          </p:cNvPicPr>
          <p:nvPr/>
        </p:nvPicPr>
        <p:blipFill>
          <a:blip r:embed="rId7">
            <a:duotone>
              <a:schemeClr val="accent6">
                <a:shade val="45000"/>
                <a:satMod val="135000"/>
              </a:schemeClr>
              <a:prstClr val="white"/>
            </a:duotone>
          </a:blip>
          <a:stretch>
            <a:fillRect/>
          </a:stretch>
        </p:blipFill>
        <p:spPr>
          <a:xfrm>
            <a:off x="519545" y="2949892"/>
            <a:ext cx="9934575" cy="2238375"/>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4858492" y="2993054"/>
                <a:ext cx="30587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2</m:t>
                          </m:r>
                        </m:sub>
                      </m:sSub>
                      <m:r>
                        <a:rPr lang="en-US" sz="2800" b="0" i="1" smtClean="0">
                          <a:solidFill>
                            <a:srgbClr val="FF0000"/>
                          </a:solidFill>
                          <a:latin typeface="Cambria Math" panose="02040503050406030204" pitchFamily="18" charset="0"/>
                        </a:rPr>
                        <m:t>= </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𝑎</m:t>
                          </m:r>
                        </m:e>
                        <m:sub>
                          <m:r>
                            <a:rPr lang="en-US" sz="2800" b="0" i="1" smtClean="0">
                              <a:solidFill>
                                <a:srgbClr val="FF0000"/>
                              </a:solidFill>
                              <a:latin typeface="Cambria Math" panose="02040503050406030204" pitchFamily="18" charset="0"/>
                            </a:rPr>
                            <m:t>12</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𝑎</m:t>
                          </m:r>
                        </m:e>
                        <m:sub>
                          <m:r>
                            <a:rPr lang="en-US" sz="2800" b="0" i="1" smtClean="0">
                              <a:solidFill>
                                <a:srgbClr val="FF0000"/>
                              </a:solidFill>
                              <a:latin typeface="Cambria Math" panose="02040503050406030204" pitchFamily="18" charset="0"/>
                            </a:rPr>
                            <m:t>32</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3</m:t>
                          </m:r>
                        </m:sub>
                      </m:sSub>
                    </m:oMath>
                  </m:oMathPara>
                </a14:m>
                <a:endParaRPr lang="en-US" sz="2800"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858492" y="2993054"/>
                <a:ext cx="3058763" cy="4308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042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415983" y="3000549"/>
            <a:ext cx="10096500" cy="25527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453720" y="237908"/>
                <a:ext cx="30587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453720" y="237908"/>
                <a:ext cx="305876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97551" y="895819"/>
                <a:ext cx="31711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397551" y="895819"/>
                <a:ext cx="317110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83632" y="1349867"/>
                <a:ext cx="44747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383632" y="1349867"/>
                <a:ext cx="4474746"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08707" y="1827076"/>
                <a:ext cx="30599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508707" y="1827076"/>
                <a:ext cx="305994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34314" y="3262314"/>
                <a:ext cx="31711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3</m:t>
                          </m:r>
                        </m:sub>
                      </m:sSub>
                      <m:r>
                        <a:rPr lang="en-US" sz="2800" b="0" i="1" smtClean="0">
                          <a:solidFill>
                            <a:srgbClr val="FF0000"/>
                          </a:solidFill>
                          <a:latin typeface="Cambria Math" panose="02040503050406030204" pitchFamily="18" charset="0"/>
                        </a:rPr>
                        <m:t>= </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𝑎</m:t>
                          </m:r>
                        </m:e>
                        <m:sub>
                          <m:r>
                            <a:rPr lang="en-US" sz="2800" b="0" i="1" smtClean="0">
                              <a:solidFill>
                                <a:srgbClr val="FF0000"/>
                              </a:solidFill>
                              <a:latin typeface="Cambria Math" panose="02040503050406030204" pitchFamily="18" charset="0"/>
                            </a:rPr>
                            <m:t>23</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2</m:t>
                          </m:r>
                        </m:sub>
                      </m:sSub>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𝑎</m:t>
                          </m:r>
                        </m:e>
                        <m:sub>
                          <m:r>
                            <a:rPr lang="en-US" sz="2800" b="0" i="1" smtClean="0">
                              <a:solidFill>
                                <a:srgbClr val="FF0000"/>
                              </a:solidFill>
                              <a:latin typeface="Cambria Math" panose="02040503050406030204" pitchFamily="18" charset="0"/>
                            </a:rPr>
                            <m:t>43</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𝑦</m:t>
                          </m:r>
                        </m:e>
                        <m:sub>
                          <m:r>
                            <a:rPr lang="en-US" sz="2800" b="0" i="1" smtClean="0">
                              <a:solidFill>
                                <a:srgbClr val="FF0000"/>
                              </a:solidFill>
                              <a:latin typeface="Cambria Math" panose="02040503050406030204" pitchFamily="18" charset="0"/>
                            </a:rPr>
                            <m:t>4</m:t>
                          </m:r>
                        </m:sub>
                      </m:sSub>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134314" y="3262314"/>
                <a:ext cx="3171102" cy="43088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126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716712" y="2793076"/>
            <a:ext cx="9877425" cy="355672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453720" y="237908"/>
                <a:ext cx="30587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453720" y="237908"/>
                <a:ext cx="305876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97551" y="895819"/>
                <a:ext cx="31711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397551" y="895819"/>
                <a:ext cx="317110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83632" y="1349867"/>
                <a:ext cx="44747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383632" y="1349867"/>
                <a:ext cx="4474746"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08707" y="1827076"/>
                <a:ext cx="30599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508707" y="1827076"/>
                <a:ext cx="305994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38317" y="2793076"/>
                <a:ext cx="508268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𝟒</m:t>
                          </m:r>
                        </m:sub>
                      </m:sSub>
                      <m:r>
                        <a:rPr lang="en-US" sz="2800" b="1" i="1" smtClean="0">
                          <a:solidFill>
                            <a:srgbClr val="FF0000"/>
                          </a:solidFill>
                          <a:latin typeface="Cambria Math" panose="02040503050406030204" pitchFamily="18" charset="0"/>
                        </a:rPr>
                        <m:t>= </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𝒂</m:t>
                          </m:r>
                        </m:e>
                        <m:sub>
                          <m:r>
                            <a:rPr lang="en-US" sz="2800" b="1" i="1" smtClean="0">
                              <a:solidFill>
                                <a:srgbClr val="FF0000"/>
                              </a:solidFill>
                              <a:latin typeface="Cambria Math" panose="02040503050406030204" pitchFamily="18" charset="0"/>
                            </a:rPr>
                            <m:t>𝟐𝟒</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𝟐</m:t>
                          </m:r>
                        </m:sub>
                      </m:sSub>
                      <m:r>
                        <a:rPr lang="en-US" sz="2800" b="1" i="1" smtClean="0">
                          <a:solidFill>
                            <a:srgbClr val="FF0000"/>
                          </a:solidFill>
                          <a:latin typeface="Cambria Math" panose="02040503050406030204" pitchFamily="18" charset="0"/>
                        </a:rPr>
                        <m: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𝒂</m:t>
                          </m:r>
                        </m:e>
                        <m:sub>
                          <m:r>
                            <a:rPr lang="en-US" sz="2800" b="1" i="1" smtClean="0">
                              <a:solidFill>
                                <a:srgbClr val="FF0000"/>
                              </a:solidFill>
                              <a:latin typeface="Cambria Math" panose="02040503050406030204" pitchFamily="18" charset="0"/>
                            </a:rPr>
                            <m:t>𝟑𝟒</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𝟑</m:t>
                          </m:r>
                        </m:sub>
                      </m:sSub>
                      <m:r>
                        <a:rPr lang="en-US" sz="2800" b="1" i="1" smtClean="0">
                          <a:solidFill>
                            <a:srgbClr val="FF0000"/>
                          </a:solidFill>
                          <a:latin typeface="Cambria Math" panose="02040503050406030204" pitchFamily="18" charset="0"/>
                        </a:rPr>
                        <m: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𝒂</m:t>
                          </m:r>
                        </m:e>
                        <m:sub>
                          <m:r>
                            <a:rPr lang="en-US" sz="2800" b="1" i="1" smtClean="0">
                              <a:solidFill>
                                <a:srgbClr val="FF0000"/>
                              </a:solidFill>
                              <a:latin typeface="Cambria Math" panose="02040503050406030204" pitchFamily="18" charset="0"/>
                            </a:rPr>
                            <m:t>𝟒𝟒</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𝟒</m:t>
                          </m:r>
                        </m:sub>
                      </m:sSub>
                    </m:oMath>
                  </m:oMathPara>
                </a14:m>
                <a:endParaRPr lang="en-US" sz="28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538317" y="2793076"/>
                <a:ext cx="5082688" cy="43088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93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1018742" y="2394065"/>
            <a:ext cx="9572625" cy="427144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453720" y="237908"/>
                <a:ext cx="30587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453720" y="237908"/>
                <a:ext cx="305876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97551" y="895819"/>
                <a:ext cx="31711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397551" y="895819"/>
                <a:ext cx="317110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83632" y="1349867"/>
                <a:ext cx="44747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44</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383632" y="1349867"/>
                <a:ext cx="4474746"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08707" y="1827076"/>
                <a:ext cx="30599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45</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4</m:t>
                          </m:r>
                        </m:sub>
                      </m:sSub>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508707" y="1827076"/>
                <a:ext cx="305994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27951" y="2304285"/>
                <a:ext cx="423440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𝟓</m:t>
                          </m:r>
                        </m:sub>
                      </m:sSub>
                      <m:r>
                        <a:rPr lang="en-US" sz="2800" b="1" i="1" smtClean="0">
                          <a:solidFill>
                            <a:srgbClr val="FF0000"/>
                          </a:solidFill>
                          <a:latin typeface="Cambria Math" panose="02040503050406030204" pitchFamily="18" charset="0"/>
                        </a:rPr>
                        <m:t>= </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𝒂</m:t>
                          </m:r>
                        </m:e>
                        <m:sub>
                          <m:r>
                            <a:rPr lang="en-US" sz="2800" b="1" i="1" smtClean="0">
                              <a:solidFill>
                                <a:srgbClr val="FF0000"/>
                              </a:solidFill>
                              <a:latin typeface="Cambria Math" panose="02040503050406030204" pitchFamily="18" charset="0"/>
                            </a:rPr>
                            <m:t>𝟐𝟓</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𝟐</m:t>
                          </m:r>
                        </m:sub>
                      </m:sSub>
                      <m:r>
                        <a:rPr lang="en-US" sz="2800" b="1" i="1" smtClean="0">
                          <a:solidFill>
                            <a:srgbClr val="FF0000"/>
                          </a:solidFill>
                          <a:latin typeface="Cambria Math" panose="02040503050406030204" pitchFamily="18" charset="0"/>
                        </a:rPr>
                        <m: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𝒂</m:t>
                          </m:r>
                        </m:e>
                        <m:sub>
                          <m:r>
                            <a:rPr lang="en-US" sz="2800" b="1" i="1" smtClean="0">
                              <a:solidFill>
                                <a:srgbClr val="FF0000"/>
                              </a:solidFill>
                              <a:latin typeface="Cambria Math" panose="02040503050406030204" pitchFamily="18" charset="0"/>
                            </a:rPr>
                            <m:t>𝟒𝟓</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𝟒</m:t>
                          </m:r>
                        </m:sub>
                      </m:sSub>
                    </m:oMath>
                  </m:oMathPara>
                </a14:m>
                <a:endParaRPr lang="en-US" sz="28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27951" y="2304285"/>
                <a:ext cx="4234406" cy="430887"/>
              </a:xfrm>
              <a:prstGeom prst="rect">
                <a:avLst/>
              </a:prstGeom>
              <a:blipFill>
                <a:blip r:embed="rId7"/>
                <a:stretch>
                  <a:fillRect/>
                </a:stretch>
              </a:blipFill>
            </p:spPr>
            <p:txBody>
              <a:bodyPr/>
              <a:lstStyle/>
              <a:p>
                <a:r>
                  <a:rPr lang="en-US">
                    <a:noFill/>
                  </a:rPr>
                  <a:t> </a:t>
                </a:r>
              </a:p>
            </p:txBody>
          </p:sp>
        </mc:Fallback>
      </mc:AlternateContent>
      <p:sp>
        <p:nvSpPr>
          <p:cNvPr id="10" name="TextBox 9"/>
          <p:cNvSpPr txBox="1"/>
          <p:nvPr/>
        </p:nvSpPr>
        <p:spPr>
          <a:xfrm>
            <a:off x="349135" y="540327"/>
            <a:ext cx="6700058" cy="1077218"/>
          </a:xfrm>
          <a:prstGeom prst="rect">
            <a:avLst/>
          </a:prstGeom>
          <a:noFill/>
        </p:spPr>
        <p:txBody>
          <a:bodyPr wrap="square" rtlCol="0">
            <a:spAutoFit/>
          </a:bodyPr>
          <a:lstStyle/>
          <a:p>
            <a:r>
              <a:rPr lang="en-US" sz="3200" b="1" dirty="0"/>
              <a:t>This is the Signal Flow Graph of These algebraic Equations</a:t>
            </a:r>
          </a:p>
        </p:txBody>
      </p:sp>
    </p:spTree>
    <p:extLst>
      <p:ext uri="{BB962C8B-B14F-4D97-AF65-F5344CB8AC3E}">
        <p14:creationId xmlns:p14="http://schemas.microsoft.com/office/powerpoint/2010/main" val="181412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365125"/>
            <a:ext cx="11658599" cy="1325563"/>
          </a:xfrm>
        </p:spPr>
        <p:txBody>
          <a:bodyPr>
            <a:normAutofit/>
          </a:bodyPr>
          <a:lstStyle/>
          <a:p>
            <a:r>
              <a:rPr lang="en-US" b="1" dirty="0">
                <a:solidFill>
                  <a:srgbClr val="7030A0"/>
                </a:solidFill>
              </a:rPr>
              <a:t>Example: Construct a SFG by considering the following algebraic equations</a:t>
            </a:r>
          </a:p>
        </p:txBody>
      </p:sp>
      <mc:AlternateContent xmlns:mc="http://schemas.openxmlformats.org/markup-compatibility/2006" xmlns:a14="http://schemas.microsoft.com/office/drawing/2010/main">
        <mc:Choice Requires="a14">
          <p:sp>
            <p:nvSpPr>
              <p:cNvPr id="5" name="TextBox 4"/>
              <p:cNvSpPr txBox="1"/>
              <p:nvPr/>
            </p:nvSpPr>
            <p:spPr>
              <a:xfrm>
                <a:off x="1348542" y="1721678"/>
                <a:ext cx="9232849"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12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oMath>
                </a14:m>
                <a:r>
                  <a:rPr lang="en-US" sz="4400" dirty="0"/>
                  <a:t>---------------------(1)</a:t>
                </a:r>
              </a:p>
            </p:txBody>
          </p:sp>
        </mc:Choice>
        <mc:Fallback xmlns="">
          <p:sp>
            <p:nvSpPr>
              <p:cNvPr id="5" name="TextBox 4"/>
              <p:cNvSpPr txBox="1">
                <a:spLocks noRot="1" noChangeAspect="1" noMove="1" noResize="1" noEditPoints="1" noAdjustHandles="1" noChangeArrowheads="1" noChangeShapeType="1" noTextEdit="1"/>
              </p:cNvSpPr>
              <p:nvPr/>
            </p:nvSpPr>
            <p:spPr>
              <a:xfrm>
                <a:off x="1348542" y="1721678"/>
                <a:ext cx="9232849" cy="677108"/>
              </a:xfrm>
              <a:prstGeom prst="rect">
                <a:avLst/>
              </a:prstGeom>
              <a:blipFill>
                <a:blip r:embed="rId2"/>
                <a:stretch>
                  <a:fillRect t="-25000" r="-726" b="-482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48542" y="2381081"/>
                <a:ext cx="9401741"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53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2</m:t>
                      </m:r>
                      <m:r>
                        <a:rPr lang="en-US" sz="4400" b="0" i="1" smtClean="0">
                          <a:latin typeface="Cambria Math" panose="02040503050406030204" pitchFamily="18" charset="0"/>
                        </a:rPr>
                        <m:t>)</m:t>
                      </m:r>
                    </m:oMath>
                  </m:oMathPara>
                </a14:m>
                <a:endParaRPr lang="en-US" sz="4400" dirty="0"/>
              </a:p>
            </p:txBody>
          </p:sp>
        </mc:Choice>
        <mc:Fallback xmlns="">
          <p:sp>
            <p:nvSpPr>
              <p:cNvPr id="6" name="TextBox 5"/>
              <p:cNvSpPr txBox="1">
                <a:spLocks noRot="1" noChangeAspect="1" noMove="1" noResize="1" noEditPoints="1" noAdjustHandles="1" noChangeArrowheads="1" noChangeShapeType="1" noTextEdit="1"/>
              </p:cNvSpPr>
              <p:nvPr/>
            </p:nvSpPr>
            <p:spPr>
              <a:xfrm>
                <a:off x="1348542" y="2381081"/>
                <a:ext cx="9401741" cy="677108"/>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48542" y="3164668"/>
                <a:ext cx="9114675"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34</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oMath>
                </a14:m>
                <a:r>
                  <a:rPr lang="en-US" sz="4400" dirty="0"/>
                  <a:t>---------------------------------(3)</a:t>
                </a:r>
              </a:p>
            </p:txBody>
          </p:sp>
        </mc:Choice>
        <mc:Fallback xmlns="">
          <p:sp>
            <p:nvSpPr>
              <p:cNvPr id="7" name="TextBox 6"/>
              <p:cNvSpPr txBox="1">
                <a:spLocks noRot="1" noChangeAspect="1" noMove="1" noResize="1" noEditPoints="1" noAdjustHandles="1" noChangeArrowheads="1" noChangeShapeType="1" noTextEdit="1"/>
              </p:cNvSpPr>
              <p:nvPr/>
            </p:nvSpPr>
            <p:spPr>
              <a:xfrm>
                <a:off x="1348542" y="3164668"/>
                <a:ext cx="9114675" cy="677108"/>
              </a:xfrm>
              <a:prstGeom prst="rect">
                <a:avLst/>
              </a:prstGeom>
              <a:blipFill>
                <a:blip r:embed="rId4"/>
                <a:stretch>
                  <a:fillRect t="-25225" r="-2609" b="-4955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13822" y="3872766"/>
                <a:ext cx="944335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35</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4</m:t>
                      </m:r>
                      <m:r>
                        <a:rPr lang="en-US" sz="4400" b="0" i="1" smtClean="0">
                          <a:latin typeface="Cambria Math" panose="02040503050406030204" pitchFamily="18" charset="0"/>
                        </a:rPr>
                        <m:t>)</m:t>
                      </m:r>
                    </m:oMath>
                  </m:oMathPara>
                </a14:m>
                <a:endParaRPr lang="en-US" sz="4400" dirty="0"/>
              </a:p>
            </p:txBody>
          </p:sp>
        </mc:Choice>
        <mc:Fallback xmlns="">
          <p:sp>
            <p:nvSpPr>
              <p:cNvPr id="9" name="TextBox 8"/>
              <p:cNvSpPr txBox="1">
                <a:spLocks noRot="1" noChangeAspect="1" noMove="1" noResize="1" noEditPoints="1" noAdjustHandles="1" noChangeArrowheads="1" noChangeShapeType="1" noTextEdit="1"/>
              </p:cNvSpPr>
              <p:nvPr/>
            </p:nvSpPr>
            <p:spPr>
              <a:xfrm>
                <a:off x="1213822" y="3872766"/>
                <a:ext cx="9443354" cy="677108"/>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B27904-085E-43F1-A662-0E0E8CFCBEFB}"/>
                  </a:ext>
                </a:extLst>
              </p:cNvPr>
              <p:cNvSpPr txBox="1"/>
              <p:nvPr/>
            </p:nvSpPr>
            <p:spPr>
              <a:xfrm>
                <a:off x="1257203" y="4901713"/>
                <a:ext cx="9485032"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6</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56</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oMath>
                </a14:m>
                <a:r>
                  <a:rPr lang="en-US" sz="4400" dirty="0"/>
                  <a:t>---------------------------------(5)</a:t>
                </a:r>
              </a:p>
            </p:txBody>
          </p:sp>
        </mc:Choice>
        <mc:Fallback xmlns="">
          <p:sp>
            <p:nvSpPr>
              <p:cNvPr id="10" name="TextBox 9">
                <a:extLst>
                  <a:ext uri="{FF2B5EF4-FFF2-40B4-BE49-F238E27FC236}">
                    <a16:creationId xmlns:a16="http://schemas.microsoft.com/office/drawing/2014/main" id="{0FB27904-085E-43F1-A662-0E0E8CFCBEFB}"/>
                  </a:ext>
                </a:extLst>
              </p:cNvPr>
              <p:cNvSpPr txBox="1">
                <a:spLocks noRot="1" noChangeAspect="1" noMove="1" noResize="1" noEditPoints="1" noAdjustHandles="1" noChangeArrowheads="1" noChangeShapeType="1" noTextEdit="1"/>
              </p:cNvSpPr>
              <p:nvPr/>
            </p:nvSpPr>
            <p:spPr>
              <a:xfrm>
                <a:off x="1257203" y="4901713"/>
                <a:ext cx="9485032" cy="677108"/>
              </a:xfrm>
              <a:prstGeom prst="rect">
                <a:avLst/>
              </a:prstGeom>
              <a:blipFill>
                <a:blip r:embed="rId6"/>
                <a:stretch>
                  <a:fillRect t="-25225" b="-49550"/>
                </a:stretch>
              </a:blipFill>
            </p:spPr>
            <p:txBody>
              <a:bodyPr/>
              <a:lstStyle/>
              <a:p>
                <a:r>
                  <a:rPr lang="th-TH">
                    <a:noFill/>
                  </a:rPr>
                  <a:t> </a:t>
                </a:r>
              </a:p>
            </p:txBody>
          </p:sp>
        </mc:Fallback>
      </mc:AlternateContent>
    </p:spTree>
    <p:extLst>
      <p:ext uri="{BB962C8B-B14F-4D97-AF65-F5344CB8AC3E}">
        <p14:creationId xmlns:p14="http://schemas.microsoft.com/office/powerpoint/2010/main" val="88440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078E1-C4AF-473B-BB66-7473B639CB14}"/>
              </a:ext>
            </a:extLst>
          </p:cNvPr>
          <p:cNvPicPr>
            <a:picLocks noChangeAspect="1"/>
          </p:cNvPicPr>
          <p:nvPr/>
        </p:nvPicPr>
        <p:blipFill>
          <a:blip r:embed="rId2"/>
          <a:stretch>
            <a:fillRect/>
          </a:stretch>
        </p:blipFill>
        <p:spPr>
          <a:xfrm>
            <a:off x="1485900" y="1822031"/>
            <a:ext cx="4610100" cy="145732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F4293D-69E0-4274-AA09-53E03C73C773}"/>
                  </a:ext>
                </a:extLst>
              </p:cNvPr>
              <p:cNvSpPr txBox="1"/>
              <p:nvPr/>
            </p:nvSpPr>
            <p:spPr>
              <a:xfrm>
                <a:off x="1240257" y="398204"/>
                <a:ext cx="9232849" cy="677108"/>
              </a:xfrm>
              <a:prstGeom prst="rect">
                <a:avLst/>
              </a:prstGeom>
              <a:noFill/>
            </p:spPr>
            <p:txBody>
              <a:bodyPr wrap="none" lIns="0" tIns="0" rIns="0" bIns="0" rtlCol="0">
                <a:spAutoFit/>
              </a:bodyPr>
              <a:lstStyle/>
              <a:p>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12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42</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4</m:t>
                        </m:r>
                      </m:sub>
                    </m:sSub>
                  </m:oMath>
                </a14:m>
                <a:r>
                  <a:rPr lang="en-US" sz="4400" dirty="0"/>
                  <a:t>---------------------(1)</a:t>
                </a:r>
              </a:p>
            </p:txBody>
          </p:sp>
        </mc:Choice>
        <mc:Fallback xmlns="">
          <p:sp>
            <p:nvSpPr>
              <p:cNvPr id="11" name="TextBox 10">
                <a:extLst>
                  <a:ext uri="{FF2B5EF4-FFF2-40B4-BE49-F238E27FC236}">
                    <a16:creationId xmlns:a16="http://schemas.microsoft.com/office/drawing/2014/main" id="{82F4293D-69E0-4274-AA09-53E03C73C773}"/>
                  </a:ext>
                </a:extLst>
              </p:cNvPr>
              <p:cNvSpPr txBox="1">
                <a:spLocks noRot="1" noChangeAspect="1" noMove="1" noResize="1" noEditPoints="1" noAdjustHandles="1" noChangeArrowheads="1" noChangeShapeType="1" noTextEdit="1"/>
              </p:cNvSpPr>
              <p:nvPr/>
            </p:nvSpPr>
            <p:spPr>
              <a:xfrm>
                <a:off x="1240257" y="398204"/>
                <a:ext cx="9232849" cy="677108"/>
              </a:xfrm>
              <a:prstGeom prst="rect">
                <a:avLst/>
              </a:prstGeom>
              <a:blipFill>
                <a:blip r:embed="rId3"/>
                <a:stretch>
                  <a:fillRect t="-25225" r="-726" b="-49550"/>
                </a:stretch>
              </a:blipFill>
            </p:spPr>
            <p:txBody>
              <a:bodyPr/>
              <a:lstStyle/>
              <a:p>
                <a:r>
                  <a:rPr lang="th-TH">
                    <a:noFill/>
                  </a:rPr>
                  <a:t> </a:t>
                </a:r>
              </a:p>
            </p:txBody>
          </p:sp>
        </mc:Fallback>
      </mc:AlternateContent>
      <p:pic>
        <p:nvPicPr>
          <p:cNvPr id="8" name="Picture 7">
            <a:extLst>
              <a:ext uri="{FF2B5EF4-FFF2-40B4-BE49-F238E27FC236}">
                <a16:creationId xmlns:a16="http://schemas.microsoft.com/office/drawing/2014/main" id="{A02C8174-A85F-4948-B8F8-A6900AC02A29}"/>
              </a:ext>
            </a:extLst>
          </p:cNvPr>
          <p:cNvPicPr>
            <a:picLocks noChangeAspect="1"/>
          </p:cNvPicPr>
          <p:nvPr/>
        </p:nvPicPr>
        <p:blipFill>
          <a:blip r:embed="rId4"/>
          <a:stretch>
            <a:fillRect/>
          </a:stretch>
        </p:blipFill>
        <p:spPr>
          <a:xfrm>
            <a:off x="1562100" y="4812631"/>
            <a:ext cx="4533900" cy="13716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A7DA2C-156A-471F-8618-EE039B6FF165}"/>
                  </a:ext>
                </a:extLst>
              </p:cNvPr>
              <p:cNvSpPr txBox="1"/>
              <p:nvPr/>
            </p:nvSpPr>
            <p:spPr>
              <a:xfrm>
                <a:off x="1119942" y="3578645"/>
                <a:ext cx="921739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3</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23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2</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53</m:t>
                          </m:r>
                        </m:sub>
                      </m:s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5</m:t>
                          </m:r>
                        </m:sub>
                      </m:sSub>
                      <m:r>
                        <m:rPr>
                          <m:nor/>
                        </m:rPr>
                        <a:rPr lang="en-US" sz="4400" dirty="0"/>
                        <m:t>−−−−−−−−−−−</m:t>
                      </m:r>
                      <m:r>
                        <m:rPr>
                          <m:nor/>
                        </m:rPr>
                        <a:rPr lang="en-US" sz="4400" b="0" i="0" dirty="0" smtClean="0"/>
                        <m:t>−−−−</m:t>
                      </m:r>
                      <m:r>
                        <m:rPr>
                          <m:nor/>
                        </m:rPr>
                        <a:rPr lang="en-US" sz="4400" dirty="0"/>
                        <m:t>−−−−−</m:t>
                      </m:r>
                      <m:r>
                        <a:rPr lang="en-US" sz="4400" b="0" i="1" smtClean="0">
                          <a:latin typeface="Cambria Math" panose="02040503050406030204" pitchFamily="18" charset="0"/>
                        </a:rPr>
                        <m:t>(</m:t>
                      </m:r>
                      <m:r>
                        <a:rPr lang="en-US" sz="4400" b="0" i="1" smtClean="0">
                          <a:latin typeface="Cambria Math" panose="02040503050406030204" pitchFamily="18" charset="0"/>
                        </a:rPr>
                        <m:t>2</m:t>
                      </m:r>
                      <m:r>
                        <a:rPr lang="en-US" sz="4400" b="0" i="1" smtClean="0">
                          <a:latin typeface="Cambria Math" panose="02040503050406030204" pitchFamily="18" charset="0"/>
                        </a:rPr>
                        <m:t>)</m:t>
                      </m:r>
                    </m:oMath>
                  </m:oMathPara>
                </a14:m>
                <a:endParaRPr lang="en-US" sz="4400" dirty="0"/>
              </a:p>
            </p:txBody>
          </p:sp>
        </mc:Choice>
        <mc:Fallback xmlns="">
          <p:sp>
            <p:nvSpPr>
              <p:cNvPr id="15" name="TextBox 14">
                <a:extLst>
                  <a:ext uri="{FF2B5EF4-FFF2-40B4-BE49-F238E27FC236}">
                    <a16:creationId xmlns:a16="http://schemas.microsoft.com/office/drawing/2014/main" id="{D8A7DA2C-156A-471F-8618-EE039B6FF165}"/>
                  </a:ext>
                </a:extLst>
              </p:cNvPr>
              <p:cNvSpPr txBox="1">
                <a:spLocks noRot="1" noChangeAspect="1" noMove="1" noResize="1" noEditPoints="1" noAdjustHandles="1" noChangeArrowheads="1" noChangeShapeType="1" noTextEdit="1"/>
              </p:cNvSpPr>
              <p:nvPr/>
            </p:nvSpPr>
            <p:spPr>
              <a:xfrm>
                <a:off x="1119942" y="3578645"/>
                <a:ext cx="9217395" cy="677108"/>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47208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1391</Words>
  <Application>Microsoft Office PowerPoint</Application>
  <PresentationFormat>Widescreen</PresentationFormat>
  <Paragraphs>122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inter-bold</vt:lpstr>
      <vt:lpstr>inter-regular</vt:lpstr>
      <vt:lpstr>montserrat</vt:lpstr>
      <vt:lpstr>Wingdings</vt:lpstr>
      <vt:lpstr>Office Theme</vt:lpstr>
      <vt:lpstr>Introduction Of Signal Flow Graphs</vt:lpstr>
      <vt:lpstr>PowerPoint Presentation</vt:lpstr>
      <vt:lpstr>Example: Construct the SFG of the following algebraic equations:</vt:lpstr>
      <vt:lpstr>SOLUTION</vt:lpstr>
      <vt:lpstr>PowerPoint Presentation</vt:lpstr>
      <vt:lpstr>PowerPoint Presentation</vt:lpstr>
      <vt:lpstr>PowerPoint Presentation</vt:lpstr>
      <vt:lpstr>Example: Construct a SFG by considering the following algebraic equations</vt:lpstr>
      <vt:lpstr>PowerPoint Presentation</vt:lpstr>
      <vt:lpstr>PowerPoint Presentation</vt:lpstr>
      <vt:lpstr>Combine All Sub-Graphs</vt:lpstr>
      <vt:lpstr>Example: Construct a SFG by considering the following algebraic equations</vt:lpstr>
      <vt:lpstr>SOLUTION:</vt:lpstr>
      <vt:lpstr>PowerPoint Presentation</vt:lpstr>
      <vt:lpstr>PowerPoint Presentation</vt:lpstr>
      <vt:lpstr>Elements of A Signal Flow Graph</vt:lpstr>
      <vt:lpstr>Elements of A Signal Flow Graph</vt:lpstr>
      <vt:lpstr>Elements of A Signal Flow Graph</vt:lpstr>
      <vt:lpstr>Elements of A Signal Flow Graph</vt:lpstr>
      <vt:lpstr>Elements of A Signal Flow Graph</vt:lpstr>
      <vt:lpstr>Elements of A Signal Flow Graph</vt:lpstr>
      <vt:lpstr>Equivalent Representation of Block Diagrams into Signal Flow Graph (SFG)</vt:lpstr>
      <vt:lpstr>Equivalent Representation of Block Diagrams into Signal Flow Graph (SFG)</vt:lpstr>
      <vt:lpstr>PowerPoint Presentation</vt:lpstr>
      <vt:lpstr>Rule 1: Incoming signal to a node through a branch is given by the product of a signal at the previous node and the gain of the branch</vt:lpstr>
      <vt:lpstr>Rule 2 : Cascaded branches can be combined to give a single branch whose transmittance is equal to the product of individual branch transmittance. </vt:lpstr>
      <vt:lpstr>Rule 3: Parallel branches may be represented by a single branch whose transmittance is the sum of individual branch transmittance.</vt:lpstr>
      <vt:lpstr>Rule 4: A mixed node can be eliminated by multiplying the transmittance of the outgoing branch (from the mixed node) to the transmittance of all incoming branches to the mixed node. </vt:lpstr>
      <vt:lpstr>Rule 5: A loop may be eliminated by writing equations at the input and output node and rearranging the equations to find the ratio of output to input. This ratio gives the gain of the resultant branch.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Signal Flow Graphs</dc:title>
  <dc:creator>Wazir Laghari</dc:creator>
  <cp:lastModifiedBy>Wazir Laghari</cp:lastModifiedBy>
  <cp:revision>10</cp:revision>
  <dcterms:created xsi:type="dcterms:W3CDTF">2021-10-17T11:22:29Z</dcterms:created>
  <dcterms:modified xsi:type="dcterms:W3CDTF">2021-10-29T15:21:43Z</dcterms:modified>
</cp:coreProperties>
</file>