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310" r:id="rId4"/>
    <p:sldId id="311" r:id="rId5"/>
    <p:sldId id="312" r:id="rId6"/>
    <p:sldId id="305" r:id="rId7"/>
    <p:sldId id="306" r:id="rId8"/>
    <p:sldId id="307" r:id="rId9"/>
    <p:sldId id="309" r:id="rId10"/>
    <p:sldId id="308" r:id="rId11"/>
    <p:sldId id="317" r:id="rId12"/>
    <p:sldId id="314" r:id="rId13"/>
    <p:sldId id="316" r:id="rId14"/>
    <p:sldId id="318" r:id="rId15"/>
    <p:sldId id="319" r:id="rId16"/>
    <p:sldId id="324" r:id="rId17"/>
    <p:sldId id="320" r:id="rId18"/>
    <p:sldId id="323" r:id="rId19"/>
    <p:sldId id="322" r:id="rId20"/>
    <p:sldId id="326" r:id="rId21"/>
    <p:sldId id="321" r:id="rId22"/>
    <p:sldId id="344" r:id="rId23"/>
    <p:sldId id="346" r:id="rId24"/>
    <p:sldId id="343" r:id="rId25"/>
    <p:sldId id="351" r:id="rId26"/>
    <p:sldId id="353" r:id="rId27"/>
    <p:sldId id="354" r:id="rId28"/>
    <p:sldId id="356" r:id="rId29"/>
    <p:sldId id="349" r:id="rId3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F885-C205-4FB5-9FF3-70499270C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6A4FB-537A-48CC-9608-2D5C3908D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970E-0A88-4084-BA99-DCF4E8E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2214-B8C5-4B19-9AE8-FCFE024C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F39E-28FE-4EF4-ACE8-3838C634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807E-B953-4C50-A5E5-1BDAEB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A3F41-851D-4ED9-8601-E8D5EB93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F86C-629B-4172-B657-27BB61D7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9090-F898-421E-AB6B-C1F98708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5EB5-593C-4DA9-915E-7AF8205E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3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5D23F-1076-47C4-AF3A-36331A01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22909-48F4-4407-B3D4-9762C08F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CA4A-0004-47E2-A3D8-FB326D3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7CDA-D9D9-47C7-B4AB-4E55786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63A2-102E-4A8A-BA3F-BA8D314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49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5074-D381-4F74-8AEE-24E16F7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C1B4-F303-4683-A563-F68086A9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B8AB-3FC6-41D1-AD29-7990147E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7762-8E1B-4826-8F7D-53E7185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D90A-ABFA-4390-A3D7-A210517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2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3D06-9C4A-4B1C-9766-93C0D206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701E6-B5C7-47BB-B78E-3D5274A9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4960-C3B8-4E35-BF08-0D246B44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E706-1423-4B23-9F26-9A5CF982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C299-7B3D-481D-9F9D-B47D19F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2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7C2F-B3DC-4CEC-B022-C60305A4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73D2-86DC-4AC2-97BC-579459E18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AA61-60DF-4BD6-BFB9-5E474083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0B181-0AF9-45F6-895F-885F2D12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11F3F-BF5D-4BAE-8364-3E499B64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04D4E-F2FE-438B-9B3D-D44F3F30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7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80F5-102B-4EF2-ACEA-F9BB954A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44BF-4358-4E8F-B33D-1433E3DC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47CAE-2C99-4B5F-8F20-70873395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E450-0C13-4F7A-A73F-935177CD0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A74C6-DA69-4AD8-8C55-41DEF04A0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1791E-4A76-4DE4-ACEC-1D387FB6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DDD8-49A2-47D7-9CED-F3425B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6FEFE-65BF-4932-B640-4E69948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6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BA59-7AED-41DB-9447-2D76EB2D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98A5C-F5A9-4104-A69A-F0E9D6FE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DA232-0CDA-401E-908F-16F01B2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E5184-FC6D-41FB-9B27-3CEC7799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9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3AF3F-5502-47FA-AE3C-04C5C50B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77DFA-CD99-439C-9E1A-1720FB00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7727-967C-40CB-9AA4-F17972FE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74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7F4-8AC0-4E6A-A169-CCE026E3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8CF8-8C3B-4565-8565-0564F8BF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65D3-E028-49B4-ADF9-505C4CF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217E6-CC0D-487A-BDB7-516300C8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D813-17F9-47D0-8854-9491B86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F89F-ECDD-4488-8942-5F269A9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3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B2CE-413E-41F6-AC9D-4F80E78C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CABC1-A6E0-4742-8CE1-FCB101308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8C338-E27B-45FF-AF0D-E71F6C30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092A6-5AC6-4AC0-99E2-51C2AF8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3F031-65C3-43F1-84AF-E5C0D8B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5DE52-3F07-4C0A-87C4-FF7E4F5D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83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DF4D2-8156-4171-9F7B-DF1BE390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E5C12-6EF3-4472-83A8-EEB4B9DB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9240-4141-45DD-B8D8-32B85811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67FA-CAE2-4240-AFE8-BE6595EB644A}" type="datetimeFigureOut">
              <a:rPr lang="th-TH" smtClean="0"/>
              <a:t>14/09/64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99CE-AA6B-4B90-B965-06EAC656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C769-FD81-4621-9BE7-BBF60444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8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2.png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93C7-75D1-4BC6-93E0-19FE06FA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63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kern="16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SECOND-WEEK </a:t>
            </a:r>
            <a:br>
              <a:rPr lang="en-US" sz="4400" b="1" u="sng" kern="16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h-TH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EF97-658A-4263-BB1A-F5E37676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51399"/>
            <a:ext cx="10903085" cy="13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Wazir Muhammad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Electrical Engineering Department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BUET, Khuzdar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51FEE-5A20-439A-8B8A-7B19DB2F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46" y="2609850"/>
            <a:ext cx="4267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FAB8C-3C1D-4666-8A9A-68A4FBBD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852EB-F38B-4624-9AF0-7D3A9D729BC8}"/>
              </a:ext>
            </a:extLst>
          </p:cNvPr>
          <p:cNvSpPr txBox="1"/>
          <p:nvPr/>
        </p:nvSpPr>
        <p:spPr>
          <a:xfrm>
            <a:off x="262647" y="768485"/>
            <a:ext cx="1122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Find the Transfer Function of the System is given by: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61DEC-6651-40B2-9D1C-CA71B425F441}"/>
                  </a:ext>
                </a:extLst>
              </p:cNvPr>
              <p:cNvSpPr txBox="1"/>
              <p:nvPr/>
            </p:nvSpPr>
            <p:spPr>
              <a:xfrm>
                <a:off x="282103" y="1327826"/>
                <a:ext cx="1045023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h-TH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61DEC-6651-40B2-9D1C-CA71B425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" y="1327826"/>
                <a:ext cx="10450233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211C92-837C-46B9-8A8A-92D9E4B46761}"/>
                  </a:ext>
                </a:extLst>
              </p:cNvPr>
              <p:cNvSpPr txBox="1"/>
              <p:nvPr/>
            </p:nvSpPr>
            <p:spPr>
              <a:xfrm>
                <a:off x="274804" y="2724782"/>
                <a:ext cx="10299161" cy="53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GB" b="0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211C92-837C-46B9-8A8A-92D9E4B46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4" y="2724782"/>
                <a:ext cx="10299161" cy="533479"/>
              </a:xfrm>
              <a:prstGeom prst="rect">
                <a:avLst/>
              </a:prstGeom>
              <a:blipFill>
                <a:blip r:embed="rId3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DDB96DB-8D99-4E51-B07A-FE13E236DA19}"/>
              </a:ext>
            </a:extLst>
          </p:cNvPr>
          <p:cNvSpPr txBox="1"/>
          <p:nvPr/>
        </p:nvSpPr>
        <p:spPr>
          <a:xfrm>
            <a:off x="303989" y="2141121"/>
            <a:ext cx="1651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Solution: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ACA0C-E57C-471B-AC83-95D5E113FC8E}"/>
              </a:ext>
            </a:extLst>
          </p:cNvPr>
          <p:cNvSpPr txBox="1"/>
          <p:nvPr/>
        </p:nvSpPr>
        <p:spPr>
          <a:xfrm>
            <a:off x="303988" y="3279258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initial conditions are zero 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136E8C-0690-4C1B-BF9A-33B2546C04F6}"/>
                  </a:ext>
                </a:extLst>
              </p:cNvPr>
              <p:cNvSpPr txBox="1"/>
              <p:nvPr/>
            </p:nvSpPr>
            <p:spPr>
              <a:xfrm>
                <a:off x="232652" y="3801309"/>
                <a:ext cx="6187604" cy="53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136E8C-0690-4C1B-BF9A-33B2546C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2" y="3801309"/>
                <a:ext cx="6187604" cy="533479"/>
              </a:xfrm>
              <a:prstGeom prst="rect">
                <a:avLst/>
              </a:prstGeom>
              <a:blipFill>
                <a:blip r:embed="rId4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DD413-10F2-4319-A733-D2439A3C4279}"/>
                  </a:ext>
                </a:extLst>
              </p:cNvPr>
              <p:cNvSpPr txBox="1"/>
              <p:nvPr/>
            </p:nvSpPr>
            <p:spPr>
              <a:xfrm>
                <a:off x="116732" y="4391454"/>
                <a:ext cx="4987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DD413-10F2-4319-A733-D2439A3C4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2" y="4391454"/>
                <a:ext cx="4987048" cy="523220"/>
              </a:xfrm>
              <a:prstGeom prst="rect">
                <a:avLst/>
              </a:prstGeom>
              <a:blipFill>
                <a:blip r:embed="rId5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896-1A09-416A-AD95-82CE3781C83C}"/>
                  </a:ext>
                </a:extLst>
              </p:cNvPr>
              <p:cNvSpPr txBox="1"/>
              <p:nvPr/>
            </p:nvSpPr>
            <p:spPr>
              <a:xfrm>
                <a:off x="-145915" y="4898912"/>
                <a:ext cx="4357993" cy="935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896-1A09-416A-AD95-82CE3781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915" y="4898912"/>
                <a:ext cx="4357993" cy="935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CA418-08D0-4E05-BD47-8EA8152E1C49}"/>
                  </a:ext>
                </a:extLst>
              </p:cNvPr>
              <p:cNvSpPr txBox="1"/>
              <p:nvPr/>
            </p:nvSpPr>
            <p:spPr>
              <a:xfrm>
                <a:off x="0" y="5703066"/>
                <a:ext cx="10992255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CA418-08D0-4E05-BD47-8EA8152E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03066"/>
                <a:ext cx="10992255" cy="1004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1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9F13C-C9E4-40E3-85F6-41D2BB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Proper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7FD7-2306-40E6-9A61-7892008E939E}"/>
              </a:ext>
            </a:extLst>
          </p:cNvPr>
          <p:cNvSpPr txBox="1"/>
          <p:nvPr/>
        </p:nvSpPr>
        <p:spPr>
          <a:xfrm>
            <a:off x="194553" y="894945"/>
            <a:ext cx="1153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Transfer Function having Numerator Degree is less than or equal to Denominator (N</a:t>
            </a:r>
            <a:r>
              <a:rPr lang="en-US" dirty="0">
                <a:sym typeface="Symbol" panose="05050102010706020507" pitchFamily="18" charset="2"/>
              </a:rPr>
              <a:t> </a:t>
            </a:r>
            <a:r>
              <a:rPr lang="en-US" dirty="0"/>
              <a:t>D), than such type of Transfer Function is called as Proper Transfer Function.</a:t>
            </a:r>
          </a:p>
          <a:p>
            <a:pPr algn="just"/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/>
              <p:nvPr/>
            </p:nvSpPr>
            <p:spPr>
              <a:xfrm>
                <a:off x="286966" y="3477636"/>
                <a:ext cx="10915296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6" y="3477636"/>
                <a:ext cx="10915296" cy="885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/>
              <p:nvPr/>
            </p:nvSpPr>
            <p:spPr>
              <a:xfrm>
                <a:off x="108626" y="5215646"/>
                <a:ext cx="11035970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)−−−−−−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6" y="5215646"/>
                <a:ext cx="11035970" cy="871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9F13C-C9E4-40E3-85F6-41D2BB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Strictly Proper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7FD7-2306-40E6-9A61-7892008E939E}"/>
              </a:ext>
            </a:extLst>
          </p:cNvPr>
          <p:cNvSpPr txBox="1"/>
          <p:nvPr/>
        </p:nvSpPr>
        <p:spPr>
          <a:xfrm>
            <a:off x="194553" y="894945"/>
            <a:ext cx="1153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having Numerator Degree is  only less than Denominator (N</a:t>
            </a:r>
            <a:r>
              <a:rPr lang="en-US" dirty="0">
                <a:sym typeface="Symbol" panose="05050102010706020507" pitchFamily="18" charset="2"/>
              </a:rPr>
              <a:t>&lt; </a:t>
            </a:r>
            <a:r>
              <a:rPr lang="en-US" dirty="0"/>
              <a:t>D), than such type of Transfer Function is called as Proper Transfer Function.</a:t>
            </a:r>
          </a:p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/>
              <p:nvPr/>
            </p:nvSpPr>
            <p:spPr>
              <a:xfrm>
                <a:off x="286966" y="3477636"/>
                <a:ext cx="11133561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𝑆𝑡𝑟𝑖𝑐𝑡𝑙𝑦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6" y="3477636"/>
                <a:ext cx="11133561" cy="74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5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9F13C-C9E4-40E3-85F6-41D2BB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Improper OR Not Proper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7FD7-2306-40E6-9A61-7892008E939E}"/>
              </a:ext>
            </a:extLst>
          </p:cNvPr>
          <p:cNvSpPr txBox="1"/>
          <p:nvPr/>
        </p:nvSpPr>
        <p:spPr>
          <a:xfrm>
            <a:off x="194553" y="894945"/>
            <a:ext cx="1153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having Numerator Degree is greater than Denominator (N&gt;D), than such type of Transfer Function is called as Improper Transfer Function.</a:t>
            </a:r>
            <a:endParaRPr lang="th-TH" dirty="0"/>
          </a:p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/>
              <p:nvPr/>
            </p:nvSpPr>
            <p:spPr>
              <a:xfrm>
                <a:off x="155642" y="2258437"/>
                <a:ext cx="11382154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)−−−−−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𝐼𝑚𝑝𝑟𝑜𝑝𝑒𝑟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2" y="2258437"/>
                <a:ext cx="11382154" cy="871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90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7EB3B4-D165-4639-BA0A-79001A3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418E2-CEAD-4B8C-862F-B1F69F8059D8}"/>
              </a:ext>
            </a:extLst>
          </p:cNvPr>
          <p:cNvSpPr txBox="1"/>
          <p:nvPr/>
        </p:nvSpPr>
        <p:spPr>
          <a:xfrm>
            <a:off x="261257" y="914400"/>
            <a:ext cx="10412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Zeros:	</a:t>
            </a:r>
            <a:r>
              <a:rPr lang="en-US" dirty="0">
                <a:solidFill>
                  <a:schemeClr val="accent2"/>
                </a:solidFill>
              </a:rPr>
              <a:t>Zeros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numerator</a:t>
            </a:r>
            <a:r>
              <a:rPr lang="en-US" dirty="0">
                <a:solidFill>
                  <a:srgbClr val="7030A0"/>
                </a:solidFill>
              </a:rPr>
              <a:t> 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6798C-50A1-4DD6-AA64-290A390E1B01}"/>
              </a:ext>
            </a:extLst>
          </p:cNvPr>
          <p:cNvSpPr txBox="1"/>
          <p:nvPr/>
        </p:nvSpPr>
        <p:spPr>
          <a:xfrm>
            <a:off x="190832" y="2006211"/>
            <a:ext cx="115532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Poles:	</a:t>
            </a:r>
            <a:r>
              <a:rPr lang="en-US" dirty="0">
                <a:solidFill>
                  <a:schemeClr val="accent2"/>
                </a:solidFill>
              </a:rPr>
              <a:t>Poles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denominator </a:t>
            </a:r>
            <a:r>
              <a:rPr lang="en-US" dirty="0">
                <a:solidFill>
                  <a:srgbClr val="7030A0"/>
                </a:solidFill>
              </a:rPr>
              <a:t>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5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Write the MATLAB Code 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26BBDF-D53F-4E5D-9FE5-150509A6B8B5}"/>
              </a:ext>
            </a:extLst>
          </p:cNvPr>
          <p:cNvSpPr txBox="1"/>
          <p:nvPr/>
        </p:nvSpPr>
        <p:spPr>
          <a:xfrm>
            <a:off x="719017" y="3657858"/>
            <a:ext cx="48884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/>
              <a:t>&gt;&gt; numerator = [1 2];</a:t>
            </a:r>
          </a:p>
          <a:p>
            <a:r>
              <a:rPr lang="th-TH" sz="2000" dirty="0"/>
              <a:t>&gt;&gt; denominator = [1 7 12];</a:t>
            </a:r>
          </a:p>
          <a:p>
            <a:r>
              <a:rPr lang="th-TH" sz="2000" dirty="0"/>
              <a:t>&gt;&gt; sys = tf(numerator, denominator)</a:t>
            </a:r>
          </a:p>
          <a:p>
            <a:endParaRPr lang="th-TH" sz="2000" dirty="0"/>
          </a:p>
          <a:p>
            <a:r>
              <a:rPr lang="th-TH" sz="2000" dirty="0"/>
              <a:t>sys =</a:t>
            </a:r>
          </a:p>
          <a:p>
            <a:r>
              <a:rPr lang="th-TH" sz="2000" dirty="0"/>
              <a:t>       s + 2</a:t>
            </a:r>
          </a:p>
          <a:p>
            <a:r>
              <a:rPr lang="th-TH" sz="2000" dirty="0"/>
              <a:t>  --------------</a:t>
            </a:r>
          </a:p>
          <a:p>
            <a:r>
              <a:rPr lang="th-TH" sz="2000" dirty="0"/>
              <a:t>  s^2 + 7 s + 12</a:t>
            </a:r>
          </a:p>
          <a:p>
            <a:r>
              <a:rPr lang="th-TH" sz="2000" dirty="0"/>
              <a:t> Continuous-time transfer function.</a:t>
            </a:r>
          </a:p>
          <a:p>
            <a:r>
              <a:rPr lang="en-US" sz="2000" dirty="0"/>
              <a:t>plot(sys)</a:t>
            </a:r>
            <a:endParaRPr lang="th-TH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3B55B3-0EA5-4E44-9D26-F97B4D10B666}"/>
              </a:ext>
            </a:extLst>
          </p:cNvPr>
          <p:cNvSpPr/>
          <p:nvPr/>
        </p:nvSpPr>
        <p:spPr>
          <a:xfrm>
            <a:off x="429847" y="3568399"/>
            <a:ext cx="4501662" cy="320978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88F6F-66A0-47AF-B814-32F4F71A4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206" y="3429000"/>
            <a:ext cx="4886325" cy="32097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EAC66F-BEDD-4C03-92C2-69E3FE2C2240}"/>
              </a:ext>
            </a:extLst>
          </p:cNvPr>
          <p:cNvSpPr/>
          <p:nvPr/>
        </p:nvSpPr>
        <p:spPr>
          <a:xfrm>
            <a:off x="5970954" y="3352800"/>
            <a:ext cx="5603631" cy="34253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75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FCA078-755D-44D2-A151-983D0D9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Pole-Zero Diagram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A9E4C-A4F1-404E-BE6E-D281EDF5CBA1}"/>
              </a:ext>
            </a:extLst>
          </p:cNvPr>
          <p:cNvSpPr txBox="1"/>
          <p:nvPr/>
        </p:nvSpPr>
        <p:spPr>
          <a:xfrm>
            <a:off x="320431" y="828431"/>
            <a:ext cx="11652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Plot on s-plane </a:t>
            </a:r>
            <a:r>
              <a:rPr lang="en-US" dirty="0">
                <a:solidFill>
                  <a:srgbClr val="002060"/>
                </a:solidFill>
              </a:rPr>
              <a:t>which represents the location of Poles and Zeros </a:t>
            </a:r>
            <a:r>
              <a:rPr lang="en-US" dirty="0">
                <a:solidFill>
                  <a:schemeClr val="accent1"/>
                </a:solidFill>
              </a:rPr>
              <a:t>of a </a:t>
            </a:r>
            <a:r>
              <a:rPr lang="en-US" dirty="0">
                <a:solidFill>
                  <a:srgbClr val="00B050"/>
                </a:solidFill>
              </a:rPr>
              <a:t>Transfer Function</a:t>
            </a:r>
            <a:r>
              <a:rPr lang="en-US" dirty="0">
                <a:solidFill>
                  <a:schemeClr val="accent1"/>
                </a:solidFill>
              </a:rPr>
              <a:t> is called as </a:t>
            </a:r>
            <a:r>
              <a:rPr lang="en-US" dirty="0">
                <a:solidFill>
                  <a:srgbClr val="C00000"/>
                </a:solidFill>
              </a:rPr>
              <a:t>Pole-Zero Diagram.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AAD07-A027-4AD9-BEE0-BF1AE2A2FFA3}"/>
              </a:ext>
            </a:extLst>
          </p:cNvPr>
          <p:cNvSpPr txBox="1"/>
          <p:nvPr/>
        </p:nvSpPr>
        <p:spPr>
          <a:xfrm>
            <a:off x="288292" y="1815481"/>
            <a:ext cx="10487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Poles</a:t>
            </a:r>
            <a:r>
              <a:rPr lang="en-US" dirty="0"/>
              <a:t> are represented by     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sz="2800" dirty="0">
                <a:sym typeface="Symbol" panose="05050102010706020507" pitchFamily="18" charset="2"/>
              </a:rPr>
              <a:t>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Zeros</a:t>
            </a:r>
            <a:r>
              <a:rPr lang="en-US" dirty="0"/>
              <a:t> are represented by </a:t>
            </a:r>
            <a:endParaRPr lang="th-T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F7B677-87F6-4A37-BB13-EF273261F788}"/>
              </a:ext>
            </a:extLst>
          </p:cNvPr>
          <p:cNvSpPr/>
          <p:nvPr/>
        </p:nvSpPr>
        <p:spPr>
          <a:xfrm>
            <a:off x="4353169" y="2344614"/>
            <a:ext cx="312615" cy="30480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B71355-207D-4D3D-895D-C660C503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42" y="3248391"/>
            <a:ext cx="5286375" cy="3362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B036FD-8948-4098-BE53-747D603E3F54}"/>
              </a:ext>
            </a:extLst>
          </p:cNvPr>
          <p:cNvSpPr txBox="1"/>
          <p:nvPr/>
        </p:nvSpPr>
        <p:spPr>
          <a:xfrm>
            <a:off x="6158523" y="1946031"/>
            <a:ext cx="5666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X-axis is sigma-axis (real part of x)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Y-axis is the j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-axis which is the imaginary part of x</a:t>
            </a:r>
            <a:endParaRPr lang="th-TH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EFEB1C-B4CF-4C0C-97D0-503EFB3509DA}"/>
              </a:ext>
            </a:extLst>
          </p:cNvPr>
          <p:cNvSpPr/>
          <p:nvPr/>
        </p:nvSpPr>
        <p:spPr>
          <a:xfrm>
            <a:off x="6166338" y="1891323"/>
            <a:ext cx="5705231" cy="173501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477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62347" y="97459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47" y="97459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7114447" y="2300163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447" y="2300163"/>
                <a:ext cx="355224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9433B0-FFB1-4455-9A4E-882DE4D89959}"/>
                  </a:ext>
                </a:extLst>
              </p:cNvPr>
              <p:cNvSpPr txBox="1"/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9433B0-FFB1-4455-9A4E-882DE4D8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25426066-A63B-476D-9F04-5A02B9D0B0C5}"/>
              </a:ext>
            </a:extLst>
          </p:cNvPr>
          <p:cNvSpPr/>
          <p:nvPr/>
        </p:nvSpPr>
        <p:spPr>
          <a:xfrm>
            <a:off x="4148544" y="3285809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029917-80E4-4BE8-8D4A-E5DE494723D5}"/>
              </a:ext>
            </a:extLst>
          </p:cNvPr>
          <p:cNvCxnSpPr>
            <a:cxnSpLocks/>
          </p:cNvCxnSpPr>
          <p:nvPr/>
        </p:nvCxnSpPr>
        <p:spPr>
          <a:xfrm>
            <a:off x="3157296" y="332115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05EAB2-8EDA-4BDB-9EA9-87923BA7CF79}"/>
              </a:ext>
            </a:extLst>
          </p:cNvPr>
          <p:cNvCxnSpPr>
            <a:cxnSpLocks/>
          </p:cNvCxnSpPr>
          <p:nvPr/>
        </p:nvCxnSpPr>
        <p:spPr>
          <a:xfrm flipV="1">
            <a:off x="3182330" y="332115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B16F52-C854-440C-A5A9-2A4FAF183430}"/>
              </a:ext>
            </a:extLst>
          </p:cNvPr>
          <p:cNvCxnSpPr>
            <a:cxnSpLocks/>
          </p:cNvCxnSpPr>
          <p:nvPr/>
        </p:nvCxnSpPr>
        <p:spPr>
          <a:xfrm>
            <a:off x="2307299" y="3313269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1FABCD-33F3-4118-904E-267D3C8D43FB}"/>
              </a:ext>
            </a:extLst>
          </p:cNvPr>
          <p:cNvCxnSpPr>
            <a:cxnSpLocks/>
          </p:cNvCxnSpPr>
          <p:nvPr/>
        </p:nvCxnSpPr>
        <p:spPr>
          <a:xfrm flipV="1">
            <a:off x="2332333" y="3313269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471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B87895-0A19-4DC7-9077-2F2D499F8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42215"/>
              </p:ext>
            </p:extLst>
          </p:nvPr>
        </p:nvGraphicFramePr>
        <p:xfrm>
          <a:off x="679855" y="314960"/>
          <a:ext cx="11168434" cy="669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195">
                  <a:extLst>
                    <a:ext uri="{9D8B030D-6E8A-4147-A177-3AD203B41FA5}">
                      <a16:colId xmlns:a16="http://schemas.microsoft.com/office/drawing/2014/main" val="3333180845"/>
                    </a:ext>
                  </a:extLst>
                </a:gridCol>
                <a:gridCol w="9536239">
                  <a:extLst>
                    <a:ext uri="{9D8B030D-6E8A-4147-A177-3AD203B41FA5}">
                      <a16:colId xmlns:a16="http://schemas.microsoft.com/office/drawing/2014/main" val="304433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First Week</a:t>
                      </a:r>
                      <a:endParaRPr lang="th-TH" sz="12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Modeling of electrical, mechanical and biological control systems, Open and closed-loop systems</a:t>
                      </a:r>
                      <a:b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7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Second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Block diagrams, Second order systems,  Step and impulse response,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Performance criteria, Steady state error. 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Third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Sensitivity, s-plane system stability.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5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Fourth Week</a:t>
                      </a:r>
                      <a:endParaRPr lang="th-TH" sz="1200" b="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Test-1</a:t>
                      </a:r>
                      <a:endParaRPr lang="th-TH" sz="1200" b="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2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Fifth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Analysis and design with the root loci method.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Sixth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Frequency domain analysis,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4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Seventh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Bode plots,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3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Eight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Nyquist criterion,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4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Ninth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gain and phase margins,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Nichols charts.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4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Eleventh week</a:t>
                      </a:r>
                      <a:endParaRPr lang="th-TH" sz="1200" b="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Test-2</a:t>
                      </a:r>
                      <a:endParaRPr lang="th-TH" sz="1200" b="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3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Twelfth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State-space method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6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Thirteenth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state equations,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5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Fourteenth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flow graphs, stability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5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Sixteenth week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compensation techniques. </a:t>
                      </a:r>
                      <a:endParaRPr lang="th-TH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9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6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blipFill>
                <a:blip r:embed="rId8"/>
                <a:stretch>
                  <a:fillRect r="-587" b="-186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25426066-A63B-476D-9F04-5A02B9D0B0C5}"/>
              </a:ext>
            </a:extLst>
          </p:cNvPr>
          <p:cNvSpPr/>
          <p:nvPr/>
        </p:nvSpPr>
        <p:spPr>
          <a:xfrm>
            <a:off x="5950409" y="3303411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C41C1B-91F1-4BF3-82EB-5AD6B5BC0952}"/>
                  </a:ext>
                </a:extLst>
              </p:cNvPr>
              <p:cNvSpPr txBox="1"/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C41C1B-91F1-4BF3-82EB-5AD6B5BC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20152A-7885-4168-9367-D80349760E96}"/>
              </a:ext>
            </a:extLst>
          </p:cNvPr>
          <p:cNvCxnSpPr>
            <a:cxnSpLocks/>
          </p:cNvCxnSpPr>
          <p:nvPr/>
        </p:nvCxnSpPr>
        <p:spPr>
          <a:xfrm>
            <a:off x="5073659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25BBB6-17EA-42EF-AD12-DB5A5ADE2235}"/>
              </a:ext>
            </a:extLst>
          </p:cNvPr>
          <p:cNvCxnSpPr>
            <a:cxnSpLocks/>
          </p:cNvCxnSpPr>
          <p:nvPr/>
        </p:nvCxnSpPr>
        <p:spPr>
          <a:xfrm flipV="1">
            <a:off x="5098693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A15D317-C15C-430E-BE17-1DF3C61181AA}"/>
              </a:ext>
            </a:extLst>
          </p:cNvPr>
          <p:cNvSpPr/>
          <p:nvPr/>
        </p:nvSpPr>
        <p:spPr>
          <a:xfrm>
            <a:off x="5171336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71C179-9D2A-4923-9D6E-D12D1C23A09A}"/>
              </a:ext>
            </a:extLst>
          </p:cNvPr>
          <p:cNvCxnSpPr>
            <a:cxnSpLocks/>
          </p:cNvCxnSpPr>
          <p:nvPr/>
        </p:nvCxnSpPr>
        <p:spPr>
          <a:xfrm>
            <a:off x="4152526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80D92D-FFD8-4C13-926C-4CD71275EBD1}"/>
              </a:ext>
            </a:extLst>
          </p:cNvPr>
          <p:cNvCxnSpPr>
            <a:cxnSpLocks/>
          </p:cNvCxnSpPr>
          <p:nvPr/>
        </p:nvCxnSpPr>
        <p:spPr>
          <a:xfrm flipV="1">
            <a:off x="4177560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654504F-F2C0-4E35-BC50-7AF5D861EA49}"/>
              </a:ext>
            </a:extLst>
          </p:cNvPr>
          <p:cNvSpPr/>
          <p:nvPr/>
        </p:nvSpPr>
        <p:spPr>
          <a:xfrm>
            <a:off x="4250203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4A7461-22C6-456B-A816-C2A7AA670B70}"/>
              </a:ext>
            </a:extLst>
          </p:cNvPr>
          <p:cNvCxnSpPr>
            <a:cxnSpLocks/>
          </p:cNvCxnSpPr>
          <p:nvPr/>
        </p:nvCxnSpPr>
        <p:spPr>
          <a:xfrm>
            <a:off x="7772504" y="3284730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83E3F4-7072-4423-B49D-CCDB6BF500E1}"/>
              </a:ext>
            </a:extLst>
          </p:cNvPr>
          <p:cNvCxnSpPr>
            <a:cxnSpLocks/>
          </p:cNvCxnSpPr>
          <p:nvPr/>
        </p:nvCxnSpPr>
        <p:spPr>
          <a:xfrm flipV="1">
            <a:off x="7797538" y="3284730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BF1BA22-91A5-44AD-90CA-8A2A2F721C75}"/>
              </a:ext>
            </a:extLst>
          </p:cNvPr>
          <p:cNvSpPr/>
          <p:nvPr/>
        </p:nvSpPr>
        <p:spPr>
          <a:xfrm>
            <a:off x="7870181" y="33296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29A312-7819-49C9-99EC-5A34D8FCCF6B}"/>
              </a:ext>
            </a:extLst>
          </p:cNvPr>
          <p:cNvSpPr/>
          <p:nvPr/>
        </p:nvSpPr>
        <p:spPr>
          <a:xfrm>
            <a:off x="6044321" y="429733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A8F53C6-A26F-462C-A01A-4ACE8B0ECC11}"/>
              </a:ext>
            </a:extLst>
          </p:cNvPr>
          <p:cNvSpPr/>
          <p:nvPr/>
        </p:nvSpPr>
        <p:spPr>
          <a:xfrm>
            <a:off x="6056568" y="518792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55F2DF-CE76-4AA1-BDD7-0889F75D0D73}"/>
                  </a:ext>
                </a:extLst>
              </p:cNvPr>
              <p:cNvSpPr txBox="1"/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55F2DF-CE76-4AA1-BDD7-0889F75D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blipFill>
                <a:blip r:embed="rId10"/>
                <a:stretch>
                  <a:fillRect r="-26506"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F3EFE0-050D-433E-8641-221921A736EC}"/>
                  </a:ext>
                </a:extLst>
              </p:cNvPr>
              <p:cNvSpPr txBox="1"/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F3EFE0-050D-433E-8641-221921A7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blipFill>
                <a:blip r:embed="rId11"/>
                <a:stretch>
                  <a:fillRect l="-14706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3ADC76FE-F956-42F4-83C9-36A263A68541}"/>
              </a:ext>
            </a:extLst>
          </p:cNvPr>
          <p:cNvSpPr/>
          <p:nvPr/>
        </p:nvSpPr>
        <p:spPr>
          <a:xfrm>
            <a:off x="6056568" y="242857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F4049BA-AFAB-4705-90ED-96FB94EDB0A2}"/>
              </a:ext>
            </a:extLst>
          </p:cNvPr>
          <p:cNvSpPr/>
          <p:nvPr/>
        </p:nvSpPr>
        <p:spPr>
          <a:xfrm>
            <a:off x="6064013" y="153248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163BDF-DB2A-44FF-982F-A50819F940F9}"/>
                  </a:ext>
                </a:extLst>
              </p:cNvPr>
              <p:cNvSpPr txBox="1"/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163BDF-DB2A-44FF-982F-A50819F94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blipFill>
                <a:blip r:embed="rId12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8D3F12-5273-43EF-81A9-9E2E1A7CCA19}"/>
                  </a:ext>
                </a:extLst>
              </p:cNvPr>
              <p:cNvSpPr txBox="1"/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8D3F12-5273-43EF-81A9-9E2E1A7C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blipFill>
                <a:blip r:embed="rId13"/>
                <a:stretch>
                  <a:fillRect l="-6024" r="-13253"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2A19F10C-702B-414E-9366-7B61FE021BA8}"/>
              </a:ext>
            </a:extLst>
          </p:cNvPr>
          <p:cNvSpPr/>
          <p:nvPr/>
        </p:nvSpPr>
        <p:spPr>
          <a:xfrm>
            <a:off x="6041153" y="519224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7852FE-5063-48C4-8D73-4C62A62F214A}"/>
              </a:ext>
            </a:extLst>
          </p:cNvPr>
          <p:cNvCxnSpPr>
            <a:cxnSpLocks/>
          </p:cNvCxnSpPr>
          <p:nvPr/>
        </p:nvCxnSpPr>
        <p:spPr>
          <a:xfrm>
            <a:off x="5946644" y="5135342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84728E-96B4-46BA-8D31-EA1FFD1FE9AB}"/>
              </a:ext>
            </a:extLst>
          </p:cNvPr>
          <p:cNvCxnSpPr>
            <a:cxnSpLocks/>
          </p:cNvCxnSpPr>
          <p:nvPr/>
        </p:nvCxnSpPr>
        <p:spPr>
          <a:xfrm flipV="1">
            <a:off x="5971678" y="5135342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CCC4630-58A5-4C94-9AD5-DB3957642221}"/>
              </a:ext>
            </a:extLst>
          </p:cNvPr>
          <p:cNvSpPr/>
          <p:nvPr/>
        </p:nvSpPr>
        <p:spPr>
          <a:xfrm>
            <a:off x="6044321" y="518030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9765E61-8336-4933-992B-18D981F05869}"/>
              </a:ext>
            </a:extLst>
          </p:cNvPr>
          <p:cNvSpPr/>
          <p:nvPr/>
        </p:nvSpPr>
        <p:spPr>
          <a:xfrm>
            <a:off x="6072858" y="155242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D63FFA-542A-46DC-88B3-966D25213171}"/>
              </a:ext>
            </a:extLst>
          </p:cNvPr>
          <p:cNvCxnSpPr>
            <a:cxnSpLocks/>
          </p:cNvCxnSpPr>
          <p:nvPr/>
        </p:nvCxnSpPr>
        <p:spPr>
          <a:xfrm>
            <a:off x="5978349" y="149552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479812-1956-4EBF-9024-29840588FE59}"/>
              </a:ext>
            </a:extLst>
          </p:cNvPr>
          <p:cNvCxnSpPr>
            <a:cxnSpLocks/>
          </p:cNvCxnSpPr>
          <p:nvPr/>
        </p:nvCxnSpPr>
        <p:spPr>
          <a:xfrm flipV="1">
            <a:off x="6003383" y="149552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90D9E7A-5F72-4537-94E2-D8050E02CE83}"/>
              </a:ext>
            </a:extLst>
          </p:cNvPr>
          <p:cNvSpPr/>
          <p:nvPr/>
        </p:nvSpPr>
        <p:spPr>
          <a:xfrm>
            <a:off x="6076026" y="154048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C8B9E7-04B1-4F0C-9E61-45310E153271}"/>
              </a:ext>
            </a:extLst>
          </p:cNvPr>
          <p:cNvCxnSpPr/>
          <p:nvPr/>
        </p:nvCxnSpPr>
        <p:spPr>
          <a:xfrm flipH="1">
            <a:off x="4290149" y="1584159"/>
            <a:ext cx="16882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C6824D-C7A2-4584-9CB0-CCC051A9B828}"/>
              </a:ext>
            </a:extLst>
          </p:cNvPr>
          <p:cNvCxnSpPr>
            <a:cxnSpLocks/>
          </p:cNvCxnSpPr>
          <p:nvPr/>
        </p:nvCxnSpPr>
        <p:spPr>
          <a:xfrm flipH="1">
            <a:off x="4263106" y="1635833"/>
            <a:ext cx="27043" cy="365543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BE6B8D-917F-4A36-8B12-53B2E301FBBB}"/>
              </a:ext>
            </a:extLst>
          </p:cNvPr>
          <p:cNvCxnSpPr>
            <a:cxnSpLocks/>
          </p:cNvCxnSpPr>
          <p:nvPr/>
        </p:nvCxnSpPr>
        <p:spPr>
          <a:xfrm flipH="1">
            <a:off x="4263106" y="5283647"/>
            <a:ext cx="1740277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7BE53-001D-4F0A-9A1E-567CC098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3" y="1481503"/>
            <a:ext cx="7915275" cy="506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9CBC1-BEC6-4B8E-B35A-52ABE024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077" y="374039"/>
            <a:ext cx="3238500" cy="2733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1D096FA-3534-441E-A337-7C6DD798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Check Different Stable And Unstable Regions</a:t>
            </a:r>
            <a:endParaRPr lang="th-TH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443A8E-8265-4186-9F7D-C97D2392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Order of the Control System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7CFB4-0ECF-482E-B75F-9A2C1D4C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08" y="4947626"/>
            <a:ext cx="3895725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F2741-4635-475E-A1E5-3B550DB9C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6" y="3069369"/>
            <a:ext cx="4095750" cy="1724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5EACA-0922-4FB1-A157-5209A3E3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541" y="4890476"/>
            <a:ext cx="5819775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83320-F80D-4EF2-B537-0C02D0EDD04A}"/>
                  </a:ext>
                </a:extLst>
              </p:cNvPr>
              <p:cNvSpPr txBox="1"/>
              <p:nvPr/>
            </p:nvSpPr>
            <p:spPr>
              <a:xfrm>
                <a:off x="5924865" y="3195602"/>
                <a:ext cx="3777381" cy="1471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𝑆𝑒𝑐𝑜𝑛𝑑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𝑂𝑟𝑑𝑒𝑟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83320-F80D-4EF2-B537-0C02D0ED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65" y="3195602"/>
                <a:ext cx="3777381" cy="1471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D67115-D51A-46A3-8416-807FF40F7F12}"/>
              </a:ext>
            </a:extLst>
          </p:cNvPr>
          <p:cNvSpPr txBox="1"/>
          <p:nvPr/>
        </p:nvSpPr>
        <p:spPr>
          <a:xfrm>
            <a:off x="384296" y="822840"/>
            <a:ext cx="11581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palatino linotype" panose="02040502050505030304" pitchFamily="18" charset="0"/>
              </a:rPr>
              <a:t>The order of a control system is determined by the power of ‘</a:t>
            </a:r>
            <a:r>
              <a:rPr lang="en-US" sz="2400" b="0" i="1" dirty="0">
                <a:effectLst/>
                <a:latin typeface="palatino linotype" panose="02040502050505030304" pitchFamily="18" charset="0"/>
              </a:rPr>
              <a:t>s’</a:t>
            </a:r>
            <a:r>
              <a:rPr lang="en-US" sz="2400" b="0" i="0" dirty="0">
                <a:effectLst/>
                <a:latin typeface="palatino linotype" panose="02040502050505030304" pitchFamily="18" charset="0"/>
              </a:rPr>
              <a:t> in the denominator of its transfer function. If the power of s in the denominator of the transfer function of a control system is 2, then the system is said to be </a:t>
            </a:r>
            <a:r>
              <a:rPr lang="en-US" sz="2400" b="1" i="0" dirty="0">
                <a:effectLst/>
                <a:latin typeface="palatino linotype" panose="02040502050505030304" pitchFamily="18" charset="0"/>
              </a:rPr>
              <a:t>second order control system</a:t>
            </a:r>
            <a:r>
              <a:rPr lang="en-US" sz="2400" b="0" i="0" dirty="0">
                <a:effectLst/>
                <a:latin typeface="palatino linotype" panose="02040502050505030304" pitchFamily="18" charset="0"/>
              </a:rPr>
              <a:t>. 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96071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E5C1-4396-42B2-8689-1F2E3870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23" y="801809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the combination of two words: root-loci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are interested in the roots of the Denominator of the closed loop transfer function, that is the closed loop poles.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Locus is a path (or route) one might follow. Loci is the plural 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root locus is the path of the roots of the characteristic equation traced out in the s-plane as a system parameter varies from zero to infinity.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a graphical method for examining the change in the roots of a system when gain of the system varies.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Root-loci are the paths followed by the closed loop poles as K changes, because poles are tell us about stability and behavior.</a:t>
            </a:r>
          </a:p>
          <a:p>
            <a:pPr>
              <a:buFont typeface="Wingdings" panose="05000000000000000000" pitchFamily="2" charset="2"/>
              <a:buChar char="q"/>
            </a:pPr>
            <a:endParaRPr lang="th-TH" dirty="0"/>
          </a:p>
          <a:p>
            <a:pPr>
              <a:buFont typeface="Wingdings" panose="05000000000000000000" pitchFamily="2" charset="2"/>
              <a:buChar char="q"/>
            </a:pPr>
            <a:endParaRPr lang="th-T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4E44B8-CF0F-4392-A545-CD423275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Root Locus Method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1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55510-3948-43C4-8288-F6F553BD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Root Locus Method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0F1A9-1A69-4718-AB9D-395CFA663A0D}"/>
              </a:ext>
            </a:extLst>
          </p:cNvPr>
          <p:cNvSpPr/>
          <p:nvPr/>
        </p:nvSpPr>
        <p:spPr>
          <a:xfrm>
            <a:off x="3384062" y="719016"/>
            <a:ext cx="3681046" cy="18268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00D22A-02C4-4418-8C7F-509380800FC4}"/>
              </a:ext>
            </a:extLst>
          </p:cNvPr>
          <p:cNvCxnSpPr>
            <a:endCxn id="5" idx="1"/>
          </p:cNvCxnSpPr>
          <p:nvPr/>
        </p:nvCxnSpPr>
        <p:spPr>
          <a:xfrm flipV="1">
            <a:off x="1563077" y="1632439"/>
            <a:ext cx="1820985" cy="8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9DCCA-4BC1-43C0-981F-031BD0859EA3}"/>
              </a:ext>
            </a:extLst>
          </p:cNvPr>
          <p:cNvCxnSpPr/>
          <p:nvPr/>
        </p:nvCxnSpPr>
        <p:spPr>
          <a:xfrm flipV="1">
            <a:off x="7065108" y="1619739"/>
            <a:ext cx="1820985" cy="87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2C1682-9C27-40B1-9A1F-6B1DD97C9813}"/>
              </a:ext>
            </a:extLst>
          </p:cNvPr>
          <p:cNvSpPr txBox="1"/>
          <p:nvPr/>
        </p:nvSpPr>
        <p:spPr>
          <a:xfrm>
            <a:off x="1789724" y="111361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endParaRPr lang="th-T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D6324-AA97-452E-A507-1A5236170F0E}"/>
              </a:ext>
            </a:extLst>
          </p:cNvPr>
          <p:cNvSpPr txBox="1"/>
          <p:nvPr/>
        </p:nvSpPr>
        <p:spPr>
          <a:xfrm>
            <a:off x="7260493" y="1137755"/>
            <a:ext cx="2414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endParaRPr lang="th-T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1043-63A5-44CE-9CFD-5BCE3D35C811}"/>
              </a:ext>
            </a:extLst>
          </p:cNvPr>
          <p:cNvSpPr txBox="1"/>
          <p:nvPr/>
        </p:nvSpPr>
        <p:spPr>
          <a:xfrm>
            <a:off x="3438770" y="821227"/>
            <a:ext cx="3626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System</a:t>
            </a:r>
          </a:p>
          <a:p>
            <a:pPr algn="ctr"/>
            <a:r>
              <a:rPr lang="en-US" sz="2000" b="1" dirty="0"/>
              <a:t>Parameter K,</a:t>
            </a:r>
          </a:p>
          <a:p>
            <a:pPr algn="ctr"/>
            <a:r>
              <a:rPr lang="en-US" sz="2000" b="1" dirty="0"/>
              <a:t>Where K is unknown Parameters and what affect on the stability of the system</a:t>
            </a:r>
            <a:endParaRPr lang="th-TH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E85E2-BD50-41CB-A342-202CAA79D9A2}"/>
                  </a:ext>
                </a:extLst>
              </p:cNvPr>
              <p:cNvSpPr txBox="1"/>
              <p:nvPr/>
            </p:nvSpPr>
            <p:spPr>
              <a:xfrm>
                <a:off x="2717198" y="2908485"/>
                <a:ext cx="4543295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E85E2-BD50-41CB-A342-202CAA79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98" y="2908485"/>
                <a:ext cx="4543295" cy="871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E2D5F25-3FD6-49C1-8354-81ADBC8A3413}"/>
              </a:ext>
            </a:extLst>
          </p:cNvPr>
          <p:cNvSpPr txBox="1"/>
          <p:nvPr/>
        </p:nvSpPr>
        <p:spPr>
          <a:xfrm>
            <a:off x="328246" y="4103077"/>
            <a:ext cx="11316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So here two problems occur due to 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First what value of K we should select to meet my system performance requirements.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Second what is the effect of a variation of K on the 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006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0BA496-7495-4652-8CCE-89F01533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2CD6B-B7EF-4030-A19E-9DE3183C7195}"/>
                  </a:ext>
                </a:extLst>
              </p:cNvPr>
              <p:cNvSpPr txBox="1"/>
              <p:nvPr/>
            </p:nvSpPr>
            <p:spPr>
              <a:xfrm>
                <a:off x="1867877" y="550533"/>
                <a:ext cx="6096000" cy="1013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2CD6B-B7EF-4030-A19E-9DE3183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77" y="550533"/>
                <a:ext cx="6096000" cy="1013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4B415B-A2F3-4043-ACEC-EBD26CFC76CD}"/>
              </a:ext>
            </a:extLst>
          </p:cNvPr>
          <p:cNvSpPr txBox="1"/>
          <p:nvPr/>
        </p:nvSpPr>
        <p:spPr>
          <a:xfrm>
            <a:off x="519722" y="1886662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Step-1: Calculate the Starting Points (Poles)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213F1-2278-473B-8C68-724D25F4C83C}"/>
                  </a:ext>
                </a:extLst>
              </p:cNvPr>
              <p:cNvSpPr txBox="1"/>
              <p:nvPr/>
            </p:nvSpPr>
            <p:spPr>
              <a:xfrm>
                <a:off x="432340" y="2425697"/>
                <a:ext cx="563038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213F1-2278-473B-8C68-724D25F4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0" y="2425697"/>
                <a:ext cx="5630387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B25CECB-D395-4E34-B8A6-007C044CD078}"/>
              </a:ext>
            </a:extLst>
          </p:cNvPr>
          <p:cNvSpPr txBox="1"/>
          <p:nvPr/>
        </p:nvSpPr>
        <p:spPr>
          <a:xfrm>
            <a:off x="519722" y="3610018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Step-2: Calculate the Ending Points (Zeros)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8B7395-F716-4FCD-874D-2250CD17E6E9}"/>
                  </a:ext>
                </a:extLst>
              </p:cNvPr>
              <p:cNvSpPr txBox="1"/>
              <p:nvPr/>
            </p:nvSpPr>
            <p:spPr>
              <a:xfrm>
                <a:off x="254540" y="4071619"/>
                <a:ext cx="26855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8B7395-F716-4FCD-874D-2250CD17E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40" y="4071619"/>
                <a:ext cx="26855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979F2-B129-41EF-8561-ED05A5A076E9}"/>
                  </a:ext>
                </a:extLst>
              </p:cNvPr>
              <p:cNvSpPr txBox="1"/>
              <p:nvPr/>
            </p:nvSpPr>
            <p:spPr>
              <a:xfrm>
                <a:off x="429846" y="3054250"/>
                <a:ext cx="46423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979F2-B129-41EF-8561-ED05A5A0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3054250"/>
                <a:ext cx="46423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E1AB08-3C0B-490F-9A17-DB03BE53917E}"/>
                  </a:ext>
                </a:extLst>
              </p:cNvPr>
              <p:cNvSpPr txBox="1"/>
              <p:nvPr/>
            </p:nvSpPr>
            <p:spPr>
              <a:xfrm>
                <a:off x="238909" y="4533220"/>
                <a:ext cx="50418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E1AB08-3C0B-490F-9A17-DB03BE53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9" y="4533220"/>
                <a:ext cx="50418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4FC047-A6FC-4521-9DA6-A2A936A4DB31}"/>
                  </a:ext>
                </a:extLst>
              </p:cNvPr>
              <p:cNvSpPr txBox="1"/>
              <p:nvPr/>
            </p:nvSpPr>
            <p:spPr>
              <a:xfrm>
                <a:off x="620676" y="6307467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4FC047-A6FC-4521-9DA6-A2A936A4D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6" y="6307467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6F9E294-989A-4817-A073-C7005252B248}"/>
              </a:ext>
            </a:extLst>
          </p:cNvPr>
          <p:cNvSpPr txBox="1"/>
          <p:nvPr/>
        </p:nvSpPr>
        <p:spPr>
          <a:xfrm>
            <a:off x="519722" y="57296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P&gt;Z (4&gt;0) than N = P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22503-C1FD-475F-A40D-08DB7B9AE3D2}"/>
              </a:ext>
            </a:extLst>
          </p:cNvPr>
          <p:cNvSpPr txBox="1"/>
          <p:nvPr/>
        </p:nvSpPr>
        <p:spPr>
          <a:xfrm>
            <a:off x="519722" y="516515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Step-3: Calculate the Numerator of root locus N 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66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34658" y="3409133"/>
            <a:ext cx="11610265" cy="12052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333" r="-11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547078" y="3699671"/>
            <a:ext cx="50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-6           -5               -4              -3              -2              -1</a:t>
            </a:r>
            <a:endParaRPr lang="th-TH" sz="18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1C2B45-B34F-423F-8159-89F9F80759F1}"/>
                  </a:ext>
                </a:extLst>
              </p:cNvPr>
              <p:cNvSpPr txBox="1"/>
              <p:nvPr/>
            </p:nvSpPr>
            <p:spPr>
              <a:xfrm>
                <a:off x="6096000" y="1700296"/>
                <a:ext cx="593395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1C2B45-B34F-423F-8159-89F9F8075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00296"/>
                <a:ext cx="5933953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F2A28-2236-4C70-9D63-162BEB444B91}"/>
              </a:ext>
            </a:extLst>
          </p:cNvPr>
          <p:cNvCxnSpPr>
            <a:cxnSpLocks/>
          </p:cNvCxnSpPr>
          <p:nvPr/>
        </p:nvCxnSpPr>
        <p:spPr>
          <a:xfrm>
            <a:off x="5955869" y="3296878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D65A09-36C7-48C1-A069-870C12B3CDE4}"/>
              </a:ext>
            </a:extLst>
          </p:cNvPr>
          <p:cNvCxnSpPr>
            <a:cxnSpLocks/>
          </p:cNvCxnSpPr>
          <p:nvPr/>
        </p:nvCxnSpPr>
        <p:spPr>
          <a:xfrm flipV="1">
            <a:off x="5980903" y="3296878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392FCD6-71F3-44D7-ACCD-B3B725F817A7}"/>
              </a:ext>
            </a:extLst>
          </p:cNvPr>
          <p:cNvSpPr/>
          <p:nvPr/>
        </p:nvSpPr>
        <p:spPr>
          <a:xfrm>
            <a:off x="6053546" y="334183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F8F6485-E715-4DB5-8B8D-913F71A4B777}"/>
              </a:ext>
            </a:extLst>
          </p:cNvPr>
          <p:cNvSpPr/>
          <p:nvPr/>
        </p:nvSpPr>
        <p:spPr>
          <a:xfrm>
            <a:off x="4264401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B2802D2-9D02-4B72-8B28-15E6097E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104FCC-0957-473E-AF1D-E05102918F38}"/>
              </a:ext>
            </a:extLst>
          </p:cNvPr>
          <p:cNvSpPr txBox="1"/>
          <p:nvPr/>
        </p:nvSpPr>
        <p:spPr>
          <a:xfrm>
            <a:off x="117231" y="63229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Step-4: Existence of Root Locus in S-Plane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428DE3-11F8-457D-BBA5-6CD0D3A958FC}"/>
                  </a:ext>
                </a:extLst>
              </p:cNvPr>
              <p:cNvSpPr txBox="1"/>
              <p:nvPr/>
            </p:nvSpPr>
            <p:spPr>
              <a:xfrm>
                <a:off x="6105225" y="918148"/>
                <a:ext cx="6098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428DE3-11F8-457D-BBA5-6CD0D3A95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225" y="918148"/>
                <a:ext cx="60986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3C8EFD7A-F438-4822-906B-95DF9672814B}"/>
              </a:ext>
            </a:extLst>
          </p:cNvPr>
          <p:cNvSpPr/>
          <p:nvPr/>
        </p:nvSpPr>
        <p:spPr>
          <a:xfrm>
            <a:off x="558086" y="336611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BEFCB-95C9-4B33-9026-45454D847A47}"/>
              </a:ext>
            </a:extLst>
          </p:cNvPr>
          <p:cNvCxnSpPr>
            <a:cxnSpLocks/>
          </p:cNvCxnSpPr>
          <p:nvPr/>
        </p:nvCxnSpPr>
        <p:spPr>
          <a:xfrm>
            <a:off x="472614" y="3296991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EAFC24-95CB-45E2-83FF-0D71628F8C06}"/>
              </a:ext>
            </a:extLst>
          </p:cNvPr>
          <p:cNvCxnSpPr>
            <a:cxnSpLocks/>
          </p:cNvCxnSpPr>
          <p:nvPr/>
        </p:nvCxnSpPr>
        <p:spPr>
          <a:xfrm flipV="1">
            <a:off x="497648" y="3296991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075F2CC-4907-4FB6-8264-B7FF7D50F0E6}"/>
              </a:ext>
            </a:extLst>
          </p:cNvPr>
          <p:cNvSpPr/>
          <p:nvPr/>
        </p:nvSpPr>
        <p:spPr>
          <a:xfrm>
            <a:off x="570309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A9A802-F528-4BD1-B2E5-C23A1EEFC9C0}"/>
              </a:ext>
            </a:extLst>
          </p:cNvPr>
          <p:cNvSpPr/>
          <p:nvPr/>
        </p:nvSpPr>
        <p:spPr>
          <a:xfrm>
            <a:off x="6053546" y="274288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91C901-1E1A-459D-BDC2-F46EFD2F2C57}"/>
              </a:ext>
            </a:extLst>
          </p:cNvPr>
          <p:cNvSpPr/>
          <p:nvPr/>
        </p:nvSpPr>
        <p:spPr>
          <a:xfrm>
            <a:off x="6062956" y="212030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EAD80C-FA9B-43CA-A378-83FB886B4834}"/>
              </a:ext>
            </a:extLst>
          </p:cNvPr>
          <p:cNvSpPr/>
          <p:nvPr/>
        </p:nvSpPr>
        <p:spPr>
          <a:xfrm>
            <a:off x="6048934" y="110101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FE3269-AF02-44C8-A63E-9A45830FF672}"/>
              </a:ext>
            </a:extLst>
          </p:cNvPr>
          <p:cNvSpPr/>
          <p:nvPr/>
        </p:nvSpPr>
        <p:spPr>
          <a:xfrm>
            <a:off x="6053546" y="407524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D477464-9678-49BD-BC9D-51FA5D6DE649}"/>
              </a:ext>
            </a:extLst>
          </p:cNvPr>
          <p:cNvSpPr/>
          <p:nvPr/>
        </p:nvSpPr>
        <p:spPr>
          <a:xfrm>
            <a:off x="6062956" y="487822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3B9CEF6-E291-452F-8075-E3CEE4B241B7}"/>
              </a:ext>
            </a:extLst>
          </p:cNvPr>
          <p:cNvSpPr/>
          <p:nvPr/>
        </p:nvSpPr>
        <p:spPr>
          <a:xfrm>
            <a:off x="6071303" y="55629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CDA798-5C88-4AFD-BCE5-DEB578DB07D5}"/>
              </a:ext>
            </a:extLst>
          </p:cNvPr>
          <p:cNvSpPr txBox="1"/>
          <p:nvPr/>
        </p:nvSpPr>
        <p:spPr>
          <a:xfrm rot="5400000">
            <a:off x="4724707" y="4748577"/>
            <a:ext cx="2336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-j        -2j    -3j </a:t>
            </a:r>
            <a:endParaRPr lang="th-T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0FFF53-1C2A-4C99-82AB-3D28F3192B79}"/>
              </a:ext>
            </a:extLst>
          </p:cNvPr>
          <p:cNvSpPr txBox="1"/>
          <p:nvPr/>
        </p:nvSpPr>
        <p:spPr>
          <a:xfrm rot="5400000">
            <a:off x="4797729" y="1763985"/>
            <a:ext cx="2190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3j          2j     j </a:t>
            </a:r>
            <a:endParaRPr lang="th-T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0DFAE-3984-4674-8D4A-A2BF8680015E}"/>
              </a:ext>
            </a:extLst>
          </p:cNvPr>
          <p:cNvCxnSpPr>
            <a:cxnSpLocks/>
          </p:cNvCxnSpPr>
          <p:nvPr/>
        </p:nvCxnSpPr>
        <p:spPr>
          <a:xfrm flipH="1">
            <a:off x="4298715" y="1167571"/>
            <a:ext cx="175021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9CEE8E-0616-43CB-B3D4-D618973D5753}"/>
              </a:ext>
            </a:extLst>
          </p:cNvPr>
          <p:cNvCxnSpPr>
            <a:cxnSpLocks/>
            <a:endCxn id="64" idx="2"/>
          </p:cNvCxnSpPr>
          <p:nvPr/>
        </p:nvCxnSpPr>
        <p:spPr>
          <a:xfrm flipH="1">
            <a:off x="4264401" y="1167571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40616F-1E4D-442F-A1BE-D68C176B8347}"/>
              </a:ext>
            </a:extLst>
          </p:cNvPr>
          <p:cNvCxnSpPr>
            <a:cxnSpLocks/>
          </p:cNvCxnSpPr>
          <p:nvPr/>
        </p:nvCxnSpPr>
        <p:spPr>
          <a:xfrm flipH="1">
            <a:off x="4257027" y="3362770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C03CA1-AF7C-43DC-ABA2-0D395704F618}"/>
              </a:ext>
            </a:extLst>
          </p:cNvPr>
          <p:cNvCxnSpPr>
            <a:cxnSpLocks/>
          </p:cNvCxnSpPr>
          <p:nvPr/>
        </p:nvCxnSpPr>
        <p:spPr>
          <a:xfrm flipH="1">
            <a:off x="4247035" y="5596707"/>
            <a:ext cx="180215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BFA694-28BE-424A-8BD9-EED5B982B563}"/>
              </a:ext>
            </a:extLst>
          </p:cNvPr>
          <p:cNvCxnSpPr>
            <a:cxnSpLocks/>
          </p:cNvCxnSpPr>
          <p:nvPr/>
        </p:nvCxnSpPr>
        <p:spPr>
          <a:xfrm>
            <a:off x="4191814" y="106957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A0AEC6-3820-4526-96FE-66F91E2718D8}"/>
              </a:ext>
            </a:extLst>
          </p:cNvPr>
          <p:cNvCxnSpPr>
            <a:cxnSpLocks/>
          </p:cNvCxnSpPr>
          <p:nvPr/>
        </p:nvCxnSpPr>
        <p:spPr>
          <a:xfrm flipV="1">
            <a:off x="4216848" y="106957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6FF958B-9EB7-43B1-A4FC-DA3D41B69ECC}"/>
              </a:ext>
            </a:extLst>
          </p:cNvPr>
          <p:cNvSpPr/>
          <p:nvPr/>
        </p:nvSpPr>
        <p:spPr>
          <a:xfrm>
            <a:off x="4289491" y="111453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92214B-BF5C-4154-AC6C-DA099BCA507C}"/>
              </a:ext>
            </a:extLst>
          </p:cNvPr>
          <p:cNvCxnSpPr>
            <a:cxnSpLocks/>
          </p:cNvCxnSpPr>
          <p:nvPr/>
        </p:nvCxnSpPr>
        <p:spPr>
          <a:xfrm>
            <a:off x="4140135" y="5492483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304AE6-F17C-4B07-8FCA-23CA8B519CF9}"/>
              </a:ext>
            </a:extLst>
          </p:cNvPr>
          <p:cNvCxnSpPr>
            <a:cxnSpLocks/>
          </p:cNvCxnSpPr>
          <p:nvPr/>
        </p:nvCxnSpPr>
        <p:spPr>
          <a:xfrm flipV="1">
            <a:off x="4165169" y="5492483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4AC70E0-B87E-441A-BA8A-A302F90E7315}"/>
              </a:ext>
            </a:extLst>
          </p:cNvPr>
          <p:cNvSpPr/>
          <p:nvPr/>
        </p:nvSpPr>
        <p:spPr>
          <a:xfrm>
            <a:off x="4237812" y="553744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BC339-F1EC-410D-AB47-0790F745E7F5}"/>
              </a:ext>
            </a:extLst>
          </p:cNvPr>
          <p:cNvCxnSpPr>
            <a:cxnSpLocks/>
            <a:stCxn id="64" idx="6"/>
            <a:endCxn id="61" idx="2"/>
          </p:cNvCxnSpPr>
          <p:nvPr/>
        </p:nvCxnSpPr>
        <p:spPr>
          <a:xfrm flipV="1">
            <a:off x="4367759" y="3393510"/>
            <a:ext cx="1685787" cy="799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96F3CFB-54AD-463B-9111-041A5E627B73}"/>
              </a:ext>
            </a:extLst>
          </p:cNvPr>
          <p:cNvCxnSpPr/>
          <p:nvPr/>
        </p:nvCxnSpPr>
        <p:spPr>
          <a:xfrm>
            <a:off x="4905955" y="3366111"/>
            <a:ext cx="4222142" cy="1754529"/>
          </a:xfrm>
          <a:prstGeom prst="bentConnector3">
            <a:avLst>
              <a:gd name="adj1" fmla="val 7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4CE3B4-7C9A-4396-BFA3-4C0E362C646F}"/>
              </a:ext>
            </a:extLst>
          </p:cNvPr>
          <p:cNvSpPr txBox="1"/>
          <p:nvPr/>
        </p:nvSpPr>
        <p:spPr>
          <a:xfrm>
            <a:off x="9276861" y="4878224"/>
            <a:ext cx="244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Shaded because odd poles on right side</a:t>
            </a:r>
            <a:endParaRPr lang="th-TH" sz="16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D614F1C-23F9-4DB5-9FE1-98BA5A5905D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648364" y="3401508"/>
            <a:ext cx="3616037" cy="7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508FE6F-5DC8-4B4D-8C44-1D4FC8BC6F47}"/>
              </a:ext>
            </a:extLst>
          </p:cNvPr>
          <p:cNvCxnSpPr>
            <a:cxnSpLocks/>
          </p:cNvCxnSpPr>
          <p:nvPr/>
        </p:nvCxnSpPr>
        <p:spPr>
          <a:xfrm>
            <a:off x="1934941" y="3392773"/>
            <a:ext cx="7743267" cy="2690363"/>
          </a:xfrm>
          <a:prstGeom prst="bentConnector3">
            <a:avLst>
              <a:gd name="adj1" fmla="val 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3ADA90B-2BB2-43F6-8E48-3A3AAA1A3FCF}"/>
              </a:ext>
            </a:extLst>
          </p:cNvPr>
          <p:cNvSpPr txBox="1"/>
          <p:nvPr/>
        </p:nvSpPr>
        <p:spPr>
          <a:xfrm>
            <a:off x="7605041" y="6002305"/>
            <a:ext cx="45988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Shaded because 3 poles on right side so</a:t>
            </a:r>
          </a:p>
          <a:p>
            <a:r>
              <a:rPr lang="en-US" sz="2000" b="1" dirty="0"/>
              <a:t> it is odd poles we shaded it</a:t>
            </a:r>
            <a:endParaRPr lang="th-TH" sz="2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08538E-D64D-44A5-9A01-3FFEE76E0E88}"/>
              </a:ext>
            </a:extLst>
          </p:cNvPr>
          <p:cNvSpPr txBox="1"/>
          <p:nvPr/>
        </p:nvSpPr>
        <p:spPr>
          <a:xfrm>
            <a:off x="117231" y="6305372"/>
            <a:ext cx="5663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So, root locus exists between 0 to -6.</a:t>
            </a:r>
            <a:endParaRPr lang="th-T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2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9A6BB3-D190-4EEA-B560-58EC18E3ED53}"/>
                  </a:ext>
                </a:extLst>
              </p:cNvPr>
              <p:cNvSpPr txBox="1"/>
              <p:nvPr/>
            </p:nvSpPr>
            <p:spPr>
              <a:xfrm>
                <a:off x="274661" y="899169"/>
                <a:ext cx="8903335" cy="940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ngle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Asymptotes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9A6BB3-D190-4EEA-B560-58EC18E3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1" y="899169"/>
                <a:ext cx="8903335" cy="940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D26CC-D190-46A8-BFBB-D44C4EE6EA3E}"/>
                  </a:ext>
                </a:extLst>
              </p:cNvPr>
              <p:cNvSpPr txBox="1"/>
              <p:nvPr/>
            </p:nvSpPr>
            <p:spPr>
              <a:xfrm>
                <a:off x="2409245" y="1964985"/>
                <a:ext cx="92533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So value of K = 0,1,2,3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D26CC-D190-46A8-BFBB-D44C4EE6E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45" y="1964985"/>
                <a:ext cx="9253341" cy="430887"/>
              </a:xfrm>
              <a:prstGeom prst="rect">
                <a:avLst/>
              </a:prstGeom>
              <a:blipFill>
                <a:blip r:embed="rId3"/>
                <a:stretch>
                  <a:fillRect l="-1318" t="-33803" b="-4084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2B9556-6657-4F4A-A852-10B2275A3147}"/>
                  </a:ext>
                </a:extLst>
              </p:cNvPr>
              <p:cNvSpPr txBox="1"/>
              <p:nvPr/>
            </p:nvSpPr>
            <p:spPr>
              <a:xfrm>
                <a:off x="0" y="2521559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2B9556-6657-4F4A-A852-10B2275A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1559"/>
                <a:ext cx="12020797" cy="696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72974E6-2B8A-4EA0-B71A-8A2D6C8F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F20DF-9FAB-40F5-8788-70A10A4CC914}"/>
              </a:ext>
            </a:extLst>
          </p:cNvPr>
          <p:cNvSpPr txBox="1"/>
          <p:nvPr/>
        </p:nvSpPr>
        <p:spPr>
          <a:xfrm>
            <a:off x="117231" y="63229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Step-5: Angle of Asymptotes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2299B-7952-4D4F-879E-616F02B0CDDB}"/>
                  </a:ext>
                </a:extLst>
              </p:cNvPr>
              <p:cNvSpPr txBox="1"/>
              <p:nvPr/>
            </p:nvSpPr>
            <p:spPr>
              <a:xfrm>
                <a:off x="-94759" y="3429000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135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2299B-7952-4D4F-879E-616F02B0C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759" y="3429000"/>
                <a:ext cx="12020797" cy="696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22723-E89B-4D48-865C-8F16B9A1366E}"/>
                  </a:ext>
                </a:extLst>
              </p:cNvPr>
              <p:cNvSpPr txBox="1"/>
              <p:nvPr/>
            </p:nvSpPr>
            <p:spPr>
              <a:xfrm>
                <a:off x="0" y="4503751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22723-E89B-4D48-865C-8F16B9A1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3751"/>
                <a:ext cx="12020797" cy="696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71D302-50DB-48DA-8176-32CA3C989F4E}"/>
                  </a:ext>
                </a:extLst>
              </p:cNvPr>
              <p:cNvSpPr txBox="1"/>
              <p:nvPr/>
            </p:nvSpPr>
            <p:spPr>
              <a:xfrm>
                <a:off x="85601" y="5689820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315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71D302-50DB-48DA-8176-32CA3C989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" y="5689820"/>
                <a:ext cx="12020797" cy="696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74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34658" y="3409133"/>
            <a:ext cx="11610265" cy="12052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333" r="-11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547078" y="3699671"/>
            <a:ext cx="50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-6           -5               -4              -3              -2              -1</a:t>
            </a:r>
            <a:endParaRPr lang="th-TH" sz="18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F2A28-2236-4C70-9D63-162BEB444B91}"/>
              </a:ext>
            </a:extLst>
          </p:cNvPr>
          <p:cNvCxnSpPr>
            <a:cxnSpLocks/>
          </p:cNvCxnSpPr>
          <p:nvPr/>
        </p:nvCxnSpPr>
        <p:spPr>
          <a:xfrm>
            <a:off x="5955869" y="3296878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D65A09-36C7-48C1-A069-870C12B3CDE4}"/>
              </a:ext>
            </a:extLst>
          </p:cNvPr>
          <p:cNvCxnSpPr>
            <a:cxnSpLocks/>
          </p:cNvCxnSpPr>
          <p:nvPr/>
        </p:nvCxnSpPr>
        <p:spPr>
          <a:xfrm flipV="1">
            <a:off x="5980903" y="3296878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392FCD6-71F3-44D7-ACCD-B3B725F817A7}"/>
              </a:ext>
            </a:extLst>
          </p:cNvPr>
          <p:cNvSpPr/>
          <p:nvPr/>
        </p:nvSpPr>
        <p:spPr>
          <a:xfrm>
            <a:off x="6053546" y="334183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F8F6485-E715-4DB5-8B8D-913F71A4B777}"/>
              </a:ext>
            </a:extLst>
          </p:cNvPr>
          <p:cNvSpPr/>
          <p:nvPr/>
        </p:nvSpPr>
        <p:spPr>
          <a:xfrm>
            <a:off x="4264401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B2802D2-9D02-4B72-8B28-15E6097E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7" y="60867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8EFD7A-F438-4822-906B-95DF9672814B}"/>
              </a:ext>
            </a:extLst>
          </p:cNvPr>
          <p:cNvSpPr/>
          <p:nvPr/>
        </p:nvSpPr>
        <p:spPr>
          <a:xfrm>
            <a:off x="558086" y="336611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4BEFCB-95C9-4B33-9026-45454D847A47}"/>
              </a:ext>
            </a:extLst>
          </p:cNvPr>
          <p:cNvCxnSpPr>
            <a:cxnSpLocks/>
          </p:cNvCxnSpPr>
          <p:nvPr/>
        </p:nvCxnSpPr>
        <p:spPr>
          <a:xfrm>
            <a:off x="472614" y="3296991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EAFC24-95CB-45E2-83FF-0D71628F8C06}"/>
              </a:ext>
            </a:extLst>
          </p:cNvPr>
          <p:cNvCxnSpPr>
            <a:cxnSpLocks/>
          </p:cNvCxnSpPr>
          <p:nvPr/>
        </p:nvCxnSpPr>
        <p:spPr>
          <a:xfrm flipV="1">
            <a:off x="497648" y="3296991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075F2CC-4907-4FB6-8264-B7FF7D50F0E6}"/>
              </a:ext>
            </a:extLst>
          </p:cNvPr>
          <p:cNvSpPr/>
          <p:nvPr/>
        </p:nvSpPr>
        <p:spPr>
          <a:xfrm>
            <a:off x="570309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A9A802-F528-4BD1-B2E5-C23A1EEFC9C0}"/>
              </a:ext>
            </a:extLst>
          </p:cNvPr>
          <p:cNvSpPr/>
          <p:nvPr/>
        </p:nvSpPr>
        <p:spPr>
          <a:xfrm>
            <a:off x="6053546" y="274288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91C901-1E1A-459D-BDC2-F46EFD2F2C57}"/>
              </a:ext>
            </a:extLst>
          </p:cNvPr>
          <p:cNvSpPr/>
          <p:nvPr/>
        </p:nvSpPr>
        <p:spPr>
          <a:xfrm>
            <a:off x="6062956" y="212030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EAD80C-FA9B-43CA-A378-83FB886B4834}"/>
              </a:ext>
            </a:extLst>
          </p:cNvPr>
          <p:cNvSpPr/>
          <p:nvPr/>
        </p:nvSpPr>
        <p:spPr>
          <a:xfrm>
            <a:off x="6048934" y="110101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FE3269-AF02-44C8-A63E-9A45830FF672}"/>
              </a:ext>
            </a:extLst>
          </p:cNvPr>
          <p:cNvSpPr/>
          <p:nvPr/>
        </p:nvSpPr>
        <p:spPr>
          <a:xfrm>
            <a:off x="6053546" y="407524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D477464-9678-49BD-BC9D-51FA5D6DE649}"/>
              </a:ext>
            </a:extLst>
          </p:cNvPr>
          <p:cNvSpPr/>
          <p:nvPr/>
        </p:nvSpPr>
        <p:spPr>
          <a:xfrm>
            <a:off x="6062956" y="487822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3B9CEF6-E291-452F-8075-E3CEE4B241B7}"/>
              </a:ext>
            </a:extLst>
          </p:cNvPr>
          <p:cNvSpPr/>
          <p:nvPr/>
        </p:nvSpPr>
        <p:spPr>
          <a:xfrm>
            <a:off x="6071303" y="55629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CDA798-5C88-4AFD-BCE5-DEB578DB07D5}"/>
              </a:ext>
            </a:extLst>
          </p:cNvPr>
          <p:cNvSpPr txBox="1"/>
          <p:nvPr/>
        </p:nvSpPr>
        <p:spPr>
          <a:xfrm rot="5400000">
            <a:off x="4724707" y="4748577"/>
            <a:ext cx="2336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-j        -2j    -3j </a:t>
            </a:r>
            <a:endParaRPr lang="th-T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0FFF53-1C2A-4C99-82AB-3D28F3192B79}"/>
              </a:ext>
            </a:extLst>
          </p:cNvPr>
          <p:cNvSpPr txBox="1"/>
          <p:nvPr/>
        </p:nvSpPr>
        <p:spPr>
          <a:xfrm rot="5400000">
            <a:off x="4797729" y="1763985"/>
            <a:ext cx="2190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3j          2j     j </a:t>
            </a:r>
            <a:endParaRPr lang="th-T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0DFAE-3984-4674-8D4A-A2BF8680015E}"/>
              </a:ext>
            </a:extLst>
          </p:cNvPr>
          <p:cNvCxnSpPr>
            <a:cxnSpLocks/>
          </p:cNvCxnSpPr>
          <p:nvPr/>
        </p:nvCxnSpPr>
        <p:spPr>
          <a:xfrm flipH="1">
            <a:off x="4298715" y="1167571"/>
            <a:ext cx="175021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9CEE8E-0616-43CB-B3D4-D618973D5753}"/>
              </a:ext>
            </a:extLst>
          </p:cNvPr>
          <p:cNvCxnSpPr>
            <a:cxnSpLocks/>
            <a:endCxn id="64" idx="2"/>
          </p:cNvCxnSpPr>
          <p:nvPr/>
        </p:nvCxnSpPr>
        <p:spPr>
          <a:xfrm flipH="1">
            <a:off x="4264401" y="1167571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40616F-1E4D-442F-A1BE-D68C176B8347}"/>
              </a:ext>
            </a:extLst>
          </p:cNvPr>
          <p:cNvCxnSpPr>
            <a:cxnSpLocks/>
          </p:cNvCxnSpPr>
          <p:nvPr/>
        </p:nvCxnSpPr>
        <p:spPr>
          <a:xfrm flipH="1">
            <a:off x="4257027" y="3362770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C03CA1-AF7C-43DC-ABA2-0D395704F618}"/>
              </a:ext>
            </a:extLst>
          </p:cNvPr>
          <p:cNvCxnSpPr>
            <a:cxnSpLocks/>
          </p:cNvCxnSpPr>
          <p:nvPr/>
        </p:nvCxnSpPr>
        <p:spPr>
          <a:xfrm flipH="1">
            <a:off x="4247035" y="5596707"/>
            <a:ext cx="180215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BFA694-28BE-424A-8BD9-EED5B982B563}"/>
              </a:ext>
            </a:extLst>
          </p:cNvPr>
          <p:cNvCxnSpPr>
            <a:cxnSpLocks/>
          </p:cNvCxnSpPr>
          <p:nvPr/>
        </p:nvCxnSpPr>
        <p:spPr>
          <a:xfrm>
            <a:off x="4191814" y="106957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A0AEC6-3820-4526-96FE-66F91E2718D8}"/>
              </a:ext>
            </a:extLst>
          </p:cNvPr>
          <p:cNvCxnSpPr>
            <a:cxnSpLocks/>
          </p:cNvCxnSpPr>
          <p:nvPr/>
        </p:nvCxnSpPr>
        <p:spPr>
          <a:xfrm flipV="1">
            <a:off x="4216848" y="106957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6FF958B-9EB7-43B1-A4FC-DA3D41B69ECC}"/>
              </a:ext>
            </a:extLst>
          </p:cNvPr>
          <p:cNvSpPr/>
          <p:nvPr/>
        </p:nvSpPr>
        <p:spPr>
          <a:xfrm>
            <a:off x="4289491" y="111453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92214B-BF5C-4154-AC6C-DA099BCA507C}"/>
              </a:ext>
            </a:extLst>
          </p:cNvPr>
          <p:cNvCxnSpPr>
            <a:cxnSpLocks/>
          </p:cNvCxnSpPr>
          <p:nvPr/>
        </p:nvCxnSpPr>
        <p:spPr>
          <a:xfrm>
            <a:off x="4140135" y="5492483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304AE6-F17C-4B07-8FCA-23CA8B519CF9}"/>
              </a:ext>
            </a:extLst>
          </p:cNvPr>
          <p:cNvCxnSpPr>
            <a:cxnSpLocks/>
          </p:cNvCxnSpPr>
          <p:nvPr/>
        </p:nvCxnSpPr>
        <p:spPr>
          <a:xfrm flipV="1">
            <a:off x="4165169" y="5492483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4AC70E0-B87E-441A-BA8A-A302F90E7315}"/>
              </a:ext>
            </a:extLst>
          </p:cNvPr>
          <p:cNvSpPr/>
          <p:nvPr/>
        </p:nvSpPr>
        <p:spPr>
          <a:xfrm>
            <a:off x="4237812" y="553744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BC339-F1EC-410D-AB47-0790F745E7F5}"/>
              </a:ext>
            </a:extLst>
          </p:cNvPr>
          <p:cNvCxnSpPr>
            <a:cxnSpLocks/>
            <a:stCxn id="64" idx="6"/>
            <a:endCxn id="61" idx="2"/>
          </p:cNvCxnSpPr>
          <p:nvPr/>
        </p:nvCxnSpPr>
        <p:spPr>
          <a:xfrm flipV="1">
            <a:off x="4367759" y="3393510"/>
            <a:ext cx="1685787" cy="799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D614F1C-23F9-4DB5-9FE1-98BA5A5905D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648364" y="3401508"/>
            <a:ext cx="3616037" cy="7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F8ED68-A204-4FC9-9C78-064535A00095}"/>
                  </a:ext>
                </a:extLst>
              </p:cNvPr>
              <p:cNvSpPr txBox="1"/>
              <p:nvPr/>
            </p:nvSpPr>
            <p:spPr>
              <a:xfrm>
                <a:off x="6743610" y="481580"/>
                <a:ext cx="5308248" cy="1861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𝐶𝑒𝑛𝑡𝑟𝑜𝑖𝑑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𝑝𝑜𝑙𝑒𝑠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𝑧𝑒𝑟𝑜𝑠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th-TH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F8ED68-A204-4FC9-9C78-064535A00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10" y="481580"/>
                <a:ext cx="5308248" cy="1861920"/>
              </a:xfrm>
              <a:prstGeom prst="rect">
                <a:avLst/>
              </a:prstGeom>
              <a:blipFill>
                <a:blip r:embed="rId6"/>
                <a:stretch>
                  <a:fillRect l="-1722" b="-59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32B80762-69EA-40A0-A908-017989D2DC88}"/>
              </a:ext>
            </a:extLst>
          </p:cNvPr>
          <p:cNvSpPr txBox="1"/>
          <p:nvPr/>
        </p:nvSpPr>
        <p:spPr>
          <a:xfrm>
            <a:off x="139265" y="417785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Step-6: Find the Centroid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C484AC-7D6F-469E-90CA-6694913CFE44}"/>
              </a:ext>
            </a:extLst>
          </p:cNvPr>
          <p:cNvSpPr/>
          <p:nvPr/>
        </p:nvSpPr>
        <p:spPr>
          <a:xfrm>
            <a:off x="3715920" y="3349834"/>
            <a:ext cx="103358" cy="103347"/>
          </a:xfrm>
          <a:prstGeom prst="ellipse">
            <a:avLst/>
          </a:prstGeom>
          <a:solidFill>
            <a:srgbClr val="C000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E8CF0E-0F71-4E34-BBDB-A17D1BE36734}"/>
              </a:ext>
            </a:extLst>
          </p:cNvPr>
          <p:cNvCxnSpPr>
            <a:cxnSpLocks/>
          </p:cNvCxnSpPr>
          <p:nvPr/>
        </p:nvCxnSpPr>
        <p:spPr>
          <a:xfrm flipV="1">
            <a:off x="895989" y="1335172"/>
            <a:ext cx="5584726" cy="4172496"/>
          </a:xfrm>
          <a:prstGeom prst="line">
            <a:avLst/>
          </a:prstGeom>
          <a:ln w="28575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7ACA92-B8C6-4A63-B0C7-2BF74A34F1E9}"/>
              </a:ext>
            </a:extLst>
          </p:cNvPr>
          <p:cNvCxnSpPr>
            <a:cxnSpLocks/>
          </p:cNvCxnSpPr>
          <p:nvPr/>
        </p:nvCxnSpPr>
        <p:spPr>
          <a:xfrm flipH="1" flipV="1">
            <a:off x="1013563" y="812365"/>
            <a:ext cx="5506507" cy="5143162"/>
          </a:xfrm>
          <a:prstGeom prst="line">
            <a:avLst/>
          </a:prstGeom>
          <a:ln w="28575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B2D7555-7D82-41E3-8D05-A9C0DC88CC47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3819278" y="1975968"/>
            <a:ext cx="3447415" cy="1425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7BCF1E5-F0AF-4983-8BBC-E010A67DDAAE}"/>
              </a:ext>
            </a:extLst>
          </p:cNvPr>
          <p:cNvCxnSpPr/>
          <p:nvPr/>
        </p:nvCxnSpPr>
        <p:spPr>
          <a:xfrm flipV="1">
            <a:off x="3617843" y="2223654"/>
            <a:ext cx="4874150" cy="958120"/>
          </a:xfrm>
          <a:prstGeom prst="curvedConnector3">
            <a:avLst>
              <a:gd name="adj1" fmla="val 3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DD8880F-5A95-4E42-853D-9324FBE47539}"/>
              </a:ext>
            </a:extLst>
          </p:cNvPr>
          <p:cNvCxnSpPr>
            <a:stCxn id="35" idx="0"/>
            <a:endCxn id="62" idx="2"/>
          </p:cNvCxnSpPr>
          <p:nvPr/>
        </p:nvCxnSpPr>
        <p:spPr>
          <a:xfrm rot="5400000" flipH="1" flipV="1">
            <a:off x="5562838" y="-135224"/>
            <a:ext cx="1356171" cy="6313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0499363-BF73-4826-BF2A-10B1C9C8E02F}"/>
              </a:ext>
            </a:extLst>
          </p:cNvPr>
          <p:cNvCxnSpPr/>
          <p:nvPr/>
        </p:nvCxnSpPr>
        <p:spPr>
          <a:xfrm flipV="1">
            <a:off x="3819278" y="2284539"/>
            <a:ext cx="7153522" cy="1415132"/>
          </a:xfrm>
          <a:prstGeom prst="curvedConnector3">
            <a:avLst>
              <a:gd name="adj1" fmla="val 9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6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1202E45-3447-4EEF-96A3-9D542E3D6C2A}"/>
              </a:ext>
            </a:extLst>
          </p:cNvPr>
          <p:cNvSpPr txBox="1"/>
          <p:nvPr/>
        </p:nvSpPr>
        <p:spPr>
          <a:xfrm>
            <a:off x="290935" y="1142304"/>
            <a:ext cx="11481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away point is a point on Root Locus where multiple roots of characteristics equation occurs for particular value of gain K.</a:t>
            </a:r>
            <a:endParaRPr lang="th-TH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CB9F4A-3B6A-4B0E-A769-1CBD4CC1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35" y="168688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0BFC8-972B-4EFE-A9AD-0C9A80637858}"/>
              </a:ext>
            </a:extLst>
          </p:cNvPr>
          <p:cNvSpPr txBox="1"/>
          <p:nvPr/>
        </p:nvSpPr>
        <p:spPr>
          <a:xfrm>
            <a:off x="290935" y="600430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Step-7: Break Away Point and Break In Point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5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CR Circuit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BBFA-5144-4ACA-A9AE-C86932B9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0" y="673642"/>
            <a:ext cx="4418993" cy="251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31F68-DA05-408F-A683-1ACEAA1BEC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2160" y="815198"/>
            <a:ext cx="5935833" cy="2842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C9D32-42DC-432B-A7B6-8EBE4CF1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473" y="4260715"/>
            <a:ext cx="5955961" cy="2275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B9D7F1-79E0-44A8-898C-2AC3FD2FBA5D}"/>
              </a:ext>
            </a:extLst>
          </p:cNvPr>
          <p:cNvSpPr txBox="1"/>
          <p:nvPr/>
        </p:nvSpPr>
        <p:spPr>
          <a:xfrm>
            <a:off x="175098" y="3667328"/>
            <a:ext cx="710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Time Domain CKT into S-Domain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540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RC Circuit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BBFA-5144-4ACA-A9AE-C86932B9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0" y="673642"/>
            <a:ext cx="4418993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C9D32-42DC-432B-A7B6-8EBE4CF1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746" y="875489"/>
            <a:ext cx="5955961" cy="2275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DE5D-D540-462F-B05B-B2B188E42DE5}"/>
                  </a:ext>
                </a:extLst>
              </p:cNvPr>
              <p:cNvSpPr txBox="1"/>
              <p:nvPr/>
            </p:nvSpPr>
            <p:spPr>
              <a:xfrm>
                <a:off x="393969" y="3497093"/>
                <a:ext cx="4394408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DE5D-D540-462F-B05B-B2B188E4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9" y="3497093"/>
                <a:ext cx="4394408" cy="809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59221-FD33-438F-8579-E953FDC9B988}"/>
                  </a:ext>
                </a:extLst>
              </p:cNvPr>
              <p:cNvSpPr txBox="1"/>
              <p:nvPr/>
            </p:nvSpPr>
            <p:spPr>
              <a:xfrm>
                <a:off x="0" y="4198521"/>
                <a:ext cx="10104607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𝑉𝑜𝑙𝑎𝑡𝑔𝑒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𝐴𝑐𝑟𝑜𝑜𝑠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𝑉𝐷𝑆𝑅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𝑂𝑝𝑝𝑜𝑠𝑖𝑡𝑖𝑜𝑛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59221-FD33-438F-8579-E953FDC9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8521"/>
                <a:ext cx="10104607" cy="1001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/>
              <p:nvPr/>
            </p:nvSpPr>
            <p:spPr>
              <a:xfrm>
                <a:off x="77821" y="5197227"/>
                <a:ext cx="5466945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1" y="5197227"/>
                <a:ext cx="5466945" cy="12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8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/>
              <p:nvPr/>
            </p:nvSpPr>
            <p:spPr>
              <a:xfrm>
                <a:off x="437745" y="693321"/>
                <a:ext cx="3472775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5" y="693321"/>
                <a:ext cx="3472775" cy="127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FA55E-0F57-4A13-B412-46F3793D1403}"/>
                  </a:ext>
                </a:extLst>
              </p:cNvPr>
              <p:cNvSpPr txBox="1"/>
              <p:nvPr/>
            </p:nvSpPr>
            <p:spPr>
              <a:xfrm>
                <a:off x="453957" y="2013040"/>
                <a:ext cx="6763966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𝑠𝐶𝑅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FA55E-0F57-4A13-B412-46F3793D1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" y="2013040"/>
                <a:ext cx="6763966" cy="127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6468BF-0FB4-4150-8E92-CC04EA07577F}"/>
                  </a:ext>
                </a:extLst>
              </p:cNvPr>
              <p:cNvSpPr txBox="1"/>
              <p:nvPr/>
            </p:nvSpPr>
            <p:spPr>
              <a:xfrm>
                <a:off x="158073" y="3514525"/>
                <a:ext cx="6174633" cy="100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𝑅𝑠𝐶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6468BF-0FB4-4150-8E92-CC04EA07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3" y="3514525"/>
                <a:ext cx="6174633" cy="1001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BD4A73-680B-4441-BFCA-B1B2ECDA9593}"/>
                  </a:ext>
                </a:extLst>
              </p:cNvPr>
              <p:cNvSpPr txBox="1"/>
              <p:nvPr/>
            </p:nvSpPr>
            <p:spPr>
              <a:xfrm>
                <a:off x="125648" y="5291444"/>
                <a:ext cx="11654548" cy="100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𝑅𝑠𝐶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BD4A73-680B-4441-BFCA-B1B2ECDA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8" y="5291444"/>
                <a:ext cx="11654548" cy="1001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03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A4849-81D0-4B9A-BBD3-A90552B5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8105" y="675667"/>
            <a:ext cx="6369895" cy="21550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7F35A0-09CC-4A1F-B003-A39BAF7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/>
              <p:nvPr/>
            </p:nvSpPr>
            <p:spPr>
              <a:xfrm>
                <a:off x="189689" y="3818106"/>
                <a:ext cx="8954311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𝑅𝑖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−−−−−−−−−(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" y="3818106"/>
                <a:ext cx="8954311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/>
              <p:nvPr/>
            </p:nvSpPr>
            <p:spPr>
              <a:xfrm>
                <a:off x="303989" y="5006466"/>
                <a:ext cx="8908105" cy="122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−−−−−−−−−−−−−−−−−−−(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89" y="5006466"/>
                <a:ext cx="8908105" cy="1222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4373A04-26EB-4580-87EE-A4C642B1E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251" y="663914"/>
            <a:ext cx="5051430" cy="23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3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7F35A0-09CC-4A1F-B003-A39BAF7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/>
              <p:nvPr/>
            </p:nvSpPr>
            <p:spPr>
              <a:xfrm>
                <a:off x="7535693" y="3059348"/>
                <a:ext cx="4727643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−−−−(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93" y="3059348"/>
                <a:ext cx="4727643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/>
              <p:nvPr/>
            </p:nvSpPr>
            <p:spPr>
              <a:xfrm>
                <a:off x="7505700" y="3712687"/>
                <a:ext cx="4676571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−−−−−−−−−−−(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3712687"/>
                <a:ext cx="4676571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DF0CC-24F7-4D52-9F44-2AAEB143D2A4}"/>
                  </a:ext>
                </a:extLst>
              </p:cNvPr>
              <p:cNvSpPr txBox="1"/>
              <p:nvPr/>
            </p:nvSpPr>
            <p:spPr>
              <a:xfrm>
                <a:off x="492938" y="969806"/>
                <a:ext cx="5927318" cy="1063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𝑠𝐿𝐼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DF0CC-24F7-4D52-9F44-2AAEB143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38" y="969806"/>
                <a:ext cx="5927318" cy="1063368"/>
              </a:xfrm>
              <a:prstGeom prst="rect">
                <a:avLst/>
              </a:prstGeom>
              <a:blipFill>
                <a:blip r:embed="rId4"/>
                <a:stretch>
                  <a:fillRect l="-2469" t="-85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DF2A570-252B-49B9-A354-443626DAD90C}"/>
              </a:ext>
            </a:extLst>
          </p:cNvPr>
          <p:cNvSpPr/>
          <p:nvPr/>
        </p:nvSpPr>
        <p:spPr>
          <a:xfrm>
            <a:off x="7396264" y="2947481"/>
            <a:ext cx="4795736" cy="14883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9097E-57BF-44D5-80BC-06FCA320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562" y="953309"/>
            <a:ext cx="4925438" cy="1970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B0C41-80BA-4D97-8F61-E23BBB2A7876}"/>
                  </a:ext>
                </a:extLst>
              </p:cNvPr>
              <p:cNvSpPr txBox="1"/>
              <p:nvPr/>
            </p:nvSpPr>
            <p:spPr>
              <a:xfrm>
                <a:off x="256231" y="2484078"/>
                <a:ext cx="5813829" cy="1063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B0C41-80BA-4D97-8F61-E23BBB2A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1" y="2484078"/>
                <a:ext cx="5813829" cy="1063368"/>
              </a:xfrm>
              <a:prstGeom prst="rect">
                <a:avLst/>
              </a:prstGeom>
              <a:blipFill>
                <a:blip r:embed="rId6"/>
                <a:stretch>
                  <a:fillRect l="-2411" t="-85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57A440-F5B1-49E7-AA37-04D5F461E331}"/>
                  </a:ext>
                </a:extLst>
              </p:cNvPr>
              <p:cNvSpPr txBox="1"/>
              <p:nvPr/>
            </p:nvSpPr>
            <p:spPr>
              <a:xfrm>
                <a:off x="218872" y="4664410"/>
                <a:ext cx="7733912" cy="10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𝑠𝐿𝐼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57A440-F5B1-49E7-AA37-04D5F461E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2" y="4664410"/>
                <a:ext cx="7733912" cy="1034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/>
              <p:nvPr/>
            </p:nvSpPr>
            <p:spPr>
              <a:xfrm>
                <a:off x="235085" y="5711755"/>
                <a:ext cx="10707098" cy="1101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5" y="5711755"/>
                <a:ext cx="10707098" cy="1101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33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7F35A0-09CC-4A1F-B003-A39BAF7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/>
              <p:nvPr/>
            </p:nvSpPr>
            <p:spPr>
              <a:xfrm>
                <a:off x="196175" y="672827"/>
                <a:ext cx="10707098" cy="1101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5" y="672827"/>
                <a:ext cx="10707098" cy="1101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1E8C18-550F-4807-B6BB-03348EB4223E}"/>
                  </a:ext>
                </a:extLst>
              </p:cNvPr>
              <p:cNvSpPr txBox="1"/>
              <p:nvPr/>
            </p:nvSpPr>
            <p:spPr>
              <a:xfrm>
                <a:off x="173476" y="1982818"/>
                <a:ext cx="9244710" cy="1101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𝑅𝑠𝐶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𝑅𝐶𝑠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1E8C18-550F-4807-B6BB-03348EB4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6" y="1982818"/>
                <a:ext cx="9244710" cy="1101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6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FAB8C-3C1D-4666-8A9A-68A4FBBD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TABLE OF LAPLACE TRANSFORM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D993562-783A-474A-9763-CDBDA0B0A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308451"/>
                  </p:ext>
                </p:extLst>
              </p:nvPr>
            </p:nvGraphicFramePr>
            <p:xfrm>
              <a:off x="407481" y="680757"/>
              <a:ext cx="10818237" cy="6126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8066">
                      <a:extLst>
                        <a:ext uri="{9D8B030D-6E8A-4147-A177-3AD203B41FA5}">
                          <a16:colId xmlns:a16="http://schemas.microsoft.com/office/drawing/2014/main" val="255178995"/>
                        </a:ext>
                      </a:extLst>
                    </a:gridCol>
                    <a:gridCol w="6790171">
                      <a:extLst>
                        <a:ext uri="{9D8B030D-6E8A-4147-A177-3AD203B41FA5}">
                          <a16:colId xmlns:a16="http://schemas.microsoft.com/office/drawing/2014/main" val="7043102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Time Domain</a:t>
                          </a:r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Laplace Domain</a:t>
                          </a:r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5633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403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078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0436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𝒅𝒚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476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5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𝑳𝑰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𝑳𝒊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795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h-TH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𝒅𝒕</m:t>
                                        </m:r>
                                      </m:e>
                                      <m:sup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4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th-TH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69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th-TH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𝒔𝑪</m:t>
                                    </m:r>
                                  </m:den>
                                </m:f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9239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D993562-783A-474A-9763-CDBDA0B0A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308451"/>
                  </p:ext>
                </p:extLst>
              </p:nvPr>
            </p:nvGraphicFramePr>
            <p:xfrm>
              <a:off x="407481" y="680757"/>
              <a:ext cx="10818237" cy="6126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8066">
                      <a:extLst>
                        <a:ext uri="{9D8B030D-6E8A-4147-A177-3AD203B41FA5}">
                          <a16:colId xmlns:a16="http://schemas.microsoft.com/office/drawing/2014/main" val="255178995"/>
                        </a:ext>
                      </a:extLst>
                    </a:gridCol>
                    <a:gridCol w="6790171">
                      <a:extLst>
                        <a:ext uri="{9D8B030D-6E8A-4147-A177-3AD203B41FA5}">
                          <a16:colId xmlns:a16="http://schemas.microsoft.com/office/drawing/2014/main" val="70431025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Time Domain</a:t>
                          </a:r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Laplace Domain</a:t>
                          </a:r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56339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113846" r="-169289" b="-13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113846" r="-359" b="-13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031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213846" r="-169289" b="-12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213846" r="-359" b="-12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0782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313846" r="-169289" b="-1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313846" r="-359" b="-11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436930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240179" r="-169289" b="-5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240179" r="-359" b="-5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76325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337168" r="-169289" b="-46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337168" r="-359" b="-462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753413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441071" r="-169289" b="-366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441071" r="-359" b="-366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795779"/>
                      </a:ext>
                    </a:extLst>
                  </a:tr>
                  <a:tr h="71081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522414" r="-169289" b="-25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522414" r="-359" b="-25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349753"/>
                      </a:ext>
                    </a:extLst>
                  </a:tr>
                  <a:tr h="89096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491156" r="-169289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491156" r="-359" b="-10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696323"/>
                      </a:ext>
                    </a:extLst>
                  </a:tr>
                  <a:tr h="89096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595205" r="-16928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595205" r="-359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9239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601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1836</Words>
  <Application>Microsoft Office PowerPoint</Application>
  <PresentationFormat>Widescreen</PresentationFormat>
  <Paragraphs>239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palatino linotype</vt:lpstr>
      <vt:lpstr>Tahoma</vt:lpstr>
      <vt:lpstr>Times New Roman</vt:lpstr>
      <vt:lpstr>Wingdings</vt:lpstr>
      <vt:lpstr>Office Theme</vt:lpstr>
      <vt:lpstr>SECOND-WEEK  </vt:lpstr>
      <vt:lpstr>PowerPoint Presentation</vt:lpstr>
      <vt:lpstr>Find the Transfer Function of CR Circuit</vt:lpstr>
      <vt:lpstr>Find the Transfer Function of RC Circuit</vt:lpstr>
      <vt:lpstr>Find the Transfer Function of RC Circuit</vt:lpstr>
      <vt:lpstr>Find the Transfer Function of RLC Circuit</vt:lpstr>
      <vt:lpstr>Find the Transfer Function of RLC Circuit</vt:lpstr>
      <vt:lpstr>Find the Transfer Function of RLC Circuit</vt:lpstr>
      <vt:lpstr>TABLE OF LAPLACE TRANSFORM</vt:lpstr>
      <vt:lpstr>Find The Transfer Function </vt:lpstr>
      <vt:lpstr>Proper Transfer Function </vt:lpstr>
      <vt:lpstr>Strictly Proper Transfer Function </vt:lpstr>
      <vt:lpstr>Improper OR Not Proper Transfer Function </vt:lpstr>
      <vt:lpstr>Poles And Zeros Of Transfer Function</vt:lpstr>
      <vt:lpstr>Q: Find the Poles And Zeros Of Transfer Function</vt:lpstr>
      <vt:lpstr>Q: Write the MATLAB Code  Of Transfer Function</vt:lpstr>
      <vt:lpstr>Pole-Zero Diagram</vt:lpstr>
      <vt:lpstr>Q: Find the Poles And Zeros Of Transfer Function and Draw the Pole – Zero Diagram</vt:lpstr>
      <vt:lpstr>Q: Find the Poles And Zeros Of Transfer Function and Draw the Pole – Zero Diagram</vt:lpstr>
      <vt:lpstr>Q: Find the Poles And Zeros Of Transfer Function and Draw the Pole – Zero Diagram</vt:lpstr>
      <vt:lpstr>Check Different Stable And Unstable Regions</vt:lpstr>
      <vt:lpstr>Order of the Control System</vt:lpstr>
      <vt:lpstr>Root Locus Method</vt:lpstr>
      <vt:lpstr>Root Locus Method</vt:lpstr>
      <vt:lpstr>Procedure of Root Locus</vt:lpstr>
      <vt:lpstr>Procedure of Root Locus</vt:lpstr>
      <vt:lpstr>Procedure of Root Locus</vt:lpstr>
      <vt:lpstr>Procedure of Root Locus</vt:lpstr>
      <vt:lpstr>Procedure of Root Locus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 EE-324       Credit-Hours: 3+1</dc:title>
  <dc:creator>Wazir Laghari</dc:creator>
  <cp:lastModifiedBy>Wazir Laghari</cp:lastModifiedBy>
  <cp:revision>11</cp:revision>
  <dcterms:created xsi:type="dcterms:W3CDTF">2021-09-03T17:55:52Z</dcterms:created>
  <dcterms:modified xsi:type="dcterms:W3CDTF">2021-09-14T07:09:10Z</dcterms:modified>
</cp:coreProperties>
</file>