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5" r:id="rId5"/>
    <p:sldId id="261" r:id="rId6"/>
    <p:sldId id="270" r:id="rId7"/>
    <p:sldId id="257" r:id="rId8"/>
    <p:sldId id="259" r:id="rId9"/>
    <p:sldId id="260" r:id="rId10"/>
    <p:sldId id="263" r:id="rId11"/>
    <p:sldId id="262" r:id="rId12"/>
    <p:sldId id="264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DBE5-F2DE-4CED-892C-F2486F6B1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C838B-04EF-4674-9E24-0E43D07B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0D59-4AED-47C9-80D5-09A033E7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8A56-D905-450B-8E05-9FC8663A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F6B3-8E5C-451D-9F5C-CD182AAB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96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5E27-9DA8-4F61-B46B-B2DB48BC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B06E8-0FB5-4A66-B5D6-0EA2A594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7ADE-D29E-47C6-9423-14EADF9F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914C-62EC-435D-B85F-9428B314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4F5C-8F62-4293-99E7-348DACFC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42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ADA4B-0087-4CE3-985E-C194F5CB4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3028D-ADCF-4A96-8F2A-43BED019F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B2E3-5B30-40B9-95FE-05A914CD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419B-3130-4A30-A880-1CE94D72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0B1C-D60C-4A7D-BD7B-25E91578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163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4BA9-FFB0-4FC0-8518-A08C7523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6144-286E-4C3C-8531-A7106FC5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E775-3EFB-406D-9CFE-882FD4F8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8474-78F4-4CE9-9BA5-31C92ACA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386F-073C-4074-A4DB-964B0ED1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224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1CB-CEE6-4B21-866D-D82C1A5F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FACD7-275F-425D-AD16-A59619CD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E639-BDF6-4018-A8B5-3F14C428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23C8-6959-40A2-9778-B1CD55D9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09AE-80F4-4B34-A61A-EDC89DBF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91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4FCD-505F-42E1-8ECF-2482501D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F328-A710-470F-9DB9-E47EA4EF3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F7D3-8888-44F2-9120-C2B33C7D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65F85-45DD-46C4-A6CD-6CD8BDCC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A09D-F722-4F74-9D99-38DA1A4C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2D37F-1AF9-493C-9997-C8E66E3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66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3F4C-C805-45E3-9AA9-934284A5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CE470-950F-4E92-BCDB-BF54FAC6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0051F-B5F8-4E8F-804E-F29FD8FE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028B1-9798-4922-97ED-B810882C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2E7FF-F6F5-440C-8FBB-0D2682142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16D98-4EA7-456E-B04C-D0B83941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FA7AA-F626-4F52-9E82-AB9BFEC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7A841-7B3C-47F1-A782-FF5BF90C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776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6701-A08C-4068-A6EC-13E220D7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039D7-E965-474D-A9AC-DED7CADE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753AA-BF9D-45FA-97A1-77D878B1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52212-E98C-4850-8847-A04FB38A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9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1639-935D-4050-A534-067B8453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B1FCA-F3B1-44DD-8E20-5E5C5C15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8E20-609F-4177-AE1D-7EE73485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909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9A98-50AB-4EFD-B3AC-8DBFE4AB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8620-893F-4332-A4A7-7CF4D870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CE337-BFED-45E8-8EC8-4FFF65FFD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F415-9D55-4E50-BA50-EDE59DAF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EA805-A694-46FD-BBFE-86B4189C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FED2-AC42-4901-9FB0-5B65518A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9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33E0-F985-4E12-A76A-515F5A84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AB92C-AAA8-4E4C-902C-C1B67BB0E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90697-F59C-4E87-8261-D239FC78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5C1F5-DB83-4BCE-9C62-D12DD835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00EE9-8E85-4913-92BE-C7077326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45892-392A-4B04-A316-4873FC23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80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2336F-65A2-4BEA-8FA4-7DBD6B5F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F1EC-E12D-4C54-B2FF-0FF2C0F3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7C1D-62A7-4291-9458-A288B9D87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9D6A-283E-44AD-8998-1304021A77CD}" type="datetimeFigureOut">
              <a:rPr lang="th-TH" smtClean="0"/>
              <a:t>15/11/64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5047-258D-41DD-B782-48E71B1AB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3A9A-2D95-408B-8E1D-CCA57A0CD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01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6.png"/><Relationship Id="rId4" Type="http://schemas.openxmlformats.org/officeDocument/2006/relationships/image" Target="../media/image44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47" y="532014"/>
            <a:ext cx="11479876" cy="5594465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002060"/>
                </a:solidFill>
              </a:rPr>
              <a:t>STATE SPACE ANALYSIS OR </a:t>
            </a:r>
            <a:br>
              <a:rPr lang="en-US" sz="8800" b="1" dirty="0">
                <a:solidFill>
                  <a:srgbClr val="002060"/>
                </a:solidFill>
              </a:rPr>
            </a:br>
            <a:r>
              <a:rPr lang="en-US" sz="8800" b="1" dirty="0">
                <a:solidFill>
                  <a:srgbClr val="002060"/>
                </a:solidFill>
              </a:rPr>
              <a:t>STAPE SPACE REPRESENTATION</a:t>
            </a:r>
            <a:endParaRPr lang="en-US" sz="9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3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488089" y="221269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STEP-3: Use the Formula of Transfer Function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/>
              <p:nvPr/>
            </p:nvSpPr>
            <p:spPr>
              <a:xfrm>
                <a:off x="8646610" y="221269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10" y="221269"/>
                <a:ext cx="2688657" cy="810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/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blipFill>
                <a:blip r:embed="rId6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11037252" cy="718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11037252" cy="718658"/>
              </a:xfrm>
              <a:prstGeom prst="rect">
                <a:avLst/>
              </a:prstGeom>
              <a:blipFill>
                <a:blip r:embed="rId7"/>
                <a:stretch>
                  <a:fillRect b="-186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C46BA4-B28D-4F13-9C96-A72CE3C76723}"/>
              </a:ext>
            </a:extLst>
          </p:cNvPr>
          <p:cNvSpPr/>
          <p:nvPr/>
        </p:nvSpPr>
        <p:spPr>
          <a:xfrm>
            <a:off x="8646610" y="86497"/>
            <a:ext cx="3245254" cy="23871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/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/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09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/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blipFill>
                <a:blip r:embed="rId2"/>
                <a:stretch>
                  <a:fillRect l="-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87B93E-D89E-43C2-A8C7-D1335F6340CA}"/>
              </a:ext>
            </a:extLst>
          </p:cNvPr>
          <p:cNvSpPr/>
          <p:nvPr/>
        </p:nvSpPr>
        <p:spPr>
          <a:xfrm>
            <a:off x="1260389" y="407773"/>
            <a:ext cx="7933038" cy="16187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7208127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7208127" cy="725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/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55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/>
              <p:nvPr/>
            </p:nvSpPr>
            <p:spPr>
              <a:xfrm>
                <a:off x="39136" y="228995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" y="228995"/>
                <a:ext cx="10752437" cy="1303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/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/>
              <p:nvPr/>
            </p:nvSpPr>
            <p:spPr>
              <a:xfrm>
                <a:off x="544475" y="4435496"/>
                <a:ext cx="11140125" cy="1461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5" y="4435496"/>
                <a:ext cx="11140125" cy="146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8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/>
              <p:nvPr/>
            </p:nvSpPr>
            <p:spPr>
              <a:xfrm>
                <a:off x="229375" y="445423"/>
                <a:ext cx="9421252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:endParaRPr lang="th-T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5" y="445423"/>
                <a:ext cx="9421252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9D2076-9879-4C93-B0D7-3261C6E6E9A2}"/>
                  </a:ext>
                </a:extLst>
              </p:cNvPr>
              <p:cNvSpPr txBox="1"/>
              <p:nvPr/>
            </p:nvSpPr>
            <p:spPr>
              <a:xfrm>
                <a:off x="229375" y="2429176"/>
                <a:ext cx="5572897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9D2076-9879-4C93-B0D7-3261C6E6E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5" y="2429176"/>
                <a:ext cx="5572897" cy="734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11F71E-5B72-49C7-AE7D-36DCD804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02995"/>
              </p:ext>
            </p:extLst>
          </p:nvPr>
        </p:nvGraphicFramePr>
        <p:xfrm>
          <a:off x="631480" y="4177938"/>
          <a:ext cx="22695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24">
                  <a:extLst>
                    <a:ext uri="{9D8B030D-6E8A-4147-A177-3AD203B41FA5}">
                      <a16:colId xmlns:a16="http://schemas.microsoft.com/office/drawing/2014/main" val="31662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A=[0 1;-12 -8];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B =[0;1];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C = [8 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D = 0;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[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]=ss2tf(A,B,C,D);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mySys_tf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00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3664DCF-C6FE-47D5-8E05-882898F61DAD}"/>
              </a:ext>
            </a:extLst>
          </p:cNvPr>
          <p:cNvSpPr/>
          <p:nvPr/>
        </p:nvSpPr>
        <p:spPr>
          <a:xfrm>
            <a:off x="631480" y="3880796"/>
            <a:ext cx="3027404" cy="26196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86330-52BA-46D9-A321-C9DD5F68EF0A}"/>
              </a:ext>
            </a:extLst>
          </p:cNvPr>
          <p:cNvSpPr txBox="1"/>
          <p:nvPr/>
        </p:nvSpPr>
        <p:spPr>
          <a:xfrm>
            <a:off x="5421527" y="2272979"/>
            <a:ext cx="609805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&gt;&gt; </a:t>
            </a:r>
            <a:r>
              <a:rPr lang="en-US" dirty="0" err="1"/>
              <a:t>syms</a:t>
            </a:r>
            <a:r>
              <a:rPr lang="en-US" dirty="0"/>
              <a:t> s</a:t>
            </a:r>
          </a:p>
          <a:p>
            <a:r>
              <a:rPr lang="th-TH" dirty="0"/>
              <a:t>&gt;&gt; A = [8 1];</a:t>
            </a:r>
          </a:p>
          <a:p>
            <a:r>
              <a:rPr lang="en-GB" dirty="0"/>
              <a:t>&gt;&gt; B = [((s+8)/(s^2+8*s+12)) ((1)/(s^2+8*s+12)); ((-12)/(s^2+8*s+12)) ((s)/(s^2+8*s+12))]</a:t>
            </a:r>
            <a:r>
              <a:rPr lang="en-US" dirty="0"/>
              <a:t>;</a:t>
            </a:r>
            <a:endParaRPr lang="en-GB" dirty="0"/>
          </a:p>
          <a:p>
            <a:r>
              <a:rPr lang="en-GB" dirty="0"/>
              <a:t>&gt;&gt; C = [0;1];</a:t>
            </a:r>
          </a:p>
          <a:p>
            <a:r>
              <a:rPr lang="en-GB" dirty="0"/>
              <a:t>&gt;&gt; D = A*B*C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876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62" y="688804"/>
            <a:ext cx="1182747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Q: Consider a Single Input Single Output System whose State Variable description is given by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Determine the Transfer Function</a:t>
            </a:r>
            <a:endParaRPr lang="th-T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74588" y="2286885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u</a:t>
                </a:r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2286885"/>
                <a:ext cx="4379597" cy="958852"/>
              </a:xfrm>
              <a:prstGeom prst="rect">
                <a:avLst/>
              </a:prstGeom>
              <a:blipFill>
                <a:blip r:embed="rId2"/>
                <a:stretch>
                  <a:fillRect r="-3755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/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blipFill>
                <a:blip r:embed="rId3"/>
                <a:stretch>
                  <a:fillRect l="-9459" b="-1101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53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88" y="381465"/>
            <a:ext cx="11827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General Formula to write State Model</a:t>
            </a:r>
            <a:endParaRPr lang="th-TH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blipFill>
                <a:blip r:embed="rId2"/>
                <a:stretch>
                  <a:fillRect l="-1639" t="-32857" r="-1311" b="-4285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blipFill>
                <a:blip r:embed="rId3"/>
                <a:stretch>
                  <a:fillRect l="-2911" t="-32394" r="-189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9F6C55-2536-492C-90B7-C5B459F87490}"/>
              </a:ext>
            </a:extLst>
          </p:cNvPr>
          <p:cNvSpPr txBox="1"/>
          <p:nvPr/>
        </p:nvSpPr>
        <p:spPr>
          <a:xfrm>
            <a:off x="475733" y="2632921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STEP-1: Comparing equation (1) and (2) with given equations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586963" y="3896353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3896353"/>
                <a:ext cx="4379597" cy="958852"/>
              </a:xfrm>
              <a:prstGeom prst="rect">
                <a:avLst/>
              </a:prstGeom>
              <a:blipFill>
                <a:blip r:embed="rId4"/>
                <a:stretch>
                  <a:fillRect r="-3755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blipFill>
                <a:blip r:embed="rId5"/>
                <a:stretch>
                  <a:fillRect l="-5095" r="-4221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blipFill>
                <a:blip r:embed="rId6"/>
                <a:stretch>
                  <a:fillRect l="-2717" t="-32394" r="-1630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889687" y="36375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533136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805882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720282" y="363757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5053915" y="371825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739363" y="589162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701563" y="589162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533136" y="578576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216876" y="5840284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785288" y="5840283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576120" y="58085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/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blipFill>
                <a:blip r:embed="rId7"/>
                <a:stretch>
                  <a:fillRect l="-1619" t="-32394" r="-1296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blipFill>
                <a:blip r:embed="rId2"/>
                <a:stretch>
                  <a:fillRect l="-2915" t="-32394" r="-2041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438683" y="782450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782450"/>
                <a:ext cx="4379597" cy="958852"/>
              </a:xfrm>
              <a:prstGeom prst="rect">
                <a:avLst/>
              </a:prstGeom>
              <a:blipFill>
                <a:blip r:embed="rId3"/>
                <a:stretch>
                  <a:fillRect r="-376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blipFill>
                <a:blip r:embed="rId4"/>
                <a:stretch>
                  <a:fillRect l="-5240" r="-4076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blipFill>
                <a:blip r:embed="rId5"/>
                <a:stretch>
                  <a:fillRect l="-3053" t="-32394" r="-183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741407" y="523677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384856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657602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572002" y="52367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4905635" y="60434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591083" y="277772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553283" y="277772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384856" y="26718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068596" y="2726381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637008" y="27263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427840" y="269466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302738" y="3979575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STEP-2: Calculate the values of A, B, C and D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/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21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488089" y="221269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STEP-3: Use the Formula of Transfer Function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/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blipFill>
                <a:blip r:embed="rId6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1061867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10618676" cy="725648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C46BA4-B28D-4F13-9C96-A72CE3C76723}"/>
              </a:ext>
            </a:extLst>
          </p:cNvPr>
          <p:cNvSpPr/>
          <p:nvPr/>
        </p:nvSpPr>
        <p:spPr>
          <a:xfrm>
            <a:off x="8646610" y="86497"/>
            <a:ext cx="3245254" cy="23871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/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/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AA3993-8902-40BA-818E-DF89B37417B3}"/>
                  </a:ext>
                </a:extLst>
              </p:cNvPr>
              <p:cNvSpPr txBox="1"/>
              <p:nvPr/>
            </p:nvSpPr>
            <p:spPr>
              <a:xfrm>
                <a:off x="8583766" y="163405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AA3993-8902-40BA-818E-DF89B374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66" y="163405"/>
                <a:ext cx="2688657" cy="8109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8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/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blipFill>
                <a:blip r:embed="rId2"/>
                <a:stretch>
                  <a:fillRect l="-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87B93E-D89E-43C2-A8C7-D1335F6340CA}"/>
              </a:ext>
            </a:extLst>
          </p:cNvPr>
          <p:cNvSpPr/>
          <p:nvPr/>
        </p:nvSpPr>
        <p:spPr>
          <a:xfrm>
            <a:off x="1260389" y="407773"/>
            <a:ext cx="7933038" cy="16187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7017370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7017370" cy="725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/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52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/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/>
              <p:nvPr/>
            </p:nvSpPr>
            <p:spPr>
              <a:xfrm>
                <a:off x="544475" y="4435496"/>
                <a:ext cx="11140125" cy="758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5" y="4435496"/>
                <a:ext cx="11140125" cy="758606"/>
              </a:xfrm>
              <a:prstGeom prst="rect">
                <a:avLst/>
              </a:prstGeom>
              <a:blipFill>
                <a:blip r:embed="rId5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0E4EE-01A4-4589-9DFC-20915B4AA89A}"/>
                  </a:ext>
                </a:extLst>
              </p:cNvPr>
              <p:cNvSpPr txBox="1"/>
              <p:nvPr/>
            </p:nvSpPr>
            <p:spPr>
              <a:xfrm>
                <a:off x="222421" y="209785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0E4EE-01A4-4589-9DFC-20915B4A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1" y="209785"/>
                <a:ext cx="10752437" cy="1303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9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77" y="1626120"/>
            <a:ext cx="11689079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It is the modern approach of analysis and design of Control Systems.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Control system represent in the State Space Representation.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It is a mathematical model of Physical System as a set of input, output and state variables related by first-order differential equations.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7117" y="157307"/>
            <a:ext cx="10515600" cy="99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STATE SPACE REPRESENTATION 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OR STATE SPACE ANALYSIS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4569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04C0BA-0085-4E22-B5EA-1DFDAAA249EC}"/>
              </a:ext>
            </a:extLst>
          </p:cNvPr>
          <p:cNvSpPr txBox="1"/>
          <p:nvPr/>
        </p:nvSpPr>
        <p:spPr>
          <a:xfrm>
            <a:off x="354742" y="2525857"/>
            <a:ext cx="114825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&gt;&gt; </a:t>
            </a:r>
            <a:r>
              <a:rPr lang="en-GB" dirty="0" err="1"/>
              <a:t>syms</a:t>
            </a:r>
            <a:r>
              <a:rPr lang="en-GB" dirty="0"/>
              <a:t> s</a:t>
            </a:r>
            <a:endParaRPr lang="th-TH" dirty="0"/>
          </a:p>
          <a:p>
            <a:r>
              <a:rPr lang="th-TH" dirty="0"/>
              <a:t>&gt;&gt; A = [1 0];</a:t>
            </a:r>
          </a:p>
          <a:p>
            <a:r>
              <a:rPr lang="th-TH" dirty="0"/>
              <a:t>&gt;&gt; B = [((s+3)/(s^2+3*s+12)) ((1)/(s^2+3*s+2));((-2)/(s^2+3*s+2)) ((s)/(s^2+3*s+2))]</a:t>
            </a:r>
            <a:r>
              <a:rPr lang="en-US" dirty="0"/>
              <a:t>;</a:t>
            </a:r>
            <a:endParaRPr lang="th-TH" dirty="0"/>
          </a:p>
          <a:p>
            <a:r>
              <a:rPr lang="th-TH" dirty="0"/>
              <a:t> &gt;&gt; C=[0;1]</a:t>
            </a:r>
          </a:p>
          <a:p>
            <a:r>
              <a:rPr lang="th-TH" dirty="0"/>
              <a:t>&gt;&gt; D=A*B*C</a:t>
            </a:r>
          </a:p>
          <a:p>
            <a:r>
              <a:rPr lang="th-TH" dirty="0"/>
              <a:t> </a:t>
            </a:r>
          </a:p>
          <a:p>
            <a:r>
              <a:rPr lang="th-TH" dirty="0"/>
              <a:t>D =</a:t>
            </a:r>
          </a:p>
          <a:p>
            <a:r>
              <a:rPr lang="th-TH" dirty="0"/>
              <a:t> </a:t>
            </a:r>
          </a:p>
          <a:p>
            <a:r>
              <a:rPr lang="th-TH" dirty="0"/>
              <a:t>1/(s^2 + 3*s + 2)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DDB3E-6283-4A2C-8F7C-D991CB0B6EC9}"/>
              </a:ext>
            </a:extLst>
          </p:cNvPr>
          <p:cNvSpPr txBox="1"/>
          <p:nvPr/>
        </p:nvSpPr>
        <p:spPr>
          <a:xfrm>
            <a:off x="1062681" y="518984"/>
            <a:ext cx="474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Calculation in </a:t>
            </a:r>
            <a:r>
              <a:rPr lang="en-US" b="1" dirty="0" err="1">
                <a:solidFill>
                  <a:srgbClr val="92D050"/>
                </a:solidFill>
              </a:rPr>
              <a:t>Matlab</a:t>
            </a:r>
            <a:endParaRPr lang="th-TH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912BA9-EC11-4EFA-8729-FF15DF17FF62}"/>
                  </a:ext>
                </a:extLst>
              </p:cNvPr>
              <p:cNvSpPr txBox="1"/>
              <p:nvPr/>
            </p:nvSpPr>
            <p:spPr>
              <a:xfrm>
                <a:off x="4139514" y="524063"/>
                <a:ext cx="7426409" cy="1787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912BA9-EC11-4EFA-8729-FF15DF17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14" y="524063"/>
                <a:ext cx="7426409" cy="1787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85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054-B992-473B-BCCD-F7C80E2B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8800" b="1" dirty="0">
                <a:solidFill>
                  <a:schemeClr val="accent2"/>
                </a:solidFill>
              </a:rPr>
              <a:t>HOME WORK</a:t>
            </a:r>
            <a:endParaRPr lang="th-TH" sz="8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/>
              <p:nvPr/>
            </p:nvSpPr>
            <p:spPr>
              <a:xfrm>
                <a:off x="384308" y="1455623"/>
                <a:ext cx="114233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𝑚𝑎𝑡𝑟𝑖𝑐𝑒𝑠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𝑖𝑟𝑑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th-TH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1455623"/>
                <a:ext cx="1142338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/>
              <p:nvPr/>
            </p:nvSpPr>
            <p:spPr>
              <a:xfrm>
                <a:off x="384308" y="2361337"/>
                <a:ext cx="344549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2361337"/>
                <a:ext cx="3445495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/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/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/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5FF5934-685A-469B-AD4F-670FA498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92859"/>
              </p:ext>
            </p:extLst>
          </p:nvPr>
        </p:nvGraphicFramePr>
        <p:xfrm>
          <a:off x="8780288" y="3924595"/>
          <a:ext cx="22695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24">
                  <a:extLst>
                    <a:ext uri="{9D8B030D-6E8A-4147-A177-3AD203B41FA5}">
                      <a16:colId xmlns:a16="http://schemas.microsoft.com/office/drawing/2014/main" val="31662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A=[0 1;-12 -8];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B =[0;1];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C = [8 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D = 0;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[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]=ss2tf(A,B,C,D);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mySys_tf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003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A765235-266C-41BC-BE4C-0A25E433FAF1}"/>
              </a:ext>
            </a:extLst>
          </p:cNvPr>
          <p:cNvSpPr/>
          <p:nvPr/>
        </p:nvSpPr>
        <p:spPr>
          <a:xfrm>
            <a:off x="8780288" y="3627453"/>
            <a:ext cx="3027404" cy="26196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/>
              <p:nvPr/>
            </p:nvSpPr>
            <p:spPr>
              <a:xfrm>
                <a:off x="708756" y="5628503"/>
                <a:ext cx="4006994" cy="825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6" y="5628503"/>
                <a:ext cx="4006994" cy="8254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89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054-B992-473B-BCCD-F7C80E2B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8800" b="1" dirty="0">
                <a:solidFill>
                  <a:schemeClr val="accent2"/>
                </a:solidFill>
              </a:rPr>
              <a:t>HOME WORK</a:t>
            </a:r>
            <a:endParaRPr lang="th-TH" sz="8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/>
              <p:nvPr/>
            </p:nvSpPr>
            <p:spPr>
              <a:xfrm>
                <a:off x="384308" y="1455623"/>
                <a:ext cx="11678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𝑚𝑎𝑡𝑟𝑖𝑐𝑒𝑠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𝑖𝑟𝑑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th-TH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1455623"/>
                <a:ext cx="116782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/>
              <p:nvPr/>
            </p:nvSpPr>
            <p:spPr>
              <a:xfrm>
                <a:off x="384308" y="2361337"/>
                <a:ext cx="291009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2361337"/>
                <a:ext cx="2910091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/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/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/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5FF5934-685A-469B-AD4F-670FA498ED40}"/>
              </a:ext>
            </a:extLst>
          </p:cNvPr>
          <p:cNvGraphicFramePr>
            <a:graphicFrameLocks noGrp="1"/>
          </p:cNvGraphicFramePr>
          <p:nvPr/>
        </p:nvGraphicFramePr>
        <p:xfrm>
          <a:off x="8780288" y="3924595"/>
          <a:ext cx="22695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24">
                  <a:extLst>
                    <a:ext uri="{9D8B030D-6E8A-4147-A177-3AD203B41FA5}">
                      <a16:colId xmlns:a16="http://schemas.microsoft.com/office/drawing/2014/main" val="31662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A=[0 1;-12 -8];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B =[0;1];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C = [8 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D = 0;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[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]=ss2tf(A,B,C,D);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mySys_tf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003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A765235-266C-41BC-BE4C-0A25E433FAF1}"/>
              </a:ext>
            </a:extLst>
          </p:cNvPr>
          <p:cNvSpPr/>
          <p:nvPr/>
        </p:nvSpPr>
        <p:spPr>
          <a:xfrm>
            <a:off x="8780288" y="3627453"/>
            <a:ext cx="3027404" cy="26196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/>
              <p:nvPr/>
            </p:nvSpPr>
            <p:spPr>
              <a:xfrm>
                <a:off x="708756" y="5628503"/>
                <a:ext cx="5000856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225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6" y="5628503"/>
                <a:ext cx="5000856" cy="871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33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94" y="1495522"/>
            <a:ext cx="11834406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smallest set of variables that determines the state of the system are known as State Variable.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the vector, which contains the state variables as an elements is called State Vector.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6B108-2A33-4C6C-8A98-EB5584E075A6}"/>
              </a:ext>
            </a:extLst>
          </p:cNvPr>
          <p:cNvSpPr txBox="1"/>
          <p:nvPr/>
        </p:nvSpPr>
        <p:spPr>
          <a:xfrm>
            <a:off x="313114" y="0"/>
            <a:ext cx="11718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STATE VARIABLE AND STATE VECTOR</a:t>
            </a:r>
            <a:endParaRPr lang="th-TH" sz="6000" b="1" dirty="0"/>
          </a:p>
        </p:txBody>
      </p:sp>
    </p:spTree>
    <p:extLst>
      <p:ext uri="{BB962C8B-B14F-4D97-AF65-F5344CB8AC3E}">
        <p14:creationId xmlns:p14="http://schemas.microsoft.com/office/powerpoint/2010/main" val="285180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75" y="90805"/>
            <a:ext cx="11791530" cy="70721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Advantages And Disadvantages of State Space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7" y="798022"/>
            <a:ext cx="11488188" cy="60599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Analysis is done by considering initial conditions.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More accurate than Transfer Function.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Analysis of Multi Input and Multi Output system are easy.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Gives information about controllability.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applicable to all dynamic systems.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Complex Technique.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Many computations are required.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5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D7BDB6-2096-4339-A5B9-2B275C186C2D}"/>
                  </a:ext>
                </a:extLst>
              </p:cNvPr>
              <p:cNvSpPr txBox="1"/>
              <p:nvPr/>
            </p:nvSpPr>
            <p:spPr>
              <a:xfrm>
                <a:off x="426308" y="2180968"/>
                <a:ext cx="10043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D7BDB6-2096-4339-A5B9-2B275C18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8" y="2180968"/>
                <a:ext cx="10043840" cy="430887"/>
              </a:xfrm>
              <a:prstGeom prst="rect">
                <a:avLst/>
              </a:prstGeom>
              <a:blipFill>
                <a:blip r:embed="rId2"/>
                <a:stretch>
                  <a:fillRect l="-485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86DD62-D34D-4FFF-8C5E-95C015AC946E}"/>
                  </a:ext>
                </a:extLst>
              </p:cNvPr>
              <p:cNvSpPr txBox="1"/>
              <p:nvPr/>
            </p:nvSpPr>
            <p:spPr>
              <a:xfrm>
                <a:off x="3049030" y="3167390"/>
                <a:ext cx="6098058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𝐼𝑑𝑒𝑛𝑡𝑖𝑡𝑦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86DD62-D34D-4FFF-8C5E-95C015AC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30" y="3167390"/>
                <a:ext cx="6098058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3F6DA7-D1DD-4C19-BBA4-4ABFAA200B64}"/>
                  </a:ext>
                </a:extLst>
              </p:cNvPr>
              <p:cNvSpPr txBox="1"/>
              <p:nvPr/>
            </p:nvSpPr>
            <p:spPr>
              <a:xfrm>
                <a:off x="586963" y="4315459"/>
                <a:ext cx="7434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3F6DA7-D1DD-4C19-BBA4-4ABFAA200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4315459"/>
                <a:ext cx="7434407" cy="430887"/>
              </a:xfrm>
              <a:prstGeom prst="rect">
                <a:avLst/>
              </a:prstGeom>
              <a:blipFill>
                <a:blip r:embed="rId4"/>
                <a:stretch>
                  <a:fillRect l="-1639" t="-32394" r="-1311" b="-4084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D9BAD-5543-450D-AC62-D3B7EDBE02A1}"/>
                  </a:ext>
                </a:extLst>
              </p:cNvPr>
              <p:cNvSpPr txBox="1"/>
              <p:nvPr/>
            </p:nvSpPr>
            <p:spPr>
              <a:xfrm>
                <a:off x="586963" y="5463190"/>
                <a:ext cx="7446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D9BAD-5543-450D-AC62-D3B7EDBE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5463190"/>
                <a:ext cx="7446782" cy="430887"/>
              </a:xfrm>
              <a:prstGeom prst="rect">
                <a:avLst/>
              </a:prstGeom>
              <a:blipFill>
                <a:blip r:embed="rId5"/>
                <a:stretch>
                  <a:fillRect l="-1637" t="-32394" r="-1309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560896-CF05-4410-B708-5D6E49F1E4CC}"/>
              </a:ext>
            </a:extLst>
          </p:cNvPr>
          <p:cNvSpPr txBox="1"/>
          <p:nvPr/>
        </p:nvSpPr>
        <p:spPr>
          <a:xfrm>
            <a:off x="1917872" y="256037"/>
            <a:ext cx="83562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STATE SPACE BASIC FORMULAS</a:t>
            </a:r>
            <a:endParaRPr lang="th-TH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1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13334D-6720-44F9-A743-A96C84F84EB6}"/>
              </a:ext>
            </a:extLst>
          </p:cNvPr>
          <p:cNvSpPr txBox="1"/>
          <p:nvPr/>
        </p:nvSpPr>
        <p:spPr>
          <a:xfrm>
            <a:off x="479854" y="1407352"/>
            <a:ext cx="112322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</a:rPr>
              <a:t>CONVERT STATE SPACE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</a:rPr>
              <a:t>TO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</a:rPr>
              <a:t>TRANSFER FUNCTION</a:t>
            </a:r>
            <a:endParaRPr lang="th-TH" sz="8000" dirty="0"/>
          </a:p>
        </p:txBody>
      </p:sp>
    </p:spTree>
    <p:extLst>
      <p:ext uri="{BB962C8B-B14F-4D97-AF65-F5344CB8AC3E}">
        <p14:creationId xmlns:p14="http://schemas.microsoft.com/office/powerpoint/2010/main" val="34195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62" y="688804"/>
            <a:ext cx="1182747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Q: Consider a Single Input Single Output System whose State Variable description is given by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Determine the Transfer Function</a:t>
            </a:r>
            <a:endParaRPr lang="th-T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74588" y="2286885"/>
                <a:ext cx="459439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u</a:t>
                </a:r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2286885"/>
                <a:ext cx="4594399" cy="958852"/>
              </a:xfrm>
              <a:prstGeom prst="rect">
                <a:avLst/>
              </a:prstGeom>
              <a:blipFill>
                <a:blip r:embed="rId2"/>
                <a:stretch>
                  <a:fillRect r="-3581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/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blipFill>
                <a:blip r:embed="rId3"/>
                <a:stretch>
                  <a:fillRect l="-9459" b="-1101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7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88" y="381465"/>
            <a:ext cx="11827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General Formula to write State Model</a:t>
            </a:r>
            <a:endParaRPr lang="th-TH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blipFill>
                <a:blip r:embed="rId2"/>
                <a:stretch>
                  <a:fillRect l="-1639" t="-32857" r="-1311" b="-4285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blipFill>
                <a:blip r:embed="rId3"/>
                <a:stretch>
                  <a:fillRect l="-2911" t="-32394" r="-189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9F6C55-2536-492C-90B7-C5B459F87490}"/>
              </a:ext>
            </a:extLst>
          </p:cNvPr>
          <p:cNvSpPr txBox="1"/>
          <p:nvPr/>
        </p:nvSpPr>
        <p:spPr>
          <a:xfrm>
            <a:off x="475733" y="2632921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STEP-1: Comparing equation (1) and (2) with given equations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586963" y="3896353"/>
                <a:ext cx="459439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3896353"/>
                <a:ext cx="4594399" cy="958852"/>
              </a:xfrm>
              <a:prstGeom prst="rect">
                <a:avLst/>
              </a:prstGeom>
              <a:blipFill>
                <a:blip r:embed="rId4"/>
                <a:stretch>
                  <a:fillRect r="-3581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blipFill>
                <a:blip r:embed="rId5"/>
                <a:stretch>
                  <a:fillRect l="-5095" r="-4221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blipFill>
                <a:blip r:embed="rId6"/>
                <a:stretch>
                  <a:fillRect l="-2717" t="-32394" r="-1630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889687" y="36375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533136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805882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720282" y="363757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5053915" y="371825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739363" y="589162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701563" y="589162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533136" y="578576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216876" y="5840284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785288" y="5840283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576120" y="58085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/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blipFill>
                <a:blip r:embed="rId7"/>
                <a:stretch>
                  <a:fillRect l="-1619" t="-32394" r="-1296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1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blipFill>
                <a:blip r:embed="rId2"/>
                <a:stretch>
                  <a:fillRect l="-2915" t="-32394" r="-2041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438683" y="782450"/>
                <a:ext cx="459439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782450"/>
                <a:ext cx="4594399" cy="958852"/>
              </a:xfrm>
              <a:prstGeom prst="rect">
                <a:avLst/>
              </a:prstGeom>
              <a:blipFill>
                <a:blip r:embed="rId3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blipFill>
                <a:blip r:embed="rId4"/>
                <a:stretch>
                  <a:fillRect l="-5240" r="-4076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blipFill>
                <a:blip r:embed="rId5"/>
                <a:stretch>
                  <a:fillRect l="-3053" t="-32394" r="-183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741407" y="523677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384856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657602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572002" y="52367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4905635" y="60434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591083" y="277772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553283" y="277772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384856" y="26718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068596" y="2726381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637008" y="27263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427840" y="269466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302738" y="3979575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STEP-2: Calculate the values of A, B, C and D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/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48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1218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STATE SPACE ANALYSIS OR  STAPE SPACE REPRESENTATION</vt:lpstr>
      <vt:lpstr>PowerPoint Presentation</vt:lpstr>
      <vt:lpstr>PowerPoint Presentation</vt:lpstr>
      <vt:lpstr>Advantages And Disadvantages of State Space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ANALYSIS OR  STAPE SPACE REPRESENTATION</dc:title>
  <dc:creator>Wazir Laghari</dc:creator>
  <cp:lastModifiedBy>Wazir Laghari</cp:lastModifiedBy>
  <cp:revision>3</cp:revision>
  <dcterms:created xsi:type="dcterms:W3CDTF">2021-11-01T17:43:20Z</dcterms:created>
  <dcterms:modified xsi:type="dcterms:W3CDTF">2021-11-15T15:26:11Z</dcterms:modified>
</cp:coreProperties>
</file>