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79" r:id="rId11"/>
    <p:sldId id="280" r:id="rId12"/>
    <p:sldId id="272" r:id="rId13"/>
    <p:sldId id="270" r:id="rId14"/>
    <p:sldId id="271" r:id="rId15"/>
    <p:sldId id="273" r:id="rId16"/>
  </p:sldIdLst>
  <p:sldSz cx="14630400" cy="8229600"/>
  <p:notesSz cx="6858000" cy="9144000"/>
  <p:defaultTextStyle>
    <a:defPPr>
      <a:defRPr lang="en-US"/>
    </a:defPPr>
    <a:lvl1pPr marL="0" algn="l" defTabSz="65311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65311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65311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65311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65311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65311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522" y="78"/>
      </p:cViewPr>
      <p:guideLst>
        <p:guide orient="horz" pos="2592"/>
        <p:guide pos="4608"/>
      </p:guideLst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E1485-09E6-40AA-8018-969349908E3A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075E7-2DBD-4394-BB71-7458253958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306220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22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42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14630400" cy="73152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7738580"/>
            <a:ext cx="14630400" cy="5085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85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6384" y="2696169"/>
            <a:ext cx="8946736" cy="176403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th-TH" dirty="0"/>
              <a:t>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6384" y="4463928"/>
            <a:ext cx="8946736" cy="210312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" y="7763237"/>
            <a:ext cx="3413760" cy="438150"/>
          </a:xfrm>
        </p:spPr>
        <p:txBody>
          <a:bodyPr/>
          <a:lstStyle/>
          <a:p>
            <a:fld id="{F89B3B79-4D98-401F-84C2-EFADA8FA03F0}" type="datetime1">
              <a:rPr lang="en-US" smtClean="0"/>
              <a:t>11/6/2022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85120" y="7763237"/>
            <a:ext cx="3413760" cy="438150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757303"/>
            <a:ext cx="46329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14630400" cy="508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85"/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5119" y="111945"/>
            <a:ext cx="4054862" cy="3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950" y="678904"/>
            <a:ext cx="1568341" cy="823379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13294" y="1"/>
            <a:ext cx="1493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www.eng.chula.ac.th</a:t>
            </a:r>
          </a:p>
        </p:txBody>
      </p:sp>
    </p:spTree>
    <p:extLst>
      <p:ext uri="{BB962C8B-B14F-4D97-AF65-F5344CB8AC3E}">
        <p14:creationId xmlns:p14="http://schemas.microsoft.com/office/powerpoint/2010/main" val="5915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1" y="327660"/>
            <a:ext cx="4813301" cy="139446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0"/>
            <a:ext cx="8178800" cy="7023736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1722120"/>
            <a:ext cx="4813301" cy="5629276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B6D5-3AF7-44BD-B786-A820E4B3EBE3}" type="datetime1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3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4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5486-35E7-418E-A19C-C3D5AD499B58}" type="datetime1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04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373E-5629-47C5-B182-4480AE010586}" type="datetime1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4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665765"/>
            <a:ext cx="11416643" cy="1035401"/>
          </a:xfrm>
        </p:spPr>
        <p:txBody>
          <a:bodyPr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" y="7750909"/>
            <a:ext cx="3413760" cy="438150"/>
          </a:xfrm>
        </p:spPr>
        <p:txBody>
          <a:bodyPr/>
          <a:lstStyle/>
          <a:p>
            <a:fld id="{36ADE68B-AA7D-47B1-BBEB-024029FE4A0F}" type="datetime1">
              <a:rPr lang="en-US" smtClean="0"/>
              <a:t>11/6/2022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85120" y="7750909"/>
            <a:ext cx="3413760" cy="438150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767279"/>
            <a:ext cx="46329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665765"/>
            <a:ext cx="11416643" cy="1035401"/>
          </a:xfrm>
        </p:spPr>
        <p:txBody>
          <a:bodyPr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8131" y="1920240"/>
            <a:ext cx="9110749" cy="5431156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" y="7750909"/>
            <a:ext cx="3413760" cy="438150"/>
          </a:xfrm>
        </p:spPr>
        <p:txBody>
          <a:bodyPr/>
          <a:lstStyle/>
          <a:p>
            <a:fld id="{328BF7C8-B5F1-4F17-B49F-13B855C5F3D0}" type="datetime1">
              <a:rPr lang="en-US" smtClean="0"/>
              <a:t>11/6/2022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85120" y="7750909"/>
            <a:ext cx="3413760" cy="438150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767279"/>
            <a:ext cx="46329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665765"/>
            <a:ext cx="11416643" cy="1035401"/>
          </a:xfrm>
        </p:spPr>
        <p:txBody>
          <a:bodyPr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FFFF">
              <a:alpha val="69804"/>
            </a:srgbClr>
          </a:solidFill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" y="7750909"/>
            <a:ext cx="3413760" cy="438150"/>
          </a:xfrm>
        </p:spPr>
        <p:txBody>
          <a:bodyPr/>
          <a:lstStyle/>
          <a:p>
            <a:fld id="{8DAFA91E-1AE3-4889-9454-6E0BFBD1521A}" type="datetime1">
              <a:rPr lang="en-US" smtClean="0"/>
              <a:t>11/6/2022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85120" y="7750909"/>
            <a:ext cx="3413760" cy="438150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767279"/>
            <a:ext cx="46329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281"/>
            <a:ext cx="12435840" cy="16344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9ACB-0011-45B2-9A66-4F0082C3CF76}" type="datetime1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2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920240"/>
            <a:ext cx="6461760" cy="5431156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1920240"/>
            <a:ext cx="6461760" cy="5431156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3C4A-F346-4060-906D-458624A487CC}" type="datetime1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4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609850"/>
            <a:ext cx="6464301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842136"/>
            <a:ext cx="6466840" cy="76771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609850"/>
            <a:ext cx="6466840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291E-76F9-4F63-887F-77002987267A}" type="datetime1">
              <a:rPr lang="en-US" smtClean="0"/>
              <a:t>11/6/2022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2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F6E4-0EAC-4399-B920-6EC30C5772FB}" type="datetime1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2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F7142-8C45-49B5-A4BE-0EBBAB62EAB4}" type="datetime1">
              <a:rPr lang="en-US" smtClean="0"/>
              <a:t>11/6/2022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0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14630400" cy="73152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7738580"/>
            <a:ext cx="14630400" cy="5085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85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4630400" cy="508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85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5119" y="111945"/>
            <a:ext cx="4054862" cy="3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950" y="678904"/>
            <a:ext cx="1568341" cy="8233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78903"/>
            <a:ext cx="11784122" cy="1022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0"/>
            <a:ext cx="13167360" cy="5431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7777255"/>
            <a:ext cx="3413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10B9A-E5B5-4F19-A389-BA1AEC636F44}" type="datetime1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777255"/>
            <a:ext cx="46329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7777255"/>
            <a:ext cx="3413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3294" y="1"/>
            <a:ext cx="1493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www.eng.chula.ac.th</a:t>
            </a:r>
          </a:p>
        </p:txBody>
      </p:sp>
    </p:spTree>
    <p:extLst>
      <p:ext uri="{BB962C8B-B14F-4D97-AF65-F5344CB8AC3E}">
        <p14:creationId xmlns:p14="http://schemas.microsoft.com/office/powerpoint/2010/main" val="90864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hdr="0" ftr="0" dt="0"/>
  <p:txStyles>
    <p:titleStyle>
      <a:lvl1pPr algn="ctr" defTabSz="548640" rtl="0" eaLnBrk="1" latinLnBrk="0" hangingPunct="1"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548640" rtl="0" eaLnBrk="1" latinLnBrk="0" hangingPunct="1">
        <a:spcBef>
          <a:spcPct val="20000"/>
        </a:spcBef>
        <a:buFont typeface="Arial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ct val="20000"/>
        </a:spcBef>
        <a:buFont typeface="Arial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ct val="20000"/>
        </a:spcBef>
        <a:buFont typeface="Arial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86479" y="2124669"/>
            <a:ext cx="8609381" cy="1764030"/>
          </a:xfrm>
        </p:spPr>
        <p:txBody>
          <a:bodyPr>
            <a:noAutofit/>
          </a:bodyPr>
          <a:lstStyle/>
          <a:p>
            <a:pPr algn="ctr"/>
            <a:br>
              <a:rPr lang="en-US" sz="3840" b="1" dirty="0">
                <a:solidFill>
                  <a:srgbClr val="7030A0"/>
                </a:solidFill>
              </a:rPr>
            </a:br>
            <a:r>
              <a:rPr lang="en-US" sz="3840" b="1" dirty="0">
                <a:solidFill>
                  <a:srgbClr val="7030A0"/>
                </a:solidFill>
              </a:rPr>
              <a:t>MCSNet: Multi-Channel Sharing Network for Single Image Super-Resolution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2020" y="4463928"/>
            <a:ext cx="7863840" cy="2103120"/>
          </a:xfrm>
        </p:spPr>
        <p:txBody>
          <a:bodyPr>
            <a:normAutofit/>
          </a:bodyPr>
          <a:lstStyle/>
          <a:p>
            <a:pPr algn="ctr"/>
            <a:r>
              <a:rPr lang="en-US" sz="2880" b="1" dirty="0">
                <a:solidFill>
                  <a:srgbClr val="002060"/>
                </a:solidFill>
              </a:rPr>
              <a:t>Wazir Muhammad, Supavadee Aramvith, and </a:t>
            </a:r>
            <a:r>
              <a:rPr lang="en-US" sz="2880" b="1" dirty="0" err="1">
                <a:solidFill>
                  <a:srgbClr val="002060"/>
                </a:solidFill>
              </a:rPr>
              <a:t>Watchara</a:t>
            </a:r>
            <a:r>
              <a:rPr lang="en-US" sz="2880" b="1" dirty="0">
                <a:solidFill>
                  <a:srgbClr val="002060"/>
                </a:solidFill>
              </a:rPr>
              <a:t> </a:t>
            </a:r>
            <a:r>
              <a:rPr lang="en-US" sz="2880" b="1" dirty="0" err="1">
                <a:solidFill>
                  <a:srgbClr val="002060"/>
                </a:solidFill>
              </a:rPr>
              <a:t>Ruangsang</a:t>
            </a:r>
            <a:endParaRPr lang="en-US" sz="288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D00AE2-990E-1099-78E7-0C892E0E1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53" y="495835"/>
            <a:ext cx="1257300" cy="12687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CDE3E5-1BAA-D0B7-A035-14234A3A5778}"/>
              </a:ext>
            </a:extLst>
          </p:cNvPr>
          <p:cNvSpPr txBox="1"/>
          <p:nvPr/>
        </p:nvSpPr>
        <p:spPr>
          <a:xfrm>
            <a:off x="4478731" y="3770894"/>
            <a:ext cx="5672938" cy="1516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85" b="1" dirty="0">
                <a:solidFill>
                  <a:schemeClr val="bg1"/>
                </a:solidFill>
              </a:rPr>
              <a:t>MCSNet: Multi-Channel Sharing Network for Single Image Super-Resolution</a:t>
            </a:r>
            <a:endParaRPr lang="en-US" sz="308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6FE3E9-9F78-4630-EDD8-8F3622E6E175}"/>
              </a:ext>
            </a:extLst>
          </p:cNvPr>
          <p:cNvSpPr txBox="1"/>
          <p:nvPr/>
        </p:nvSpPr>
        <p:spPr>
          <a:xfrm>
            <a:off x="3703320" y="6342103"/>
            <a:ext cx="8892540" cy="1516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85" b="1" dirty="0">
                <a:solidFill>
                  <a:schemeClr val="accent6"/>
                </a:solidFill>
                <a:latin typeface="Arial" panose="020B0604020202020204" pitchFamily="34" charset="0"/>
              </a:rPr>
              <a:t>SESSION NO: SS16</a:t>
            </a:r>
          </a:p>
          <a:p>
            <a:pPr algn="ctr"/>
            <a:r>
              <a:rPr lang="en-US" sz="3085" b="1" dirty="0">
                <a:solidFill>
                  <a:schemeClr val="accent6"/>
                </a:solidFill>
                <a:latin typeface="Arial" panose="020B0604020202020204" pitchFamily="34" charset="0"/>
              </a:rPr>
              <a:t>Emerging Techniques in Multimedia Data Analytics and </a:t>
            </a:r>
            <a:r>
              <a:rPr lang="en-US" sz="3085" b="1" dirty="0" err="1">
                <a:solidFill>
                  <a:schemeClr val="accent6"/>
                </a:solidFill>
                <a:latin typeface="Arial" panose="020B0604020202020204" pitchFamily="34" charset="0"/>
              </a:rPr>
              <a:t>Codings</a:t>
            </a:r>
            <a:r>
              <a:rPr lang="en-US" sz="3085" b="1" dirty="0">
                <a:solidFill>
                  <a:schemeClr val="accent6"/>
                </a:solidFill>
                <a:latin typeface="Arial" panose="020B0604020202020204" pitchFamily="34" charset="0"/>
              </a:rPr>
              <a:t>)</a:t>
            </a:r>
            <a:endParaRPr lang="en-US" sz="3085" b="1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04B62-2FCB-76E0-320A-BFF6FBA5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FD00AE2-990E-1099-78E7-0C892E0E1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26" y="465066"/>
            <a:ext cx="1257300" cy="12687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12E959E-9D79-5033-42AA-B80C757A2472}"/>
              </a:ext>
            </a:extLst>
          </p:cNvPr>
          <p:cNvSpPr txBox="1"/>
          <p:nvPr/>
        </p:nvSpPr>
        <p:spPr>
          <a:xfrm>
            <a:off x="3485693" y="495834"/>
            <a:ext cx="8334756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920" b="1" dirty="0">
                <a:solidFill>
                  <a:schemeClr val="accent6">
                    <a:lumMod val="50000"/>
                  </a:schemeClr>
                </a:solidFill>
              </a:rPr>
              <a:t>MCSNet: Multi-Channel Sharing Network for Single Image Super-Resolution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BA8C9E-E139-AC19-EC50-DFCBBFE7C81F}"/>
              </a:ext>
            </a:extLst>
          </p:cNvPr>
          <p:cNvSpPr txBox="1"/>
          <p:nvPr/>
        </p:nvSpPr>
        <p:spPr>
          <a:xfrm>
            <a:off x="2228393" y="1590751"/>
            <a:ext cx="86091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2"/>
                </a:solidFill>
              </a:rPr>
              <a:t>Training and Testing Details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F090EA-77B2-F3A7-1B98-58DB6A7E68E3}"/>
              </a:ext>
            </a:extLst>
          </p:cNvPr>
          <p:cNvSpPr txBox="1"/>
          <p:nvPr/>
        </p:nvSpPr>
        <p:spPr>
          <a:xfrm>
            <a:off x="3965458" y="2606414"/>
            <a:ext cx="8829136" cy="4839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Training datasets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1" dirty="0"/>
              <a:t>91 images from Yang et al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1" dirty="0"/>
              <a:t>100 images from  BSDS100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1" dirty="0"/>
              <a:t>and 50 images from DIV2K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b="1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1" dirty="0"/>
              <a:t>80% used in training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1" dirty="0"/>
              <a:t>20% in validation.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1" dirty="0"/>
              <a:t>Optimizer is used as Adam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1" dirty="0"/>
              <a:t>Initial learning rate is 0.0001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1" dirty="0"/>
              <a:t>Epochs 100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1" dirty="0"/>
              <a:t>Patch size </a:t>
            </a:r>
            <a:r>
              <a:rPr lang="en-US" b="1" dirty="0" err="1"/>
              <a:t>ie</a:t>
            </a:r>
            <a:r>
              <a:rPr lang="en-US" b="1" dirty="0"/>
              <a:t> 32.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b="1" dirty="0"/>
          </a:p>
        </p:txBody>
      </p:sp>
      <p:pic>
        <p:nvPicPr>
          <p:cNvPr id="4" name="Picture 2" descr="NTIRE 2017 Challenge on Single Image Super-Resolution: Dataset and Study">
            <a:extLst>
              <a:ext uri="{FF2B5EF4-FFF2-40B4-BE49-F238E27FC236}">
                <a16:creationId xmlns:a16="http://schemas.microsoft.com/office/drawing/2014/main" id="{1FEB8998-0EBE-3D3C-8224-35E3F9CF2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393" y="4721547"/>
            <a:ext cx="2420944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NTIRE 2017 Challenge on Single Image Super-Resolution: Dataset and Study">
            <a:extLst>
              <a:ext uri="{FF2B5EF4-FFF2-40B4-BE49-F238E27FC236}">
                <a16:creationId xmlns:a16="http://schemas.microsoft.com/office/drawing/2014/main" id="{0959DD49-0AED-AA06-C96E-9C7F89E29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4693" y="4717173"/>
            <a:ext cx="2176701" cy="210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Sensors | Free Full-Text | Enhanced Single Image Super Resolution Method  Using Lightweight Multi-Scale Channel Dense Network | HTML">
            <a:extLst>
              <a:ext uri="{FF2B5EF4-FFF2-40B4-BE49-F238E27FC236}">
                <a16:creationId xmlns:a16="http://schemas.microsoft.com/office/drawing/2014/main" id="{CE20AD80-70B9-8DD2-6987-18DB9D1AD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365" y="2427514"/>
            <a:ext cx="4653029" cy="229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6E859-FF74-355A-8956-48CF14258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9E2B4A-945F-A723-7AC9-2289AEF9AA2E}"/>
              </a:ext>
            </a:extLst>
          </p:cNvPr>
          <p:cNvSpPr txBox="1"/>
          <p:nvPr/>
        </p:nvSpPr>
        <p:spPr>
          <a:xfrm>
            <a:off x="8120743" y="7173686"/>
            <a:ext cx="6509657" cy="487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Figure: Images of  Testing and Training Datasets</a:t>
            </a:r>
          </a:p>
        </p:txBody>
      </p:sp>
    </p:spTree>
    <p:extLst>
      <p:ext uri="{BB962C8B-B14F-4D97-AF65-F5344CB8AC3E}">
        <p14:creationId xmlns:p14="http://schemas.microsoft.com/office/powerpoint/2010/main" val="4217121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FD00AE2-990E-1099-78E7-0C892E0E1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33" y="322021"/>
            <a:ext cx="1257300" cy="12687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12E959E-9D79-5033-42AA-B80C757A2472}"/>
              </a:ext>
            </a:extLst>
          </p:cNvPr>
          <p:cNvSpPr txBox="1"/>
          <p:nvPr/>
        </p:nvSpPr>
        <p:spPr>
          <a:xfrm>
            <a:off x="3485693" y="495834"/>
            <a:ext cx="8334756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920" b="1" dirty="0">
                <a:solidFill>
                  <a:schemeClr val="accent6">
                    <a:lumMod val="50000"/>
                  </a:schemeClr>
                </a:solidFill>
              </a:rPr>
              <a:t>MCSNet: Multi-Channel Sharing Network for Single Image Super-Resolution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BA8C9E-E139-AC19-EC50-DFCBBFE7C81F}"/>
              </a:ext>
            </a:extLst>
          </p:cNvPr>
          <p:cNvSpPr txBox="1"/>
          <p:nvPr/>
        </p:nvSpPr>
        <p:spPr>
          <a:xfrm>
            <a:off x="2115377" y="902437"/>
            <a:ext cx="86091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2"/>
                </a:solidFill>
              </a:rPr>
              <a:t>Training and Testing Details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F090EA-77B2-F3A7-1B98-58DB6A7E68E3}"/>
              </a:ext>
            </a:extLst>
          </p:cNvPr>
          <p:cNvSpPr txBox="1"/>
          <p:nvPr/>
        </p:nvSpPr>
        <p:spPr>
          <a:xfrm>
            <a:off x="3808917" y="1438435"/>
            <a:ext cx="882913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/>
              <a:t>Testing datasets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b="1" dirty="0"/>
              <a:t>Set5, Set14, Urban 100, and Manga109.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/>
              <a:t>Quality metrics is the PSNR/SSIM.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/>
              <a:t>Windows 10 operating system.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/>
              <a:t>Graphics Card NVIDIA GeForce RTX2070.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/>
              <a:t>GPU model having RAM of 16  GB.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 err="1"/>
              <a:t>Keras</a:t>
            </a:r>
            <a:r>
              <a:rPr lang="en-US" sz="2400" b="1" dirty="0"/>
              <a:t> 2.15 and MATLAB2018a environment.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332C1-8172-57AD-565B-FC813A7E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E268E-0337-E67E-44A3-92DED3166402}"/>
              </a:ext>
            </a:extLst>
          </p:cNvPr>
          <p:cNvSpPr txBox="1"/>
          <p:nvPr/>
        </p:nvSpPr>
        <p:spPr>
          <a:xfrm>
            <a:off x="8120743" y="6444343"/>
            <a:ext cx="6509657" cy="487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Figure: Images of  Testing and Training Datasets</a:t>
            </a:r>
          </a:p>
        </p:txBody>
      </p:sp>
      <p:pic>
        <p:nvPicPr>
          <p:cNvPr id="6" name="Picture 2" descr="NTIRE 2017 Challenge on Single Image Super-Resolution: Dataset and Study">
            <a:extLst>
              <a:ext uri="{FF2B5EF4-FFF2-40B4-BE49-F238E27FC236}">
                <a16:creationId xmlns:a16="http://schemas.microsoft.com/office/drawing/2014/main" id="{1DE3136C-B625-29F8-B136-F0910C217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536" y="4343871"/>
            <a:ext cx="2420944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NTIRE 2017 Challenge on Single Image Super-Resolution: Dataset and Study">
            <a:extLst>
              <a:ext uri="{FF2B5EF4-FFF2-40B4-BE49-F238E27FC236}">
                <a16:creationId xmlns:a16="http://schemas.microsoft.com/office/drawing/2014/main" id="{2416BB9C-48FC-7F7C-9FF7-2DB0A868F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7836" y="4339497"/>
            <a:ext cx="2176701" cy="210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Sensors | Free Full-Text | Enhanced Single Image Super Resolution Method  Using Lightweight Multi-Scale Channel Dense Network | HTML">
            <a:extLst>
              <a:ext uri="{FF2B5EF4-FFF2-40B4-BE49-F238E27FC236}">
                <a16:creationId xmlns:a16="http://schemas.microsoft.com/office/drawing/2014/main" id="{DCFE2550-3520-4F4C-F848-91FB1F60F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508" y="2049838"/>
            <a:ext cx="4653029" cy="229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960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FD00AE2-990E-1099-78E7-0C892E0E1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6" y="362271"/>
            <a:ext cx="1257300" cy="12687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12E959E-9D79-5033-42AA-B80C757A2472}"/>
              </a:ext>
            </a:extLst>
          </p:cNvPr>
          <p:cNvSpPr txBox="1"/>
          <p:nvPr/>
        </p:nvSpPr>
        <p:spPr>
          <a:xfrm>
            <a:off x="3485693" y="495834"/>
            <a:ext cx="8334756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920" b="1" dirty="0">
                <a:solidFill>
                  <a:schemeClr val="accent6">
                    <a:lumMod val="50000"/>
                  </a:schemeClr>
                </a:solidFill>
              </a:rPr>
              <a:t>MCSNet: Multi-Channel Sharing Network for Single Image Super-Resolution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C06A5E-B034-16A2-6CFD-DB3043ABD878}"/>
              </a:ext>
            </a:extLst>
          </p:cNvPr>
          <p:cNvSpPr txBox="1"/>
          <p:nvPr/>
        </p:nvSpPr>
        <p:spPr>
          <a:xfrm>
            <a:off x="3864428" y="3336119"/>
            <a:ext cx="75329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accent2"/>
                </a:solidFill>
              </a:rPr>
              <a:t>EXPERIMENTAL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5F8A9-A6C0-346D-8656-1513FC81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18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FD00AE2-990E-1099-78E7-0C892E0E1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58" y="372978"/>
            <a:ext cx="1257300" cy="12687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12E959E-9D79-5033-42AA-B80C757A2472}"/>
              </a:ext>
            </a:extLst>
          </p:cNvPr>
          <p:cNvSpPr txBox="1"/>
          <p:nvPr/>
        </p:nvSpPr>
        <p:spPr>
          <a:xfrm>
            <a:off x="3485693" y="495834"/>
            <a:ext cx="8334756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920" b="1" dirty="0">
                <a:solidFill>
                  <a:schemeClr val="accent6">
                    <a:lumMod val="50000"/>
                  </a:schemeClr>
                </a:solidFill>
              </a:rPr>
              <a:t>MCSNet: Multi-Channel Sharing Network for Single Image Super-Resolution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D70887-EAEF-078F-A8EC-1D2B48148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" y="2884332"/>
            <a:ext cx="6953654" cy="48789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CD2A45-8874-45C2-C239-2AAE50522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0186" y="3229768"/>
            <a:ext cx="7850214" cy="45334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552EC6-F86C-53C6-F7E7-50D3BF7CA4E4}"/>
              </a:ext>
            </a:extLst>
          </p:cNvPr>
          <p:cNvSpPr txBox="1"/>
          <p:nvPr/>
        </p:nvSpPr>
        <p:spPr>
          <a:xfrm>
            <a:off x="1933039" y="1641708"/>
            <a:ext cx="5006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Quantitative 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B1F35-D8C0-E7B1-04AE-5CEF5A0D2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22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FD00AE2-990E-1099-78E7-0C892E0E1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86" y="472206"/>
            <a:ext cx="1257300" cy="12687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12E959E-9D79-5033-42AA-B80C757A2472}"/>
              </a:ext>
            </a:extLst>
          </p:cNvPr>
          <p:cNvSpPr txBox="1"/>
          <p:nvPr/>
        </p:nvSpPr>
        <p:spPr>
          <a:xfrm>
            <a:off x="3485693" y="495834"/>
            <a:ext cx="8334756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920" b="1" dirty="0">
                <a:solidFill>
                  <a:schemeClr val="accent6">
                    <a:lumMod val="50000"/>
                  </a:schemeClr>
                </a:solidFill>
              </a:rPr>
              <a:t>MCSNet: Multi-Channel Sharing Network for Single Image Super-Resolution</a:t>
            </a:r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0C5E3A99-2EC7-ED69-C6D7-17EB2BA93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470" y="1127077"/>
            <a:ext cx="7998579" cy="60154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B8C4D3-DBE8-9022-BBF2-FF4ABE7846D1}"/>
              </a:ext>
            </a:extLst>
          </p:cNvPr>
          <p:cNvSpPr txBox="1"/>
          <p:nvPr/>
        </p:nvSpPr>
        <p:spPr>
          <a:xfrm>
            <a:off x="2044566" y="1813099"/>
            <a:ext cx="5006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Qualitative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1C8E5-57F1-88EC-8C20-968FEE6D9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002AF9-4FBC-BD4B-FCE8-02829EA05FA2}"/>
              </a:ext>
            </a:extLst>
          </p:cNvPr>
          <p:cNvSpPr txBox="1"/>
          <p:nvPr/>
        </p:nvSpPr>
        <p:spPr>
          <a:xfrm>
            <a:off x="2993571" y="7039820"/>
            <a:ext cx="11517086" cy="883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Figure. Presents the perceptual quality comparison on enlargement factor 8× of various image SR methods using test datasets of Set5, Set14 and Manga109. </a:t>
            </a:r>
          </a:p>
        </p:txBody>
      </p:sp>
    </p:spTree>
    <p:extLst>
      <p:ext uri="{BB962C8B-B14F-4D97-AF65-F5344CB8AC3E}">
        <p14:creationId xmlns:p14="http://schemas.microsoft.com/office/powerpoint/2010/main" val="362917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FD00AE2-990E-1099-78E7-0C892E0E1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05" y="382819"/>
            <a:ext cx="1257300" cy="12687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12E959E-9D79-5033-42AA-B80C757A2472}"/>
              </a:ext>
            </a:extLst>
          </p:cNvPr>
          <p:cNvSpPr txBox="1"/>
          <p:nvPr/>
        </p:nvSpPr>
        <p:spPr>
          <a:xfrm>
            <a:off x="3485693" y="495834"/>
            <a:ext cx="8334756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920" b="1" dirty="0">
                <a:solidFill>
                  <a:schemeClr val="accent6">
                    <a:lumMod val="50000"/>
                  </a:schemeClr>
                </a:solidFill>
              </a:rPr>
              <a:t>MCSNet: Multi-Channel Sharing Network for Single Image Super-Resolution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EB045-DD14-D04C-5F51-24EEC5B25077}"/>
              </a:ext>
            </a:extLst>
          </p:cNvPr>
          <p:cNvSpPr txBox="1">
            <a:spLocks/>
          </p:cNvSpPr>
          <p:nvPr/>
        </p:nvSpPr>
        <p:spPr>
          <a:xfrm>
            <a:off x="1982764" y="883632"/>
            <a:ext cx="10515600" cy="704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548640" rtl="0" eaLnBrk="1" latinLnBrk="0" hangingPunct="1">
              <a:spcBef>
                <a:spcPct val="0"/>
              </a:spcBef>
              <a:buNone/>
              <a:defRPr sz="528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>
                <a:solidFill>
                  <a:schemeClr val="accent2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DBAE4-9328-F6D1-CCD5-7A2203AD0F25}"/>
              </a:ext>
            </a:extLst>
          </p:cNvPr>
          <p:cNvSpPr txBox="1">
            <a:spLocks/>
          </p:cNvSpPr>
          <p:nvPr/>
        </p:nvSpPr>
        <p:spPr>
          <a:xfrm>
            <a:off x="3911819" y="1588182"/>
            <a:ext cx="11766429" cy="6509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548640" rtl="0" eaLnBrk="1" latinLnBrk="0" hangingPunct="1">
              <a:spcBef>
                <a:spcPct val="20000"/>
              </a:spcBef>
              <a:buFont typeface="Arial"/>
              <a:buNone/>
              <a:defRPr sz="384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548640" indent="0" algn="ctr" defTabSz="548640" rtl="0" eaLnBrk="1" latinLnBrk="0" hangingPunct="1">
              <a:spcBef>
                <a:spcPct val="20000"/>
              </a:spcBef>
              <a:buFont typeface="Arial"/>
              <a:buNone/>
              <a:defRPr sz="336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indent="0" algn="ctr" defTabSz="548640" rtl="0" eaLnBrk="1" latinLnBrk="0" hangingPunct="1">
              <a:spcBef>
                <a:spcPct val="20000"/>
              </a:spcBef>
              <a:buFont typeface="Arial"/>
              <a:buNone/>
              <a:defRPr sz="288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45920" indent="0" algn="ctr" defTabSz="54864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94560" indent="0" algn="ctr" defTabSz="54864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0" algn="ctr" defTabSz="54864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91840" indent="0" algn="ctr" defTabSz="54864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40480" indent="0" algn="ctr" defTabSz="54864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389120" indent="0" algn="ctr" defTabSz="54864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MCSNet Used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 Convolution Layers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800" dirty="0" err="1">
                <a:solidFill>
                  <a:schemeClr val="tx1"/>
                </a:solidFill>
              </a:rPr>
              <a:t>LeakyReLU</a:t>
            </a:r>
            <a:endParaRPr lang="en-US" sz="2800" dirty="0">
              <a:solidFill>
                <a:schemeClr val="tx1"/>
              </a:solidFill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Dense Channel Sharing Resnet block (DCSRB).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To improve quality LR image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We employed the four DCSRB bocks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 Followed </a:t>
            </a:r>
            <a:r>
              <a:rPr lang="en-US" sz="2800" dirty="0" err="1">
                <a:solidFill>
                  <a:schemeClr val="tx1"/>
                </a:solidFill>
              </a:rPr>
              <a:t>LeakyReLU</a:t>
            </a:r>
            <a:r>
              <a:rPr lang="en-US" sz="2800" dirty="0">
                <a:solidFill>
                  <a:schemeClr val="tx1"/>
                </a:solidFill>
              </a:rPr>
              <a:t> function.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Detain HF Features Information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Adopts local and global skip connections.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 Quantitative / qualitative presentation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 evaluated on four public test datasets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DD923-D9C2-0E04-BF98-87D5E107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1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FD00AE2-990E-1099-78E7-0C892E0E1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64" y="422683"/>
            <a:ext cx="1257300" cy="12687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DF7ACC-0210-F47C-C4CE-E0F77F16BEC7}"/>
              </a:ext>
            </a:extLst>
          </p:cNvPr>
          <p:cNvSpPr txBox="1"/>
          <p:nvPr/>
        </p:nvSpPr>
        <p:spPr>
          <a:xfrm>
            <a:off x="3168396" y="592346"/>
            <a:ext cx="8334756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920" b="1" dirty="0">
                <a:solidFill>
                  <a:schemeClr val="accent6">
                    <a:lumMod val="50000"/>
                  </a:schemeClr>
                </a:solidFill>
              </a:rPr>
              <a:t>MCSNet: Multi-Channel Sharing Network for Single Image Super-Resolution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E0839E-DF6E-CC25-046E-089211AFF3E1}"/>
              </a:ext>
            </a:extLst>
          </p:cNvPr>
          <p:cNvSpPr txBox="1"/>
          <p:nvPr/>
        </p:nvSpPr>
        <p:spPr>
          <a:xfrm>
            <a:off x="3518154" y="901081"/>
            <a:ext cx="89199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1480" indent="-411480" algn="just">
              <a:buFont typeface="Wingdings" panose="05000000000000000000" pitchFamily="2" charset="2"/>
              <a:buChar char="q"/>
            </a:pPr>
            <a:r>
              <a:rPr lang="en-US" sz="2400" b="1" dirty="0"/>
              <a:t>Task of SISR </a:t>
            </a:r>
          </a:p>
          <a:p>
            <a:pPr marL="960120" lvl="1" indent="-411480" algn="just">
              <a:buFont typeface="Wingdings" panose="05000000000000000000" pitchFamily="2" charset="2"/>
              <a:buChar char="q"/>
            </a:pPr>
            <a:r>
              <a:rPr lang="en-US" sz="2400" b="1" dirty="0"/>
              <a:t>Reconstruct visually pleasing HR output</a:t>
            </a:r>
          </a:p>
          <a:p>
            <a:pPr marL="960120" lvl="1" indent="-411480" algn="just">
              <a:buFont typeface="Wingdings" panose="05000000000000000000" pitchFamily="2" charset="2"/>
              <a:buChar char="q"/>
            </a:pPr>
            <a:r>
              <a:rPr lang="en-US" sz="2400" b="1" dirty="0"/>
              <a:t>Input as a degraded low quality input image.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06F891-9294-9DE7-9EBC-F4E511762860}"/>
              </a:ext>
            </a:extLst>
          </p:cNvPr>
          <p:cNvSpPr/>
          <p:nvPr/>
        </p:nvSpPr>
        <p:spPr>
          <a:xfrm>
            <a:off x="6803136" y="4331756"/>
            <a:ext cx="3078871" cy="1563624"/>
          </a:xfrm>
          <a:prstGeom prst="ellipse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85" dirty="0"/>
              <a:t>Applications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C27D9D8-1DFF-2DF9-6E3D-67BD2554CE75}"/>
              </a:ext>
            </a:extLst>
          </p:cNvPr>
          <p:cNvSpPr/>
          <p:nvPr/>
        </p:nvSpPr>
        <p:spPr>
          <a:xfrm>
            <a:off x="2690295" y="6199613"/>
            <a:ext cx="2350008" cy="1563624"/>
          </a:xfrm>
          <a:prstGeom prst="ellipse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85" dirty="0"/>
              <a:t>Medical Imaging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43C285-D7F1-84CA-C8CC-97B4B64313B3}"/>
              </a:ext>
            </a:extLst>
          </p:cNvPr>
          <p:cNvSpPr/>
          <p:nvPr/>
        </p:nvSpPr>
        <p:spPr>
          <a:xfrm>
            <a:off x="5628132" y="6126482"/>
            <a:ext cx="2350008" cy="1563624"/>
          </a:xfrm>
          <a:prstGeom prst="ellipse">
            <a:avLst/>
          </a:prstGeom>
          <a:solidFill>
            <a:schemeClr val="accent3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85" dirty="0"/>
              <a:t>Satellite Imaging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D5F07C2-4398-E5E8-E76A-3B117B460740}"/>
              </a:ext>
            </a:extLst>
          </p:cNvPr>
          <p:cNvSpPr/>
          <p:nvPr/>
        </p:nvSpPr>
        <p:spPr>
          <a:xfrm>
            <a:off x="8329965" y="6126482"/>
            <a:ext cx="3104083" cy="1563624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85" dirty="0"/>
              <a:t>Security Surveillance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E312E5-FDD6-03A9-4979-FF810427CE5A}"/>
              </a:ext>
            </a:extLst>
          </p:cNvPr>
          <p:cNvSpPr/>
          <p:nvPr/>
        </p:nvSpPr>
        <p:spPr>
          <a:xfrm>
            <a:off x="11612881" y="6025898"/>
            <a:ext cx="3017519" cy="1563624"/>
          </a:xfrm>
          <a:prstGeom prst="ellipse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85" dirty="0"/>
              <a:t>Face Recognition</a:t>
            </a:r>
          </a:p>
        </p:txBody>
      </p:sp>
      <p:pic>
        <p:nvPicPr>
          <p:cNvPr id="21" name="Picture 20" descr="A zebra grazing in a field&#10;&#10;Description automatically generated with medium confidence">
            <a:extLst>
              <a:ext uri="{FF2B5EF4-FFF2-40B4-BE49-F238E27FC236}">
                <a16:creationId xmlns:a16="http://schemas.microsoft.com/office/drawing/2014/main" id="{72286A89-5CA1-E409-A079-AE77B20F8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772" y="2946902"/>
            <a:ext cx="681227" cy="57049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2C498E0-9D46-DCC9-10D5-5712EEEEF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164" y="2023411"/>
            <a:ext cx="3447631" cy="230038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4D9129-9614-0ECB-97E6-A2834F356FB9}"/>
              </a:ext>
            </a:extLst>
          </p:cNvPr>
          <p:cNvCxnSpPr>
            <a:cxnSpLocks/>
          </p:cNvCxnSpPr>
          <p:nvPr/>
        </p:nvCxnSpPr>
        <p:spPr>
          <a:xfrm flipV="1">
            <a:off x="8204999" y="2023411"/>
            <a:ext cx="3002890" cy="923491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F969FBE-2BA3-70BC-0134-7B42F5D1521B}"/>
              </a:ext>
            </a:extLst>
          </p:cNvPr>
          <p:cNvCxnSpPr>
            <a:cxnSpLocks/>
          </p:cNvCxnSpPr>
          <p:nvPr/>
        </p:nvCxnSpPr>
        <p:spPr>
          <a:xfrm>
            <a:off x="8204998" y="3493645"/>
            <a:ext cx="2921166" cy="830148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4A4C682-75F9-1C2C-EAB2-460DB17A70C1}"/>
              </a:ext>
            </a:extLst>
          </p:cNvPr>
          <p:cNvSpPr/>
          <p:nvPr/>
        </p:nvSpPr>
        <p:spPr>
          <a:xfrm>
            <a:off x="8204999" y="2865240"/>
            <a:ext cx="2921165" cy="652157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85" dirty="0"/>
              <a:t>Upscale Factor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FC632E-A8D7-5D2E-CEC6-91ACA35CB135}"/>
              </a:ext>
            </a:extLst>
          </p:cNvPr>
          <p:cNvSpPr txBox="1"/>
          <p:nvPr/>
        </p:nvSpPr>
        <p:spPr>
          <a:xfrm>
            <a:off x="7641164" y="3462531"/>
            <a:ext cx="828136" cy="567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85" dirty="0"/>
              <a:t>LR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09AD9A-7709-875B-7684-21F632031760}"/>
              </a:ext>
            </a:extLst>
          </p:cNvPr>
          <p:cNvSpPr txBox="1"/>
          <p:nvPr/>
        </p:nvSpPr>
        <p:spPr>
          <a:xfrm>
            <a:off x="12680384" y="4238128"/>
            <a:ext cx="828136" cy="567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85" dirty="0"/>
              <a:t>HR</a:t>
            </a: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7B66E19C-F74B-DD41-6EBC-D73E4CC584DD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rot="10800000" flipV="1">
            <a:off x="3865300" y="5113567"/>
            <a:ext cx="2937837" cy="1086045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CA6680DA-47AC-F987-613A-A7613F1B5D0B}"/>
              </a:ext>
            </a:extLst>
          </p:cNvPr>
          <p:cNvCxnSpPr>
            <a:cxnSpLocks/>
            <a:stCxn id="16" idx="6"/>
            <a:endCxn id="20" idx="0"/>
          </p:cNvCxnSpPr>
          <p:nvPr/>
        </p:nvCxnSpPr>
        <p:spPr>
          <a:xfrm>
            <a:off x="9882007" y="5113568"/>
            <a:ext cx="3239634" cy="912330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A332E7C6-E0BE-5EC8-4F1B-2076C2BEE980}"/>
              </a:ext>
            </a:extLst>
          </p:cNvPr>
          <p:cNvCxnSpPr>
            <a:cxnSpLocks/>
            <a:stCxn id="16" idx="4"/>
            <a:endCxn id="18" idx="0"/>
          </p:cNvCxnSpPr>
          <p:nvPr/>
        </p:nvCxnSpPr>
        <p:spPr>
          <a:xfrm rot="5400000">
            <a:off x="7457303" y="5241213"/>
            <a:ext cx="231102" cy="1539436"/>
          </a:xfrm>
          <a:prstGeom prst="curved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77FD4CD2-29D2-D09F-C839-7BDFBC70A38C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8996738" y="5241213"/>
            <a:ext cx="231102" cy="1539435"/>
          </a:xfrm>
          <a:prstGeom prst="curved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5A8B8-DC2A-3EFF-A5EF-20DBE298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14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FD00AE2-990E-1099-78E7-0C892E0E1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21" y="495835"/>
            <a:ext cx="1257300" cy="12687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16348B-9CDE-5F55-01D4-15AECE585121}"/>
              </a:ext>
            </a:extLst>
          </p:cNvPr>
          <p:cNvSpPr txBox="1"/>
          <p:nvPr/>
        </p:nvSpPr>
        <p:spPr>
          <a:xfrm>
            <a:off x="3485693" y="495834"/>
            <a:ext cx="8334756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920" b="1" dirty="0">
                <a:solidFill>
                  <a:schemeClr val="accent6">
                    <a:lumMod val="50000"/>
                  </a:schemeClr>
                </a:solidFill>
              </a:rPr>
              <a:t>MCSNet: Multi-Channel Sharing Network for Single Image Super-Resolution</a:t>
            </a:r>
          </a:p>
        </p:txBody>
      </p:sp>
      <p:pic>
        <p:nvPicPr>
          <p:cNvPr id="2" name="Picture 1" descr="A zebra grazing in a field&#10;&#10;Description automatically generated with medium confidence">
            <a:extLst>
              <a:ext uri="{FF2B5EF4-FFF2-40B4-BE49-F238E27FC236}">
                <a16:creationId xmlns:a16="http://schemas.microsoft.com/office/drawing/2014/main" id="{F15D9855-2007-75D0-F72A-7C84E4294B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33" y="4924885"/>
            <a:ext cx="1426464" cy="9517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982F23-AF26-9540-BB95-2C469A2F2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049" y="5986324"/>
            <a:ext cx="2795678" cy="186537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7BD2CA-BB24-D476-117F-713B800973C0}"/>
              </a:ext>
            </a:extLst>
          </p:cNvPr>
          <p:cNvSpPr txBox="1"/>
          <p:nvPr/>
        </p:nvSpPr>
        <p:spPr>
          <a:xfrm>
            <a:off x="2443004" y="5835549"/>
            <a:ext cx="828136" cy="567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85" b="1" dirty="0">
                <a:solidFill>
                  <a:schemeClr val="accent6"/>
                </a:solidFill>
              </a:rPr>
              <a:t>LR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95201-7225-72B2-D1DA-A4DA63F0F13E}"/>
              </a:ext>
            </a:extLst>
          </p:cNvPr>
          <p:cNvSpPr txBox="1"/>
          <p:nvPr/>
        </p:nvSpPr>
        <p:spPr>
          <a:xfrm>
            <a:off x="3429098" y="1301507"/>
            <a:ext cx="6825989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" dirty="0">
                <a:highlight>
                  <a:srgbClr val="FFFFFF"/>
                </a:highlight>
              </a:rPr>
              <a:t>Our main target is to obtained the large, sharp and visually pleasing HR output Image.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65DE42-3087-878F-C447-45D66B5D89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537" y="2305621"/>
            <a:ext cx="2760053" cy="186537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9" name="Cube 8">
            <a:extLst>
              <a:ext uri="{FF2B5EF4-FFF2-40B4-BE49-F238E27FC236}">
                <a16:creationId xmlns:a16="http://schemas.microsoft.com/office/drawing/2014/main" id="{DEB02610-D794-CDEE-A051-43D458299D2A}"/>
              </a:ext>
            </a:extLst>
          </p:cNvPr>
          <p:cNvSpPr/>
          <p:nvPr/>
        </p:nvSpPr>
        <p:spPr>
          <a:xfrm>
            <a:off x="5693436" y="6394544"/>
            <a:ext cx="828136" cy="1376776"/>
          </a:xfrm>
          <a:prstGeom prst="cube">
            <a:avLst>
              <a:gd name="adj" fmla="val 5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85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C52080C5-473F-BF79-145C-290BC3CC519F}"/>
              </a:ext>
            </a:extLst>
          </p:cNvPr>
          <p:cNvSpPr/>
          <p:nvPr/>
        </p:nvSpPr>
        <p:spPr>
          <a:xfrm>
            <a:off x="6569880" y="6360038"/>
            <a:ext cx="828136" cy="1376776"/>
          </a:xfrm>
          <a:prstGeom prst="cube">
            <a:avLst>
              <a:gd name="adj" fmla="val 5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85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554319DD-225F-071A-EB50-24FDCB316AD5}"/>
              </a:ext>
            </a:extLst>
          </p:cNvPr>
          <p:cNvSpPr/>
          <p:nvPr/>
        </p:nvSpPr>
        <p:spPr>
          <a:xfrm>
            <a:off x="7277246" y="6353136"/>
            <a:ext cx="828136" cy="1376776"/>
          </a:xfrm>
          <a:prstGeom prst="cube">
            <a:avLst>
              <a:gd name="adj" fmla="val 5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85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50060328-287E-4841-8114-631FC57C8EE1}"/>
              </a:ext>
            </a:extLst>
          </p:cNvPr>
          <p:cNvSpPr/>
          <p:nvPr/>
        </p:nvSpPr>
        <p:spPr>
          <a:xfrm>
            <a:off x="8146790" y="6384191"/>
            <a:ext cx="828136" cy="1376776"/>
          </a:xfrm>
          <a:prstGeom prst="cube">
            <a:avLst>
              <a:gd name="adj" fmla="val 5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85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76F8B9-4F40-4F8F-B76C-D7AF9F96AF93}"/>
              </a:ext>
            </a:extLst>
          </p:cNvPr>
          <p:cNvSpPr/>
          <p:nvPr/>
        </p:nvSpPr>
        <p:spPr>
          <a:xfrm>
            <a:off x="5382885" y="5990826"/>
            <a:ext cx="4264900" cy="1946119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85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155774-A288-C911-EB5B-5161B36289E3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3429097" y="5400779"/>
            <a:ext cx="1953787" cy="1563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D41C47D-957E-BC3C-7327-73D58A7B01AD}"/>
              </a:ext>
            </a:extLst>
          </p:cNvPr>
          <p:cNvSpPr/>
          <p:nvPr/>
        </p:nvSpPr>
        <p:spPr>
          <a:xfrm>
            <a:off x="5269015" y="2968130"/>
            <a:ext cx="2701795" cy="807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85" b="1" dirty="0">
                <a:solidFill>
                  <a:srgbClr val="FFFF00"/>
                </a:solidFill>
              </a:rPr>
              <a:t>Interpolation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66329F-2356-EBA2-4956-ABD4453CD7E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970810" y="3371846"/>
            <a:ext cx="2032726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441A5-08D1-5703-BE34-9BC909D8ED55}"/>
              </a:ext>
            </a:extLst>
          </p:cNvPr>
          <p:cNvCxnSpPr>
            <a:cxnSpLocks/>
            <a:stCxn id="14" idx="3"/>
            <a:endCxn id="3" idx="1"/>
          </p:cNvCxnSpPr>
          <p:nvPr/>
        </p:nvCxnSpPr>
        <p:spPr>
          <a:xfrm flipV="1">
            <a:off x="9647784" y="6919012"/>
            <a:ext cx="400265" cy="4487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65B0688-0C12-A97E-9971-CE8B28772125}"/>
              </a:ext>
            </a:extLst>
          </p:cNvPr>
          <p:cNvSpPr txBox="1"/>
          <p:nvPr/>
        </p:nvSpPr>
        <p:spPr>
          <a:xfrm>
            <a:off x="9522373" y="1862423"/>
            <a:ext cx="4596152" cy="1041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85" b="1" dirty="0">
                <a:solidFill>
                  <a:schemeClr val="accent2"/>
                </a:solidFill>
              </a:rPr>
              <a:t>HR reconstructed but Blurry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5BCCF7-5D99-A688-9AD1-19C91F15549B}"/>
              </a:ext>
            </a:extLst>
          </p:cNvPr>
          <p:cNvSpPr txBox="1"/>
          <p:nvPr/>
        </p:nvSpPr>
        <p:spPr>
          <a:xfrm>
            <a:off x="10520325" y="4878328"/>
            <a:ext cx="2323402" cy="2940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85" b="1" dirty="0">
                <a:solidFill>
                  <a:schemeClr val="accent2"/>
                </a:solidFill>
              </a:rPr>
              <a:t>HR Reconstructed</a:t>
            </a:r>
          </a:p>
          <a:p>
            <a:r>
              <a:rPr lang="en-US" sz="3085" b="1" dirty="0">
                <a:solidFill>
                  <a:schemeClr val="accent2"/>
                </a:solidFill>
              </a:rPr>
              <a:t>enlarge as well</a:t>
            </a:r>
          </a:p>
          <a:p>
            <a:r>
              <a:rPr lang="en-US" sz="3085" b="1" dirty="0">
                <a:solidFill>
                  <a:schemeClr val="accent2"/>
                </a:solidFill>
              </a:rPr>
              <a:t> as sharp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24E752-4600-8579-A108-8499AE189E98}"/>
              </a:ext>
            </a:extLst>
          </p:cNvPr>
          <p:cNvSpPr txBox="1"/>
          <p:nvPr/>
        </p:nvSpPr>
        <p:spPr>
          <a:xfrm>
            <a:off x="11260854" y="7831657"/>
            <a:ext cx="828136" cy="567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85" b="1" dirty="0">
                <a:solidFill>
                  <a:schemeClr val="accent6"/>
                </a:solidFill>
              </a:rPr>
              <a:t>HR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26BA24-0F6B-488A-3416-49B57B9CB132}"/>
              </a:ext>
            </a:extLst>
          </p:cNvPr>
          <p:cNvSpPr txBox="1"/>
          <p:nvPr/>
        </p:nvSpPr>
        <p:spPr>
          <a:xfrm>
            <a:off x="5382884" y="6832834"/>
            <a:ext cx="4078570" cy="1041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85" b="1" dirty="0">
                <a:solidFill>
                  <a:srgbClr val="FFFF00"/>
                </a:solidFill>
              </a:rPr>
              <a:t>Convolutional Neural Network Approach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EA9C05-D144-E485-6B04-20F9A1562ED5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429097" y="3402901"/>
            <a:ext cx="1881326" cy="19978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5826F357-0617-91A3-F54F-B9B2A08A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86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FD00AE2-990E-1099-78E7-0C892E0E1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47" y="539811"/>
            <a:ext cx="1257300" cy="12687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A74960-0EDD-720F-FE08-A491593EF8D9}"/>
              </a:ext>
            </a:extLst>
          </p:cNvPr>
          <p:cNvSpPr txBox="1"/>
          <p:nvPr/>
        </p:nvSpPr>
        <p:spPr>
          <a:xfrm>
            <a:off x="3732581" y="1174176"/>
            <a:ext cx="5672938" cy="1865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40" dirty="0">
                <a:solidFill>
                  <a:schemeClr val="accent6"/>
                </a:solidFill>
              </a:rPr>
              <a:t>Problem with Existing Image Superresolution Algorithms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EBBD27-F8BD-76CA-C681-4AD3A1340AA1}"/>
              </a:ext>
            </a:extLst>
          </p:cNvPr>
          <p:cNvSpPr txBox="1"/>
          <p:nvPr/>
        </p:nvSpPr>
        <p:spPr>
          <a:xfrm>
            <a:off x="3485693" y="495834"/>
            <a:ext cx="8334756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920" b="1" dirty="0">
                <a:solidFill>
                  <a:schemeClr val="accent6">
                    <a:lumMod val="50000"/>
                  </a:schemeClr>
                </a:solidFill>
              </a:rPr>
              <a:t>MCSNet: Multi-Channel Sharing Network for Single Image Super-Resolution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661274-BED3-2677-710A-65D3158092BB}"/>
              </a:ext>
            </a:extLst>
          </p:cNvPr>
          <p:cNvSpPr txBox="1"/>
          <p:nvPr/>
        </p:nvSpPr>
        <p:spPr>
          <a:xfrm>
            <a:off x="4100180" y="3058427"/>
            <a:ext cx="10441534" cy="3637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8640" indent="-548640" algn="just">
              <a:buFont typeface="Wingdings" panose="05000000000000000000" pitchFamily="2" charset="2"/>
              <a:buChar char="q"/>
            </a:pPr>
            <a:r>
              <a:rPr lang="en-US" sz="2880" b="1" dirty="0"/>
              <a:t>Interpolation technique.</a:t>
            </a:r>
          </a:p>
          <a:p>
            <a:pPr marL="548640" indent="-548640" algn="just">
              <a:buFont typeface="Wingdings" panose="05000000000000000000" pitchFamily="2" charset="2"/>
              <a:buChar char="q"/>
            </a:pPr>
            <a:endParaRPr lang="en-US" sz="2880" b="1" dirty="0"/>
          </a:p>
          <a:p>
            <a:pPr marL="548640" indent="-548640" algn="just">
              <a:buFont typeface="Wingdings" panose="05000000000000000000" pitchFamily="2" charset="2"/>
              <a:buChar char="q"/>
            </a:pPr>
            <a:r>
              <a:rPr lang="en-US" sz="2880" b="1" dirty="0"/>
              <a:t>SRCNN, FSRCNN and ESPCN used a single layer for initial feature extraction. </a:t>
            </a:r>
          </a:p>
          <a:p>
            <a:pPr marL="548640" indent="-548640" algn="just">
              <a:buFont typeface="Wingdings" panose="05000000000000000000" pitchFamily="2" charset="2"/>
              <a:buChar char="q"/>
            </a:pPr>
            <a:endParaRPr lang="en-US" sz="2880" b="1" dirty="0"/>
          </a:p>
          <a:p>
            <a:pPr marL="548640" indent="-548640" algn="just">
              <a:buFont typeface="Wingdings" panose="05000000000000000000" pitchFamily="2" charset="2"/>
              <a:buChar char="q"/>
            </a:pPr>
            <a:r>
              <a:rPr lang="en-US" sz="2880" b="1" dirty="0"/>
              <a:t>Stack the CNN layers side by side to develop a deeper model</a:t>
            </a:r>
          </a:p>
          <a:p>
            <a:pPr marL="548640" indent="-548640" algn="just">
              <a:buFont typeface="Wingdings" panose="05000000000000000000" pitchFamily="2" charset="2"/>
              <a:buChar char="q"/>
            </a:pPr>
            <a:endParaRPr lang="en-US" sz="2880" b="1" dirty="0"/>
          </a:p>
          <a:p>
            <a:pPr marL="548640" indent="-548640" algn="just">
              <a:buFont typeface="Wingdings" panose="05000000000000000000" pitchFamily="2" charset="2"/>
              <a:buChar char="q"/>
            </a:pPr>
            <a:r>
              <a:rPr lang="en-US" sz="2880" b="1" dirty="0"/>
              <a:t>Used Preprocessing as an Interpolation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371C0C1-12B4-EF09-51E1-3A3F2FB3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78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FD00AE2-990E-1099-78E7-0C892E0E1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90" y="495834"/>
            <a:ext cx="1257300" cy="12687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5D5C9D-7A61-FC5D-514A-18774F5BA4ED}"/>
              </a:ext>
            </a:extLst>
          </p:cNvPr>
          <p:cNvSpPr txBox="1"/>
          <p:nvPr/>
        </p:nvSpPr>
        <p:spPr>
          <a:xfrm>
            <a:off x="3485693" y="495834"/>
            <a:ext cx="8334756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920" b="1" dirty="0">
                <a:solidFill>
                  <a:schemeClr val="accent6">
                    <a:lumMod val="50000"/>
                  </a:schemeClr>
                </a:solidFill>
              </a:rPr>
              <a:t>MCSNet: Multi-Channel Sharing Network for Single Image Super-Resolution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5E25C-259C-6E24-9FCE-1D4CA2F3A018}"/>
              </a:ext>
            </a:extLst>
          </p:cNvPr>
          <p:cNvSpPr txBox="1"/>
          <p:nvPr/>
        </p:nvSpPr>
        <p:spPr>
          <a:xfrm>
            <a:off x="3646104" y="1083265"/>
            <a:ext cx="56729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7030A0"/>
                </a:solidFill>
              </a:rPr>
              <a:t>Related Work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A413E1E-6116-5A56-C659-A8A6A41F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5DD8AF-A5E4-FD34-5A15-A699E10D495B}"/>
              </a:ext>
            </a:extLst>
          </p:cNvPr>
          <p:cNvSpPr txBox="1"/>
          <p:nvPr/>
        </p:nvSpPr>
        <p:spPr>
          <a:xfrm>
            <a:off x="2094829" y="7066552"/>
            <a:ext cx="12681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[1] 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Dong, Chao, Chen Change Loy, </a:t>
            </a:r>
            <a:r>
              <a:rPr lang="en-US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Kaiming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He, and </a:t>
            </a:r>
            <a:r>
              <a:rPr lang="en-US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Xiaoou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Tang. "Image super-resolution using deep convolutional networks." 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transactions on pattern analysis and machine intelligence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38, no. 2 (2015): 295-307.</a:t>
            </a:r>
          </a:p>
          <a:p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[2] 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Kim, </a:t>
            </a:r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Jiwon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Jung Kwon Lee, and </a:t>
            </a:r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Kyoung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Mu Lee. "Accurate image super-resolution using very deep convolutional networks." In </a:t>
            </a:r>
            <a:r>
              <a:rPr lang="en-US" sz="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 conference on computer vision and pattern recognition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pp. 1646-1654. 2016.</a:t>
            </a:r>
            <a:endParaRPr lang="en-US" sz="1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[3] 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Kim, </a:t>
            </a:r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Jiwon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Jung Kwon Lee, and </a:t>
            </a:r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Kyoung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Mu Lee. "Deeply-recursive convolutional network for image super-resolution." In </a:t>
            </a:r>
            <a:r>
              <a:rPr lang="en-US" sz="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 conference on computer vision and pattern recognition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pp. 1637-1645. 2016.</a:t>
            </a:r>
            <a:endParaRPr lang="en-US" sz="10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04075D-97C5-32A2-8138-12DB0B9F582E}"/>
              </a:ext>
            </a:extLst>
          </p:cNvPr>
          <p:cNvSpPr txBox="1"/>
          <p:nvPr/>
        </p:nvSpPr>
        <p:spPr>
          <a:xfrm>
            <a:off x="5297429" y="6078416"/>
            <a:ext cx="7511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Figure: Related works (SRCNN, VDSR, and DRCNN)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29B21DC-83CD-4F60-D49E-9EC14F7C5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754" y="1890766"/>
            <a:ext cx="83915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91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74262" y="2888878"/>
            <a:ext cx="8609381" cy="1764030"/>
          </a:xfrm>
        </p:spPr>
        <p:txBody>
          <a:bodyPr>
            <a:noAutofit/>
          </a:bodyPr>
          <a:lstStyle/>
          <a:p>
            <a:pPr algn="ctr"/>
            <a:r>
              <a:rPr lang="en-US" sz="3840" b="1" dirty="0">
                <a:solidFill>
                  <a:srgbClr val="7030A0"/>
                </a:solidFill>
              </a:rPr>
              <a:t>Our Proposed Network Architecture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D00AE2-990E-1099-78E7-0C892E0E1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34" y="413642"/>
            <a:ext cx="1257300" cy="12687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D961F7-3AF6-2B3E-C24A-1DA4117AFDC4}"/>
              </a:ext>
            </a:extLst>
          </p:cNvPr>
          <p:cNvSpPr txBox="1"/>
          <p:nvPr/>
        </p:nvSpPr>
        <p:spPr>
          <a:xfrm>
            <a:off x="3485693" y="495834"/>
            <a:ext cx="8334756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920" b="1" dirty="0">
                <a:solidFill>
                  <a:schemeClr val="accent6">
                    <a:lumMod val="50000"/>
                  </a:schemeClr>
                </a:solidFill>
              </a:rPr>
              <a:t>MCSNet: Multi-Channel Sharing Network for Single Image Super-Resolution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57C247-1F4C-2746-A3F9-193514E1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FD00AE2-990E-1099-78E7-0C892E0E1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38" y="403367"/>
            <a:ext cx="1257300" cy="12687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owchart: Manual Operation 9">
            <a:extLst>
              <a:ext uri="{FF2B5EF4-FFF2-40B4-BE49-F238E27FC236}">
                <a16:creationId xmlns:a16="http://schemas.microsoft.com/office/drawing/2014/main" id="{4F7E1B0F-2415-EC43-54ED-466132CBE361}"/>
              </a:ext>
            </a:extLst>
          </p:cNvPr>
          <p:cNvSpPr/>
          <p:nvPr/>
        </p:nvSpPr>
        <p:spPr>
          <a:xfrm rot="5400000">
            <a:off x="3267686" y="2472216"/>
            <a:ext cx="1138686" cy="973060"/>
          </a:xfrm>
          <a:prstGeom prst="flowChartManualOperati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85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38880B-2541-BB19-9019-4216CC1F3009}"/>
              </a:ext>
            </a:extLst>
          </p:cNvPr>
          <p:cNvCxnSpPr>
            <a:cxnSpLocks/>
            <a:stCxn id="30" idx="3"/>
            <a:endCxn id="10" idx="2"/>
          </p:cNvCxnSpPr>
          <p:nvPr/>
        </p:nvCxnSpPr>
        <p:spPr>
          <a:xfrm>
            <a:off x="2578939" y="2958746"/>
            <a:ext cx="771559" cy="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be 11">
            <a:extLst>
              <a:ext uri="{FF2B5EF4-FFF2-40B4-BE49-F238E27FC236}">
                <a16:creationId xmlns:a16="http://schemas.microsoft.com/office/drawing/2014/main" id="{1BA6EC6A-E01C-21BC-6220-707F532D053A}"/>
              </a:ext>
            </a:extLst>
          </p:cNvPr>
          <p:cNvSpPr/>
          <p:nvPr/>
        </p:nvSpPr>
        <p:spPr>
          <a:xfrm>
            <a:off x="8334841" y="1918686"/>
            <a:ext cx="714266" cy="1697680"/>
          </a:xfrm>
          <a:prstGeom prst="cube">
            <a:avLst>
              <a:gd name="adj" fmla="val 8007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85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13027C70-D371-EE7E-DF2A-FC08438099D5}"/>
              </a:ext>
            </a:extLst>
          </p:cNvPr>
          <p:cNvSpPr/>
          <p:nvPr/>
        </p:nvSpPr>
        <p:spPr>
          <a:xfrm>
            <a:off x="8600536" y="1894532"/>
            <a:ext cx="714266" cy="1697680"/>
          </a:xfrm>
          <a:prstGeom prst="cube">
            <a:avLst>
              <a:gd name="adj" fmla="val 8007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85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529A6F2F-8A40-5FD9-C586-61CB172F0CB5}"/>
              </a:ext>
            </a:extLst>
          </p:cNvPr>
          <p:cNvSpPr/>
          <p:nvPr/>
        </p:nvSpPr>
        <p:spPr>
          <a:xfrm>
            <a:off x="8900735" y="1863478"/>
            <a:ext cx="714266" cy="1697680"/>
          </a:xfrm>
          <a:prstGeom prst="cube">
            <a:avLst>
              <a:gd name="adj" fmla="val 8007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85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92B69DDB-958C-7A81-E9BA-236E8F963486}"/>
              </a:ext>
            </a:extLst>
          </p:cNvPr>
          <p:cNvSpPr/>
          <p:nvPr/>
        </p:nvSpPr>
        <p:spPr>
          <a:xfrm>
            <a:off x="9249241" y="1891080"/>
            <a:ext cx="714266" cy="1697680"/>
          </a:xfrm>
          <a:prstGeom prst="cube">
            <a:avLst>
              <a:gd name="adj" fmla="val 8007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85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B4FD0D-DA1A-EA39-5EEC-971E887DB441}"/>
              </a:ext>
            </a:extLst>
          </p:cNvPr>
          <p:cNvCxnSpPr>
            <a:cxnSpLocks/>
          </p:cNvCxnSpPr>
          <p:nvPr/>
        </p:nvCxnSpPr>
        <p:spPr>
          <a:xfrm>
            <a:off x="10772667" y="2953294"/>
            <a:ext cx="548641" cy="0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B5AB2C-5E1C-B6AA-68A5-F0DA56BE76FF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4323558" y="2958746"/>
            <a:ext cx="414070" cy="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4ABF9D-11B1-E957-591C-AEA9F87BE788}"/>
              </a:ext>
            </a:extLst>
          </p:cNvPr>
          <p:cNvCxnSpPr>
            <a:cxnSpLocks/>
          </p:cNvCxnSpPr>
          <p:nvPr/>
        </p:nvCxnSpPr>
        <p:spPr>
          <a:xfrm flipV="1">
            <a:off x="8029468" y="2958746"/>
            <a:ext cx="339121" cy="5453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8FEA1F-D051-79FE-A3E9-F06FE9153E51}"/>
              </a:ext>
            </a:extLst>
          </p:cNvPr>
          <p:cNvCxnSpPr>
            <a:cxnSpLocks/>
          </p:cNvCxnSpPr>
          <p:nvPr/>
        </p:nvCxnSpPr>
        <p:spPr>
          <a:xfrm flipV="1">
            <a:off x="2508668" y="6315721"/>
            <a:ext cx="572686" cy="7711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be 19">
            <a:extLst>
              <a:ext uri="{FF2B5EF4-FFF2-40B4-BE49-F238E27FC236}">
                <a16:creationId xmlns:a16="http://schemas.microsoft.com/office/drawing/2014/main" id="{4130C9EF-8F79-4A3B-6C33-523A9A670A60}"/>
              </a:ext>
            </a:extLst>
          </p:cNvPr>
          <p:cNvSpPr/>
          <p:nvPr/>
        </p:nvSpPr>
        <p:spPr>
          <a:xfrm>
            <a:off x="3122761" y="5259845"/>
            <a:ext cx="714266" cy="1697680"/>
          </a:xfrm>
          <a:prstGeom prst="cube">
            <a:avLst>
              <a:gd name="adj" fmla="val 8007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85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64317E54-36D4-AA8E-00BD-1E3CF790E4B8}"/>
              </a:ext>
            </a:extLst>
          </p:cNvPr>
          <p:cNvSpPr/>
          <p:nvPr/>
        </p:nvSpPr>
        <p:spPr>
          <a:xfrm>
            <a:off x="3626544" y="5235690"/>
            <a:ext cx="714266" cy="1697680"/>
          </a:xfrm>
          <a:prstGeom prst="cube">
            <a:avLst>
              <a:gd name="adj" fmla="val 8007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85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1CC610A0-BCC2-4414-CBD0-232008F80814}"/>
              </a:ext>
            </a:extLst>
          </p:cNvPr>
          <p:cNvSpPr/>
          <p:nvPr/>
        </p:nvSpPr>
        <p:spPr>
          <a:xfrm>
            <a:off x="4299405" y="5214988"/>
            <a:ext cx="714266" cy="1697680"/>
          </a:xfrm>
          <a:prstGeom prst="cube">
            <a:avLst>
              <a:gd name="adj" fmla="val 8007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85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742CE063-9F3F-100B-FD80-BB133F7FD972}"/>
              </a:ext>
            </a:extLst>
          </p:cNvPr>
          <p:cNvSpPr/>
          <p:nvPr/>
        </p:nvSpPr>
        <p:spPr>
          <a:xfrm>
            <a:off x="4803187" y="5190833"/>
            <a:ext cx="714266" cy="1697680"/>
          </a:xfrm>
          <a:prstGeom prst="cube">
            <a:avLst>
              <a:gd name="adj" fmla="val 8007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85"/>
          </a:p>
        </p:txBody>
      </p:sp>
      <p:sp>
        <p:nvSpPr>
          <p:cNvPr id="24" name="Flowchart: Manual Operation 23">
            <a:extLst>
              <a:ext uri="{FF2B5EF4-FFF2-40B4-BE49-F238E27FC236}">
                <a16:creationId xmlns:a16="http://schemas.microsoft.com/office/drawing/2014/main" id="{D7055AE2-ADB4-4822-AABF-78137B69598E}"/>
              </a:ext>
            </a:extLst>
          </p:cNvPr>
          <p:cNvSpPr/>
          <p:nvPr/>
        </p:nvSpPr>
        <p:spPr>
          <a:xfrm rot="5400000">
            <a:off x="8005244" y="5856795"/>
            <a:ext cx="1138686" cy="973060"/>
          </a:xfrm>
          <a:prstGeom prst="flowChartManualOperati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85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917832-00BC-2108-3E7A-639F3F1F524C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5348377" y="6343326"/>
            <a:ext cx="2739679" cy="1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A485F9-FBD7-E2B2-AE7B-CF15EA56FF7D}"/>
              </a:ext>
            </a:extLst>
          </p:cNvPr>
          <p:cNvCxnSpPr>
            <a:cxnSpLocks/>
          </p:cNvCxnSpPr>
          <p:nvPr/>
        </p:nvCxnSpPr>
        <p:spPr>
          <a:xfrm>
            <a:off x="9049108" y="6337505"/>
            <a:ext cx="714266" cy="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09C686F1-A13D-7109-7BB3-3CA824319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38" y="5957053"/>
            <a:ext cx="750139" cy="787646"/>
          </a:xfrm>
          <a:prstGeom prst="rect">
            <a:avLst/>
          </a:prstGeom>
        </p:spPr>
      </p:pic>
      <p:pic>
        <p:nvPicPr>
          <p:cNvPr id="28" name="Picture 27" descr="A lizard on a rock&#10;&#10;Description automatically generated with medium confidence">
            <a:extLst>
              <a:ext uri="{FF2B5EF4-FFF2-40B4-BE49-F238E27FC236}">
                <a16:creationId xmlns:a16="http://schemas.microsoft.com/office/drawing/2014/main" id="{F88620EF-E14C-4E74-C567-0EAB676C5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799" y="5081395"/>
            <a:ext cx="2959578" cy="1975104"/>
          </a:xfrm>
          <a:prstGeom prst="rect">
            <a:avLst/>
          </a:prstGeom>
        </p:spPr>
      </p:pic>
      <p:pic>
        <p:nvPicPr>
          <p:cNvPr id="29" name="Picture 28" descr="A lizard on a rock&#10;&#10;Description automatically generated with medium confidence">
            <a:extLst>
              <a:ext uri="{FF2B5EF4-FFF2-40B4-BE49-F238E27FC236}">
                <a16:creationId xmlns:a16="http://schemas.microsoft.com/office/drawing/2014/main" id="{EB8F16DC-C1DA-CE57-76FF-195A030A10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628" y="1764564"/>
            <a:ext cx="3291840" cy="219456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5853963-90C1-6637-38E7-81D8971A1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564923"/>
            <a:ext cx="750139" cy="787646"/>
          </a:xfrm>
          <a:prstGeom prst="rect">
            <a:avLst/>
          </a:prstGeom>
        </p:spPr>
      </p:pic>
      <p:pic>
        <p:nvPicPr>
          <p:cNvPr id="31" name="Picture 30" descr="A lizard on a rock&#10;&#10;Description automatically generated with medium confidence">
            <a:extLst>
              <a:ext uri="{FF2B5EF4-FFF2-40B4-BE49-F238E27FC236}">
                <a16:creationId xmlns:a16="http://schemas.microsoft.com/office/drawing/2014/main" id="{B3714C97-BB1E-F6D3-D9FB-3E6B3F1443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083" y="1964713"/>
            <a:ext cx="2370294" cy="1977161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01B7ED5-A103-7FE7-A633-9318AF257C2E}"/>
              </a:ext>
            </a:extLst>
          </p:cNvPr>
          <p:cNvCxnSpPr>
            <a:cxnSpLocks/>
          </p:cNvCxnSpPr>
          <p:nvPr/>
        </p:nvCxnSpPr>
        <p:spPr>
          <a:xfrm>
            <a:off x="9844117" y="3041076"/>
            <a:ext cx="567965" cy="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12E959E-9D79-5033-42AA-B80C757A2472}"/>
              </a:ext>
            </a:extLst>
          </p:cNvPr>
          <p:cNvSpPr txBox="1"/>
          <p:nvPr/>
        </p:nvSpPr>
        <p:spPr>
          <a:xfrm>
            <a:off x="3485693" y="495834"/>
            <a:ext cx="8334756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920" b="1" dirty="0">
                <a:solidFill>
                  <a:schemeClr val="accent6">
                    <a:lumMod val="50000"/>
                  </a:schemeClr>
                </a:solidFill>
              </a:rPr>
              <a:t>MCSNet: Multi-Channel Sharing Network for Single Image Super-Resolution</a:t>
            </a:r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AC33CE2E-FEA4-8597-1E42-068922C7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5F893E-F47B-7F3F-7B64-78B948CB4B05}"/>
              </a:ext>
            </a:extLst>
          </p:cNvPr>
          <p:cNvSpPr txBox="1"/>
          <p:nvPr/>
        </p:nvSpPr>
        <p:spPr>
          <a:xfrm>
            <a:off x="4803187" y="4191000"/>
            <a:ext cx="7595642" cy="487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Figure: Pre-Upsampling Image SR approach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A6C5C2-5ED0-9E22-6B3C-34D552488228}"/>
              </a:ext>
            </a:extLst>
          </p:cNvPr>
          <p:cNvSpPr txBox="1"/>
          <p:nvPr/>
        </p:nvSpPr>
        <p:spPr>
          <a:xfrm>
            <a:off x="4570768" y="7087253"/>
            <a:ext cx="7595642" cy="487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Figure: Post-Upsampling Image SR approach</a:t>
            </a:r>
          </a:p>
        </p:txBody>
      </p:sp>
    </p:spTree>
    <p:extLst>
      <p:ext uri="{BB962C8B-B14F-4D97-AF65-F5344CB8AC3E}">
        <p14:creationId xmlns:p14="http://schemas.microsoft.com/office/powerpoint/2010/main" val="3246139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FD00AE2-990E-1099-78E7-0C892E0E1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67"/>
            <a:ext cx="1257300" cy="12687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12E959E-9D79-5033-42AA-B80C757A2472}"/>
              </a:ext>
            </a:extLst>
          </p:cNvPr>
          <p:cNvSpPr txBox="1"/>
          <p:nvPr/>
        </p:nvSpPr>
        <p:spPr>
          <a:xfrm>
            <a:off x="3485693" y="495834"/>
            <a:ext cx="8334756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920" b="1" dirty="0">
                <a:solidFill>
                  <a:schemeClr val="accent6">
                    <a:lumMod val="50000"/>
                  </a:schemeClr>
                </a:solidFill>
              </a:rPr>
              <a:t>MCSNet: Multi-Channel Sharing Network for Single Image Super-Resolution</a:t>
            </a:r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2CEA4BCE-BED5-E40D-C6B0-8FA38AF49A50}"/>
              </a:ext>
            </a:extLst>
          </p:cNvPr>
          <p:cNvSpPr txBox="1"/>
          <p:nvPr/>
        </p:nvSpPr>
        <p:spPr>
          <a:xfrm>
            <a:off x="10027636" y="6669136"/>
            <a:ext cx="43891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Our Proposed </a:t>
            </a:r>
          </a:p>
          <a:p>
            <a:r>
              <a:rPr lang="en-US" sz="2800" b="1" dirty="0"/>
              <a:t>Approach (DCSRB)Block</a:t>
            </a:r>
          </a:p>
        </p:txBody>
      </p:sp>
      <p:sp>
        <p:nvSpPr>
          <p:cNvPr id="1079" name="Slide Number Placeholder 1078">
            <a:extLst>
              <a:ext uri="{FF2B5EF4-FFF2-40B4-BE49-F238E27FC236}">
                <a16:creationId xmlns:a16="http://schemas.microsoft.com/office/drawing/2014/main" id="{231D9432-16B5-6D7A-8371-4831782B9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39897" y="6708040"/>
            <a:ext cx="3413760" cy="438150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83" name="Picture 1082">
            <a:extLst>
              <a:ext uri="{FF2B5EF4-FFF2-40B4-BE49-F238E27FC236}">
                <a16:creationId xmlns:a16="http://schemas.microsoft.com/office/drawing/2014/main" id="{AD8BF22F-7BF1-5AE4-9940-841863887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374" y="1810731"/>
            <a:ext cx="6949440" cy="4799514"/>
          </a:xfrm>
          <a:prstGeom prst="rect">
            <a:avLst/>
          </a:prstGeom>
        </p:spPr>
      </p:pic>
      <p:pic>
        <p:nvPicPr>
          <p:cNvPr id="1085" name="Picture 1084">
            <a:extLst>
              <a:ext uri="{FF2B5EF4-FFF2-40B4-BE49-F238E27FC236}">
                <a16:creationId xmlns:a16="http://schemas.microsoft.com/office/drawing/2014/main" id="{247B3DB5-33F1-4064-205D-AF559B7AB3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118" y="1696986"/>
            <a:ext cx="5851387" cy="5279167"/>
          </a:xfrm>
          <a:prstGeom prst="rect">
            <a:avLst/>
          </a:prstGeom>
        </p:spPr>
      </p:pic>
      <p:sp>
        <p:nvSpPr>
          <p:cNvPr id="1086" name="TextBox 1085">
            <a:extLst>
              <a:ext uri="{FF2B5EF4-FFF2-40B4-BE49-F238E27FC236}">
                <a16:creationId xmlns:a16="http://schemas.microsoft.com/office/drawing/2014/main" id="{497B7794-D2A6-52A0-030A-FC17AC08AECD}"/>
              </a:ext>
            </a:extLst>
          </p:cNvPr>
          <p:cNvSpPr txBox="1"/>
          <p:nvPr/>
        </p:nvSpPr>
        <p:spPr>
          <a:xfrm>
            <a:off x="1795734" y="6858720"/>
            <a:ext cx="31209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Linear </a:t>
            </a:r>
          </a:p>
          <a:p>
            <a:r>
              <a:rPr lang="en-US" sz="2800" b="1" dirty="0"/>
              <a:t>Approach</a:t>
            </a:r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F8863303-EA79-67A7-A986-C62A73330012}"/>
              </a:ext>
            </a:extLst>
          </p:cNvPr>
          <p:cNvSpPr txBox="1"/>
          <p:nvPr/>
        </p:nvSpPr>
        <p:spPr>
          <a:xfrm>
            <a:off x="4790511" y="6853193"/>
            <a:ext cx="4849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Multipath Block</a:t>
            </a:r>
          </a:p>
          <a:p>
            <a:r>
              <a:rPr lang="en-US" sz="2800" b="1" dirty="0"/>
              <a:t> Approach</a:t>
            </a:r>
          </a:p>
        </p:txBody>
      </p:sp>
      <p:sp>
        <p:nvSpPr>
          <p:cNvPr id="1089" name="TextBox 1088">
            <a:extLst>
              <a:ext uri="{FF2B5EF4-FFF2-40B4-BE49-F238E27FC236}">
                <a16:creationId xmlns:a16="http://schemas.microsoft.com/office/drawing/2014/main" id="{AAFC0CAA-F4CE-9473-E9ED-59DD039B0C78}"/>
              </a:ext>
            </a:extLst>
          </p:cNvPr>
          <p:cNvSpPr txBox="1"/>
          <p:nvPr/>
        </p:nvSpPr>
        <p:spPr>
          <a:xfrm>
            <a:off x="3179853" y="1017618"/>
            <a:ext cx="90155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Dense Channel Sharing Resnet block (DCSRB)</a:t>
            </a:r>
          </a:p>
        </p:txBody>
      </p:sp>
    </p:spTree>
    <p:extLst>
      <p:ext uri="{BB962C8B-B14F-4D97-AF65-F5344CB8AC3E}">
        <p14:creationId xmlns:p14="http://schemas.microsoft.com/office/powerpoint/2010/main" val="1618701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FD00AE2-990E-1099-78E7-0C892E0E1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72" y="393924"/>
            <a:ext cx="1257300" cy="12687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12E959E-9D79-5033-42AA-B80C757A2472}"/>
              </a:ext>
            </a:extLst>
          </p:cNvPr>
          <p:cNvSpPr txBox="1"/>
          <p:nvPr/>
        </p:nvSpPr>
        <p:spPr>
          <a:xfrm>
            <a:off x="3485693" y="495834"/>
            <a:ext cx="8334756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920" b="1" dirty="0">
                <a:solidFill>
                  <a:schemeClr val="accent6">
                    <a:lumMod val="50000"/>
                  </a:schemeClr>
                </a:solidFill>
              </a:rPr>
              <a:t>MCSNet: Multi-Channel Sharing Network for Single Image Super-Resolution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50FBB7-3560-2E55-FAC3-000680142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72" y="4999228"/>
            <a:ext cx="750139" cy="787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4C2D70-7C17-CD17-C35B-32151EDC8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978" y="4072597"/>
            <a:ext cx="2868406" cy="241655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910C347-526A-38D4-BCA0-74EDE0C576F6}"/>
              </a:ext>
            </a:extLst>
          </p:cNvPr>
          <p:cNvSpPr/>
          <p:nvPr/>
        </p:nvSpPr>
        <p:spPr>
          <a:xfrm>
            <a:off x="1830101" y="4908588"/>
            <a:ext cx="171749" cy="10154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3085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1DB568-F68E-716C-77A9-0E90859AC1AB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898111" y="5393052"/>
            <a:ext cx="931990" cy="232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Or 13">
            <a:extLst>
              <a:ext uri="{FF2B5EF4-FFF2-40B4-BE49-F238E27FC236}">
                <a16:creationId xmlns:a16="http://schemas.microsoft.com/office/drawing/2014/main" id="{83ECC1E4-5018-8C9A-F58F-68C6A73167A4}"/>
              </a:ext>
            </a:extLst>
          </p:cNvPr>
          <p:cNvSpPr/>
          <p:nvPr/>
        </p:nvSpPr>
        <p:spPr>
          <a:xfrm>
            <a:off x="3591409" y="5212539"/>
            <a:ext cx="438912" cy="391204"/>
          </a:xfrm>
          <a:prstGeom prst="flowChartOr">
            <a:avLst/>
          </a:prstGeom>
          <a:solidFill>
            <a:srgbClr val="00B050"/>
          </a:solidFill>
          <a:ln>
            <a:solidFill>
              <a:schemeClr val="bg2">
                <a:lumMod val="2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3085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5BEB15-4CC7-87A2-8CF6-DCAB1044D1EF}"/>
              </a:ext>
            </a:extLst>
          </p:cNvPr>
          <p:cNvCxnSpPr>
            <a:cxnSpLocks/>
          </p:cNvCxnSpPr>
          <p:nvPr/>
        </p:nvCxnSpPr>
        <p:spPr>
          <a:xfrm flipV="1">
            <a:off x="3303323" y="5425162"/>
            <a:ext cx="28349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E60B3C-36B7-396A-E0EB-9702AD6E07D2}"/>
              </a:ext>
            </a:extLst>
          </p:cNvPr>
          <p:cNvCxnSpPr>
            <a:cxnSpLocks/>
          </p:cNvCxnSpPr>
          <p:nvPr/>
        </p:nvCxnSpPr>
        <p:spPr>
          <a:xfrm flipV="1">
            <a:off x="4027835" y="5413642"/>
            <a:ext cx="25771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A3EB954-0E0B-0779-BF04-1072744D3761}"/>
              </a:ext>
            </a:extLst>
          </p:cNvPr>
          <p:cNvSpPr/>
          <p:nvPr/>
        </p:nvSpPr>
        <p:spPr>
          <a:xfrm>
            <a:off x="2334211" y="4827632"/>
            <a:ext cx="976049" cy="1130839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3085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11F597-406A-37EE-8D00-1A5E3505A266}"/>
              </a:ext>
            </a:extLst>
          </p:cNvPr>
          <p:cNvSpPr/>
          <p:nvPr/>
        </p:nvSpPr>
        <p:spPr>
          <a:xfrm>
            <a:off x="2013928" y="4910399"/>
            <a:ext cx="171749" cy="1015470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3085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E32DD0-49FB-BCBF-0A49-7714C5F29E29}"/>
              </a:ext>
            </a:extLst>
          </p:cNvPr>
          <p:cNvSpPr/>
          <p:nvPr/>
        </p:nvSpPr>
        <p:spPr>
          <a:xfrm>
            <a:off x="2193750" y="4908588"/>
            <a:ext cx="171749" cy="10154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3085"/>
          </a:p>
        </p:txBody>
      </p:sp>
      <p:sp>
        <p:nvSpPr>
          <p:cNvPr id="20" name="Flowchart: Or 19">
            <a:extLst>
              <a:ext uri="{FF2B5EF4-FFF2-40B4-BE49-F238E27FC236}">
                <a16:creationId xmlns:a16="http://schemas.microsoft.com/office/drawing/2014/main" id="{542EF3CD-1717-65E4-93BB-5562416D534A}"/>
              </a:ext>
            </a:extLst>
          </p:cNvPr>
          <p:cNvSpPr/>
          <p:nvPr/>
        </p:nvSpPr>
        <p:spPr>
          <a:xfrm>
            <a:off x="5676928" y="5212539"/>
            <a:ext cx="438912" cy="391204"/>
          </a:xfrm>
          <a:prstGeom prst="flowChartOr">
            <a:avLst/>
          </a:prstGeom>
          <a:solidFill>
            <a:srgbClr val="00B050"/>
          </a:solidFill>
          <a:ln>
            <a:solidFill>
              <a:schemeClr val="bg2">
                <a:lumMod val="2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3085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4F2709-DDA3-1AC7-D368-4BC104A97C77}"/>
              </a:ext>
            </a:extLst>
          </p:cNvPr>
          <p:cNvCxnSpPr>
            <a:cxnSpLocks/>
          </p:cNvCxnSpPr>
          <p:nvPr/>
        </p:nvCxnSpPr>
        <p:spPr>
          <a:xfrm flipV="1">
            <a:off x="5395924" y="5425162"/>
            <a:ext cx="28349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CE4CF3-1180-E47B-510F-6A81628191D4}"/>
              </a:ext>
            </a:extLst>
          </p:cNvPr>
          <p:cNvCxnSpPr>
            <a:cxnSpLocks/>
          </p:cNvCxnSpPr>
          <p:nvPr/>
        </p:nvCxnSpPr>
        <p:spPr>
          <a:xfrm flipV="1">
            <a:off x="6114597" y="5414014"/>
            <a:ext cx="25771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557BEF9-D37E-A9F4-02EF-45962F7E3A02}"/>
              </a:ext>
            </a:extLst>
          </p:cNvPr>
          <p:cNvSpPr/>
          <p:nvPr/>
        </p:nvSpPr>
        <p:spPr>
          <a:xfrm>
            <a:off x="4426014" y="4827632"/>
            <a:ext cx="976049" cy="1130839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3085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77371D-38B3-3E8B-EC8B-173825672CDF}"/>
              </a:ext>
            </a:extLst>
          </p:cNvPr>
          <p:cNvSpPr/>
          <p:nvPr/>
        </p:nvSpPr>
        <p:spPr>
          <a:xfrm>
            <a:off x="4285553" y="4908588"/>
            <a:ext cx="171749" cy="10154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3085"/>
          </a:p>
        </p:txBody>
      </p:sp>
      <p:sp>
        <p:nvSpPr>
          <p:cNvPr id="25" name="Flowchart: Or 24">
            <a:extLst>
              <a:ext uri="{FF2B5EF4-FFF2-40B4-BE49-F238E27FC236}">
                <a16:creationId xmlns:a16="http://schemas.microsoft.com/office/drawing/2014/main" id="{A493742C-369F-297D-D551-004F0A8597EA}"/>
              </a:ext>
            </a:extLst>
          </p:cNvPr>
          <p:cNvSpPr/>
          <p:nvPr/>
        </p:nvSpPr>
        <p:spPr>
          <a:xfrm>
            <a:off x="7738344" y="5220042"/>
            <a:ext cx="438912" cy="391204"/>
          </a:xfrm>
          <a:prstGeom prst="flowChartOr">
            <a:avLst/>
          </a:prstGeom>
          <a:solidFill>
            <a:srgbClr val="00B050"/>
          </a:solidFill>
          <a:ln>
            <a:solidFill>
              <a:schemeClr val="bg2">
                <a:lumMod val="2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3085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7EAC5F-0329-D95E-F890-3DA2CEEE4764}"/>
              </a:ext>
            </a:extLst>
          </p:cNvPr>
          <p:cNvCxnSpPr>
            <a:cxnSpLocks/>
          </p:cNvCxnSpPr>
          <p:nvPr/>
        </p:nvCxnSpPr>
        <p:spPr>
          <a:xfrm flipV="1">
            <a:off x="7450258" y="5432664"/>
            <a:ext cx="28349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11D98DC-E6A7-2C67-A08B-487002A6AC57}"/>
              </a:ext>
            </a:extLst>
          </p:cNvPr>
          <p:cNvCxnSpPr>
            <a:cxnSpLocks/>
          </p:cNvCxnSpPr>
          <p:nvPr/>
        </p:nvCxnSpPr>
        <p:spPr>
          <a:xfrm flipV="1">
            <a:off x="8174770" y="5421144"/>
            <a:ext cx="25771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FD6BF56-F334-724C-0AE5-F1ED7CB935B1}"/>
              </a:ext>
            </a:extLst>
          </p:cNvPr>
          <p:cNvSpPr/>
          <p:nvPr/>
        </p:nvSpPr>
        <p:spPr>
          <a:xfrm>
            <a:off x="6481146" y="4835134"/>
            <a:ext cx="976049" cy="1130839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3085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7FFE1F-C9A5-F0F2-CCC5-C2A8B75155C1}"/>
              </a:ext>
            </a:extLst>
          </p:cNvPr>
          <p:cNvSpPr/>
          <p:nvPr/>
        </p:nvSpPr>
        <p:spPr>
          <a:xfrm>
            <a:off x="6340685" y="4916090"/>
            <a:ext cx="171749" cy="10154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3085"/>
          </a:p>
        </p:txBody>
      </p:sp>
      <p:sp>
        <p:nvSpPr>
          <p:cNvPr id="30" name="Flowchart: Or 29">
            <a:extLst>
              <a:ext uri="{FF2B5EF4-FFF2-40B4-BE49-F238E27FC236}">
                <a16:creationId xmlns:a16="http://schemas.microsoft.com/office/drawing/2014/main" id="{6D379734-314E-2B1B-76ED-5820E36B1133}"/>
              </a:ext>
            </a:extLst>
          </p:cNvPr>
          <p:cNvSpPr/>
          <p:nvPr/>
        </p:nvSpPr>
        <p:spPr>
          <a:xfrm>
            <a:off x="9819137" y="5212539"/>
            <a:ext cx="438912" cy="391204"/>
          </a:xfrm>
          <a:prstGeom prst="flowChartOr">
            <a:avLst/>
          </a:prstGeom>
          <a:solidFill>
            <a:srgbClr val="00B050"/>
          </a:solidFill>
          <a:ln>
            <a:solidFill>
              <a:schemeClr val="bg2">
                <a:lumMod val="2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3085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CCF3389-0C52-FAED-7D88-13788947A2CC}"/>
              </a:ext>
            </a:extLst>
          </p:cNvPr>
          <p:cNvCxnSpPr>
            <a:cxnSpLocks/>
          </p:cNvCxnSpPr>
          <p:nvPr/>
        </p:nvCxnSpPr>
        <p:spPr>
          <a:xfrm flipV="1">
            <a:off x="9531051" y="5425162"/>
            <a:ext cx="28349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2688D9C-6ECC-2B5A-D400-B5B9ADB6E0C0}"/>
              </a:ext>
            </a:extLst>
          </p:cNvPr>
          <p:cNvSpPr/>
          <p:nvPr/>
        </p:nvSpPr>
        <p:spPr>
          <a:xfrm>
            <a:off x="8561939" y="4827632"/>
            <a:ext cx="976049" cy="1130839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3085" dirty="0"/>
          </a:p>
        </p:txBody>
      </p:sp>
      <p:sp>
        <p:nvSpPr>
          <p:cNvPr id="1079" name="Rectangle 1078">
            <a:extLst>
              <a:ext uri="{FF2B5EF4-FFF2-40B4-BE49-F238E27FC236}">
                <a16:creationId xmlns:a16="http://schemas.microsoft.com/office/drawing/2014/main" id="{5A73CF26-8190-5D93-AC74-E35FACD5CDD5}"/>
              </a:ext>
            </a:extLst>
          </p:cNvPr>
          <p:cNvSpPr/>
          <p:nvPr/>
        </p:nvSpPr>
        <p:spPr>
          <a:xfrm>
            <a:off x="8421478" y="4908588"/>
            <a:ext cx="171749" cy="10154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3085"/>
          </a:p>
        </p:txBody>
      </p:sp>
      <p:cxnSp>
        <p:nvCxnSpPr>
          <p:cNvPr id="1080" name="Straight Arrow Connector 1079">
            <a:extLst>
              <a:ext uri="{FF2B5EF4-FFF2-40B4-BE49-F238E27FC236}">
                <a16:creationId xmlns:a16="http://schemas.microsoft.com/office/drawing/2014/main" id="{CB502226-926D-5481-F229-0AF2262F116C}"/>
              </a:ext>
            </a:extLst>
          </p:cNvPr>
          <p:cNvCxnSpPr>
            <a:cxnSpLocks/>
          </p:cNvCxnSpPr>
          <p:nvPr/>
        </p:nvCxnSpPr>
        <p:spPr>
          <a:xfrm flipV="1">
            <a:off x="10244683" y="5410306"/>
            <a:ext cx="28349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1" name="Rectangle 1080">
            <a:extLst>
              <a:ext uri="{FF2B5EF4-FFF2-40B4-BE49-F238E27FC236}">
                <a16:creationId xmlns:a16="http://schemas.microsoft.com/office/drawing/2014/main" id="{7728A486-B510-1A51-8ED0-7B8B56E66195}"/>
              </a:ext>
            </a:extLst>
          </p:cNvPr>
          <p:cNvSpPr/>
          <p:nvPr/>
        </p:nvSpPr>
        <p:spPr>
          <a:xfrm>
            <a:off x="10520508" y="4902570"/>
            <a:ext cx="171749" cy="10154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3085"/>
          </a:p>
        </p:txBody>
      </p:sp>
      <p:sp>
        <p:nvSpPr>
          <p:cNvPr id="1082" name="Flowchart: Manual Operation 1081">
            <a:extLst>
              <a:ext uri="{FF2B5EF4-FFF2-40B4-BE49-F238E27FC236}">
                <a16:creationId xmlns:a16="http://schemas.microsoft.com/office/drawing/2014/main" id="{5D3D9024-0494-F8F8-A72B-CF0884574789}"/>
              </a:ext>
            </a:extLst>
          </p:cNvPr>
          <p:cNvSpPr/>
          <p:nvPr/>
        </p:nvSpPr>
        <p:spPr>
          <a:xfrm rot="5400000">
            <a:off x="10654327" y="4969243"/>
            <a:ext cx="888007" cy="794077"/>
          </a:xfrm>
          <a:prstGeom prst="flowChartManualOperation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3085"/>
          </a:p>
        </p:txBody>
      </p:sp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21608125-AAB0-1B16-8CC8-89FED2CBE11B}"/>
              </a:ext>
            </a:extLst>
          </p:cNvPr>
          <p:cNvCxnSpPr>
            <a:cxnSpLocks/>
          </p:cNvCxnSpPr>
          <p:nvPr/>
        </p:nvCxnSpPr>
        <p:spPr>
          <a:xfrm flipV="1">
            <a:off x="11536959" y="5354398"/>
            <a:ext cx="28349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4" name="Arc 1083">
            <a:extLst>
              <a:ext uri="{FF2B5EF4-FFF2-40B4-BE49-F238E27FC236}">
                <a16:creationId xmlns:a16="http://schemas.microsoft.com/office/drawing/2014/main" id="{8318B1E9-F2B6-0BC0-00E7-47512F5DDCD6}"/>
              </a:ext>
            </a:extLst>
          </p:cNvPr>
          <p:cNvSpPr/>
          <p:nvPr/>
        </p:nvSpPr>
        <p:spPr>
          <a:xfrm>
            <a:off x="1027625" y="4236120"/>
            <a:ext cx="2775365" cy="2157718"/>
          </a:xfrm>
          <a:prstGeom prst="arc">
            <a:avLst>
              <a:gd name="adj1" fmla="val 10500474"/>
              <a:gd name="adj2" fmla="val 21374067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 sz="3085"/>
          </a:p>
        </p:txBody>
      </p:sp>
      <p:sp>
        <p:nvSpPr>
          <p:cNvPr id="1085" name="Arc 1084">
            <a:extLst>
              <a:ext uri="{FF2B5EF4-FFF2-40B4-BE49-F238E27FC236}">
                <a16:creationId xmlns:a16="http://schemas.microsoft.com/office/drawing/2014/main" id="{FE7F49B3-AD4C-9667-60D9-D94244E70582}"/>
              </a:ext>
            </a:extLst>
          </p:cNvPr>
          <p:cNvSpPr/>
          <p:nvPr/>
        </p:nvSpPr>
        <p:spPr>
          <a:xfrm>
            <a:off x="1038574" y="3684917"/>
            <a:ext cx="4884444" cy="2891801"/>
          </a:xfrm>
          <a:prstGeom prst="arc">
            <a:avLst>
              <a:gd name="adj1" fmla="val 10399041"/>
              <a:gd name="adj2" fmla="val 130282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 sz="3085"/>
          </a:p>
        </p:txBody>
      </p:sp>
      <p:sp>
        <p:nvSpPr>
          <p:cNvPr id="1086" name="Arc 1085">
            <a:extLst>
              <a:ext uri="{FF2B5EF4-FFF2-40B4-BE49-F238E27FC236}">
                <a16:creationId xmlns:a16="http://schemas.microsoft.com/office/drawing/2014/main" id="{594E2AF4-A02E-7C6E-6E49-CC88153BCC87}"/>
              </a:ext>
            </a:extLst>
          </p:cNvPr>
          <p:cNvSpPr/>
          <p:nvPr/>
        </p:nvSpPr>
        <p:spPr>
          <a:xfrm>
            <a:off x="1021319" y="3463541"/>
            <a:ext cx="6930722" cy="3437041"/>
          </a:xfrm>
          <a:prstGeom prst="arc">
            <a:avLst>
              <a:gd name="adj1" fmla="val 10543221"/>
              <a:gd name="adj2" fmla="val 30549"/>
            </a:avLst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 sz="3085"/>
          </a:p>
        </p:txBody>
      </p:sp>
      <p:sp>
        <p:nvSpPr>
          <p:cNvPr id="1087" name="Arc 1086">
            <a:extLst>
              <a:ext uri="{FF2B5EF4-FFF2-40B4-BE49-F238E27FC236}">
                <a16:creationId xmlns:a16="http://schemas.microsoft.com/office/drawing/2014/main" id="{903CE482-9564-2CFB-9DB0-1D123F6E77F2}"/>
              </a:ext>
            </a:extLst>
          </p:cNvPr>
          <p:cNvSpPr/>
          <p:nvPr/>
        </p:nvSpPr>
        <p:spPr>
          <a:xfrm>
            <a:off x="1038573" y="2616522"/>
            <a:ext cx="8994260" cy="5091750"/>
          </a:xfrm>
          <a:prstGeom prst="arc">
            <a:avLst>
              <a:gd name="adj1" fmla="val 10617527"/>
              <a:gd name="adj2" fmla="val 3054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 sz="3085"/>
          </a:p>
        </p:txBody>
      </p:sp>
      <p:sp>
        <p:nvSpPr>
          <p:cNvPr id="1088" name="Rectangle 1087">
            <a:extLst>
              <a:ext uri="{FF2B5EF4-FFF2-40B4-BE49-F238E27FC236}">
                <a16:creationId xmlns:a16="http://schemas.microsoft.com/office/drawing/2014/main" id="{6237D3C1-46D4-B3DB-64D1-785AF2441983}"/>
              </a:ext>
            </a:extLst>
          </p:cNvPr>
          <p:cNvSpPr/>
          <p:nvPr/>
        </p:nvSpPr>
        <p:spPr>
          <a:xfrm>
            <a:off x="9741296" y="1257899"/>
            <a:ext cx="171749" cy="5747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3085"/>
          </a:p>
        </p:txBody>
      </p:sp>
      <p:sp>
        <p:nvSpPr>
          <p:cNvPr id="1089" name="Rectangle 1088">
            <a:extLst>
              <a:ext uri="{FF2B5EF4-FFF2-40B4-BE49-F238E27FC236}">
                <a16:creationId xmlns:a16="http://schemas.microsoft.com/office/drawing/2014/main" id="{6A88BA8A-C4D6-DD4C-CC05-99FC9FF42C85}"/>
              </a:ext>
            </a:extLst>
          </p:cNvPr>
          <p:cNvSpPr/>
          <p:nvPr/>
        </p:nvSpPr>
        <p:spPr>
          <a:xfrm>
            <a:off x="9689258" y="2418798"/>
            <a:ext cx="275825" cy="417476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3085" dirty="0"/>
          </a:p>
        </p:txBody>
      </p:sp>
      <p:sp>
        <p:nvSpPr>
          <p:cNvPr id="1090" name="Rectangle 1089">
            <a:extLst>
              <a:ext uri="{FF2B5EF4-FFF2-40B4-BE49-F238E27FC236}">
                <a16:creationId xmlns:a16="http://schemas.microsoft.com/office/drawing/2014/main" id="{5D66443B-6D0E-12B3-155F-0555ED01073A}"/>
              </a:ext>
            </a:extLst>
          </p:cNvPr>
          <p:cNvSpPr/>
          <p:nvPr/>
        </p:nvSpPr>
        <p:spPr>
          <a:xfrm>
            <a:off x="9741296" y="1888222"/>
            <a:ext cx="171749" cy="498466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3085"/>
          </a:p>
        </p:txBody>
      </p:sp>
      <p:sp>
        <p:nvSpPr>
          <p:cNvPr id="1091" name="Flowchart: Or 1090">
            <a:extLst>
              <a:ext uri="{FF2B5EF4-FFF2-40B4-BE49-F238E27FC236}">
                <a16:creationId xmlns:a16="http://schemas.microsoft.com/office/drawing/2014/main" id="{6D692D4A-B615-C7F3-6C51-BFB2DC7F64B4}"/>
              </a:ext>
            </a:extLst>
          </p:cNvPr>
          <p:cNvSpPr/>
          <p:nvPr/>
        </p:nvSpPr>
        <p:spPr>
          <a:xfrm>
            <a:off x="9689258" y="2926070"/>
            <a:ext cx="285204" cy="349490"/>
          </a:xfrm>
          <a:prstGeom prst="flowChartOr">
            <a:avLst/>
          </a:prstGeom>
          <a:solidFill>
            <a:srgbClr val="00B050"/>
          </a:solidFill>
          <a:ln>
            <a:solidFill>
              <a:schemeClr val="bg2">
                <a:lumMod val="2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3085"/>
          </a:p>
        </p:txBody>
      </p:sp>
      <p:sp>
        <p:nvSpPr>
          <p:cNvPr id="1092" name="Flowchart: Manual Operation 1091">
            <a:extLst>
              <a:ext uri="{FF2B5EF4-FFF2-40B4-BE49-F238E27FC236}">
                <a16:creationId xmlns:a16="http://schemas.microsoft.com/office/drawing/2014/main" id="{8FDBEE62-5BDD-674F-F632-5762ED8D2728}"/>
              </a:ext>
            </a:extLst>
          </p:cNvPr>
          <p:cNvSpPr/>
          <p:nvPr/>
        </p:nvSpPr>
        <p:spPr>
          <a:xfrm rot="5400000">
            <a:off x="9563511" y="3499941"/>
            <a:ext cx="417478" cy="285203"/>
          </a:xfrm>
          <a:prstGeom prst="flowChartManualOperation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3085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CB62B515-E6D2-00F0-E7C1-D2809A178CE5}"/>
              </a:ext>
            </a:extLst>
          </p:cNvPr>
          <p:cNvSpPr txBox="1"/>
          <p:nvPr/>
        </p:nvSpPr>
        <p:spPr>
          <a:xfrm>
            <a:off x="151775" y="5786874"/>
            <a:ext cx="669826" cy="567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85" b="1" dirty="0"/>
              <a:t>LR</a:t>
            </a:r>
            <a:endParaRPr lang="th-TH" sz="3085" b="1" dirty="0"/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C732326F-B2DB-79B8-EDD7-0C1044D623DD}"/>
              </a:ext>
            </a:extLst>
          </p:cNvPr>
          <p:cNvSpPr txBox="1"/>
          <p:nvPr/>
        </p:nvSpPr>
        <p:spPr>
          <a:xfrm>
            <a:off x="12999510" y="6385089"/>
            <a:ext cx="748658" cy="567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85" b="1" dirty="0"/>
              <a:t>HR</a:t>
            </a:r>
            <a:endParaRPr lang="th-TH" sz="3085" b="1" dirty="0"/>
          </a:p>
        </p:txBody>
      </p:sp>
      <p:sp>
        <p:nvSpPr>
          <p:cNvPr id="1095" name="TextBox 1094">
            <a:extLst>
              <a:ext uri="{FF2B5EF4-FFF2-40B4-BE49-F238E27FC236}">
                <a16:creationId xmlns:a16="http://schemas.microsoft.com/office/drawing/2014/main" id="{502C5BDB-27BC-35FA-55A2-AD5E9469994C}"/>
              </a:ext>
            </a:extLst>
          </p:cNvPr>
          <p:cNvSpPr txBox="1"/>
          <p:nvPr/>
        </p:nvSpPr>
        <p:spPr>
          <a:xfrm>
            <a:off x="10034052" y="1237931"/>
            <a:ext cx="1691360" cy="567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85" dirty="0"/>
              <a:t>Conv 3</a:t>
            </a:r>
            <a:r>
              <a:rPr lang="en-US" sz="3085" dirty="0">
                <a:sym typeface="Symbol" panose="05050102010706020507" pitchFamily="18" charset="2"/>
              </a:rPr>
              <a:t>3</a:t>
            </a:r>
            <a:endParaRPr lang="th-TH" sz="3085" dirty="0"/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EFF9CAA3-3951-C2BC-917D-82E0F7E36593}"/>
              </a:ext>
            </a:extLst>
          </p:cNvPr>
          <p:cNvSpPr txBox="1"/>
          <p:nvPr/>
        </p:nvSpPr>
        <p:spPr>
          <a:xfrm>
            <a:off x="10086090" y="1879220"/>
            <a:ext cx="1167884" cy="567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85" dirty="0"/>
              <a:t>LReLU</a:t>
            </a:r>
            <a:endParaRPr lang="th-TH" sz="3085" dirty="0"/>
          </a:p>
        </p:txBody>
      </p:sp>
      <p:sp>
        <p:nvSpPr>
          <p:cNvPr id="1097" name="TextBox 1096">
            <a:extLst>
              <a:ext uri="{FF2B5EF4-FFF2-40B4-BE49-F238E27FC236}">
                <a16:creationId xmlns:a16="http://schemas.microsoft.com/office/drawing/2014/main" id="{39DB77F0-7D49-AC98-6F19-34144F3FF729}"/>
              </a:ext>
            </a:extLst>
          </p:cNvPr>
          <p:cNvSpPr txBox="1"/>
          <p:nvPr/>
        </p:nvSpPr>
        <p:spPr>
          <a:xfrm>
            <a:off x="10067844" y="2386688"/>
            <a:ext cx="2574451" cy="609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60" dirty="0"/>
              <a:t>DCSRB Block</a:t>
            </a:r>
            <a:endParaRPr lang="th-TH" sz="3085" dirty="0"/>
          </a:p>
        </p:txBody>
      </p:sp>
      <p:sp>
        <p:nvSpPr>
          <p:cNvPr id="1098" name="TextBox 1097">
            <a:extLst>
              <a:ext uri="{FF2B5EF4-FFF2-40B4-BE49-F238E27FC236}">
                <a16:creationId xmlns:a16="http://schemas.microsoft.com/office/drawing/2014/main" id="{0F6A6397-954C-DF65-0964-D39D7C07D4A2}"/>
              </a:ext>
            </a:extLst>
          </p:cNvPr>
          <p:cNvSpPr txBox="1"/>
          <p:nvPr/>
        </p:nvSpPr>
        <p:spPr>
          <a:xfrm>
            <a:off x="10077951" y="2866780"/>
            <a:ext cx="2269705" cy="609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60" dirty="0"/>
              <a:t>Summation</a:t>
            </a:r>
            <a:endParaRPr lang="th-TH" sz="3085" dirty="0"/>
          </a:p>
        </p:txBody>
      </p:sp>
      <p:sp>
        <p:nvSpPr>
          <p:cNvPr id="1099" name="TextBox 1098">
            <a:extLst>
              <a:ext uri="{FF2B5EF4-FFF2-40B4-BE49-F238E27FC236}">
                <a16:creationId xmlns:a16="http://schemas.microsoft.com/office/drawing/2014/main" id="{085700F9-71EF-4ECE-6EA5-C33747EF1C37}"/>
              </a:ext>
            </a:extLst>
          </p:cNvPr>
          <p:cNvSpPr txBox="1"/>
          <p:nvPr/>
        </p:nvSpPr>
        <p:spPr>
          <a:xfrm>
            <a:off x="10034052" y="3395271"/>
            <a:ext cx="2785064" cy="5670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85" dirty="0"/>
              <a:t>Deconvolution</a:t>
            </a:r>
            <a:endParaRPr lang="th-TH" sz="3085" dirty="0"/>
          </a:p>
        </p:txBody>
      </p:sp>
      <p:sp>
        <p:nvSpPr>
          <p:cNvPr id="1100" name="Rectangle 1099">
            <a:extLst>
              <a:ext uri="{FF2B5EF4-FFF2-40B4-BE49-F238E27FC236}">
                <a16:creationId xmlns:a16="http://schemas.microsoft.com/office/drawing/2014/main" id="{C940B276-E182-5F9A-D502-B285FE95C425}"/>
              </a:ext>
            </a:extLst>
          </p:cNvPr>
          <p:cNvSpPr/>
          <p:nvPr/>
        </p:nvSpPr>
        <p:spPr>
          <a:xfrm>
            <a:off x="9531051" y="1126274"/>
            <a:ext cx="3111244" cy="278573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3085">
              <a:solidFill>
                <a:srgbClr val="7030A0"/>
              </a:solidFill>
            </a:endParaRPr>
          </a:p>
        </p:txBody>
      </p:sp>
      <p:sp>
        <p:nvSpPr>
          <p:cNvPr id="1101" name="TextBox 1100">
            <a:extLst>
              <a:ext uri="{FF2B5EF4-FFF2-40B4-BE49-F238E27FC236}">
                <a16:creationId xmlns:a16="http://schemas.microsoft.com/office/drawing/2014/main" id="{EFE16FE8-3649-9006-A9B9-CA1725F3CA33}"/>
              </a:ext>
            </a:extLst>
          </p:cNvPr>
          <p:cNvSpPr txBox="1"/>
          <p:nvPr/>
        </p:nvSpPr>
        <p:spPr>
          <a:xfrm>
            <a:off x="1501597" y="784642"/>
            <a:ext cx="8612614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40" b="1" dirty="0">
                <a:solidFill>
                  <a:srgbClr val="00B0F0"/>
                </a:solidFill>
              </a:rPr>
              <a:t>Our Proposed Network Architecture</a:t>
            </a:r>
          </a:p>
        </p:txBody>
      </p:sp>
      <p:sp>
        <p:nvSpPr>
          <p:cNvPr id="1102" name="Slide Number Placeholder 1101">
            <a:extLst>
              <a:ext uri="{FF2B5EF4-FFF2-40B4-BE49-F238E27FC236}">
                <a16:creationId xmlns:a16="http://schemas.microsoft.com/office/drawing/2014/main" id="{CAA5EB47-85D4-9F9C-92F5-39871FBAC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03" name="TextBox 1102">
            <a:extLst>
              <a:ext uri="{FF2B5EF4-FFF2-40B4-BE49-F238E27FC236}">
                <a16:creationId xmlns:a16="http://schemas.microsoft.com/office/drawing/2014/main" id="{73CEE11A-3480-079E-46FA-DD4C5F495D0D}"/>
              </a:ext>
            </a:extLst>
          </p:cNvPr>
          <p:cNvSpPr txBox="1"/>
          <p:nvPr/>
        </p:nvSpPr>
        <p:spPr>
          <a:xfrm>
            <a:off x="3310260" y="6215743"/>
            <a:ext cx="6319388" cy="487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Figure: Our Proposed Methods (MCSNet)</a:t>
            </a:r>
          </a:p>
        </p:txBody>
      </p:sp>
    </p:spTree>
    <p:extLst>
      <p:ext uri="{BB962C8B-B14F-4D97-AF65-F5344CB8AC3E}">
        <p14:creationId xmlns:p14="http://schemas.microsoft.com/office/powerpoint/2010/main" val="637982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</TotalTime>
  <Words>696</Words>
  <Application>Microsoft Office PowerPoint</Application>
  <PresentationFormat>Custom</PresentationFormat>
  <Paragraphs>132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 MCSNet: Multi-Channel Sharing Network for Single Image Super-Resolution</vt:lpstr>
      <vt:lpstr>PowerPoint Presentation</vt:lpstr>
      <vt:lpstr>PowerPoint Presentation</vt:lpstr>
      <vt:lpstr>PowerPoint Presentation</vt:lpstr>
      <vt:lpstr>PowerPoint Presentation</vt:lpstr>
      <vt:lpstr>Our Proposed Network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Macintosh</dc:creator>
  <cp:lastModifiedBy>Wazir laghari</cp:lastModifiedBy>
  <cp:revision>46</cp:revision>
  <dcterms:created xsi:type="dcterms:W3CDTF">2013-01-28T12:32:18Z</dcterms:created>
  <dcterms:modified xsi:type="dcterms:W3CDTF">2022-11-06T10:13:08Z</dcterms:modified>
</cp:coreProperties>
</file>