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64" r:id="rId5"/>
    <p:sldId id="276" r:id="rId6"/>
    <p:sldId id="277" r:id="rId7"/>
    <p:sldId id="256"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08" d="100"/>
          <a:sy n="108" d="100"/>
        </p:scale>
        <p:origin x="6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547A-4D72-4369-BB2D-53414F7655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C2371470-7D55-4AD6-8163-F7C4F6345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14F65D29-0BE8-4035-9C49-4E412B0DB776}"/>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5" name="Footer Placeholder 4">
            <a:extLst>
              <a:ext uri="{FF2B5EF4-FFF2-40B4-BE49-F238E27FC236}">
                <a16:creationId xmlns:a16="http://schemas.microsoft.com/office/drawing/2014/main" id="{E014F8F1-DED0-47D3-93E7-8111C138B964}"/>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CC1E9C4B-4910-4961-B7AD-07274A9ED888}"/>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347736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CED5-C9EC-4BD3-93A4-1172132F1629}"/>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6BE08368-9E86-4C1C-B21E-327EAB7C1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B6B98293-9751-4DF6-BACB-BE7CECBCC410}"/>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5" name="Footer Placeholder 4">
            <a:extLst>
              <a:ext uri="{FF2B5EF4-FFF2-40B4-BE49-F238E27FC236}">
                <a16:creationId xmlns:a16="http://schemas.microsoft.com/office/drawing/2014/main" id="{4833200A-03D6-420E-8AF8-6C2813D3B00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B370BB32-3884-4BF6-B946-503B4C366AC0}"/>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318674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BF90B-ECA1-4A51-98A4-C551B622A3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BDCF7B44-15F1-4868-A261-4B10981FB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6ADB0D1-778C-46C0-82D7-D970CB5516DD}"/>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5" name="Footer Placeholder 4">
            <a:extLst>
              <a:ext uri="{FF2B5EF4-FFF2-40B4-BE49-F238E27FC236}">
                <a16:creationId xmlns:a16="http://schemas.microsoft.com/office/drawing/2014/main" id="{1FDCB663-F4B1-4B08-A649-C15CC1BCECF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6DACE51-D688-40EF-8C80-B5C929C7D319}"/>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405936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C99E-B667-43B2-A556-151DDD074887}"/>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4F8D3DB-916F-4DB3-918F-54AF654BB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FFA193C-2E5C-4FCF-BCC6-6446A4DEB384}"/>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5" name="Footer Placeholder 4">
            <a:extLst>
              <a:ext uri="{FF2B5EF4-FFF2-40B4-BE49-F238E27FC236}">
                <a16:creationId xmlns:a16="http://schemas.microsoft.com/office/drawing/2014/main" id="{D4610638-3EE4-45C0-AAB0-F69C7A5A11EC}"/>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4815AD9-416C-4458-8F1C-0B2694005A91}"/>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4072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FC6-B89A-4EC4-96C3-D018D85FF2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AA03F0C1-5B03-4954-ACE8-4EBFD95E6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6103D-0B3A-40A0-B903-82861A9C3473}"/>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5" name="Footer Placeholder 4">
            <a:extLst>
              <a:ext uri="{FF2B5EF4-FFF2-40B4-BE49-F238E27FC236}">
                <a16:creationId xmlns:a16="http://schemas.microsoft.com/office/drawing/2014/main" id="{3F6B4FAA-22B5-4D43-95AB-C93B3F3E699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C8330372-8643-4657-B0E8-F52DEBB140AC}"/>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26662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A22-4FAA-4172-A6C8-B6E4C008A835}"/>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D6E9E0C-795C-42AA-BAFE-27B918491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2CF41D91-E8FD-4F90-A40C-B021AB3335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74E5B8C0-2FDD-4070-90B5-D0D1BFAACAC0}"/>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6" name="Footer Placeholder 5">
            <a:extLst>
              <a:ext uri="{FF2B5EF4-FFF2-40B4-BE49-F238E27FC236}">
                <a16:creationId xmlns:a16="http://schemas.microsoft.com/office/drawing/2014/main" id="{C84B6BB5-08CF-460E-AAE9-2BD863C996DA}"/>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E7BA2EC-9976-4B59-9A78-95E2DB35A43D}"/>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336024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9C3E-8A92-4DF1-B1E1-636E6E4DCB32}"/>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6A2AE8FE-5F92-4F67-A591-3093AB302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768BF-93AD-4F47-9706-8EDE27B68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08BAFA0B-834E-4376-9F9A-2A51FBB44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1AFC38-A6F0-46BC-A158-5618F1EFB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AB35A39B-2E63-4B5F-B902-E772015C46C7}"/>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8" name="Footer Placeholder 7">
            <a:extLst>
              <a:ext uri="{FF2B5EF4-FFF2-40B4-BE49-F238E27FC236}">
                <a16:creationId xmlns:a16="http://schemas.microsoft.com/office/drawing/2014/main" id="{F8E3D468-DC2F-41F4-BCE1-5249E24DBBD0}"/>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00726A48-3DF8-4D3C-AD8E-781F92AE3E42}"/>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460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073-22A8-4BAD-B144-320B1F963CA5}"/>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99702FD9-0AFF-4D92-B446-39475EBDC81A}"/>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4" name="Footer Placeholder 3">
            <a:extLst>
              <a:ext uri="{FF2B5EF4-FFF2-40B4-BE49-F238E27FC236}">
                <a16:creationId xmlns:a16="http://schemas.microsoft.com/office/drawing/2014/main" id="{101B4A4C-F084-44D9-9837-506B1C8D4B85}"/>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064D01EA-62D8-4F1E-9EE9-628E468CFAED}"/>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312452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2C7DE-9EEC-4FAC-980F-798D64ABF44B}"/>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3" name="Footer Placeholder 2">
            <a:extLst>
              <a:ext uri="{FF2B5EF4-FFF2-40B4-BE49-F238E27FC236}">
                <a16:creationId xmlns:a16="http://schemas.microsoft.com/office/drawing/2014/main" id="{E5A7B4E6-26E3-4231-BDB4-2C86027B6177}"/>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A4EE19C-5DAE-4895-B946-21B47DFCCA16}"/>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276758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F50F-560B-4054-A51D-5D549F950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E6240D76-54D4-4ED5-B69A-308EA21E8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BE35B6F8-A56E-41CD-A96B-4AC41A1C4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7AF34-903B-4F8C-B80D-A16E160E0FD6}"/>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6" name="Footer Placeholder 5">
            <a:extLst>
              <a:ext uri="{FF2B5EF4-FFF2-40B4-BE49-F238E27FC236}">
                <a16:creationId xmlns:a16="http://schemas.microsoft.com/office/drawing/2014/main" id="{CB7BE98C-BF60-4BF1-8199-9BD3FB6851A9}"/>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FCBC75F-6BC6-4BA5-9ACE-CEAF3699D472}"/>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375941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803F-D5C9-4E8C-808B-3769F1E4F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F36F2621-80AD-4454-9777-B2D33BBE4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38088E52-E358-494B-9203-BEB60CFEC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96A6C-2EE6-4759-A63C-04FA92123EDC}"/>
              </a:ext>
            </a:extLst>
          </p:cNvPr>
          <p:cNvSpPr>
            <a:spLocks noGrp="1"/>
          </p:cNvSpPr>
          <p:nvPr>
            <p:ph type="dt" sz="half" idx="10"/>
          </p:nvPr>
        </p:nvSpPr>
        <p:spPr/>
        <p:txBody>
          <a:bodyPr/>
          <a:lstStyle/>
          <a:p>
            <a:fld id="{EE88242B-CDEC-4486-A0DE-2CC7DAC55CF4}" type="datetimeFigureOut">
              <a:rPr lang="th-TH" smtClean="0"/>
              <a:t>17/03/65</a:t>
            </a:fld>
            <a:endParaRPr lang="th-TH"/>
          </a:p>
        </p:txBody>
      </p:sp>
      <p:sp>
        <p:nvSpPr>
          <p:cNvPr id="6" name="Footer Placeholder 5">
            <a:extLst>
              <a:ext uri="{FF2B5EF4-FFF2-40B4-BE49-F238E27FC236}">
                <a16:creationId xmlns:a16="http://schemas.microsoft.com/office/drawing/2014/main" id="{205706EC-5D51-4ED2-86B5-4CDE6E9B258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8DAE7A2-E7C8-4DFC-9848-4B5451160410}"/>
              </a:ext>
            </a:extLst>
          </p:cNvPr>
          <p:cNvSpPr>
            <a:spLocks noGrp="1"/>
          </p:cNvSpPr>
          <p:nvPr>
            <p:ph type="sldNum" sz="quarter" idx="12"/>
          </p:nvPr>
        </p:nvSpPr>
        <p:spPr/>
        <p:txBody>
          <a:bodyPr/>
          <a:lstStyle/>
          <a:p>
            <a:fld id="{526BDA7D-FA02-4422-9535-52272F920B5C}" type="slidenum">
              <a:rPr lang="th-TH" smtClean="0"/>
              <a:t>‹#›</a:t>
            </a:fld>
            <a:endParaRPr lang="th-TH"/>
          </a:p>
        </p:txBody>
      </p:sp>
    </p:spTree>
    <p:extLst>
      <p:ext uri="{BB962C8B-B14F-4D97-AF65-F5344CB8AC3E}">
        <p14:creationId xmlns:p14="http://schemas.microsoft.com/office/powerpoint/2010/main" val="296857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35D0F-C724-4442-864F-CD140756A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A3416132-D02C-4398-B1AF-12FB70BED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30BE2B54-BDFF-4BC4-854F-0E030C51F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8242B-CDEC-4486-A0DE-2CC7DAC55CF4}" type="datetimeFigureOut">
              <a:rPr lang="th-TH" smtClean="0"/>
              <a:t>17/03/65</a:t>
            </a:fld>
            <a:endParaRPr lang="th-TH"/>
          </a:p>
        </p:txBody>
      </p:sp>
      <p:sp>
        <p:nvSpPr>
          <p:cNvPr id="5" name="Footer Placeholder 4">
            <a:extLst>
              <a:ext uri="{FF2B5EF4-FFF2-40B4-BE49-F238E27FC236}">
                <a16:creationId xmlns:a16="http://schemas.microsoft.com/office/drawing/2014/main" id="{F2CE0D4D-DBF9-44AB-AA00-7BA6C0CE3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BAC99309-2317-45E1-B3F8-1F53C5704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BDA7D-FA02-4422-9535-52272F920B5C}" type="slidenum">
              <a:rPr lang="th-TH" smtClean="0"/>
              <a:t>‹#›</a:t>
            </a:fld>
            <a:endParaRPr lang="th-TH"/>
          </a:p>
        </p:txBody>
      </p:sp>
    </p:spTree>
    <p:extLst>
      <p:ext uri="{BB962C8B-B14F-4D97-AF65-F5344CB8AC3E}">
        <p14:creationId xmlns:p14="http://schemas.microsoft.com/office/powerpoint/2010/main" val="865297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2.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3.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4.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wmf"/><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5.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0.wmf"/><Relationship Id="rId5" Type="http://schemas.openxmlformats.org/officeDocument/2006/relationships/oleObject" Target="../embeddings/oleObject8.bin"/><Relationship Id="rId4" Type="http://schemas.openxmlformats.org/officeDocument/2006/relationships/image" Target="../media/image5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1.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0.wm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7A-076D-441E-A141-DD0E54A9B4D5}"/>
              </a:ext>
            </a:extLst>
          </p:cNvPr>
          <p:cNvSpPr>
            <a:spLocks noGrp="1"/>
          </p:cNvSpPr>
          <p:nvPr>
            <p:ph type="title"/>
          </p:nvPr>
        </p:nvSpPr>
        <p:spPr>
          <a:xfrm>
            <a:off x="968657" y="1136912"/>
            <a:ext cx="10515600" cy="1325563"/>
          </a:xfrm>
        </p:spPr>
        <p:txBody>
          <a:bodyPr>
            <a:normAutofit fontScale="90000"/>
          </a:bodyPr>
          <a:lstStyle/>
          <a:p>
            <a:pPr algn="ctr"/>
            <a:r>
              <a:rPr lang="en-US" b="1" dirty="0">
                <a:solidFill>
                  <a:srgbClr val="7030A0"/>
                </a:solidFill>
              </a:rPr>
              <a:t>ELECTRICAL NETWORK ANALYSIS</a:t>
            </a:r>
            <a:br>
              <a:rPr lang="en-US" b="1" dirty="0">
                <a:solidFill>
                  <a:srgbClr val="7030A0"/>
                </a:solidFill>
              </a:rPr>
            </a:br>
            <a:br>
              <a:rPr lang="en-US" b="1" dirty="0">
                <a:solidFill>
                  <a:srgbClr val="7030A0"/>
                </a:solidFill>
              </a:rPr>
            </a:br>
            <a:r>
              <a:rPr lang="en-US" b="1" dirty="0">
                <a:solidFill>
                  <a:srgbClr val="7030A0"/>
                </a:solidFill>
              </a:rPr>
              <a:t>3</a:t>
            </a:r>
            <a:r>
              <a:rPr lang="en-US" b="1" baseline="30000" dirty="0">
                <a:solidFill>
                  <a:srgbClr val="7030A0"/>
                </a:solidFill>
              </a:rPr>
              <a:t>rd</a:t>
            </a:r>
            <a:r>
              <a:rPr lang="en-US" b="1" dirty="0">
                <a:solidFill>
                  <a:srgbClr val="7030A0"/>
                </a:solidFill>
              </a:rPr>
              <a:t> Semester (3+1)</a:t>
            </a:r>
            <a:endParaRPr lang="th-TH" b="1" dirty="0">
              <a:solidFill>
                <a:srgbClr val="7030A0"/>
              </a:solidFill>
            </a:endParaRPr>
          </a:p>
        </p:txBody>
      </p:sp>
      <p:sp>
        <p:nvSpPr>
          <p:cNvPr id="3" name="Content Placeholder 2">
            <a:extLst>
              <a:ext uri="{FF2B5EF4-FFF2-40B4-BE49-F238E27FC236}">
                <a16:creationId xmlns:a16="http://schemas.microsoft.com/office/drawing/2014/main" id="{26E02FC4-7222-47D9-9670-D946394B3308}"/>
              </a:ext>
            </a:extLst>
          </p:cNvPr>
          <p:cNvSpPr>
            <a:spLocks noGrp="1"/>
          </p:cNvSpPr>
          <p:nvPr>
            <p:ph idx="1"/>
          </p:nvPr>
        </p:nvSpPr>
        <p:spPr>
          <a:xfrm>
            <a:off x="838200" y="2793533"/>
            <a:ext cx="10515600" cy="3383429"/>
          </a:xfrm>
        </p:spPr>
        <p:txBody>
          <a:bodyPr/>
          <a:lstStyle/>
          <a:p>
            <a:pPr marL="0" indent="0" algn="ctr">
              <a:buNone/>
            </a:pPr>
            <a:r>
              <a:rPr lang="en-US" dirty="0"/>
              <a:t>By</a:t>
            </a:r>
          </a:p>
          <a:p>
            <a:pPr marL="0" indent="0" algn="ctr">
              <a:buNone/>
            </a:pPr>
            <a:r>
              <a:rPr lang="en-US" dirty="0">
                <a:solidFill>
                  <a:schemeClr val="accent6">
                    <a:lumMod val="75000"/>
                  </a:schemeClr>
                </a:solidFill>
              </a:rPr>
              <a:t>Dr. Wazir Muhammad </a:t>
            </a:r>
            <a:r>
              <a:rPr lang="en-US" dirty="0" err="1">
                <a:solidFill>
                  <a:schemeClr val="accent6">
                    <a:lumMod val="75000"/>
                  </a:schemeClr>
                </a:solidFill>
              </a:rPr>
              <a:t>Laghari</a:t>
            </a:r>
            <a:endParaRPr lang="en-US" dirty="0">
              <a:solidFill>
                <a:schemeClr val="accent6">
                  <a:lumMod val="75000"/>
                </a:schemeClr>
              </a:solidFill>
            </a:endParaRPr>
          </a:p>
          <a:p>
            <a:pPr marL="0" indent="0" algn="ctr">
              <a:buNone/>
            </a:pPr>
            <a:r>
              <a:rPr lang="en-US" dirty="0">
                <a:solidFill>
                  <a:srgbClr val="0070C0"/>
                </a:solidFill>
              </a:rPr>
              <a:t>Electrical Engineering Department</a:t>
            </a:r>
          </a:p>
          <a:p>
            <a:pPr marL="0" indent="0" algn="ctr">
              <a:buNone/>
            </a:pPr>
            <a:r>
              <a:rPr lang="en-US" dirty="0">
                <a:solidFill>
                  <a:srgbClr val="0070C0"/>
                </a:solidFill>
              </a:rPr>
              <a:t>BUET, Khuzdar</a:t>
            </a:r>
          </a:p>
          <a:p>
            <a:pPr marL="0" indent="0" algn="ctr">
              <a:buNone/>
            </a:pPr>
            <a:r>
              <a:rPr lang="en-US" dirty="0">
                <a:solidFill>
                  <a:srgbClr val="0070C0"/>
                </a:solidFill>
              </a:rPr>
              <a:t>Dated: 18-03-2022</a:t>
            </a:r>
            <a:endParaRPr lang="th-TH" dirty="0">
              <a:solidFill>
                <a:srgbClr val="0070C0"/>
              </a:solidFill>
            </a:endParaRPr>
          </a:p>
        </p:txBody>
      </p:sp>
    </p:spTree>
    <p:extLst>
      <p:ext uri="{BB962C8B-B14F-4D97-AF65-F5344CB8AC3E}">
        <p14:creationId xmlns:p14="http://schemas.microsoft.com/office/powerpoint/2010/main" val="263833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25AE96F-963B-4DC1-893F-421F05919800}"/>
              </a:ext>
            </a:extLst>
          </p:cNvPr>
          <p:cNvGraphicFramePr>
            <a:graphicFrameLocks noChangeAspect="1"/>
          </p:cNvGraphicFramePr>
          <p:nvPr>
            <p:extLst>
              <p:ext uri="{D42A27DB-BD31-4B8C-83A1-F6EECF244321}">
                <p14:modId xmlns:p14="http://schemas.microsoft.com/office/powerpoint/2010/main" val="2956297947"/>
              </p:ext>
            </p:extLst>
          </p:nvPr>
        </p:nvGraphicFramePr>
        <p:xfrm>
          <a:off x="7590407" y="2088179"/>
          <a:ext cx="4305533" cy="1790700"/>
        </p:xfrm>
        <a:graphic>
          <a:graphicData uri="http://schemas.openxmlformats.org/presentationml/2006/ole">
            <mc:AlternateContent xmlns:mc="http://schemas.openxmlformats.org/markup-compatibility/2006">
              <mc:Choice xmlns:v="urn:schemas-microsoft-com:vml" Requires="v">
                <p:oleObj spid="_x0000_s6148" name="Bitmap Image" r:id="rId3" imgW="5438880" imgH="1790640" progId="Paint.Picture">
                  <p:embed/>
                </p:oleObj>
              </mc:Choice>
              <mc:Fallback>
                <p:oleObj name="Bitmap Image" r:id="rId3" imgW="5438880" imgH="1790640" progId="Paint.Picture">
                  <p:embed/>
                  <p:pic>
                    <p:nvPicPr>
                      <p:cNvPr id="4" name="Object 3">
                        <a:extLst>
                          <a:ext uri="{FF2B5EF4-FFF2-40B4-BE49-F238E27FC236}">
                            <a16:creationId xmlns:a16="http://schemas.microsoft.com/office/drawing/2014/main" id="{C25AE96F-963B-4DC1-893F-421F05919800}"/>
                          </a:ext>
                        </a:extLst>
                      </p:cNvPr>
                      <p:cNvPicPr/>
                      <p:nvPr/>
                    </p:nvPicPr>
                    <p:blipFill>
                      <a:blip r:embed="rId4"/>
                      <a:stretch>
                        <a:fillRect/>
                      </a:stretch>
                    </p:blipFill>
                    <p:spPr>
                      <a:xfrm>
                        <a:off x="7590407" y="2088179"/>
                        <a:ext cx="4305533" cy="17907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B9D82FC-D011-420E-90E3-E42E51B5316B}"/>
                  </a:ext>
                </a:extLst>
              </p:cNvPr>
              <p:cNvSpPr txBox="1"/>
              <p:nvPr/>
            </p:nvSpPr>
            <p:spPr>
              <a:xfrm>
                <a:off x="239698" y="1885025"/>
                <a:ext cx="2728119"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m:t>
                          </m:r>
                          <m:f>
                            <m:fPr>
                              <m:ctrlPr>
                                <a:rPr lang="en-US" b="0" i="1" smtClean="0">
                                  <a:latin typeface="Cambria Math" panose="02040503050406030204" pitchFamily="18" charset="0"/>
                                  <a:sym typeface="Symbol" panose="05050102010706020507" pitchFamily="18" charset="2"/>
                                </a:rPr>
                              </m:ctrlPr>
                            </m:fPr>
                            <m:num>
                              <m:r>
                                <a:rPr lang="en-US" b="0" i="1" smtClean="0">
                                  <a:latin typeface="Cambria Math" panose="02040503050406030204" pitchFamily="18" charset="0"/>
                                  <a:sym typeface="Symbol" panose="05050102010706020507" pitchFamily="18" charset="2"/>
                                </a:rPr>
                                <m:t>1</m:t>
                              </m:r>
                            </m:num>
                            <m:den>
                              <m:r>
                                <a:rPr lang="en-US" b="0" i="1" smtClean="0">
                                  <a:latin typeface="Cambria Math" panose="02040503050406030204" pitchFamily="18" charset="0"/>
                                  <a:sym typeface="Symbol" panose="05050102010706020507" pitchFamily="18" charset="2"/>
                                </a:rPr>
                                <m:t>𝑅</m:t>
                              </m:r>
                            </m:den>
                          </m:f>
                          <m:r>
                            <a:rPr lang="en-US" b="0" i="1" smtClean="0">
                              <a:latin typeface="Cambria Math" panose="02040503050406030204" pitchFamily="18" charset="0"/>
                              <a:sym typeface="Symbol" panose="05050102010706020507" pitchFamily="18" charset="2"/>
                            </a:rPr>
                            <m:t> </m:t>
                          </m:r>
                        </m:e>
                      </m:func>
                    </m:oMath>
                  </m:oMathPara>
                </a14:m>
                <a:endParaRPr lang="th-TH" dirty="0"/>
              </a:p>
            </p:txBody>
          </p:sp>
        </mc:Choice>
        <mc:Fallback>
          <p:sp>
            <p:nvSpPr>
              <p:cNvPr id="12" name="TextBox 11">
                <a:extLst>
                  <a:ext uri="{FF2B5EF4-FFF2-40B4-BE49-F238E27FC236}">
                    <a16:creationId xmlns:a16="http://schemas.microsoft.com/office/drawing/2014/main" id="{CB9D82FC-D011-420E-90E3-E42E51B5316B}"/>
                  </a:ext>
                </a:extLst>
              </p:cNvPr>
              <p:cNvSpPr txBox="1">
                <a:spLocks noRot="1" noChangeAspect="1" noMove="1" noResize="1" noEditPoints="1" noAdjustHandles="1" noChangeArrowheads="1" noChangeShapeType="1" noTextEdit="1"/>
              </p:cNvSpPr>
              <p:nvPr/>
            </p:nvSpPr>
            <p:spPr>
              <a:xfrm>
                <a:off x="239698" y="1885025"/>
                <a:ext cx="2728119" cy="806631"/>
              </a:xfrm>
              <a:prstGeom prst="rect">
                <a:avLst/>
              </a:prstGeom>
              <a:blipFill>
                <a:blip r:embed="rId5"/>
                <a:stretch>
                  <a:fillRect/>
                </a:stretch>
              </a:blipFill>
            </p:spPr>
            <p:txBody>
              <a:bodyPr/>
              <a:lstStyle/>
              <a:p>
                <a:r>
                  <a:rPr lang="th-TH">
                    <a:noFill/>
                  </a:rPr>
                  <a:t> </a:t>
                </a:r>
              </a:p>
            </p:txBody>
          </p:sp>
        </mc:Fallback>
      </mc:AlternateContent>
      <p:sp>
        <p:nvSpPr>
          <p:cNvPr id="14" name="TextBox 13">
            <a:extLst>
              <a:ext uri="{FF2B5EF4-FFF2-40B4-BE49-F238E27FC236}">
                <a16:creationId xmlns:a16="http://schemas.microsoft.com/office/drawing/2014/main" id="{70DEF955-D10B-4822-8328-9A9622A640A7}"/>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5D4D906-0AB6-4A29-A140-B4753A9DEF34}"/>
                  </a:ext>
                </a:extLst>
              </p:cNvPr>
              <p:cNvSpPr txBox="1"/>
              <p:nvPr/>
            </p:nvSpPr>
            <p:spPr>
              <a:xfrm>
                <a:off x="250054" y="2854171"/>
                <a:ext cx="6321859" cy="803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sym typeface="Symbol" panose="05050102010706020507" pitchFamily="18" charset="2"/>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
                            <a:rPr lang="en-US" b="0" i="1" smtClean="0">
                              <a:latin typeface="Cambria Math" panose="02040503050406030204" pitchFamily="18" charset="0"/>
                              <a:sym typeface="Symbol" panose="05050102010706020507" pitchFamily="18" charset="2"/>
                            </a:rPr>
                            <m:t>𝑅</m:t>
                          </m:r>
                        </m:den>
                      </m:f>
                      <m:func>
                        <m:funcPr>
                          <m:ctrlPr>
                            <a:rPr lang="en-US" b="0" i="1" smtClean="0">
                              <a:latin typeface="Cambria Math" panose="02040503050406030204" pitchFamily="18" charset="0"/>
                              <a:sym typeface="Symbol" panose="05050102010706020507" pitchFamily="18" charset="2"/>
                            </a:rPr>
                          </m:ctrlPr>
                        </m:funcPr>
                        <m:fName>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𝑖𝑖</m:t>
                      </m:r>
                      <m:r>
                        <a:rPr lang="en-US" b="0" i="1" smtClean="0">
                          <a:latin typeface="Cambria Math" panose="02040503050406030204" pitchFamily="18" charset="0"/>
                          <a:sym typeface="Symbol" panose="05050102010706020507" pitchFamily="18" charset="2"/>
                        </a:rPr>
                        <m:t>)</m:t>
                      </m:r>
                    </m:oMath>
                  </m:oMathPara>
                </a14:m>
                <a:endParaRPr lang="th-TH" dirty="0"/>
              </a:p>
            </p:txBody>
          </p:sp>
        </mc:Choice>
        <mc:Fallback>
          <p:sp>
            <p:nvSpPr>
              <p:cNvPr id="16" name="TextBox 15">
                <a:extLst>
                  <a:ext uri="{FF2B5EF4-FFF2-40B4-BE49-F238E27FC236}">
                    <a16:creationId xmlns:a16="http://schemas.microsoft.com/office/drawing/2014/main" id="{55D4D906-0AB6-4A29-A140-B4753A9DEF34}"/>
                  </a:ext>
                </a:extLst>
              </p:cNvPr>
              <p:cNvSpPr txBox="1">
                <a:spLocks noRot="1" noChangeAspect="1" noMove="1" noResize="1" noEditPoints="1" noAdjustHandles="1" noChangeArrowheads="1" noChangeShapeType="1" noTextEdit="1"/>
              </p:cNvSpPr>
              <p:nvPr/>
            </p:nvSpPr>
            <p:spPr>
              <a:xfrm>
                <a:off x="250054" y="2854171"/>
                <a:ext cx="6321859" cy="803810"/>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6466FFD-EDC9-4CDF-BBCE-03B6C235F695}"/>
                  </a:ext>
                </a:extLst>
              </p:cNvPr>
              <p:cNvSpPr txBox="1"/>
              <p:nvPr/>
            </p:nvSpPr>
            <p:spPr>
              <a:xfrm>
                <a:off x="340310" y="4071890"/>
                <a:ext cx="639829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unc>
                        <m:funcPr>
                          <m:ctrlPr>
                            <a:rPr lang="en-US" b="0" i="1" smtClean="0">
                              <a:latin typeface="Cambria Math" panose="02040503050406030204" pitchFamily="18" charset="0"/>
                              <a:sym typeface="Symbol" panose="05050102010706020507" pitchFamily="18" charset="2"/>
                            </a:rPr>
                          </m:ctrlPr>
                        </m:funcPr>
                        <m:fNa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𝑖𝑖𝑖</m:t>
                      </m:r>
                      <m:r>
                        <a:rPr lang="en-US" b="0" i="1" smtClean="0">
                          <a:latin typeface="Cambria Math" panose="02040503050406030204" pitchFamily="18" charset="0"/>
                          <a:sym typeface="Symbol" panose="05050102010706020507" pitchFamily="18" charset="2"/>
                        </a:rPr>
                        <m:t>)</m:t>
                      </m:r>
                    </m:oMath>
                  </m:oMathPara>
                </a14:m>
                <a:endParaRPr lang="th-TH" dirty="0"/>
              </a:p>
            </p:txBody>
          </p:sp>
        </mc:Choice>
        <mc:Fallback>
          <p:sp>
            <p:nvSpPr>
              <p:cNvPr id="13" name="TextBox 12">
                <a:extLst>
                  <a:ext uri="{FF2B5EF4-FFF2-40B4-BE49-F238E27FC236}">
                    <a16:creationId xmlns:a16="http://schemas.microsoft.com/office/drawing/2014/main" id="{76466FFD-EDC9-4CDF-BBCE-03B6C235F695}"/>
                  </a:ext>
                </a:extLst>
              </p:cNvPr>
              <p:cNvSpPr txBox="1">
                <a:spLocks noRot="1" noChangeAspect="1" noMove="1" noResize="1" noEditPoints="1" noAdjustHandles="1" noChangeArrowheads="1" noChangeShapeType="1" noTextEdit="1"/>
              </p:cNvSpPr>
              <p:nvPr/>
            </p:nvSpPr>
            <p:spPr>
              <a:xfrm>
                <a:off x="340310" y="4071890"/>
                <a:ext cx="6398290" cy="430887"/>
              </a:xfrm>
              <a:prstGeom prst="rect">
                <a:avLst/>
              </a:prstGeom>
              <a:blipFill>
                <a:blip r:embed="rId7"/>
                <a:stretch>
                  <a:fillRect l="-572" t="-9859" r="-1239" b="-23944"/>
                </a:stretch>
              </a:blipFill>
            </p:spPr>
            <p:txBody>
              <a:bodyPr/>
              <a:lstStyle/>
              <a:p>
                <a:r>
                  <a:rPr lang="th-TH">
                    <a:noFill/>
                  </a:rPr>
                  <a:t> </a:t>
                </a:r>
              </a:p>
            </p:txBody>
          </p:sp>
        </mc:Fallback>
      </mc:AlternateContent>
      <p:sp>
        <p:nvSpPr>
          <p:cNvPr id="2" name="TextBox 1">
            <a:extLst>
              <a:ext uri="{FF2B5EF4-FFF2-40B4-BE49-F238E27FC236}">
                <a16:creationId xmlns:a16="http://schemas.microsoft.com/office/drawing/2014/main" id="{232EF942-F0BC-4EF5-BA9B-DFAC998E2C62}"/>
              </a:ext>
            </a:extLst>
          </p:cNvPr>
          <p:cNvSpPr txBox="1"/>
          <p:nvPr/>
        </p:nvSpPr>
        <p:spPr>
          <a:xfrm>
            <a:off x="7492754" y="4216893"/>
            <a:ext cx="4456590" cy="954107"/>
          </a:xfrm>
          <a:prstGeom prst="rect">
            <a:avLst/>
          </a:prstGeom>
          <a:noFill/>
        </p:spPr>
        <p:txBody>
          <a:bodyPr wrap="square" rtlCol="0">
            <a:spAutoFit/>
          </a:bodyPr>
          <a:lstStyle/>
          <a:p>
            <a:r>
              <a:rPr lang="en-US" dirty="0"/>
              <a:t>Current </a:t>
            </a:r>
            <a:r>
              <a:rPr lang="en-US" dirty="0" err="1"/>
              <a:t>i</a:t>
            </a:r>
            <a:r>
              <a:rPr lang="en-US" dirty="0"/>
              <a:t> is maximum, when </a:t>
            </a:r>
            <a:r>
              <a:rPr lang="en-US" dirty="0" err="1"/>
              <a:t>sinwt</a:t>
            </a:r>
            <a:r>
              <a:rPr lang="en-US" dirty="0"/>
              <a:t> is unity (90</a:t>
            </a:r>
            <a:r>
              <a:rPr lang="en-US" baseline="30000" dirty="0"/>
              <a:t>0</a:t>
            </a:r>
            <a:r>
              <a:rPr lang="en-US" dirty="0"/>
              <a:t>)</a:t>
            </a:r>
            <a:endParaRPr lang="th-TH"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AB4657D-9E83-487B-9ED3-8F15AAFEDB51}"/>
                  </a:ext>
                </a:extLst>
              </p:cNvPr>
              <p:cNvSpPr txBox="1"/>
              <p:nvPr/>
            </p:nvSpPr>
            <p:spPr>
              <a:xfrm>
                <a:off x="337351" y="1367160"/>
                <a:ext cx="787856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m:t>
                          </m:r>
                          <m:r>
                            <a:rPr lang="en-US" b="0" i="1" smtClean="0">
                              <a:latin typeface="Cambria Math" panose="02040503050406030204" pitchFamily="18" charset="0"/>
                              <a:sym typeface="Symbol" panose="05050102010706020507" pitchFamily="18" charset="2"/>
                            </a:rPr>
                            <m:t>)</m:t>
                          </m:r>
                        </m:e>
                      </m:func>
                    </m:oMath>
                  </m:oMathPara>
                </a14:m>
                <a:endParaRPr lang="th-TH" dirty="0"/>
              </a:p>
            </p:txBody>
          </p:sp>
        </mc:Choice>
        <mc:Fallback>
          <p:sp>
            <p:nvSpPr>
              <p:cNvPr id="17" name="TextBox 16">
                <a:extLst>
                  <a:ext uri="{FF2B5EF4-FFF2-40B4-BE49-F238E27FC236}">
                    <a16:creationId xmlns:a16="http://schemas.microsoft.com/office/drawing/2014/main" id="{EAB4657D-9E83-487B-9ED3-8F15AAFEDB51}"/>
                  </a:ext>
                </a:extLst>
              </p:cNvPr>
              <p:cNvSpPr txBox="1">
                <a:spLocks noRot="1" noChangeAspect="1" noMove="1" noResize="1" noEditPoints="1" noAdjustHandles="1" noChangeArrowheads="1" noChangeShapeType="1" noTextEdit="1"/>
              </p:cNvSpPr>
              <p:nvPr/>
            </p:nvSpPr>
            <p:spPr>
              <a:xfrm>
                <a:off x="337351" y="1367160"/>
                <a:ext cx="7878567" cy="430887"/>
              </a:xfrm>
              <a:prstGeom prst="rect">
                <a:avLst/>
              </a:prstGeom>
              <a:blipFill>
                <a:blip r:embed="rId8"/>
                <a:stretch>
                  <a:fillRect l="-309" t="-9859" r="-1160" b="-25352"/>
                </a:stretch>
              </a:blipFill>
            </p:spPr>
            <p:txBody>
              <a:bodyPr/>
              <a:lstStyle/>
              <a:p>
                <a:r>
                  <a:rPr lang="th-TH">
                    <a:noFill/>
                  </a:rPr>
                  <a:t> </a:t>
                </a:r>
              </a:p>
            </p:txBody>
          </p:sp>
        </mc:Fallback>
      </mc:AlternateContent>
      <p:sp>
        <p:nvSpPr>
          <p:cNvPr id="18" name="TextBox 17">
            <a:extLst>
              <a:ext uri="{FF2B5EF4-FFF2-40B4-BE49-F238E27FC236}">
                <a16:creationId xmlns:a16="http://schemas.microsoft.com/office/drawing/2014/main" id="{FF25AB53-894D-4924-BFA4-3DF76B591EA7}"/>
              </a:ext>
            </a:extLst>
          </p:cNvPr>
          <p:cNvSpPr txBox="1"/>
          <p:nvPr/>
        </p:nvSpPr>
        <p:spPr>
          <a:xfrm>
            <a:off x="196789" y="5301447"/>
            <a:ext cx="11859087" cy="954107"/>
          </a:xfrm>
          <a:prstGeom prst="rect">
            <a:avLst/>
          </a:prstGeom>
          <a:noFill/>
        </p:spPr>
        <p:txBody>
          <a:bodyPr wrap="square" rtlCol="0">
            <a:spAutoFit/>
          </a:bodyPr>
          <a:lstStyle/>
          <a:p>
            <a:r>
              <a:rPr lang="en-US" dirty="0"/>
              <a:t>Compare equation (</a:t>
            </a:r>
            <a:r>
              <a:rPr lang="en-US" dirty="0" err="1"/>
              <a:t>i</a:t>
            </a:r>
            <a:r>
              <a:rPr lang="en-US" dirty="0"/>
              <a:t>) and (ii) shows that </a:t>
            </a:r>
            <a:r>
              <a:rPr lang="en-US" dirty="0" err="1"/>
              <a:t>sinwt</a:t>
            </a:r>
            <a:r>
              <a:rPr lang="en-US" dirty="0"/>
              <a:t> have same value or in Phase. And Vector diagram by V</a:t>
            </a:r>
            <a:r>
              <a:rPr lang="en-US" baseline="-25000" dirty="0"/>
              <a:t>R</a:t>
            </a:r>
            <a:r>
              <a:rPr lang="en-US" dirty="0"/>
              <a:t> and I.</a:t>
            </a:r>
            <a:endParaRPr lang="th-TH" dirty="0"/>
          </a:p>
        </p:txBody>
      </p:sp>
    </p:spTree>
    <p:extLst>
      <p:ext uri="{BB962C8B-B14F-4D97-AF65-F5344CB8AC3E}">
        <p14:creationId xmlns:p14="http://schemas.microsoft.com/office/powerpoint/2010/main" val="49402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1CF2886E-C7AA-4BD2-9CA5-9FB3D66BD56E}"/>
              </a:ext>
            </a:extLst>
          </p:cNvPr>
          <p:cNvGraphicFramePr>
            <a:graphicFrameLocks noChangeAspect="1"/>
          </p:cNvGraphicFramePr>
          <p:nvPr>
            <p:extLst>
              <p:ext uri="{D42A27DB-BD31-4B8C-83A1-F6EECF244321}">
                <p14:modId xmlns:p14="http://schemas.microsoft.com/office/powerpoint/2010/main" val="2003831827"/>
              </p:ext>
            </p:extLst>
          </p:nvPr>
        </p:nvGraphicFramePr>
        <p:xfrm>
          <a:off x="430845" y="883777"/>
          <a:ext cx="6305550" cy="2179019"/>
        </p:xfrm>
        <a:graphic>
          <a:graphicData uri="http://schemas.openxmlformats.org/presentationml/2006/ole">
            <mc:AlternateContent xmlns:mc="http://schemas.openxmlformats.org/markup-compatibility/2006">
              <mc:Choice xmlns:v="urn:schemas-microsoft-com:vml" Requires="v">
                <p:oleObj spid="_x0000_s7172" name="Bitmap Image" r:id="rId3" imgW="6305400" imgH="3009960" progId="Paint.Picture">
                  <p:embed/>
                </p:oleObj>
              </mc:Choice>
              <mc:Fallback>
                <p:oleObj name="Bitmap Image" r:id="rId3" imgW="6305400" imgH="3009960" progId="Paint.Picture">
                  <p:embed/>
                  <p:pic>
                    <p:nvPicPr>
                      <p:cNvPr id="0" name=""/>
                      <p:cNvPicPr/>
                      <p:nvPr/>
                    </p:nvPicPr>
                    <p:blipFill>
                      <a:blip r:embed="rId4"/>
                      <a:stretch>
                        <a:fillRect/>
                      </a:stretch>
                    </p:blipFill>
                    <p:spPr>
                      <a:xfrm>
                        <a:off x="430845" y="883777"/>
                        <a:ext cx="6305550" cy="2179019"/>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9CCCAD0-2E0F-4AB3-9462-AAC25CFDE482}"/>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DB58FDC-AE14-4FB3-9B81-01075D207C21}"/>
                  </a:ext>
                </a:extLst>
              </p:cNvPr>
              <p:cNvSpPr txBox="1"/>
              <p:nvPr/>
            </p:nvSpPr>
            <p:spPr>
              <a:xfrm>
                <a:off x="408372" y="3373513"/>
                <a:ext cx="1084739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𝐼𝑛𝑠𝑡𝑎𝑛𝑡𝑎𝑛𝑒𝑜𝑢𝑠</m:t>
                      </m:r>
                      <m:r>
                        <a:rPr lang="en-US" b="0" i="1" smtClean="0">
                          <a:latin typeface="Cambria Math" panose="02040503050406030204" pitchFamily="18" charset="0"/>
                        </a:rPr>
                        <m:t> </m:t>
                      </m:r>
                      <m:r>
                        <a:rPr lang="en-US" b="0" i="1" smtClean="0">
                          <a:latin typeface="Cambria Math" panose="02040503050406030204" pitchFamily="18" charset="0"/>
                        </a:rPr>
                        <m:t>𝑃𝑜𝑤𝑒𝑟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e>
                          </m:d>
                          <m:d>
                            <m:dPr>
                              <m:ctrlPr>
                                <a:rPr lang="en-US" b="0" i="1" smtClean="0">
                                  <a:latin typeface="Cambria Math" panose="02040503050406030204" pitchFamily="18" charset="0"/>
                                  <a:sym typeface="Symbol" panose="05050102010706020507" pitchFamily="18" charset="2"/>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e>
                          </m:d>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𝑠𝑖𝑛</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oMath>
                  </m:oMathPara>
                </a14:m>
                <a:endParaRPr lang="th-TH" dirty="0"/>
              </a:p>
            </p:txBody>
          </p:sp>
        </mc:Choice>
        <mc:Fallback>
          <p:sp>
            <p:nvSpPr>
              <p:cNvPr id="6" name="TextBox 5">
                <a:extLst>
                  <a:ext uri="{FF2B5EF4-FFF2-40B4-BE49-F238E27FC236}">
                    <a16:creationId xmlns:a16="http://schemas.microsoft.com/office/drawing/2014/main" id="{CDB58FDC-AE14-4FB3-9B81-01075D207C21}"/>
                  </a:ext>
                </a:extLst>
              </p:cNvPr>
              <p:cNvSpPr txBox="1">
                <a:spLocks noRot="1" noChangeAspect="1" noMove="1" noResize="1" noEditPoints="1" noAdjustHandles="1" noChangeArrowheads="1" noChangeShapeType="1" noTextEdit="1"/>
              </p:cNvSpPr>
              <p:nvPr/>
            </p:nvSpPr>
            <p:spPr>
              <a:xfrm>
                <a:off x="408372" y="3373513"/>
                <a:ext cx="10847392" cy="430887"/>
              </a:xfrm>
              <a:prstGeom prst="rect">
                <a:avLst/>
              </a:prstGeom>
              <a:blipFill>
                <a:blip r:embed="rId5"/>
                <a:stretch>
                  <a:fillRect l="-337" t="-8451" r="-169" b="-15493"/>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2FC74D8-4BEC-4E4A-B826-21D5EE789951}"/>
                  </a:ext>
                </a:extLst>
              </p:cNvPr>
              <p:cNvSpPr txBox="1"/>
              <p:nvPr/>
            </p:nvSpPr>
            <p:spPr>
              <a:xfrm>
                <a:off x="7779797" y="2296356"/>
                <a:ext cx="423000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unc>
                        <m:funcPr>
                          <m:ctrlPr>
                            <a:rPr lang="en-US" b="0" i="1" smtClean="0">
                              <a:latin typeface="Cambria Math" panose="02040503050406030204" pitchFamily="18" charset="0"/>
                              <a:sym typeface="Symbol" panose="05050102010706020507" pitchFamily="18" charset="2"/>
                            </a:rPr>
                          </m:ctrlPr>
                        </m:funcPr>
                        <m:fNa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𝑖𝑖𝑖</m:t>
                      </m:r>
                      <m:r>
                        <a:rPr lang="en-US" b="0" i="1" smtClean="0">
                          <a:latin typeface="Cambria Math" panose="02040503050406030204" pitchFamily="18" charset="0"/>
                          <a:sym typeface="Symbol" panose="05050102010706020507" pitchFamily="18" charset="2"/>
                        </a:rPr>
                        <m:t>)</m:t>
                      </m:r>
                    </m:oMath>
                  </m:oMathPara>
                </a14:m>
                <a:endParaRPr lang="th-TH" dirty="0"/>
              </a:p>
            </p:txBody>
          </p:sp>
        </mc:Choice>
        <mc:Fallback>
          <p:sp>
            <p:nvSpPr>
              <p:cNvPr id="7" name="TextBox 6">
                <a:extLst>
                  <a:ext uri="{FF2B5EF4-FFF2-40B4-BE49-F238E27FC236}">
                    <a16:creationId xmlns:a16="http://schemas.microsoft.com/office/drawing/2014/main" id="{32FC74D8-4BEC-4E4A-B826-21D5EE789951}"/>
                  </a:ext>
                </a:extLst>
              </p:cNvPr>
              <p:cNvSpPr txBox="1">
                <a:spLocks noRot="1" noChangeAspect="1" noMove="1" noResize="1" noEditPoints="1" noAdjustHandles="1" noChangeArrowheads="1" noChangeShapeType="1" noTextEdit="1"/>
              </p:cNvSpPr>
              <p:nvPr/>
            </p:nvSpPr>
            <p:spPr>
              <a:xfrm>
                <a:off x="7779797" y="2296356"/>
                <a:ext cx="4230004" cy="430887"/>
              </a:xfrm>
              <a:prstGeom prst="rect">
                <a:avLst/>
              </a:prstGeom>
              <a:blipFill>
                <a:blip r:embed="rId6"/>
                <a:stretch>
                  <a:fillRect t="-10000" r="-865" b="-25714"/>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76C06BC-4009-4E5C-8449-A879B9887EEF}"/>
                  </a:ext>
                </a:extLst>
              </p:cNvPr>
              <p:cNvSpPr txBox="1"/>
              <p:nvPr/>
            </p:nvSpPr>
            <p:spPr>
              <a:xfrm>
                <a:off x="7759084" y="1447059"/>
                <a:ext cx="4034535"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m:t>
                          </m:r>
                          <m:r>
                            <a:rPr lang="en-US" b="0" i="1" smtClean="0">
                              <a:latin typeface="Cambria Math" panose="02040503050406030204" pitchFamily="18" charset="0"/>
                              <a:sym typeface="Symbol" panose="05050102010706020507" pitchFamily="18" charset="2"/>
                            </a:rPr>
                            <m:t>)</m:t>
                          </m:r>
                        </m:e>
                      </m:func>
                    </m:oMath>
                  </m:oMathPara>
                </a14:m>
                <a:endParaRPr lang="th-TH" dirty="0"/>
              </a:p>
            </p:txBody>
          </p:sp>
        </mc:Choice>
        <mc:Fallback>
          <p:sp>
            <p:nvSpPr>
              <p:cNvPr id="8" name="TextBox 7">
                <a:extLst>
                  <a:ext uri="{FF2B5EF4-FFF2-40B4-BE49-F238E27FC236}">
                    <a16:creationId xmlns:a16="http://schemas.microsoft.com/office/drawing/2014/main" id="{976C06BC-4009-4E5C-8449-A879B9887EEF}"/>
                  </a:ext>
                </a:extLst>
              </p:cNvPr>
              <p:cNvSpPr txBox="1">
                <a:spLocks noRot="1" noChangeAspect="1" noMove="1" noResize="1" noEditPoints="1" noAdjustHandles="1" noChangeArrowheads="1" noChangeShapeType="1" noTextEdit="1"/>
              </p:cNvSpPr>
              <p:nvPr/>
            </p:nvSpPr>
            <p:spPr>
              <a:xfrm>
                <a:off x="7759084" y="1447059"/>
                <a:ext cx="4034535" cy="430887"/>
              </a:xfrm>
              <a:prstGeom prst="rect">
                <a:avLst/>
              </a:prstGeom>
              <a:blipFill>
                <a:blip r:embed="rId7"/>
                <a:stretch>
                  <a:fillRect t="-9859" b="-25352"/>
                </a:stretch>
              </a:blipFill>
            </p:spPr>
            <p:txBody>
              <a:bodyPr/>
              <a:lstStyle/>
              <a:p>
                <a:r>
                  <a:rPr lang="th-TH">
                    <a:noFill/>
                  </a:rPr>
                  <a:t> </a:t>
                </a:r>
              </a:p>
            </p:txBody>
          </p:sp>
        </mc:Fallback>
      </mc:AlternateContent>
      <p:sp>
        <p:nvSpPr>
          <p:cNvPr id="9" name="Rectangle 8">
            <a:extLst>
              <a:ext uri="{FF2B5EF4-FFF2-40B4-BE49-F238E27FC236}">
                <a16:creationId xmlns:a16="http://schemas.microsoft.com/office/drawing/2014/main" id="{C55C9A9B-4028-4BEE-9514-EA4B7DFF1E97}"/>
              </a:ext>
            </a:extLst>
          </p:cNvPr>
          <p:cNvSpPr/>
          <p:nvPr/>
        </p:nvSpPr>
        <p:spPr>
          <a:xfrm>
            <a:off x="7590408" y="1029810"/>
            <a:ext cx="4314548" cy="19708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26F7FAD-57AB-410A-BE9D-682D05209898}"/>
                  </a:ext>
                </a:extLst>
              </p:cNvPr>
              <p:cNvSpPr txBox="1"/>
              <p:nvPr/>
            </p:nvSpPr>
            <p:spPr>
              <a:xfrm>
                <a:off x="347708" y="3996430"/>
                <a:ext cx="8512459" cy="60952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𝑠𝑖𝑛</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oMath>
                </a14:m>
                <a:r>
                  <a:rPr lang="en-US" dirty="0"/>
                  <a:t> (2</a:t>
                </a:r>
                <a:r>
                  <a:rPr lang="en-US" b="0"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𝑠𝑖𝑛</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oMath>
                </a14:m>
                <a:r>
                  <a:rPr lang="en-US" dirty="0"/>
                  <a:t>) =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th-TH" dirty="0"/>
              </a:p>
            </p:txBody>
          </p:sp>
        </mc:Choice>
        <mc:Fallback>
          <p:sp>
            <p:nvSpPr>
              <p:cNvPr id="10" name="TextBox 9">
                <a:extLst>
                  <a:ext uri="{FF2B5EF4-FFF2-40B4-BE49-F238E27FC236}">
                    <a16:creationId xmlns:a16="http://schemas.microsoft.com/office/drawing/2014/main" id="{526F7FAD-57AB-410A-BE9D-682D05209898}"/>
                  </a:ext>
                </a:extLst>
              </p:cNvPr>
              <p:cNvSpPr txBox="1">
                <a:spLocks noRot="1" noChangeAspect="1" noMove="1" noResize="1" noEditPoints="1" noAdjustHandles="1" noChangeArrowheads="1" noChangeShapeType="1" noTextEdit="1"/>
              </p:cNvSpPr>
              <p:nvPr/>
            </p:nvSpPr>
            <p:spPr>
              <a:xfrm>
                <a:off x="347708" y="3996430"/>
                <a:ext cx="8512459" cy="609526"/>
              </a:xfrm>
              <a:prstGeom prst="rect">
                <a:avLst/>
              </a:prstGeom>
              <a:blipFill>
                <a:blip r:embed="rId8"/>
                <a:stretch>
                  <a:fillRect t="-2000" b="-21000"/>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162101D-0367-4878-96A9-E5B626798BB8}"/>
                  </a:ext>
                </a:extLst>
              </p:cNvPr>
              <p:cNvSpPr txBox="1"/>
              <p:nvPr/>
            </p:nvSpPr>
            <p:spPr>
              <a:xfrm>
                <a:off x="633273" y="4867921"/>
                <a:ext cx="4003725" cy="803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oMath>
                  </m:oMathPara>
                </a14:m>
                <a:endParaRPr lang="th-TH" dirty="0"/>
              </a:p>
            </p:txBody>
          </p:sp>
        </mc:Choice>
        <mc:Fallback>
          <p:sp>
            <p:nvSpPr>
              <p:cNvPr id="13" name="TextBox 12">
                <a:extLst>
                  <a:ext uri="{FF2B5EF4-FFF2-40B4-BE49-F238E27FC236}">
                    <a16:creationId xmlns:a16="http://schemas.microsoft.com/office/drawing/2014/main" id="{2162101D-0367-4878-96A9-E5B626798BB8}"/>
                  </a:ext>
                </a:extLst>
              </p:cNvPr>
              <p:cNvSpPr txBox="1">
                <a:spLocks noRot="1" noChangeAspect="1" noMove="1" noResize="1" noEditPoints="1" noAdjustHandles="1" noChangeArrowheads="1" noChangeShapeType="1" noTextEdit="1"/>
              </p:cNvSpPr>
              <p:nvPr/>
            </p:nvSpPr>
            <p:spPr>
              <a:xfrm>
                <a:off x="633273" y="4867921"/>
                <a:ext cx="4003725" cy="803810"/>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4733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1CF2886E-C7AA-4BD2-9CA5-9FB3D66BD56E}"/>
              </a:ext>
            </a:extLst>
          </p:cNvPr>
          <p:cNvGraphicFramePr>
            <a:graphicFrameLocks noChangeAspect="1"/>
          </p:cNvGraphicFramePr>
          <p:nvPr>
            <p:extLst>
              <p:ext uri="{D42A27DB-BD31-4B8C-83A1-F6EECF244321}">
                <p14:modId xmlns:p14="http://schemas.microsoft.com/office/powerpoint/2010/main" val="2250687626"/>
              </p:ext>
            </p:extLst>
          </p:nvPr>
        </p:nvGraphicFramePr>
        <p:xfrm>
          <a:off x="430845" y="883777"/>
          <a:ext cx="6305550" cy="1850545"/>
        </p:xfrm>
        <a:graphic>
          <a:graphicData uri="http://schemas.openxmlformats.org/presentationml/2006/ole">
            <mc:AlternateContent xmlns:mc="http://schemas.openxmlformats.org/markup-compatibility/2006">
              <mc:Choice xmlns:v="urn:schemas-microsoft-com:vml" Requires="v">
                <p:oleObj spid="_x0000_s8196" name="Bitmap Image" r:id="rId3" imgW="6305400" imgH="3009960" progId="Paint.Picture">
                  <p:embed/>
                </p:oleObj>
              </mc:Choice>
              <mc:Fallback>
                <p:oleObj name="Bitmap Image" r:id="rId3" imgW="6305400" imgH="3009960" progId="Paint.Picture">
                  <p:embed/>
                  <p:pic>
                    <p:nvPicPr>
                      <p:cNvPr id="4" name="Object 3">
                        <a:extLst>
                          <a:ext uri="{FF2B5EF4-FFF2-40B4-BE49-F238E27FC236}">
                            <a16:creationId xmlns:a16="http://schemas.microsoft.com/office/drawing/2014/main" id="{1CF2886E-C7AA-4BD2-9CA5-9FB3D66BD56E}"/>
                          </a:ext>
                        </a:extLst>
                      </p:cNvPr>
                      <p:cNvPicPr/>
                      <p:nvPr/>
                    </p:nvPicPr>
                    <p:blipFill>
                      <a:blip r:embed="rId4"/>
                      <a:stretch>
                        <a:fillRect/>
                      </a:stretch>
                    </p:blipFill>
                    <p:spPr>
                      <a:xfrm>
                        <a:off x="430845" y="883777"/>
                        <a:ext cx="6305550" cy="185054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9CCCAD0-2E0F-4AB3-9462-AAC25CFDE482}"/>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2FC74D8-4BEC-4E4A-B826-21D5EE789951}"/>
                  </a:ext>
                </a:extLst>
              </p:cNvPr>
              <p:cNvSpPr txBox="1"/>
              <p:nvPr/>
            </p:nvSpPr>
            <p:spPr>
              <a:xfrm>
                <a:off x="7779797" y="2296356"/>
                <a:ext cx="423000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unc>
                        <m:funcPr>
                          <m:ctrlPr>
                            <a:rPr lang="en-US" b="0" i="1" smtClean="0">
                              <a:latin typeface="Cambria Math" panose="02040503050406030204" pitchFamily="18" charset="0"/>
                              <a:sym typeface="Symbol" panose="05050102010706020507" pitchFamily="18" charset="2"/>
                            </a:rPr>
                          </m:ctrlPr>
                        </m:funcPr>
                        <m:fNa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𝑖𝑖𝑖</m:t>
                      </m:r>
                      <m:r>
                        <a:rPr lang="en-US" b="0" i="1" smtClean="0">
                          <a:latin typeface="Cambria Math" panose="02040503050406030204" pitchFamily="18" charset="0"/>
                          <a:sym typeface="Symbol" panose="05050102010706020507" pitchFamily="18" charset="2"/>
                        </a:rPr>
                        <m:t>)</m:t>
                      </m:r>
                    </m:oMath>
                  </m:oMathPara>
                </a14:m>
                <a:endParaRPr lang="th-TH" dirty="0"/>
              </a:p>
            </p:txBody>
          </p:sp>
        </mc:Choice>
        <mc:Fallback>
          <p:sp>
            <p:nvSpPr>
              <p:cNvPr id="7" name="TextBox 6">
                <a:extLst>
                  <a:ext uri="{FF2B5EF4-FFF2-40B4-BE49-F238E27FC236}">
                    <a16:creationId xmlns:a16="http://schemas.microsoft.com/office/drawing/2014/main" id="{32FC74D8-4BEC-4E4A-B826-21D5EE789951}"/>
                  </a:ext>
                </a:extLst>
              </p:cNvPr>
              <p:cNvSpPr txBox="1">
                <a:spLocks noRot="1" noChangeAspect="1" noMove="1" noResize="1" noEditPoints="1" noAdjustHandles="1" noChangeArrowheads="1" noChangeShapeType="1" noTextEdit="1"/>
              </p:cNvSpPr>
              <p:nvPr/>
            </p:nvSpPr>
            <p:spPr>
              <a:xfrm>
                <a:off x="7779797" y="2296356"/>
                <a:ext cx="4230004" cy="430887"/>
              </a:xfrm>
              <a:prstGeom prst="rect">
                <a:avLst/>
              </a:prstGeom>
              <a:blipFill>
                <a:blip r:embed="rId5"/>
                <a:stretch>
                  <a:fillRect t="-10000" r="-865" b="-25714"/>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76C06BC-4009-4E5C-8449-A879B9887EEF}"/>
                  </a:ext>
                </a:extLst>
              </p:cNvPr>
              <p:cNvSpPr txBox="1"/>
              <p:nvPr/>
            </p:nvSpPr>
            <p:spPr>
              <a:xfrm>
                <a:off x="7759084" y="1447059"/>
                <a:ext cx="4034535"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m:t>
                          </m:r>
                          <m:r>
                            <a:rPr lang="en-US" b="0" i="1" smtClean="0">
                              <a:latin typeface="Cambria Math" panose="02040503050406030204" pitchFamily="18" charset="0"/>
                              <a:sym typeface="Symbol" panose="05050102010706020507" pitchFamily="18" charset="2"/>
                            </a:rPr>
                            <m:t>)</m:t>
                          </m:r>
                        </m:e>
                      </m:func>
                    </m:oMath>
                  </m:oMathPara>
                </a14:m>
                <a:endParaRPr lang="th-TH" dirty="0"/>
              </a:p>
            </p:txBody>
          </p:sp>
        </mc:Choice>
        <mc:Fallback>
          <p:sp>
            <p:nvSpPr>
              <p:cNvPr id="8" name="TextBox 7">
                <a:extLst>
                  <a:ext uri="{FF2B5EF4-FFF2-40B4-BE49-F238E27FC236}">
                    <a16:creationId xmlns:a16="http://schemas.microsoft.com/office/drawing/2014/main" id="{976C06BC-4009-4E5C-8449-A879B9887EEF}"/>
                  </a:ext>
                </a:extLst>
              </p:cNvPr>
              <p:cNvSpPr txBox="1">
                <a:spLocks noRot="1" noChangeAspect="1" noMove="1" noResize="1" noEditPoints="1" noAdjustHandles="1" noChangeArrowheads="1" noChangeShapeType="1" noTextEdit="1"/>
              </p:cNvSpPr>
              <p:nvPr/>
            </p:nvSpPr>
            <p:spPr>
              <a:xfrm>
                <a:off x="7759084" y="1447059"/>
                <a:ext cx="4034535" cy="430887"/>
              </a:xfrm>
              <a:prstGeom prst="rect">
                <a:avLst/>
              </a:prstGeom>
              <a:blipFill>
                <a:blip r:embed="rId6"/>
                <a:stretch>
                  <a:fillRect t="-9859" b="-25352"/>
                </a:stretch>
              </a:blipFill>
            </p:spPr>
            <p:txBody>
              <a:bodyPr/>
              <a:lstStyle/>
              <a:p>
                <a:r>
                  <a:rPr lang="th-TH">
                    <a:noFill/>
                  </a:rPr>
                  <a:t> </a:t>
                </a:r>
              </a:p>
            </p:txBody>
          </p:sp>
        </mc:Fallback>
      </mc:AlternateContent>
      <p:sp>
        <p:nvSpPr>
          <p:cNvPr id="9" name="Rectangle 8">
            <a:extLst>
              <a:ext uri="{FF2B5EF4-FFF2-40B4-BE49-F238E27FC236}">
                <a16:creationId xmlns:a16="http://schemas.microsoft.com/office/drawing/2014/main" id="{C55C9A9B-4028-4BEE-9514-EA4B7DFF1E97}"/>
              </a:ext>
            </a:extLst>
          </p:cNvPr>
          <p:cNvSpPr/>
          <p:nvPr/>
        </p:nvSpPr>
        <p:spPr>
          <a:xfrm>
            <a:off x="7590408" y="1029810"/>
            <a:ext cx="4314548" cy="19708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9EA6F44-1A7B-4734-AFC0-10A3CFD62640}"/>
                  </a:ext>
                </a:extLst>
              </p:cNvPr>
              <p:cNvSpPr txBox="1"/>
              <p:nvPr/>
            </p:nvSpPr>
            <p:spPr>
              <a:xfrm>
                <a:off x="544495" y="2826057"/>
                <a:ext cx="4003725" cy="803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oMath>
                  </m:oMathPara>
                </a14:m>
                <a:endParaRPr lang="th-TH" dirty="0"/>
              </a:p>
            </p:txBody>
          </p:sp>
        </mc:Choice>
        <mc:Fallback>
          <p:sp>
            <p:nvSpPr>
              <p:cNvPr id="11" name="TextBox 10">
                <a:extLst>
                  <a:ext uri="{FF2B5EF4-FFF2-40B4-BE49-F238E27FC236}">
                    <a16:creationId xmlns:a16="http://schemas.microsoft.com/office/drawing/2014/main" id="{19EA6F44-1A7B-4734-AFC0-10A3CFD62640}"/>
                  </a:ext>
                </a:extLst>
              </p:cNvPr>
              <p:cNvSpPr txBox="1">
                <a:spLocks noRot="1" noChangeAspect="1" noMove="1" noResize="1" noEditPoints="1" noAdjustHandles="1" noChangeArrowheads="1" noChangeShapeType="1" noTextEdit="1"/>
              </p:cNvSpPr>
              <p:nvPr/>
            </p:nvSpPr>
            <p:spPr>
              <a:xfrm>
                <a:off x="544495" y="2826057"/>
                <a:ext cx="4003725" cy="80381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1D0A3E3-F8F5-4E24-A9FE-99F0D2165CF6}"/>
                  </a:ext>
                </a:extLst>
              </p:cNvPr>
              <p:cNvSpPr txBox="1"/>
              <p:nvPr/>
            </p:nvSpPr>
            <p:spPr>
              <a:xfrm>
                <a:off x="195309" y="3808520"/>
                <a:ext cx="11996691" cy="1311385"/>
              </a:xfrm>
              <a:prstGeom prst="rect">
                <a:avLst/>
              </a:prstGeom>
              <a:noFill/>
            </p:spPr>
            <p:txBody>
              <a:bodyPr wrap="square" rtlCol="0">
                <a:spAutoFit/>
              </a:bodyPr>
              <a:lstStyle/>
              <a:p>
                <a:r>
                  <a:rPr lang="en-US" dirty="0"/>
                  <a:t>So Power consists of Constant Part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oMath>
                </a14:m>
                <a:r>
                  <a:rPr lang="en-US" dirty="0"/>
                  <a:t>)  and Fluctuating Part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oMath>
                </a14:m>
                <a:r>
                  <a:rPr lang="en-US" dirty="0"/>
                  <a:t>).</a:t>
                </a:r>
              </a:p>
              <a:p>
                <a:r>
                  <a:rPr lang="en-US" dirty="0"/>
                  <a:t>The Average value of complete cycle is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oMath>
                </a14:m>
                <a:r>
                  <a:rPr lang="en-US" dirty="0"/>
                  <a:t>) = zero, The power </a:t>
                </a:r>
                <a:endParaRPr lang="th-TH" dirty="0"/>
              </a:p>
            </p:txBody>
          </p:sp>
        </mc:Choice>
        <mc:Fallback>
          <p:sp>
            <p:nvSpPr>
              <p:cNvPr id="2" name="TextBox 1">
                <a:extLst>
                  <a:ext uri="{FF2B5EF4-FFF2-40B4-BE49-F238E27FC236}">
                    <a16:creationId xmlns:a16="http://schemas.microsoft.com/office/drawing/2014/main" id="{61D0A3E3-F8F5-4E24-A9FE-99F0D2165CF6}"/>
                  </a:ext>
                </a:extLst>
              </p:cNvPr>
              <p:cNvSpPr txBox="1">
                <a:spLocks noRot="1" noChangeAspect="1" noMove="1" noResize="1" noEditPoints="1" noAdjustHandles="1" noChangeArrowheads="1" noChangeShapeType="1" noTextEdit="1"/>
              </p:cNvSpPr>
              <p:nvPr/>
            </p:nvSpPr>
            <p:spPr>
              <a:xfrm>
                <a:off x="195309" y="3808520"/>
                <a:ext cx="11996691" cy="1311385"/>
              </a:xfrm>
              <a:prstGeom prst="rect">
                <a:avLst/>
              </a:prstGeom>
              <a:blipFill>
                <a:blip r:embed="rId8"/>
                <a:stretch>
                  <a:fillRect l="-1016" b="-6047"/>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9300887-B660-4475-AE90-88C53CF1769D}"/>
                  </a:ext>
                </a:extLst>
              </p:cNvPr>
              <p:cNvSpPr txBox="1"/>
              <p:nvPr/>
            </p:nvSpPr>
            <p:spPr>
              <a:xfrm>
                <a:off x="126505" y="5526599"/>
                <a:ext cx="9399233" cy="9794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m:oMathPara>
                </a14:m>
                <a:endParaRPr lang="th-TH" dirty="0"/>
              </a:p>
            </p:txBody>
          </p:sp>
        </mc:Choice>
        <mc:Fallback>
          <p:sp>
            <p:nvSpPr>
              <p:cNvPr id="14" name="TextBox 13">
                <a:extLst>
                  <a:ext uri="{FF2B5EF4-FFF2-40B4-BE49-F238E27FC236}">
                    <a16:creationId xmlns:a16="http://schemas.microsoft.com/office/drawing/2014/main" id="{39300887-B660-4475-AE90-88C53CF1769D}"/>
                  </a:ext>
                </a:extLst>
              </p:cNvPr>
              <p:cNvSpPr txBox="1">
                <a:spLocks noRot="1" noChangeAspect="1" noMove="1" noResize="1" noEditPoints="1" noAdjustHandles="1" noChangeArrowheads="1" noChangeShapeType="1" noTextEdit="1"/>
              </p:cNvSpPr>
              <p:nvPr/>
            </p:nvSpPr>
            <p:spPr>
              <a:xfrm>
                <a:off x="126505" y="5526599"/>
                <a:ext cx="9399233" cy="979499"/>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22276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CCCAD0-2E0F-4AB3-9462-AAC25CFDE482}"/>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9300887-B660-4475-AE90-88C53CF1769D}"/>
                  </a:ext>
                </a:extLst>
              </p:cNvPr>
              <p:cNvSpPr txBox="1"/>
              <p:nvPr/>
            </p:nvSpPr>
            <p:spPr>
              <a:xfrm>
                <a:off x="401713" y="1070009"/>
                <a:ext cx="9399233" cy="9794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m:oMathPara>
                </a14:m>
                <a:endParaRPr lang="th-TH" dirty="0"/>
              </a:p>
            </p:txBody>
          </p:sp>
        </mc:Choice>
        <mc:Fallback>
          <p:sp>
            <p:nvSpPr>
              <p:cNvPr id="14" name="TextBox 13">
                <a:extLst>
                  <a:ext uri="{FF2B5EF4-FFF2-40B4-BE49-F238E27FC236}">
                    <a16:creationId xmlns:a16="http://schemas.microsoft.com/office/drawing/2014/main" id="{39300887-B660-4475-AE90-88C53CF1769D}"/>
                  </a:ext>
                </a:extLst>
              </p:cNvPr>
              <p:cNvSpPr txBox="1">
                <a:spLocks noRot="1" noChangeAspect="1" noMove="1" noResize="1" noEditPoints="1" noAdjustHandles="1" noChangeArrowheads="1" noChangeShapeType="1" noTextEdit="1"/>
              </p:cNvSpPr>
              <p:nvPr/>
            </p:nvSpPr>
            <p:spPr>
              <a:xfrm>
                <a:off x="401713" y="1070009"/>
                <a:ext cx="9399233" cy="97949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D1BD535-E48C-4A61-9195-6714F4C1BCF9}"/>
                  </a:ext>
                </a:extLst>
              </p:cNvPr>
              <p:cNvSpPr txBox="1"/>
              <p:nvPr/>
            </p:nvSpPr>
            <p:spPr>
              <a:xfrm>
                <a:off x="270028" y="2198953"/>
                <a:ext cx="9399233" cy="9794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𝑐𝑜𝑠</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m:oMathPara>
                </a14:m>
                <a:endParaRPr lang="th-TH" dirty="0"/>
              </a:p>
            </p:txBody>
          </p:sp>
        </mc:Choice>
        <mc:Fallback>
          <p:sp>
            <p:nvSpPr>
              <p:cNvPr id="10" name="TextBox 9">
                <a:extLst>
                  <a:ext uri="{FF2B5EF4-FFF2-40B4-BE49-F238E27FC236}">
                    <a16:creationId xmlns:a16="http://schemas.microsoft.com/office/drawing/2014/main" id="{9D1BD535-E48C-4A61-9195-6714F4C1BCF9}"/>
                  </a:ext>
                </a:extLst>
              </p:cNvPr>
              <p:cNvSpPr txBox="1">
                <a:spLocks noRot="1" noChangeAspect="1" noMove="1" noResize="1" noEditPoints="1" noAdjustHandles="1" noChangeArrowheads="1" noChangeShapeType="1" noTextEdit="1"/>
              </p:cNvSpPr>
              <p:nvPr/>
            </p:nvSpPr>
            <p:spPr>
              <a:xfrm>
                <a:off x="270028" y="2198953"/>
                <a:ext cx="9399233" cy="97949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A3711A0-D433-4EE2-8295-7C588C9729BA}"/>
                  </a:ext>
                </a:extLst>
              </p:cNvPr>
              <p:cNvSpPr txBox="1"/>
              <p:nvPr/>
            </p:nvSpPr>
            <p:spPr>
              <a:xfrm>
                <a:off x="3355758" y="3515557"/>
                <a:ext cx="4283032" cy="634661"/>
              </a:xfrm>
              <a:prstGeom prst="rect">
                <a:avLst/>
              </a:prstGeom>
              <a:noFill/>
            </p:spPr>
            <p:txBody>
              <a:bodyPr wrap="none" lIns="0" tIns="0" rIns="0" bIns="0" rtlCol="0">
                <a:spAutoFit/>
              </a:bodyPr>
              <a:lstStyle/>
              <a:p>
                <a14:m>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US" b="0" i="1" smtClean="0">
                            <a:latin typeface="Cambria Math" panose="02040503050406030204" pitchFamily="18" charset="0"/>
                          </a:rPr>
                          <m:t>𝑟𝑚𝑠</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a14:m>
                <a:r>
                  <a:rPr lang="en-US" b="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a14:m>
                <a:r>
                  <a:rPr lang="en-GB" dirty="0"/>
                  <a:t> =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𝑝𝑒𝑎𝑘</m:t>
                        </m:r>
                      </m:sub>
                    </m:sSub>
                  </m:oMath>
                </a14:m>
                <a:r>
                  <a:rPr lang="en-GB" dirty="0"/>
                  <a:t> </a:t>
                </a:r>
                <a:endParaRPr lang="th-TH" dirty="0"/>
              </a:p>
            </p:txBody>
          </p:sp>
        </mc:Choice>
        <mc:Fallback>
          <p:sp>
            <p:nvSpPr>
              <p:cNvPr id="6" name="TextBox 5">
                <a:extLst>
                  <a:ext uri="{FF2B5EF4-FFF2-40B4-BE49-F238E27FC236}">
                    <a16:creationId xmlns:a16="http://schemas.microsoft.com/office/drawing/2014/main" id="{FA3711A0-D433-4EE2-8295-7C588C9729BA}"/>
                  </a:ext>
                </a:extLst>
              </p:cNvPr>
              <p:cNvSpPr txBox="1">
                <a:spLocks noRot="1" noChangeAspect="1" noMove="1" noResize="1" noEditPoints="1" noAdjustHandles="1" noChangeArrowheads="1" noChangeShapeType="1" noTextEdit="1"/>
              </p:cNvSpPr>
              <p:nvPr/>
            </p:nvSpPr>
            <p:spPr>
              <a:xfrm>
                <a:off x="3355758" y="3515557"/>
                <a:ext cx="4283032" cy="634661"/>
              </a:xfrm>
              <a:prstGeom prst="rect">
                <a:avLst/>
              </a:prstGeom>
              <a:blipFill>
                <a:blip r:embed="rId5"/>
                <a:stretch>
                  <a:fillRect t="-1923" b="-16346"/>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5C09D64-FFAA-4122-B8EC-A2B8771DCA14}"/>
                  </a:ext>
                </a:extLst>
              </p:cNvPr>
              <p:cNvSpPr txBox="1"/>
              <p:nvPr/>
            </p:nvSpPr>
            <p:spPr>
              <a:xfrm>
                <a:off x="457938" y="4712813"/>
                <a:ext cx="9399233" cy="9794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r>
                        <a:rPr lang="en-US"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US" b="0" i="1" smtClean="0">
                              <a:latin typeface="Cambria Math" panose="02040503050406030204" pitchFamily="18" charset="0"/>
                            </a:rPr>
                            <m:t>𝑟𝑚𝑠</m:t>
                          </m:r>
                        </m:sub>
                      </m:sSub>
                      <m:sSub>
                        <m:sSubPr>
                          <m:ctrlPr>
                            <a:rPr lang="th-TH"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𝐼</m:t>
                          </m:r>
                        </m:e>
                        <m:sub>
                          <m:r>
                            <a:rPr lang="en-US" b="0" i="1" smtClean="0">
                              <a:latin typeface="Cambria Math" panose="02040503050406030204" pitchFamily="18" charset="0"/>
                            </a:rPr>
                            <m:t>𝑟𝑚𝑠</m:t>
                          </m:r>
                        </m:sub>
                      </m:sSub>
                    </m:oMath>
                  </m:oMathPara>
                </a14:m>
                <a:endParaRPr lang="th-TH" dirty="0"/>
              </a:p>
            </p:txBody>
          </p:sp>
        </mc:Choice>
        <mc:Fallback>
          <p:sp>
            <p:nvSpPr>
              <p:cNvPr id="13" name="TextBox 12">
                <a:extLst>
                  <a:ext uri="{FF2B5EF4-FFF2-40B4-BE49-F238E27FC236}">
                    <a16:creationId xmlns:a16="http://schemas.microsoft.com/office/drawing/2014/main" id="{65C09D64-FFAA-4122-B8EC-A2B8771DCA14}"/>
                  </a:ext>
                </a:extLst>
              </p:cNvPr>
              <p:cNvSpPr txBox="1">
                <a:spLocks noRot="1" noChangeAspect="1" noMove="1" noResize="1" noEditPoints="1" noAdjustHandles="1" noChangeArrowheads="1" noChangeShapeType="1" noTextEdit="1"/>
              </p:cNvSpPr>
              <p:nvPr/>
            </p:nvSpPr>
            <p:spPr>
              <a:xfrm>
                <a:off x="457938" y="4712813"/>
                <a:ext cx="9399233" cy="979499"/>
              </a:xfrm>
              <a:prstGeom prst="rect">
                <a:avLst/>
              </a:prstGeom>
              <a:blipFill>
                <a:blip r:embed="rId6"/>
                <a:stretch>
                  <a:fillRect/>
                </a:stretch>
              </a:blipFill>
            </p:spPr>
            <p:txBody>
              <a:bodyPr/>
              <a:lstStyle/>
              <a:p>
                <a:r>
                  <a:rPr lang="th-TH">
                    <a:noFill/>
                  </a:rPr>
                  <a:t> </a:t>
                </a:r>
              </a:p>
            </p:txBody>
          </p:sp>
        </mc:Fallback>
      </mc:AlternateContent>
      <p:sp>
        <p:nvSpPr>
          <p:cNvPr id="12" name="Rectangle 11">
            <a:extLst>
              <a:ext uri="{FF2B5EF4-FFF2-40B4-BE49-F238E27FC236}">
                <a16:creationId xmlns:a16="http://schemas.microsoft.com/office/drawing/2014/main" id="{CC65A98B-FDAC-4B20-9AD0-AD7D3A05B2EC}"/>
              </a:ext>
            </a:extLst>
          </p:cNvPr>
          <p:cNvSpPr/>
          <p:nvPr/>
        </p:nvSpPr>
        <p:spPr>
          <a:xfrm>
            <a:off x="3027285" y="3258105"/>
            <a:ext cx="4971496" cy="113634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graphicFrame>
        <p:nvGraphicFramePr>
          <p:cNvPr id="15" name="Object 14">
            <a:extLst>
              <a:ext uri="{FF2B5EF4-FFF2-40B4-BE49-F238E27FC236}">
                <a16:creationId xmlns:a16="http://schemas.microsoft.com/office/drawing/2014/main" id="{ED86C426-F835-45CE-88BE-8961962826DF}"/>
              </a:ext>
            </a:extLst>
          </p:cNvPr>
          <p:cNvGraphicFramePr>
            <a:graphicFrameLocks noChangeAspect="1"/>
          </p:cNvGraphicFramePr>
          <p:nvPr>
            <p:extLst>
              <p:ext uri="{D42A27DB-BD31-4B8C-83A1-F6EECF244321}">
                <p14:modId xmlns:p14="http://schemas.microsoft.com/office/powerpoint/2010/main" val="2548663721"/>
              </p:ext>
            </p:extLst>
          </p:nvPr>
        </p:nvGraphicFramePr>
        <p:xfrm>
          <a:off x="7412853" y="4461477"/>
          <a:ext cx="4845451" cy="1850545"/>
        </p:xfrm>
        <a:graphic>
          <a:graphicData uri="http://schemas.openxmlformats.org/presentationml/2006/ole">
            <mc:AlternateContent xmlns:mc="http://schemas.openxmlformats.org/markup-compatibility/2006">
              <mc:Choice xmlns:v="urn:schemas-microsoft-com:vml" Requires="v">
                <p:oleObj spid="_x0000_s9220" name="Bitmap Image" r:id="rId7" imgW="6305400" imgH="3009960" progId="Paint.Picture">
                  <p:embed/>
                </p:oleObj>
              </mc:Choice>
              <mc:Fallback>
                <p:oleObj name="Bitmap Image" r:id="rId7" imgW="6305400" imgH="3009960" progId="Paint.Picture">
                  <p:embed/>
                  <p:pic>
                    <p:nvPicPr>
                      <p:cNvPr id="4" name="Object 3">
                        <a:extLst>
                          <a:ext uri="{FF2B5EF4-FFF2-40B4-BE49-F238E27FC236}">
                            <a16:creationId xmlns:a16="http://schemas.microsoft.com/office/drawing/2014/main" id="{1CF2886E-C7AA-4BD2-9CA5-9FB3D66BD56E}"/>
                          </a:ext>
                        </a:extLst>
                      </p:cNvPr>
                      <p:cNvPicPr/>
                      <p:nvPr/>
                    </p:nvPicPr>
                    <p:blipFill>
                      <a:blip r:embed="rId8"/>
                      <a:stretch>
                        <a:fillRect/>
                      </a:stretch>
                    </p:blipFill>
                    <p:spPr>
                      <a:xfrm>
                        <a:off x="7412853" y="4461477"/>
                        <a:ext cx="4845451" cy="185054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6CAD0C1E-36E4-472B-B17F-96B51A85B034}"/>
              </a:ext>
            </a:extLst>
          </p:cNvPr>
          <p:cNvSpPr txBox="1"/>
          <p:nvPr/>
        </p:nvSpPr>
        <p:spPr>
          <a:xfrm>
            <a:off x="257452" y="5850384"/>
            <a:ext cx="7803472" cy="523220"/>
          </a:xfrm>
          <a:prstGeom prst="rect">
            <a:avLst/>
          </a:prstGeom>
          <a:noFill/>
        </p:spPr>
        <p:txBody>
          <a:bodyPr wrap="square" rtlCol="0">
            <a:spAutoFit/>
          </a:bodyPr>
          <a:lstStyle/>
          <a:p>
            <a:r>
              <a:rPr lang="en-US" dirty="0"/>
              <a:t>In Power wave there is no negative cycle at any time </a:t>
            </a:r>
            <a:endParaRPr lang="th-TH" dirty="0"/>
          </a:p>
        </p:txBody>
      </p:sp>
    </p:spTree>
    <p:extLst>
      <p:ext uri="{BB962C8B-B14F-4D97-AF65-F5344CB8AC3E}">
        <p14:creationId xmlns:p14="http://schemas.microsoft.com/office/powerpoint/2010/main" val="36563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CCCAD0-2E0F-4AB3-9462-AAC25CFDE482}"/>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5C09D64-FFAA-4122-B8EC-A2B8771DCA14}"/>
                  </a:ext>
                </a:extLst>
              </p:cNvPr>
              <p:cNvSpPr txBox="1"/>
              <p:nvPr/>
            </p:nvSpPr>
            <p:spPr>
              <a:xfrm>
                <a:off x="0" y="1516852"/>
                <a:ext cx="9399233" cy="9794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r>
                        <a:rPr lang="en-US"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US" b="0" i="1" smtClean="0">
                              <a:latin typeface="Cambria Math" panose="02040503050406030204" pitchFamily="18" charset="0"/>
                            </a:rPr>
                            <m:t>𝑟𝑚𝑠</m:t>
                          </m:r>
                        </m:sub>
                      </m:sSub>
                      <m:sSub>
                        <m:sSubPr>
                          <m:ctrlPr>
                            <a:rPr lang="th-TH"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𝐼</m:t>
                          </m:r>
                        </m:e>
                        <m:sub>
                          <m:r>
                            <a:rPr lang="en-US" b="0" i="1" smtClean="0">
                              <a:latin typeface="Cambria Math" panose="02040503050406030204" pitchFamily="18" charset="0"/>
                            </a:rPr>
                            <m:t>𝑟𝑚𝑠</m:t>
                          </m:r>
                        </m:sub>
                      </m:sSub>
                    </m:oMath>
                  </m:oMathPara>
                </a14:m>
                <a:endParaRPr lang="th-TH" dirty="0"/>
              </a:p>
            </p:txBody>
          </p:sp>
        </mc:Choice>
        <mc:Fallback>
          <p:sp>
            <p:nvSpPr>
              <p:cNvPr id="13" name="TextBox 12">
                <a:extLst>
                  <a:ext uri="{FF2B5EF4-FFF2-40B4-BE49-F238E27FC236}">
                    <a16:creationId xmlns:a16="http://schemas.microsoft.com/office/drawing/2014/main" id="{65C09D64-FFAA-4122-B8EC-A2B8771DCA14}"/>
                  </a:ext>
                </a:extLst>
              </p:cNvPr>
              <p:cNvSpPr txBox="1">
                <a:spLocks noRot="1" noChangeAspect="1" noMove="1" noResize="1" noEditPoints="1" noAdjustHandles="1" noChangeArrowheads="1" noChangeShapeType="1" noTextEdit="1"/>
              </p:cNvSpPr>
              <p:nvPr/>
            </p:nvSpPr>
            <p:spPr>
              <a:xfrm>
                <a:off x="0" y="1516852"/>
                <a:ext cx="9399233" cy="979499"/>
              </a:xfrm>
              <a:prstGeom prst="rect">
                <a:avLst/>
              </a:prstGeom>
              <a:blipFill>
                <a:blip r:embed="rId3"/>
                <a:stretch>
                  <a:fillRect/>
                </a:stretch>
              </a:blipFill>
            </p:spPr>
            <p:txBody>
              <a:bodyPr/>
              <a:lstStyle/>
              <a:p>
                <a:r>
                  <a:rPr lang="th-TH">
                    <a:noFill/>
                  </a:rPr>
                  <a:t> </a:t>
                </a:r>
              </a:p>
            </p:txBody>
          </p:sp>
        </mc:Fallback>
      </mc:AlternateContent>
      <p:graphicFrame>
        <p:nvGraphicFramePr>
          <p:cNvPr id="15" name="Object 14">
            <a:extLst>
              <a:ext uri="{FF2B5EF4-FFF2-40B4-BE49-F238E27FC236}">
                <a16:creationId xmlns:a16="http://schemas.microsoft.com/office/drawing/2014/main" id="{ED86C426-F835-45CE-88BE-8961962826DF}"/>
              </a:ext>
            </a:extLst>
          </p:cNvPr>
          <p:cNvGraphicFramePr>
            <a:graphicFrameLocks noChangeAspect="1"/>
          </p:cNvGraphicFramePr>
          <p:nvPr>
            <p:extLst>
              <p:ext uri="{D42A27DB-BD31-4B8C-83A1-F6EECF244321}">
                <p14:modId xmlns:p14="http://schemas.microsoft.com/office/powerpoint/2010/main" val="2530584706"/>
              </p:ext>
            </p:extLst>
          </p:nvPr>
        </p:nvGraphicFramePr>
        <p:xfrm>
          <a:off x="7346549" y="1301026"/>
          <a:ext cx="4845451" cy="1850545"/>
        </p:xfrm>
        <a:graphic>
          <a:graphicData uri="http://schemas.openxmlformats.org/presentationml/2006/ole">
            <mc:AlternateContent xmlns:mc="http://schemas.openxmlformats.org/markup-compatibility/2006">
              <mc:Choice xmlns:v="urn:schemas-microsoft-com:vml" Requires="v">
                <p:oleObj spid="_x0000_s10244" name="Bitmap Image" r:id="rId4" imgW="6305400" imgH="3009960" progId="Paint.Picture">
                  <p:embed/>
                </p:oleObj>
              </mc:Choice>
              <mc:Fallback>
                <p:oleObj name="Bitmap Image" r:id="rId4" imgW="6305400" imgH="3009960" progId="Paint.Picture">
                  <p:embed/>
                  <p:pic>
                    <p:nvPicPr>
                      <p:cNvPr id="15" name="Object 14">
                        <a:extLst>
                          <a:ext uri="{FF2B5EF4-FFF2-40B4-BE49-F238E27FC236}">
                            <a16:creationId xmlns:a16="http://schemas.microsoft.com/office/drawing/2014/main" id="{ED86C426-F835-45CE-88BE-8961962826DF}"/>
                          </a:ext>
                        </a:extLst>
                      </p:cNvPr>
                      <p:cNvPicPr/>
                      <p:nvPr/>
                    </p:nvPicPr>
                    <p:blipFill>
                      <a:blip r:embed="rId5"/>
                      <a:stretch>
                        <a:fillRect/>
                      </a:stretch>
                    </p:blipFill>
                    <p:spPr>
                      <a:xfrm>
                        <a:off x="7346549" y="1301026"/>
                        <a:ext cx="4845451" cy="185054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6CAD0C1E-36E4-472B-B17F-96B51A85B034}"/>
              </a:ext>
            </a:extLst>
          </p:cNvPr>
          <p:cNvSpPr txBox="1"/>
          <p:nvPr/>
        </p:nvSpPr>
        <p:spPr>
          <a:xfrm>
            <a:off x="443882" y="3471169"/>
            <a:ext cx="7803472" cy="523220"/>
          </a:xfrm>
          <a:prstGeom prst="rect">
            <a:avLst/>
          </a:prstGeom>
          <a:noFill/>
        </p:spPr>
        <p:txBody>
          <a:bodyPr wrap="square" rtlCol="0">
            <a:spAutoFit/>
          </a:bodyPr>
          <a:lstStyle/>
          <a:p>
            <a:r>
              <a:rPr lang="en-US" dirty="0"/>
              <a:t>In Power wave there is no negative cycle at any time. </a:t>
            </a:r>
            <a:endParaRPr lang="th-TH" dirty="0"/>
          </a:p>
        </p:txBody>
      </p:sp>
      <p:sp>
        <p:nvSpPr>
          <p:cNvPr id="11" name="TextBox 10">
            <a:extLst>
              <a:ext uri="{FF2B5EF4-FFF2-40B4-BE49-F238E27FC236}">
                <a16:creationId xmlns:a16="http://schemas.microsoft.com/office/drawing/2014/main" id="{74D230F3-7996-46E7-9190-03DA0BA71A4D}"/>
              </a:ext>
            </a:extLst>
          </p:cNvPr>
          <p:cNvSpPr txBox="1"/>
          <p:nvPr/>
        </p:nvSpPr>
        <p:spPr>
          <a:xfrm>
            <a:off x="454239" y="4324904"/>
            <a:ext cx="11104487" cy="1384995"/>
          </a:xfrm>
          <a:prstGeom prst="rect">
            <a:avLst/>
          </a:prstGeom>
          <a:noFill/>
        </p:spPr>
        <p:txBody>
          <a:bodyPr wrap="square" rtlCol="0">
            <a:spAutoFit/>
          </a:bodyPr>
          <a:lstStyle/>
          <a:p>
            <a:r>
              <a:rPr lang="en-US" dirty="0"/>
              <a:t>In other words, in a purely resistive circuits, power is never zero. This is so because the instantaneous values of voltage and current always either both positive or negative and hence the product is always positive. </a:t>
            </a:r>
            <a:endParaRPr lang="th-TH" dirty="0"/>
          </a:p>
        </p:txBody>
      </p:sp>
    </p:spTree>
    <p:extLst>
      <p:ext uri="{BB962C8B-B14F-4D97-AF65-F5344CB8AC3E}">
        <p14:creationId xmlns:p14="http://schemas.microsoft.com/office/powerpoint/2010/main" val="100649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CCCAD0-2E0F-4AB3-9462-AAC25CFDE482}"/>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p:sp>
        <p:nvSpPr>
          <p:cNvPr id="11" name="TextBox 10">
            <a:extLst>
              <a:ext uri="{FF2B5EF4-FFF2-40B4-BE49-F238E27FC236}">
                <a16:creationId xmlns:a16="http://schemas.microsoft.com/office/drawing/2014/main" id="{74D230F3-7996-46E7-9190-03DA0BA71A4D}"/>
              </a:ext>
            </a:extLst>
          </p:cNvPr>
          <p:cNvSpPr txBox="1"/>
          <p:nvPr/>
        </p:nvSpPr>
        <p:spPr>
          <a:xfrm>
            <a:off x="232297" y="862613"/>
            <a:ext cx="11859089" cy="1815882"/>
          </a:xfrm>
          <a:prstGeom prst="rect">
            <a:avLst/>
          </a:prstGeom>
          <a:noFill/>
        </p:spPr>
        <p:txBody>
          <a:bodyPr wrap="square" rtlCol="0">
            <a:spAutoFit/>
          </a:bodyPr>
          <a:lstStyle/>
          <a:p>
            <a:pPr algn="just"/>
            <a:r>
              <a:rPr lang="en-US" dirty="0">
                <a:solidFill>
                  <a:srgbClr val="C00000"/>
                </a:solidFill>
              </a:rPr>
              <a:t>Q: a 60 Hz voltage of 115 V (rms) is impressed on a 100 ohm resistance: (</a:t>
            </a:r>
            <a:r>
              <a:rPr lang="en-US" dirty="0" err="1">
                <a:solidFill>
                  <a:srgbClr val="C00000"/>
                </a:solidFill>
              </a:rPr>
              <a:t>i</a:t>
            </a:r>
            <a:r>
              <a:rPr lang="en-US" dirty="0">
                <a:solidFill>
                  <a:srgbClr val="C00000"/>
                </a:solidFill>
              </a:rPr>
              <a:t>) Write the time equations for the voltage and the resulting current. Let the zero point of the voltage wave be at t = 0 (ii) Show the voltage and current on a time diagram. (iii) Show the voltage and current on a phasor diagram.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B436222-5F07-4541-BD9B-8E4BA6A3AEF0}"/>
                  </a:ext>
                </a:extLst>
              </p:cNvPr>
              <p:cNvSpPr txBox="1"/>
              <p:nvPr/>
            </p:nvSpPr>
            <p:spPr>
              <a:xfrm>
                <a:off x="341790" y="3630967"/>
                <a:ext cx="382829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𝑓𝑟𝑒𝑞𝑢𝑒𝑛𝑐𝑦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60</m:t>
                      </m:r>
                      <m:r>
                        <a:rPr lang="en-US" b="0" i="1" smtClean="0">
                          <a:latin typeface="Cambria Math" panose="02040503050406030204" pitchFamily="18" charset="0"/>
                        </a:rPr>
                        <m:t> </m:t>
                      </m:r>
                      <m:r>
                        <a:rPr lang="en-US" b="0" i="1" smtClean="0">
                          <a:latin typeface="Cambria Math" panose="02040503050406030204" pitchFamily="18" charset="0"/>
                        </a:rPr>
                        <m:t>𝐻𝑧</m:t>
                      </m:r>
                    </m:oMath>
                  </m:oMathPara>
                </a14:m>
                <a:endParaRPr lang="th-TH" dirty="0"/>
              </a:p>
            </p:txBody>
          </p:sp>
        </mc:Choice>
        <mc:Fallback>
          <p:sp>
            <p:nvSpPr>
              <p:cNvPr id="2" name="TextBox 1">
                <a:extLst>
                  <a:ext uri="{FF2B5EF4-FFF2-40B4-BE49-F238E27FC236}">
                    <a16:creationId xmlns:a16="http://schemas.microsoft.com/office/drawing/2014/main" id="{0B436222-5F07-4541-BD9B-8E4BA6A3AEF0}"/>
                  </a:ext>
                </a:extLst>
              </p:cNvPr>
              <p:cNvSpPr txBox="1">
                <a:spLocks noRot="1" noChangeAspect="1" noMove="1" noResize="1" noEditPoints="1" noAdjustHandles="1" noChangeArrowheads="1" noChangeShapeType="1" noTextEdit="1"/>
              </p:cNvSpPr>
              <p:nvPr/>
            </p:nvSpPr>
            <p:spPr>
              <a:xfrm>
                <a:off x="341790" y="3630967"/>
                <a:ext cx="3828291" cy="430887"/>
              </a:xfrm>
              <a:prstGeom prst="rect">
                <a:avLst/>
              </a:prstGeom>
              <a:blipFill>
                <a:blip r:embed="rId2"/>
                <a:stretch>
                  <a:fillRect l="-3025" t="-10000" r="-1592" b="-24286"/>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E048792-349B-466D-8692-7F3AE05A90F3}"/>
                  </a:ext>
                </a:extLst>
              </p:cNvPr>
              <p:cNvSpPr txBox="1"/>
              <p:nvPr/>
            </p:nvSpPr>
            <p:spPr>
              <a:xfrm>
                <a:off x="233545" y="3142976"/>
                <a:ext cx="152423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𝐷𝐴𝑇𝐴</m:t>
                      </m:r>
                    </m:oMath>
                  </m:oMathPara>
                </a14:m>
                <a:endParaRPr lang="en-US" b="0" i="1" dirty="0">
                  <a:latin typeface="Cambria Math" panose="02040503050406030204" pitchFamily="18" charset="0"/>
                </a:endParaRPr>
              </a:p>
            </p:txBody>
          </p:sp>
        </mc:Choice>
        <mc:Fallback>
          <p:sp>
            <p:nvSpPr>
              <p:cNvPr id="9" name="TextBox 8">
                <a:extLst>
                  <a:ext uri="{FF2B5EF4-FFF2-40B4-BE49-F238E27FC236}">
                    <a16:creationId xmlns:a16="http://schemas.microsoft.com/office/drawing/2014/main" id="{AE048792-349B-466D-8692-7F3AE05A90F3}"/>
                  </a:ext>
                </a:extLst>
              </p:cNvPr>
              <p:cNvSpPr txBox="1">
                <a:spLocks noRot="1" noChangeAspect="1" noMove="1" noResize="1" noEditPoints="1" noAdjustHandles="1" noChangeArrowheads="1" noChangeShapeType="1" noTextEdit="1"/>
              </p:cNvSpPr>
              <p:nvPr/>
            </p:nvSpPr>
            <p:spPr>
              <a:xfrm>
                <a:off x="233545" y="3142976"/>
                <a:ext cx="1524234"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09B01A2-BE70-4A37-8FD8-ADF771EED7BC}"/>
                  </a:ext>
                </a:extLst>
              </p:cNvPr>
              <p:cNvSpPr txBox="1"/>
              <p:nvPr/>
            </p:nvSpPr>
            <p:spPr>
              <a:xfrm>
                <a:off x="292964" y="2707970"/>
                <a:ext cx="216615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𝑆𝑂𝐿𝑈𝑇𝐼𝑂𝑁</m:t>
                      </m:r>
                    </m:oMath>
                  </m:oMathPara>
                </a14:m>
                <a:endParaRPr lang="en-US" b="0" i="1" dirty="0">
                  <a:latin typeface="Cambria Math" panose="02040503050406030204" pitchFamily="18" charset="0"/>
                </a:endParaRPr>
              </a:p>
            </p:txBody>
          </p:sp>
        </mc:Choice>
        <mc:Fallback>
          <p:sp>
            <p:nvSpPr>
              <p:cNvPr id="12" name="TextBox 11">
                <a:extLst>
                  <a:ext uri="{FF2B5EF4-FFF2-40B4-BE49-F238E27FC236}">
                    <a16:creationId xmlns:a16="http://schemas.microsoft.com/office/drawing/2014/main" id="{109B01A2-BE70-4A37-8FD8-ADF771EED7BC}"/>
                  </a:ext>
                </a:extLst>
              </p:cNvPr>
              <p:cNvSpPr txBox="1">
                <a:spLocks noRot="1" noChangeAspect="1" noMove="1" noResize="1" noEditPoints="1" noAdjustHandles="1" noChangeArrowheads="1" noChangeShapeType="1" noTextEdit="1"/>
              </p:cNvSpPr>
              <p:nvPr/>
            </p:nvSpPr>
            <p:spPr>
              <a:xfrm>
                <a:off x="292964" y="2707970"/>
                <a:ext cx="2166151"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BE41E02-DEA5-44B7-823E-6D2DE59D6B20}"/>
                  </a:ext>
                </a:extLst>
              </p:cNvPr>
              <p:cNvSpPr txBox="1"/>
              <p:nvPr/>
            </p:nvSpPr>
            <p:spPr>
              <a:xfrm>
                <a:off x="230820" y="4101764"/>
                <a:ext cx="40038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𝑉𝑜𝑙𝑡𝑎𝑔𝑒</m:t>
                      </m:r>
                      <m:r>
                        <a:rPr lang="en-US" b="0" i="1" smtClean="0">
                          <a:latin typeface="Cambria Math" panose="02040503050406030204" pitchFamily="18" charset="0"/>
                        </a:rPr>
                        <m:t>=</m:t>
                      </m:r>
                      <m:r>
                        <a:rPr lang="en-US" b="0" i="1" smtClean="0">
                          <a:latin typeface="Cambria Math" panose="02040503050406030204" pitchFamily="18" charset="0"/>
                        </a:rPr>
                        <m:t>115</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𝑟𝑚𝑠</m:t>
                      </m:r>
                      <m:r>
                        <a:rPr lang="en-US" b="0" i="1" smtClean="0">
                          <a:latin typeface="Cambria Math" panose="02040503050406030204" pitchFamily="18" charset="0"/>
                        </a:rPr>
                        <m:t>)</m:t>
                      </m:r>
                    </m:oMath>
                  </m:oMathPara>
                </a14:m>
                <a:endParaRPr lang="th-TH" dirty="0"/>
              </a:p>
            </p:txBody>
          </p:sp>
        </mc:Choice>
        <mc:Fallback>
          <p:sp>
            <p:nvSpPr>
              <p:cNvPr id="14" name="TextBox 13">
                <a:extLst>
                  <a:ext uri="{FF2B5EF4-FFF2-40B4-BE49-F238E27FC236}">
                    <a16:creationId xmlns:a16="http://schemas.microsoft.com/office/drawing/2014/main" id="{BBE41E02-DEA5-44B7-823E-6D2DE59D6B20}"/>
                  </a:ext>
                </a:extLst>
              </p:cNvPr>
              <p:cNvSpPr txBox="1">
                <a:spLocks noRot="1" noChangeAspect="1" noMove="1" noResize="1" noEditPoints="1" noAdjustHandles="1" noChangeArrowheads="1" noChangeShapeType="1" noTextEdit="1"/>
              </p:cNvSpPr>
              <p:nvPr/>
            </p:nvSpPr>
            <p:spPr>
              <a:xfrm>
                <a:off x="230820" y="4101764"/>
                <a:ext cx="4003829" cy="523220"/>
              </a:xfrm>
              <a:prstGeom prst="rect">
                <a:avLst/>
              </a:prstGeom>
              <a:blipFill>
                <a:blip r:embed="rId5"/>
                <a:stretch>
                  <a:fillRect b="-1162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8566E5A-6C4A-4E41-8E05-6580CA7E7CD7}"/>
                  </a:ext>
                </a:extLst>
              </p:cNvPr>
              <p:cNvSpPr txBox="1"/>
              <p:nvPr/>
            </p:nvSpPr>
            <p:spPr>
              <a:xfrm>
                <a:off x="-461638" y="4581159"/>
                <a:ext cx="610783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𝑅𝑒𝑠𝑖𝑠𝑡𝑎𝑛𝑐𝑒</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100</m:t>
                      </m:r>
                      <m:r>
                        <a:rPr lang="en-US" b="0" i="1" smtClean="0">
                          <a:latin typeface="Cambria Math" panose="02040503050406030204" pitchFamily="18" charset="0"/>
                        </a:rPr>
                        <m:t> </m:t>
                      </m:r>
                      <m:r>
                        <a:rPr lang="en-US" b="0" i="1" smtClean="0">
                          <a:latin typeface="Cambria Math" panose="02040503050406030204" pitchFamily="18" charset="0"/>
                        </a:rPr>
                        <m:t>𝑜</m:t>
                      </m:r>
                      <m:r>
                        <a:rPr lang="en-US" b="0" i="1" smtClean="0">
                          <a:latin typeface="Cambria Math" panose="02040503050406030204" pitchFamily="18" charset="0"/>
                        </a:rPr>
                        <m:t>h</m:t>
                      </m:r>
                      <m:r>
                        <a:rPr lang="en-US" b="0" i="1" smtClean="0">
                          <a:latin typeface="Cambria Math" panose="02040503050406030204" pitchFamily="18" charset="0"/>
                        </a:rPr>
                        <m:t>𝑚</m:t>
                      </m:r>
                    </m:oMath>
                  </m:oMathPara>
                </a14:m>
                <a:endParaRPr lang="th-TH" dirty="0"/>
              </a:p>
            </p:txBody>
          </p:sp>
        </mc:Choice>
        <mc:Fallback>
          <p:sp>
            <p:nvSpPr>
              <p:cNvPr id="17" name="TextBox 16">
                <a:extLst>
                  <a:ext uri="{FF2B5EF4-FFF2-40B4-BE49-F238E27FC236}">
                    <a16:creationId xmlns:a16="http://schemas.microsoft.com/office/drawing/2014/main" id="{18566E5A-6C4A-4E41-8E05-6580CA7E7CD7}"/>
                  </a:ext>
                </a:extLst>
              </p:cNvPr>
              <p:cNvSpPr txBox="1">
                <a:spLocks noRot="1" noChangeAspect="1" noMove="1" noResize="1" noEditPoints="1" noAdjustHandles="1" noChangeArrowheads="1" noChangeShapeType="1" noTextEdit="1"/>
              </p:cNvSpPr>
              <p:nvPr/>
            </p:nvSpPr>
            <p:spPr>
              <a:xfrm>
                <a:off x="-461638" y="4581159"/>
                <a:ext cx="6107836" cy="523220"/>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F233551-655A-4792-841F-73FDF9C76805}"/>
                  </a:ext>
                </a:extLst>
              </p:cNvPr>
              <p:cNvSpPr txBox="1"/>
              <p:nvPr/>
            </p:nvSpPr>
            <p:spPr>
              <a:xfrm>
                <a:off x="0" y="5104941"/>
                <a:ext cx="1166821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𝑤𝑟𝑖𝑡𝑒</m:t>
                      </m:r>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rPr>
                        <m:t>h</m:t>
                      </m:r>
                      <m:r>
                        <a:rPr lang="en-US" sz="2400" i="1">
                          <a:latin typeface="Cambria Math" panose="02040503050406030204" pitchFamily="18" charset="0"/>
                        </a:rPr>
                        <m:t>𝑒</m:t>
                      </m:r>
                      <m:r>
                        <a:rPr lang="en-US" sz="2400" i="1">
                          <a:latin typeface="Cambria Math" panose="02040503050406030204" pitchFamily="18" charset="0"/>
                        </a:rPr>
                        <m:t> </m:t>
                      </m:r>
                      <m:r>
                        <a:rPr lang="en-US" sz="2400" i="1">
                          <a:latin typeface="Cambria Math" panose="02040503050406030204" pitchFamily="18" charset="0"/>
                        </a:rPr>
                        <m:t>𝑡𝑖𝑚𝑒</m:t>
                      </m:r>
                      <m:r>
                        <a:rPr lang="en-US" sz="2400" i="1">
                          <a:latin typeface="Cambria Math" panose="02040503050406030204" pitchFamily="18" charset="0"/>
                        </a:rPr>
                        <m:t> </m:t>
                      </m:r>
                      <m:r>
                        <a:rPr lang="en-US" sz="2400" i="1">
                          <a:latin typeface="Cambria Math" panose="02040503050406030204" pitchFamily="18" charset="0"/>
                        </a:rPr>
                        <m:t>𝑒𝑞𝑢𝑎𝑡𝑖𝑜𝑛𝑠</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for</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the</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voltage</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and</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the</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resulting</m:t>
                      </m:r>
                      <m:r>
                        <m:rPr>
                          <m:nor/>
                        </m:rPr>
                        <a:rPr lang="en-US" sz="2400" i="1" dirty="0">
                          <a:latin typeface="Cambria Math" panose="02040503050406030204" pitchFamily="18" charset="0"/>
                        </a:rPr>
                        <m:t> </m:t>
                      </m:r>
                      <m:r>
                        <m:rPr>
                          <m:nor/>
                        </m:rPr>
                        <a:rPr lang="en-US" sz="2400" i="1" dirty="0">
                          <a:latin typeface="Cambria Math" panose="02040503050406030204" pitchFamily="18" charset="0"/>
                        </a:rPr>
                        <m:t>current</m:t>
                      </m:r>
                      <m:r>
                        <a:rPr lang="en-US" sz="2400" i="1">
                          <a:latin typeface="Cambria Math" panose="02040503050406030204" pitchFamily="18" charset="0"/>
                        </a:rPr>
                        <m:t>𝑎𝑡</m:t>
                      </m:r>
                      <m:r>
                        <a:rPr lang="en-US" sz="2400" i="1">
                          <a:latin typeface="Cambria Math" panose="02040503050406030204" pitchFamily="18" charset="0"/>
                        </a:rPr>
                        <m:t> </m:t>
                      </m:r>
                      <m:r>
                        <a:rPr lang="en-US" sz="2400" i="1">
                          <a:latin typeface="Cambria Math" panose="02040503050406030204" pitchFamily="18" charset="0"/>
                        </a:rPr>
                        <m:t>𝑡𝑖𝑚𝑒</m:t>
                      </m:r>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0</m:t>
                      </m:r>
                    </m:oMath>
                  </m:oMathPara>
                </a14:m>
                <a:endParaRPr lang="th-TH" sz="2400" i="1" dirty="0">
                  <a:latin typeface="Cambria Math" panose="02040503050406030204" pitchFamily="18" charset="0"/>
                </a:endParaRPr>
              </a:p>
            </p:txBody>
          </p:sp>
        </mc:Choice>
        <mc:Fallback>
          <p:sp>
            <p:nvSpPr>
              <p:cNvPr id="18" name="TextBox 17">
                <a:extLst>
                  <a:ext uri="{FF2B5EF4-FFF2-40B4-BE49-F238E27FC236}">
                    <a16:creationId xmlns:a16="http://schemas.microsoft.com/office/drawing/2014/main" id="{1F233551-655A-4792-841F-73FDF9C76805}"/>
                  </a:ext>
                </a:extLst>
              </p:cNvPr>
              <p:cNvSpPr txBox="1">
                <a:spLocks noRot="1" noChangeAspect="1" noMove="1" noResize="1" noEditPoints="1" noAdjustHandles="1" noChangeArrowheads="1" noChangeShapeType="1" noTextEdit="1"/>
              </p:cNvSpPr>
              <p:nvPr/>
            </p:nvSpPr>
            <p:spPr>
              <a:xfrm>
                <a:off x="0" y="5104941"/>
                <a:ext cx="11668218" cy="461665"/>
              </a:xfrm>
              <a:prstGeom prst="rect">
                <a:avLst/>
              </a:prstGeom>
              <a:blipFill>
                <a:blip r:embed="rId7"/>
                <a:stretch>
                  <a:fillRect b="-10526"/>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9EB4F9A-468C-4177-8F54-5ABF011B377A}"/>
                  </a:ext>
                </a:extLst>
              </p:cNvPr>
              <p:cNvSpPr txBox="1"/>
              <p:nvPr/>
            </p:nvSpPr>
            <p:spPr>
              <a:xfrm>
                <a:off x="541537" y="5708341"/>
                <a:ext cx="286937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 </m:t>
                          </m:r>
                        </m:e>
                      </m:func>
                    </m:oMath>
                  </m:oMathPara>
                </a14:m>
                <a:endParaRPr lang="th-TH" dirty="0"/>
              </a:p>
            </p:txBody>
          </p:sp>
        </mc:Choice>
        <mc:Fallback>
          <p:sp>
            <p:nvSpPr>
              <p:cNvPr id="22" name="TextBox 21">
                <a:extLst>
                  <a:ext uri="{FF2B5EF4-FFF2-40B4-BE49-F238E27FC236}">
                    <a16:creationId xmlns:a16="http://schemas.microsoft.com/office/drawing/2014/main" id="{F9EB4F9A-468C-4177-8F54-5ABF011B377A}"/>
                  </a:ext>
                </a:extLst>
              </p:cNvPr>
              <p:cNvSpPr txBox="1">
                <a:spLocks noRot="1" noChangeAspect="1" noMove="1" noResize="1" noEditPoints="1" noAdjustHandles="1" noChangeArrowheads="1" noChangeShapeType="1" noTextEdit="1"/>
              </p:cNvSpPr>
              <p:nvPr/>
            </p:nvSpPr>
            <p:spPr>
              <a:xfrm>
                <a:off x="541537" y="5708341"/>
                <a:ext cx="2869375" cy="430887"/>
              </a:xfrm>
              <a:prstGeom prst="rect">
                <a:avLst/>
              </a:prstGeom>
              <a:blipFill>
                <a:blip r:embed="rId8"/>
                <a:stretch>
                  <a:fillRect l="-1486" t="-140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7F745F5-9836-40C9-9BFA-BFBE1C8CB05B}"/>
                  </a:ext>
                </a:extLst>
              </p:cNvPr>
              <p:cNvSpPr txBox="1"/>
              <p:nvPr/>
            </p:nvSpPr>
            <p:spPr>
              <a:xfrm>
                <a:off x="622916" y="6242480"/>
                <a:ext cx="276344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 ?</m:t>
                          </m:r>
                        </m:e>
                      </m:func>
                    </m:oMath>
                  </m:oMathPara>
                </a14:m>
                <a:endParaRPr lang="th-TH" dirty="0"/>
              </a:p>
            </p:txBody>
          </p:sp>
        </mc:Choice>
        <mc:Fallback>
          <p:sp>
            <p:nvSpPr>
              <p:cNvPr id="23" name="TextBox 22">
                <a:extLst>
                  <a:ext uri="{FF2B5EF4-FFF2-40B4-BE49-F238E27FC236}">
                    <a16:creationId xmlns:a16="http://schemas.microsoft.com/office/drawing/2014/main" id="{47F745F5-9836-40C9-9BFA-BFBE1C8CB05B}"/>
                  </a:ext>
                </a:extLst>
              </p:cNvPr>
              <p:cNvSpPr txBox="1">
                <a:spLocks noRot="1" noChangeAspect="1" noMove="1" noResize="1" noEditPoints="1" noAdjustHandles="1" noChangeArrowheads="1" noChangeShapeType="1" noTextEdit="1"/>
              </p:cNvSpPr>
              <p:nvPr/>
            </p:nvSpPr>
            <p:spPr>
              <a:xfrm>
                <a:off x="622916" y="6242480"/>
                <a:ext cx="2763449" cy="430887"/>
              </a:xfrm>
              <a:prstGeom prst="rect">
                <a:avLst/>
              </a:prstGeom>
              <a:blipFill>
                <a:blip r:embed="rId9"/>
                <a:stretch>
                  <a:fillRect l="-2863" t="-1408" r="-2643"/>
                </a:stretch>
              </a:blipFill>
            </p:spPr>
            <p:txBody>
              <a:bodyPr/>
              <a:lstStyle/>
              <a:p>
                <a:r>
                  <a:rPr lang="th-TH">
                    <a:noFill/>
                  </a:rPr>
                  <a:t> </a:t>
                </a:r>
              </a:p>
            </p:txBody>
          </p:sp>
        </mc:Fallback>
      </mc:AlternateContent>
    </p:spTree>
    <p:extLst>
      <p:ext uri="{BB962C8B-B14F-4D97-AF65-F5344CB8AC3E}">
        <p14:creationId xmlns:p14="http://schemas.microsoft.com/office/powerpoint/2010/main" val="340717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CCCAD0-2E0F-4AB3-9462-AAC25CFDE482}"/>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774D1C5-C0D0-4A42-902D-911B87714D3B}"/>
                  </a:ext>
                </a:extLst>
              </p:cNvPr>
              <p:cNvSpPr txBox="1"/>
              <p:nvPr/>
            </p:nvSpPr>
            <p:spPr>
              <a:xfrm>
                <a:off x="639191" y="1171852"/>
                <a:ext cx="4283032" cy="634661"/>
              </a:xfrm>
              <a:prstGeom prst="rect">
                <a:avLst/>
              </a:prstGeom>
              <a:noFill/>
            </p:spPr>
            <p:txBody>
              <a:bodyPr wrap="none" lIns="0" tIns="0" rIns="0" bIns="0" rtlCol="0">
                <a:spAutoFit/>
              </a:bodyPr>
              <a:lstStyle/>
              <a:p>
                <a14:m>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US" b="0" i="1" smtClean="0">
                            <a:latin typeface="Cambria Math" panose="02040503050406030204" pitchFamily="18" charset="0"/>
                          </a:rPr>
                          <m:t>𝑟𝑚𝑠</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a14:m>
                <a:r>
                  <a:rPr lang="en-US" b="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a14:m>
                <a:r>
                  <a:rPr lang="en-GB" dirty="0"/>
                  <a:t> =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𝑝𝑒𝑎𝑘</m:t>
                        </m:r>
                      </m:sub>
                    </m:sSub>
                  </m:oMath>
                </a14:m>
                <a:r>
                  <a:rPr lang="en-GB" dirty="0"/>
                  <a:t> </a:t>
                </a:r>
                <a:endParaRPr lang="th-TH" dirty="0"/>
              </a:p>
            </p:txBody>
          </p:sp>
        </mc:Choice>
        <mc:Fallback>
          <p:sp>
            <p:nvSpPr>
              <p:cNvPr id="19" name="TextBox 18">
                <a:extLst>
                  <a:ext uri="{FF2B5EF4-FFF2-40B4-BE49-F238E27FC236}">
                    <a16:creationId xmlns:a16="http://schemas.microsoft.com/office/drawing/2014/main" id="{A774D1C5-C0D0-4A42-902D-911B87714D3B}"/>
                  </a:ext>
                </a:extLst>
              </p:cNvPr>
              <p:cNvSpPr txBox="1">
                <a:spLocks noRot="1" noChangeAspect="1" noMove="1" noResize="1" noEditPoints="1" noAdjustHandles="1" noChangeArrowheads="1" noChangeShapeType="1" noTextEdit="1"/>
              </p:cNvSpPr>
              <p:nvPr/>
            </p:nvSpPr>
            <p:spPr>
              <a:xfrm>
                <a:off x="639191" y="1171852"/>
                <a:ext cx="4283032" cy="634661"/>
              </a:xfrm>
              <a:prstGeom prst="rect">
                <a:avLst/>
              </a:prstGeom>
              <a:blipFill>
                <a:blip r:embed="rId2"/>
                <a:stretch>
                  <a:fillRect t="-1923" b="-1730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0137B22-5A3F-44DC-A8AC-97113987A3D0}"/>
                  </a:ext>
                </a:extLst>
              </p:cNvPr>
              <p:cNvSpPr txBox="1"/>
              <p:nvPr/>
            </p:nvSpPr>
            <p:spPr>
              <a:xfrm>
                <a:off x="5203792" y="1518174"/>
                <a:ext cx="2210926" cy="634661"/>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15</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a14:m>
                <a:r>
                  <a:rPr lang="en-US" b="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a14:m>
                <a:endParaRPr lang="th-TH" dirty="0"/>
              </a:p>
            </p:txBody>
          </p:sp>
        </mc:Choice>
        <mc:Fallback>
          <p:sp>
            <p:nvSpPr>
              <p:cNvPr id="20" name="TextBox 19">
                <a:extLst>
                  <a:ext uri="{FF2B5EF4-FFF2-40B4-BE49-F238E27FC236}">
                    <a16:creationId xmlns:a16="http://schemas.microsoft.com/office/drawing/2014/main" id="{90137B22-5A3F-44DC-A8AC-97113987A3D0}"/>
                  </a:ext>
                </a:extLst>
              </p:cNvPr>
              <p:cNvSpPr txBox="1">
                <a:spLocks noRot="1" noChangeAspect="1" noMove="1" noResize="1" noEditPoints="1" noAdjustHandles="1" noChangeArrowheads="1" noChangeShapeType="1" noTextEdit="1"/>
              </p:cNvSpPr>
              <p:nvPr/>
            </p:nvSpPr>
            <p:spPr>
              <a:xfrm>
                <a:off x="5203792" y="1518174"/>
                <a:ext cx="2210926" cy="63466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73FF6B4-C8BB-4E36-A65D-DD336663DD04}"/>
                  </a:ext>
                </a:extLst>
              </p:cNvPr>
              <p:cNvSpPr txBox="1"/>
              <p:nvPr/>
            </p:nvSpPr>
            <p:spPr>
              <a:xfrm>
                <a:off x="7859694" y="1759350"/>
                <a:ext cx="2384820" cy="4816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GB"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m:oMathPara>
                </a14:m>
                <a:endParaRPr lang="th-TH" dirty="0"/>
              </a:p>
            </p:txBody>
          </p:sp>
        </mc:Choice>
        <mc:Fallback>
          <p:sp>
            <p:nvSpPr>
              <p:cNvPr id="21" name="TextBox 20">
                <a:extLst>
                  <a:ext uri="{FF2B5EF4-FFF2-40B4-BE49-F238E27FC236}">
                    <a16:creationId xmlns:a16="http://schemas.microsoft.com/office/drawing/2014/main" id="{E73FF6B4-C8BB-4E36-A65D-DD336663DD04}"/>
                  </a:ext>
                </a:extLst>
              </p:cNvPr>
              <p:cNvSpPr txBox="1">
                <a:spLocks noRot="1" noChangeAspect="1" noMove="1" noResize="1" noEditPoints="1" noAdjustHandles="1" noChangeArrowheads="1" noChangeShapeType="1" noTextEdit="1"/>
              </p:cNvSpPr>
              <p:nvPr/>
            </p:nvSpPr>
            <p:spPr>
              <a:xfrm>
                <a:off x="7859694" y="1759350"/>
                <a:ext cx="2384820" cy="481607"/>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1928958-B5D5-4BB4-9FC5-200F347CAFAC}"/>
                  </a:ext>
                </a:extLst>
              </p:cNvPr>
              <p:cNvSpPr txBox="1"/>
              <p:nvPr/>
            </p:nvSpPr>
            <p:spPr>
              <a:xfrm>
                <a:off x="472736" y="2290720"/>
                <a:ext cx="176443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163</m:t>
                      </m:r>
                    </m:oMath>
                  </m:oMathPara>
                </a14:m>
                <a:endParaRPr lang="th-TH" dirty="0"/>
              </a:p>
            </p:txBody>
          </p:sp>
        </mc:Choice>
        <mc:Fallback>
          <p:sp>
            <p:nvSpPr>
              <p:cNvPr id="15" name="TextBox 14">
                <a:extLst>
                  <a:ext uri="{FF2B5EF4-FFF2-40B4-BE49-F238E27FC236}">
                    <a16:creationId xmlns:a16="http://schemas.microsoft.com/office/drawing/2014/main" id="{41928958-B5D5-4BB4-9FC5-200F347CAFAC}"/>
                  </a:ext>
                </a:extLst>
              </p:cNvPr>
              <p:cNvSpPr txBox="1">
                <a:spLocks noRot="1" noChangeAspect="1" noMove="1" noResize="1" noEditPoints="1" noAdjustHandles="1" noChangeArrowheads="1" noChangeShapeType="1" noTextEdit="1"/>
              </p:cNvSpPr>
              <p:nvPr/>
            </p:nvSpPr>
            <p:spPr>
              <a:xfrm>
                <a:off x="472736" y="2290720"/>
                <a:ext cx="1764437" cy="523220"/>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A412952-50DF-4609-BA02-543B99E240A5}"/>
                  </a:ext>
                </a:extLst>
              </p:cNvPr>
              <p:cNvSpPr txBox="1"/>
              <p:nvPr/>
            </p:nvSpPr>
            <p:spPr>
              <a:xfrm>
                <a:off x="570390" y="3125221"/>
                <a:ext cx="6094520" cy="701859"/>
              </a:xfrm>
              <a:prstGeom prst="rect">
                <a:avLst/>
              </a:prstGeom>
              <a:noFill/>
            </p:spPr>
            <p:txBody>
              <a:bodyPr wrap="square">
                <a:spAutoFit/>
              </a:bodyPr>
              <a:lstStyle/>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𝑅</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163</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63</m:t>
                    </m:r>
                    <m:r>
                      <a:rPr lang="en-US" b="0" i="1" smtClean="0">
                        <a:latin typeface="Cambria Math" panose="02040503050406030204" pitchFamily="18" charset="0"/>
                      </a:rPr>
                      <m:t> </m:t>
                    </m:r>
                    <m:r>
                      <a:rPr lang="en-US" b="0" i="1" smtClean="0">
                        <a:latin typeface="Cambria Math" panose="02040503050406030204" pitchFamily="18" charset="0"/>
                      </a:rPr>
                      <m:t>𝐴</m:t>
                    </m:r>
                  </m:oMath>
                </a14:m>
                <a:r>
                  <a:rPr lang="en-US" dirty="0"/>
                  <a:t> </a:t>
                </a:r>
                <a:endParaRPr lang="th-TH" dirty="0"/>
              </a:p>
            </p:txBody>
          </p:sp>
        </mc:Choice>
        <mc:Fallback>
          <p:sp>
            <p:nvSpPr>
              <p:cNvPr id="16" name="TextBox 15">
                <a:extLst>
                  <a:ext uri="{FF2B5EF4-FFF2-40B4-BE49-F238E27FC236}">
                    <a16:creationId xmlns:a16="http://schemas.microsoft.com/office/drawing/2014/main" id="{AA412952-50DF-4609-BA02-543B99E240A5}"/>
                  </a:ext>
                </a:extLst>
              </p:cNvPr>
              <p:cNvSpPr txBox="1">
                <a:spLocks noRot="1" noChangeAspect="1" noMove="1" noResize="1" noEditPoints="1" noAdjustHandles="1" noChangeArrowheads="1" noChangeShapeType="1" noTextEdit="1"/>
              </p:cNvSpPr>
              <p:nvPr/>
            </p:nvSpPr>
            <p:spPr>
              <a:xfrm>
                <a:off x="570390" y="3125221"/>
                <a:ext cx="6094520" cy="701859"/>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0A342D7-A541-4082-922E-0B98689A1B00}"/>
                  </a:ext>
                </a:extLst>
              </p:cNvPr>
              <p:cNvSpPr txBox="1"/>
              <p:nvPr/>
            </p:nvSpPr>
            <p:spPr>
              <a:xfrm>
                <a:off x="585925" y="4154749"/>
                <a:ext cx="8794908" cy="430887"/>
              </a:xfrm>
              <a:prstGeom prst="rect">
                <a:avLst/>
              </a:prstGeom>
              <a:noFill/>
            </p:spPr>
            <p:txBody>
              <a:bodyPr wrap="none" lIns="0" tIns="0" rIns="0" bIns="0" rtlCol="0">
                <a:spAutoFit/>
              </a:bodyPr>
              <a:lstStyle/>
              <a:p>
                <a14:m>
                  <m:oMath xmlns:m="http://schemas.openxmlformats.org/officeDocument/2006/math">
                    <m:r>
                      <a:rPr lang="th-TH"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oMath>
                </a14:m>
                <a:r>
                  <a:rPr lang="th-TH"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377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a14:m>
                <a:endParaRPr lang="th-TH" dirty="0"/>
              </a:p>
            </p:txBody>
          </p:sp>
        </mc:Choice>
        <mc:Fallback>
          <p:sp>
            <p:nvSpPr>
              <p:cNvPr id="6" name="TextBox 5">
                <a:extLst>
                  <a:ext uri="{FF2B5EF4-FFF2-40B4-BE49-F238E27FC236}">
                    <a16:creationId xmlns:a16="http://schemas.microsoft.com/office/drawing/2014/main" id="{C0A342D7-A541-4082-922E-0B98689A1B00}"/>
                  </a:ext>
                </a:extLst>
              </p:cNvPr>
              <p:cNvSpPr txBox="1">
                <a:spLocks noRot="1" noChangeAspect="1" noMove="1" noResize="1" noEditPoints="1" noAdjustHandles="1" noChangeArrowheads="1" noChangeShapeType="1" noTextEdit="1"/>
              </p:cNvSpPr>
              <p:nvPr/>
            </p:nvSpPr>
            <p:spPr>
              <a:xfrm>
                <a:off x="585925" y="4154749"/>
                <a:ext cx="8794908" cy="430887"/>
              </a:xfrm>
              <a:prstGeom prst="rect">
                <a:avLst/>
              </a:prstGeom>
              <a:blipFill>
                <a:blip r:embed="rId7"/>
                <a:stretch>
                  <a:fillRect l="-1663" t="-22857" b="-52857"/>
                </a:stretch>
              </a:blipFill>
            </p:spPr>
            <p:txBody>
              <a:bodyPr/>
              <a:lstStyle/>
              <a:p>
                <a:r>
                  <a:rPr lang="th-TH">
                    <a:noFill/>
                  </a:rPr>
                  <a:t> </a:t>
                </a:r>
              </a:p>
            </p:txBody>
          </p:sp>
        </mc:Fallback>
      </mc:AlternateContent>
      <p:sp>
        <p:nvSpPr>
          <p:cNvPr id="7" name="TextBox 6">
            <a:extLst>
              <a:ext uri="{FF2B5EF4-FFF2-40B4-BE49-F238E27FC236}">
                <a16:creationId xmlns:a16="http://schemas.microsoft.com/office/drawing/2014/main" id="{4C0CADCB-A808-4526-B83D-29D99748E4A0}"/>
              </a:ext>
            </a:extLst>
          </p:cNvPr>
          <p:cNvSpPr txBox="1"/>
          <p:nvPr/>
        </p:nvSpPr>
        <p:spPr>
          <a:xfrm>
            <a:off x="390617" y="4811697"/>
            <a:ext cx="8726750" cy="523220"/>
          </a:xfrm>
          <a:prstGeom prst="rect">
            <a:avLst/>
          </a:prstGeom>
          <a:noFill/>
        </p:spPr>
        <p:txBody>
          <a:bodyPr wrap="square" rtlCol="0">
            <a:spAutoFit/>
          </a:bodyPr>
          <a:lstStyle/>
          <a:p>
            <a:r>
              <a:rPr lang="en-US" dirty="0"/>
              <a:t>The required equations in (</a:t>
            </a:r>
            <a:r>
              <a:rPr lang="en-US" dirty="0" err="1"/>
              <a:t>i</a:t>
            </a:r>
            <a:r>
              <a:rPr lang="en-US" dirty="0"/>
              <a:t>) and (ii) are as under:</a:t>
            </a:r>
            <a:endParaRPr lang="th-TH"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B918DB2-7FC6-4DE6-8948-B308F1EB20BD}"/>
                  </a:ext>
                </a:extLst>
              </p:cNvPr>
              <p:cNvSpPr txBox="1"/>
              <p:nvPr/>
            </p:nvSpPr>
            <p:spPr>
              <a:xfrm>
                <a:off x="541537" y="5708341"/>
                <a:ext cx="879054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163</m:t>
                          </m:r>
                          <m:func>
                            <m:funcPr>
                              <m:ctrlPr>
                                <a:rPr lang="en-US" b="0" i="1" smtClean="0">
                                  <a:latin typeface="Cambria Math" panose="02040503050406030204" pitchFamily="18" charset="0"/>
                                  <a:sym typeface="Symbol" panose="05050102010706020507" pitchFamily="18" charset="2"/>
                                </a:rPr>
                              </m:ctrlPr>
                            </m:funcPr>
                            <m:fName>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377</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𝐴𝑛𝑠𝑤𝑒𝑟</m:t>
                              </m:r>
                            </m:e>
                          </m:func>
                        </m:e>
                      </m:func>
                    </m:oMath>
                  </m:oMathPara>
                </a14:m>
                <a:endParaRPr lang="th-TH" dirty="0"/>
              </a:p>
            </p:txBody>
          </p:sp>
        </mc:Choice>
        <mc:Fallback>
          <p:sp>
            <p:nvSpPr>
              <p:cNvPr id="22" name="TextBox 21">
                <a:extLst>
                  <a:ext uri="{FF2B5EF4-FFF2-40B4-BE49-F238E27FC236}">
                    <a16:creationId xmlns:a16="http://schemas.microsoft.com/office/drawing/2014/main" id="{EB918DB2-7FC6-4DE6-8948-B308F1EB20BD}"/>
                  </a:ext>
                </a:extLst>
              </p:cNvPr>
              <p:cNvSpPr txBox="1">
                <a:spLocks noRot="1" noChangeAspect="1" noMove="1" noResize="1" noEditPoints="1" noAdjustHandles="1" noChangeArrowheads="1" noChangeShapeType="1" noTextEdit="1"/>
              </p:cNvSpPr>
              <p:nvPr/>
            </p:nvSpPr>
            <p:spPr>
              <a:xfrm>
                <a:off x="541537" y="5708341"/>
                <a:ext cx="8790548" cy="430887"/>
              </a:xfrm>
              <a:prstGeom prst="rect">
                <a:avLst/>
              </a:prstGeom>
              <a:blipFill>
                <a:blip r:embed="rId8"/>
                <a:stretch>
                  <a:fillRect l="-208" t="-1408" r="-416"/>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606B5F2-1A85-474F-89D6-8BE75EB92B0A}"/>
                  </a:ext>
                </a:extLst>
              </p:cNvPr>
              <p:cNvSpPr txBox="1"/>
              <p:nvPr/>
            </p:nvSpPr>
            <p:spPr>
              <a:xfrm>
                <a:off x="622916" y="6242480"/>
                <a:ext cx="863826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1</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63</m:t>
                          </m:r>
                          <m:func>
                            <m:funcPr>
                              <m:ctrlPr>
                                <a:rPr lang="en-US" b="0" i="1" smtClean="0">
                                  <a:latin typeface="Cambria Math" panose="02040503050406030204" pitchFamily="18" charset="0"/>
                                  <a:sym typeface="Symbol" panose="05050102010706020507" pitchFamily="18" charset="2"/>
                                </a:rPr>
                              </m:ctrlPr>
                            </m:funcPr>
                            <m:fName>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377</m:t>
                              </m:r>
                              <m:r>
                                <a:rPr lang="en-US" b="0" i="1" smtClean="0">
                                  <a:latin typeface="Cambria Math" panose="02040503050406030204" pitchFamily="18" charset="0"/>
                                  <a:sym typeface="Symbol" panose="05050102010706020507" pitchFamily="18" charset="2"/>
                                </a:rPr>
                                <m:t>𝑡</m:t>
                              </m:r>
                            </m:e>
                          </m:func>
                        </m:e>
                      </m:func>
                      <m:r>
                        <a:rPr lang="en-US" b="0" i="0" smtClean="0">
                          <a:latin typeface="Cambria Math" panose="02040503050406030204" pitchFamily="18" charset="0"/>
                        </a:rPr>
                        <m:t>−−−−−−−−−−</m:t>
                      </m:r>
                      <m:r>
                        <m:rPr>
                          <m:sty m:val="p"/>
                        </m:rPr>
                        <a:rPr lang="en-US" b="0" i="0" smtClean="0">
                          <a:latin typeface="Cambria Math" panose="02040503050406030204" pitchFamily="18" charset="0"/>
                        </a:rPr>
                        <m:t>Answer</m:t>
                      </m:r>
                    </m:oMath>
                  </m:oMathPara>
                </a14:m>
                <a:endParaRPr lang="th-TH" dirty="0"/>
              </a:p>
            </p:txBody>
          </p:sp>
        </mc:Choice>
        <mc:Fallback>
          <p:sp>
            <p:nvSpPr>
              <p:cNvPr id="23" name="TextBox 22">
                <a:extLst>
                  <a:ext uri="{FF2B5EF4-FFF2-40B4-BE49-F238E27FC236}">
                    <a16:creationId xmlns:a16="http://schemas.microsoft.com/office/drawing/2014/main" id="{2606B5F2-1A85-474F-89D6-8BE75EB92B0A}"/>
                  </a:ext>
                </a:extLst>
              </p:cNvPr>
              <p:cNvSpPr txBox="1">
                <a:spLocks noRot="1" noChangeAspect="1" noMove="1" noResize="1" noEditPoints="1" noAdjustHandles="1" noChangeArrowheads="1" noChangeShapeType="1" noTextEdit="1"/>
              </p:cNvSpPr>
              <p:nvPr/>
            </p:nvSpPr>
            <p:spPr>
              <a:xfrm>
                <a:off x="622916" y="6242480"/>
                <a:ext cx="8638262" cy="430887"/>
              </a:xfrm>
              <a:prstGeom prst="rect">
                <a:avLst/>
              </a:prstGeom>
              <a:blipFill>
                <a:blip r:embed="rId9"/>
                <a:stretch>
                  <a:fillRect l="-565" t="-1408" r="-494"/>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BC91241-FB5D-4345-9041-FCC7C8643596}"/>
                  </a:ext>
                </a:extLst>
              </p:cNvPr>
              <p:cNvSpPr txBox="1"/>
              <p:nvPr/>
            </p:nvSpPr>
            <p:spPr>
              <a:xfrm>
                <a:off x="9161754" y="2760955"/>
                <a:ext cx="286937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 </m:t>
                          </m:r>
                        </m:e>
                      </m:func>
                    </m:oMath>
                  </m:oMathPara>
                </a14:m>
                <a:endParaRPr lang="th-TH" dirty="0"/>
              </a:p>
            </p:txBody>
          </p:sp>
        </mc:Choice>
        <mc:Fallback>
          <p:sp>
            <p:nvSpPr>
              <p:cNvPr id="25" name="TextBox 24">
                <a:extLst>
                  <a:ext uri="{FF2B5EF4-FFF2-40B4-BE49-F238E27FC236}">
                    <a16:creationId xmlns:a16="http://schemas.microsoft.com/office/drawing/2014/main" id="{ABC91241-FB5D-4345-9041-FCC7C8643596}"/>
                  </a:ext>
                </a:extLst>
              </p:cNvPr>
              <p:cNvSpPr txBox="1">
                <a:spLocks noRot="1" noChangeAspect="1" noMove="1" noResize="1" noEditPoints="1" noAdjustHandles="1" noChangeArrowheads="1" noChangeShapeType="1" noTextEdit="1"/>
              </p:cNvSpPr>
              <p:nvPr/>
            </p:nvSpPr>
            <p:spPr>
              <a:xfrm>
                <a:off x="9161754" y="2760955"/>
                <a:ext cx="2869375" cy="430887"/>
              </a:xfrm>
              <a:prstGeom prst="rect">
                <a:avLst/>
              </a:prstGeom>
              <a:blipFill>
                <a:blip r:embed="rId10"/>
                <a:stretch>
                  <a:fillRect l="-1486" t="-140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F3C0E2F-D26D-4085-AEC0-D6CA966E690D}"/>
                  </a:ext>
                </a:extLst>
              </p:cNvPr>
              <p:cNvSpPr txBox="1"/>
              <p:nvPr/>
            </p:nvSpPr>
            <p:spPr>
              <a:xfrm>
                <a:off x="9243133" y="3295094"/>
                <a:ext cx="276344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 ?</m:t>
                          </m:r>
                        </m:e>
                      </m:func>
                    </m:oMath>
                  </m:oMathPara>
                </a14:m>
                <a:endParaRPr lang="th-TH" dirty="0"/>
              </a:p>
            </p:txBody>
          </p:sp>
        </mc:Choice>
        <mc:Fallback>
          <p:sp>
            <p:nvSpPr>
              <p:cNvPr id="26" name="TextBox 25">
                <a:extLst>
                  <a:ext uri="{FF2B5EF4-FFF2-40B4-BE49-F238E27FC236}">
                    <a16:creationId xmlns:a16="http://schemas.microsoft.com/office/drawing/2014/main" id="{BF3C0E2F-D26D-4085-AEC0-D6CA966E690D}"/>
                  </a:ext>
                </a:extLst>
              </p:cNvPr>
              <p:cNvSpPr txBox="1">
                <a:spLocks noRot="1" noChangeAspect="1" noMove="1" noResize="1" noEditPoints="1" noAdjustHandles="1" noChangeArrowheads="1" noChangeShapeType="1" noTextEdit="1"/>
              </p:cNvSpPr>
              <p:nvPr/>
            </p:nvSpPr>
            <p:spPr>
              <a:xfrm>
                <a:off x="9243133" y="3295094"/>
                <a:ext cx="2763449" cy="430887"/>
              </a:xfrm>
              <a:prstGeom prst="rect">
                <a:avLst/>
              </a:prstGeom>
              <a:blipFill>
                <a:blip r:embed="rId11"/>
                <a:stretch>
                  <a:fillRect l="-2863" t="-2857" r="-2643" b="-1429"/>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41AC75B0-1462-47CD-BC53-3D5419BC6305}"/>
              </a:ext>
            </a:extLst>
          </p:cNvPr>
          <p:cNvSpPr/>
          <p:nvPr/>
        </p:nvSpPr>
        <p:spPr>
          <a:xfrm>
            <a:off x="8922058" y="2565647"/>
            <a:ext cx="3195961" cy="126062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18408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546E76-6E24-456A-B247-4ACAC30B6740}"/>
              </a:ext>
            </a:extLst>
          </p:cNvPr>
          <p:cNvSpPr txBox="1"/>
          <p:nvPr/>
        </p:nvSpPr>
        <p:spPr>
          <a:xfrm>
            <a:off x="248575" y="210967"/>
            <a:ext cx="8360545" cy="523220"/>
          </a:xfrm>
          <a:prstGeom prst="rect">
            <a:avLst/>
          </a:prstGeom>
          <a:noFill/>
        </p:spPr>
        <p:txBody>
          <a:bodyPr wrap="square">
            <a:spAutoFit/>
          </a:bodyPr>
          <a:lstStyle/>
          <a:p>
            <a:r>
              <a:rPr lang="en-US" dirty="0">
                <a:solidFill>
                  <a:srgbClr val="C00000"/>
                </a:solidFill>
              </a:rPr>
              <a:t>(ii) Show the voltage and current on a time diagram</a:t>
            </a:r>
            <a:endParaRPr lang="th-TH" dirty="0"/>
          </a:p>
        </p:txBody>
      </p:sp>
      <p:graphicFrame>
        <p:nvGraphicFramePr>
          <p:cNvPr id="6" name="Object 5">
            <a:extLst>
              <a:ext uri="{FF2B5EF4-FFF2-40B4-BE49-F238E27FC236}">
                <a16:creationId xmlns:a16="http://schemas.microsoft.com/office/drawing/2014/main" id="{9675B1E7-0E11-4D69-B219-693F8B94ED8F}"/>
              </a:ext>
            </a:extLst>
          </p:cNvPr>
          <p:cNvGraphicFramePr>
            <a:graphicFrameLocks noChangeAspect="1"/>
          </p:cNvGraphicFramePr>
          <p:nvPr>
            <p:extLst>
              <p:ext uri="{D42A27DB-BD31-4B8C-83A1-F6EECF244321}">
                <p14:modId xmlns:p14="http://schemas.microsoft.com/office/powerpoint/2010/main" val="4039689318"/>
              </p:ext>
            </p:extLst>
          </p:nvPr>
        </p:nvGraphicFramePr>
        <p:xfrm>
          <a:off x="620698" y="713019"/>
          <a:ext cx="5158665" cy="2340899"/>
        </p:xfrm>
        <a:graphic>
          <a:graphicData uri="http://schemas.openxmlformats.org/presentationml/2006/ole">
            <mc:AlternateContent xmlns:mc="http://schemas.openxmlformats.org/markup-compatibility/2006">
              <mc:Choice xmlns:v="urn:schemas-microsoft-com:vml" Requires="v">
                <p:oleObj spid="_x0000_s11270" name="Bitmap Image" r:id="rId3" imgW="2286000" imgH="1895400" progId="Paint.Picture">
                  <p:embed/>
                </p:oleObj>
              </mc:Choice>
              <mc:Fallback>
                <p:oleObj name="Bitmap Image" r:id="rId3" imgW="2286000" imgH="1895400" progId="Paint.Picture">
                  <p:embed/>
                  <p:pic>
                    <p:nvPicPr>
                      <p:cNvPr id="0" name=""/>
                      <p:cNvPicPr/>
                      <p:nvPr/>
                    </p:nvPicPr>
                    <p:blipFill>
                      <a:blip r:embed="rId4"/>
                      <a:stretch>
                        <a:fillRect/>
                      </a:stretch>
                    </p:blipFill>
                    <p:spPr>
                      <a:xfrm>
                        <a:off x="620698" y="713019"/>
                        <a:ext cx="5158665" cy="2340899"/>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14364688-2D2D-41F6-B718-A30E3C7285F4}"/>
              </a:ext>
            </a:extLst>
          </p:cNvPr>
          <p:cNvSpPr txBox="1"/>
          <p:nvPr/>
        </p:nvSpPr>
        <p:spPr>
          <a:xfrm>
            <a:off x="328474" y="3087331"/>
            <a:ext cx="8742285" cy="523220"/>
          </a:xfrm>
          <a:prstGeom prst="rect">
            <a:avLst/>
          </a:prstGeom>
          <a:noFill/>
        </p:spPr>
        <p:txBody>
          <a:bodyPr wrap="square">
            <a:spAutoFit/>
          </a:bodyPr>
          <a:lstStyle/>
          <a:p>
            <a:r>
              <a:rPr lang="en-US" dirty="0">
                <a:solidFill>
                  <a:srgbClr val="C00000"/>
                </a:solidFill>
              </a:rPr>
              <a:t>(iii) Show the voltage and current on a phasor diagram</a:t>
            </a:r>
            <a:endParaRPr lang="th-TH" dirty="0"/>
          </a:p>
        </p:txBody>
      </p:sp>
      <p:graphicFrame>
        <p:nvGraphicFramePr>
          <p:cNvPr id="9" name="Object 8">
            <a:extLst>
              <a:ext uri="{FF2B5EF4-FFF2-40B4-BE49-F238E27FC236}">
                <a16:creationId xmlns:a16="http://schemas.microsoft.com/office/drawing/2014/main" id="{66B9B2A8-4133-483C-BE14-4A296AD5C442}"/>
              </a:ext>
            </a:extLst>
          </p:cNvPr>
          <p:cNvGraphicFramePr>
            <a:graphicFrameLocks noChangeAspect="1"/>
          </p:cNvGraphicFramePr>
          <p:nvPr>
            <p:extLst>
              <p:ext uri="{D42A27DB-BD31-4B8C-83A1-F6EECF244321}">
                <p14:modId xmlns:p14="http://schemas.microsoft.com/office/powerpoint/2010/main" val="1864620334"/>
              </p:ext>
            </p:extLst>
          </p:nvPr>
        </p:nvGraphicFramePr>
        <p:xfrm>
          <a:off x="1748900" y="3928031"/>
          <a:ext cx="4660777" cy="2206440"/>
        </p:xfrm>
        <a:graphic>
          <a:graphicData uri="http://schemas.openxmlformats.org/presentationml/2006/ole">
            <mc:AlternateContent xmlns:mc="http://schemas.openxmlformats.org/markup-compatibility/2006">
              <mc:Choice xmlns:v="urn:schemas-microsoft-com:vml" Requires="v">
                <p:oleObj spid="_x0000_s11271" name="Bitmap Image" r:id="rId5" imgW="2847960" imgH="1857240" progId="Paint.Picture">
                  <p:embed/>
                </p:oleObj>
              </mc:Choice>
              <mc:Fallback>
                <p:oleObj name="Bitmap Image" r:id="rId5" imgW="2847960" imgH="1857240" progId="Paint.Picture">
                  <p:embed/>
                  <p:pic>
                    <p:nvPicPr>
                      <p:cNvPr id="0" name=""/>
                      <p:cNvPicPr/>
                      <p:nvPr/>
                    </p:nvPicPr>
                    <p:blipFill>
                      <a:blip r:embed="rId6"/>
                      <a:stretch>
                        <a:fillRect/>
                      </a:stretch>
                    </p:blipFill>
                    <p:spPr>
                      <a:xfrm>
                        <a:off x="1748900" y="3928031"/>
                        <a:ext cx="4660777" cy="2206440"/>
                      </a:xfrm>
                      <a:prstGeom prst="rect">
                        <a:avLst/>
                      </a:prstGeom>
                    </p:spPr>
                  </p:pic>
                </p:oleObj>
              </mc:Fallback>
            </mc:AlternateContent>
          </a:graphicData>
        </a:graphic>
      </p:graphicFrame>
    </p:spTree>
    <p:extLst>
      <p:ext uri="{BB962C8B-B14F-4D97-AF65-F5344CB8AC3E}">
        <p14:creationId xmlns:p14="http://schemas.microsoft.com/office/powerpoint/2010/main" val="122924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CAA-5069-44BB-AC98-7A4E28451A95}"/>
              </a:ext>
            </a:extLst>
          </p:cNvPr>
          <p:cNvSpPr>
            <a:spLocks noGrp="1"/>
          </p:cNvSpPr>
          <p:nvPr>
            <p:ph type="title"/>
          </p:nvPr>
        </p:nvSpPr>
        <p:spPr>
          <a:xfrm>
            <a:off x="838200" y="139870"/>
            <a:ext cx="10515600" cy="595928"/>
          </a:xfrm>
        </p:spPr>
        <p:txBody>
          <a:bodyPr>
            <a:normAutofit fontScale="90000"/>
          </a:bodyPr>
          <a:lstStyle/>
          <a:p>
            <a:pPr algn="ctr"/>
            <a:r>
              <a:rPr lang="en-US" b="1" dirty="0">
                <a:solidFill>
                  <a:srgbClr val="C00000"/>
                </a:solidFill>
              </a:rPr>
              <a:t>Electrical Network Analysis</a:t>
            </a:r>
            <a:endParaRPr lang="th-TH" b="1" dirty="0">
              <a:solidFill>
                <a:srgbClr val="C00000"/>
              </a:solidFill>
            </a:endParaRPr>
          </a:p>
        </p:txBody>
      </p:sp>
      <p:sp>
        <p:nvSpPr>
          <p:cNvPr id="3" name="Content Placeholder 2">
            <a:extLst>
              <a:ext uri="{FF2B5EF4-FFF2-40B4-BE49-F238E27FC236}">
                <a16:creationId xmlns:a16="http://schemas.microsoft.com/office/drawing/2014/main" id="{6B14AF95-7DB3-4C41-AAD1-D93A8C2A6CF0}"/>
              </a:ext>
            </a:extLst>
          </p:cNvPr>
          <p:cNvSpPr>
            <a:spLocks noGrp="1"/>
          </p:cNvSpPr>
          <p:nvPr>
            <p:ph idx="1"/>
          </p:nvPr>
        </p:nvSpPr>
        <p:spPr>
          <a:xfrm>
            <a:off x="512406" y="1246713"/>
            <a:ext cx="11346802" cy="5322038"/>
          </a:xfrm>
        </p:spPr>
        <p:txBody>
          <a:bodyPr>
            <a:normAutofit lnSpcReduction="10000"/>
          </a:bodyPr>
          <a:lstStyle/>
          <a:p>
            <a:pPr marL="0" indent="0" algn="just">
              <a:buNone/>
            </a:pPr>
            <a:r>
              <a:rPr lang="en-US" b="1" dirty="0">
                <a:solidFill>
                  <a:srgbClr val="7030A0"/>
                </a:solidFill>
              </a:rPr>
              <a:t>Course Outline:</a:t>
            </a:r>
            <a:r>
              <a:rPr lang="en-US" dirty="0"/>
              <a:t> Current and voltage transients, RLC circuits with DC and AC excitation, resonant circuit: series and parallel resonance in AC circuit, Q-Factor, bandwidth, selectivity. Poly phase generators, star and delta connections, phase sequence, voltage and current relations, Vector diagrams for balance and unbalanced three phase networks, three phase unbalanced star and delta connected loads, power in three phase circuits, and differential equations of its measurements, loop and node analysis using matrix approach, Two-port network, characterization of linear time-invariant, two ports by six sets of parameters, relationship among parameter sets, interconnection of two port network. Initial condition determination, Laplace transform and differential equations Laplace transforms of signals involving generalized functions, Convolution, Introduction to poles &amp; zeros and stability criteria, impedance functions and network theorems, Frequency response, magnitude and phase plots. Fourier series and transform</a:t>
            </a:r>
            <a:endParaRPr lang="th-TH" dirty="0"/>
          </a:p>
        </p:txBody>
      </p:sp>
      <p:sp>
        <p:nvSpPr>
          <p:cNvPr id="4" name="Rectangle 3">
            <a:extLst>
              <a:ext uri="{FF2B5EF4-FFF2-40B4-BE49-F238E27FC236}">
                <a16:creationId xmlns:a16="http://schemas.microsoft.com/office/drawing/2014/main" id="{E5BAAC24-7E9C-4D6E-A5A5-D7E8DE96D676}"/>
              </a:ext>
            </a:extLst>
          </p:cNvPr>
          <p:cNvSpPr/>
          <p:nvPr/>
        </p:nvSpPr>
        <p:spPr>
          <a:xfrm>
            <a:off x="838200" y="723493"/>
            <a:ext cx="10013302" cy="523220"/>
          </a:xfrm>
          <a:prstGeom prst="rect">
            <a:avLst/>
          </a:prstGeom>
        </p:spPr>
        <p:txBody>
          <a:bodyPr wrap="square">
            <a:spAutoFit/>
          </a:bodyPr>
          <a:lstStyle/>
          <a:p>
            <a:r>
              <a:rPr lang="en-US" dirty="0">
                <a:solidFill>
                  <a:srgbClr val="0070C0"/>
                </a:solidFill>
              </a:rPr>
              <a:t>Electrical Network Analysis Prerequisites: Linear Circuit Analysis </a:t>
            </a:r>
            <a:endParaRPr lang="th-TH" dirty="0">
              <a:solidFill>
                <a:srgbClr val="0070C0"/>
              </a:solidFill>
            </a:endParaRPr>
          </a:p>
        </p:txBody>
      </p:sp>
    </p:spTree>
    <p:extLst>
      <p:ext uri="{BB962C8B-B14F-4D97-AF65-F5344CB8AC3E}">
        <p14:creationId xmlns:p14="http://schemas.microsoft.com/office/powerpoint/2010/main" val="297210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E6F-DE3D-42F9-9B54-74780C31CB59}"/>
              </a:ext>
            </a:extLst>
          </p:cNvPr>
          <p:cNvSpPr>
            <a:spLocks noGrp="1"/>
          </p:cNvSpPr>
          <p:nvPr>
            <p:ph type="title"/>
          </p:nvPr>
        </p:nvSpPr>
        <p:spPr/>
        <p:txBody>
          <a:bodyPr/>
          <a:lstStyle/>
          <a:p>
            <a:pPr algn="ctr"/>
            <a:r>
              <a:rPr lang="en-US" b="1" dirty="0">
                <a:solidFill>
                  <a:srgbClr val="C00000"/>
                </a:solidFill>
              </a:rPr>
              <a:t>CIRCUIT/ELECTRICAL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782A74F-48CB-45E9-BFA0-F40E7BA3D3B9}"/>
              </a:ext>
            </a:extLst>
          </p:cNvPr>
          <p:cNvSpPr>
            <a:spLocks noGrp="1"/>
          </p:cNvSpPr>
          <p:nvPr>
            <p:ph idx="1"/>
          </p:nvPr>
        </p:nvSpPr>
        <p:spPr>
          <a:xfrm>
            <a:off x="838200" y="1464898"/>
            <a:ext cx="10515600" cy="4351338"/>
          </a:xfrm>
        </p:spPr>
        <p:txBody>
          <a:bodyPr/>
          <a:lstStyle/>
          <a:p>
            <a:pPr marL="0" indent="0">
              <a:buNone/>
            </a:pPr>
            <a:r>
              <a:rPr lang="en-US" dirty="0"/>
              <a:t>Circuit or an electrical circuit is a path or line through which an electrical current flows.</a:t>
            </a:r>
            <a:endParaRPr lang="th-TH" dirty="0"/>
          </a:p>
        </p:txBody>
      </p:sp>
      <p:pic>
        <p:nvPicPr>
          <p:cNvPr id="4" name="Picture 3">
            <a:extLst>
              <a:ext uri="{FF2B5EF4-FFF2-40B4-BE49-F238E27FC236}">
                <a16:creationId xmlns:a16="http://schemas.microsoft.com/office/drawing/2014/main" id="{60A7025B-83E4-4660-B7FB-AC52FF3C699A}"/>
              </a:ext>
            </a:extLst>
          </p:cNvPr>
          <p:cNvPicPr>
            <a:picLocks noChangeAspect="1"/>
          </p:cNvPicPr>
          <p:nvPr/>
        </p:nvPicPr>
        <p:blipFill>
          <a:blip r:embed="rId2"/>
          <a:stretch>
            <a:fillRect/>
          </a:stretch>
        </p:blipFill>
        <p:spPr>
          <a:xfrm>
            <a:off x="7811373" y="2472531"/>
            <a:ext cx="4152900" cy="3057525"/>
          </a:xfrm>
          <a:prstGeom prst="rect">
            <a:avLst/>
          </a:prstGeom>
        </p:spPr>
      </p:pic>
      <p:sp>
        <p:nvSpPr>
          <p:cNvPr id="5" name="Rectangle 4">
            <a:extLst>
              <a:ext uri="{FF2B5EF4-FFF2-40B4-BE49-F238E27FC236}">
                <a16:creationId xmlns:a16="http://schemas.microsoft.com/office/drawing/2014/main" id="{4BC3CC75-E3A7-41CF-8698-E057A6AFDC68}"/>
              </a:ext>
            </a:extLst>
          </p:cNvPr>
          <p:cNvSpPr/>
          <p:nvPr/>
        </p:nvSpPr>
        <p:spPr>
          <a:xfrm>
            <a:off x="7811373" y="2508308"/>
            <a:ext cx="4000325" cy="30575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5">
            <a:extLst>
              <a:ext uri="{FF2B5EF4-FFF2-40B4-BE49-F238E27FC236}">
                <a16:creationId xmlns:a16="http://schemas.microsoft.com/office/drawing/2014/main" id="{10D40984-EBF0-451B-A39C-EBA7EB77D468}"/>
              </a:ext>
            </a:extLst>
          </p:cNvPr>
          <p:cNvPicPr>
            <a:picLocks noChangeAspect="1"/>
          </p:cNvPicPr>
          <p:nvPr/>
        </p:nvPicPr>
        <p:blipFill>
          <a:blip r:embed="rId3"/>
          <a:stretch>
            <a:fillRect/>
          </a:stretch>
        </p:blipFill>
        <p:spPr>
          <a:xfrm>
            <a:off x="476250" y="2678855"/>
            <a:ext cx="6724650" cy="3381375"/>
          </a:xfrm>
          <a:prstGeom prst="rect">
            <a:avLst/>
          </a:prstGeom>
        </p:spPr>
      </p:pic>
      <p:sp>
        <p:nvSpPr>
          <p:cNvPr id="7" name="Rectangle 6">
            <a:extLst>
              <a:ext uri="{FF2B5EF4-FFF2-40B4-BE49-F238E27FC236}">
                <a16:creationId xmlns:a16="http://schemas.microsoft.com/office/drawing/2014/main" id="{4FF1541A-8CA1-4CD5-BB08-9FC8AFE7E1E2}"/>
              </a:ext>
            </a:extLst>
          </p:cNvPr>
          <p:cNvSpPr/>
          <p:nvPr/>
        </p:nvSpPr>
        <p:spPr>
          <a:xfrm>
            <a:off x="746620" y="2508308"/>
            <a:ext cx="6454280" cy="34562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92855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29ED-9AA4-4E78-925D-DA8096B6A5DB}"/>
              </a:ext>
            </a:extLst>
          </p:cNvPr>
          <p:cNvSpPr>
            <a:spLocks noGrp="1"/>
          </p:cNvSpPr>
          <p:nvPr>
            <p:ph type="title"/>
          </p:nvPr>
        </p:nvSpPr>
        <p:spPr>
          <a:xfrm>
            <a:off x="838200" y="113455"/>
            <a:ext cx="10515600" cy="944068"/>
          </a:xfrm>
        </p:spPr>
        <p:txBody>
          <a:bodyPr/>
          <a:lstStyle/>
          <a:p>
            <a:pPr algn="ctr"/>
            <a:r>
              <a:rPr lang="en-US" b="1" dirty="0">
                <a:solidFill>
                  <a:srgbClr val="C00000"/>
                </a:solidFill>
              </a:rPr>
              <a:t>CLOSED AND OPEN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E48FB3F-E691-43C1-8719-9DDEFB460CF3}"/>
              </a:ext>
            </a:extLst>
          </p:cNvPr>
          <p:cNvSpPr>
            <a:spLocks noGrp="1"/>
          </p:cNvSpPr>
          <p:nvPr>
            <p:ph idx="1"/>
          </p:nvPr>
        </p:nvSpPr>
        <p:spPr>
          <a:xfrm>
            <a:off x="838200" y="969948"/>
            <a:ext cx="10515600" cy="4351338"/>
          </a:xfrm>
        </p:spPr>
        <p:txBody>
          <a:bodyPr/>
          <a:lstStyle/>
          <a:p>
            <a:pPr marL="0" indent="0">
              <a:buNone/>
            </a:pPr>
            <a:r>
              <a:rPr lang="en-US" dirty="0"/>
              <a:t>Closed circuit means a complete electrical connection around which current flows or circulates is called Closed Circuit. </a:t>
            </a:r>
          </a:p>
          <a:p>
            <a:pPr marL="0" indent="0">
              <a:buNone/>
            </a:pPr>
            <a:r>
              <a:rPr lang="en-US" dirty="0"/>
              <a:t>OR</a:t>
            </a:r>
          </a:p>
          <a:p>
            <a:pPr marL="0" indent="0">
              <a:buNone/>
            </a:pPr>
            <a:r>
              <a:rPr lang="en-US" dirty="0"/>
              <a:t>A closed circuit makes electrical current flow possible. </a:t>
            </a:r>
          </a:p>
          <a:p>
            <a:pPr marL="0" indent="0">
              <a:buNone/>
            </a:pPr>
            <a:endParaRPr lang="en-US" dirty="0"/>
          </a:p>
          <a:p>
            <a:pPr marL="0" indent="0">
              <a:buNone/>
            </a:pPr>
            <a:r>
              <a:rPr lang="en-US" dirty="0"/>
              <a:t>An open circuit does not allow electrical current to flow.</a:t>
            </a:r>
            <a:endParaRPr lang="th-TH" dirty="0"/>
          </a:p>
        </p:txBody>
      </p:sp>
      <p:pic>
        <p:nvPicPr>
          <p:cNvPr id="4" name="Picture 3">
            <a:extLst>
              <a:ext uri="{FF2B5EF4-FFF2-40B4-BE49-F238E27FC236}">
                <a16:creationId xmlns:a16="http://schemas.microsoft.com/office/drawing/2014/main" id="{F03D2EEC-27B3-4F17-BD87-B5309E6985C5}"/>
              </a:ext>
            </a:extLst>
          </p:cNvPr>
          <p:cNvPicPr>
            <a:picLocks noChangeAspect="1"/>
          </p:cNvPicPr>
          <p:nvPr/>
        </p:nvPicPr>
        <p:blipFill>
          <a:blip r:embed="rId2"/>
          <a:stretch>
            <a:fillRect/>
          </a:stretch>
        </p:blipFill>
        <p:spPr>
          <a:xfrm>
            <a:off x="609600" y="3967993"/>
            <a:ext cx="5486400" cy="2890007"/>
          </a:xfrm>
          <a:prstGeom prst="rect">
            <a:avLst/>
          </a:prstGeom>
        </p:spPr>
      </p:pic>
      <p:pic>
        <p:nvPicPr>
          <p:cNvPr id="5" name="Picture 4">
            <a:extLst>
              <a:ext uri="{FF2B5EF4-FFF2-40B4-BE49-F238E27FC236}">
                <a16:creationId xmlns:a16="http://schemas.microsoft.com/office/drawing/2014/main" id="{6039B13C-ADBA-4E32-8059-1397A3FD304C}"/>
              </a:ext>
            </a:extLst>
          </p:cNvPr>
          <p:cNvPicPr>
            <a:picLocks noChangeAspect="1"/>
          </p:cNvPicPr>
          <p:nvPr/>
        </p:nvPicPr>
        <p:blipFill>
          <a:blip r:embed="rId3"/>
          <a:stretch>
            <a:fillRect/>
          </a:stretch>
        </p:blipFill>
        <p:spPr>
          <a:xfrm>
            <a:off x="6324600" y="3967993"/>
            <a:ext cx="5684590" cy="2571750"/>
          </a:xfrm>
          <a:prstGeom prst="rect">
            <a:avLst/>
          </a:prstGeom>
        </p:spPr>
      </p:pic>
    </p:spTree>
    <p:extLst>
      <p:ext uri="{BB962C8B-B14F-4D97-AF65-F5344CB8AC3E}">
        <p14:creationId xmlns:p14="http://schemas.microsoft.com/office/powerpoint/2010/main" val="36257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D22B-7016-47FB-A693-ED409E42970E}"/>
              </a:ext>
            </a:extLst>
          </p:cNvPr>
          <p:cNvSpPr>
            <a:spLocks noGrp="1"/>
          </p:cNvSpPr>
          <p:nvPr>
            <p:ph type="title"/>
          </p:nvPr>
        </p:nvSpPr>
        <p:spPr>
          <a:xfrm>
            <a:off x="838200" y="138622"/>
            <a:ext cx="10515600" cy="784167"/>
          </a:xfrm>
        </p:spPr>
        <p:txBody>
          <a:bodyPr/>
          <a:lstStyle/>
          <a:p>
            <a:pPr algn="ctr"/>
            <a:r>
              <a:rPr lang="en-US" b="1" dirty="0">
                <a:solidFill>
                  <a:srgbClr val="C00000"/>
                </a:solidFill>
              </a:rPr>
              <a:t>SHORT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4AC8FD9-9E80-4863-8F7D-D54E3E027EB9}"/>
              </a:ext>
            </a:extLst>
          </p:cNvPr>
          <p:cNvSpPr>
            <a:spLocks noGrp="1"/>
          </p:cNvSpPr>
          <p:nvPr>
            <p:ph idx="1"/>
          </p:nvPr>
        </p:nvSpPr>
        <p:spPr>
          <a:xfrm>
            <a:off x="838200" y="922789"/>
            <a:ext cx="10515600" cy="4351338"/>
          </a:xfrm>
        </p:spPr>
        <p:txBody>
          <a:bodyPr/>
          <a:lstStyle/>
          <a:p>
            <a:pPr marL="0" indent="0">
              <a:buNone/>
            </a:pPr>
            <a:r>
              <a:rPr lang="en-US" dirty="0"/>
              <a:t>When both points (</a:t>
            </a:r>
            <a:r>
              <a:rPr lang="en-US" b="1" dirty="0"/>
              <a:t>+</a:t>
            </a:r>
            <a:r>
              <a:rPr lang="en-US" dirty="0"/>
              <a:t> &amp; </a:t>
            </a:r>
            <a:r>
              <a:rPr lang="en-US" b="1" dirty="0"/>
              <a:t>–</a:t>
            </a:r>
            <a:r>
              <a:rPr lang="en-US" dirty="0"/>
              <a:t>) of voltage source in a circuit gets joint with each other for some reason then it is called Short Circuit. </a:t>
            </a:r>
          </a:p>
          <a:p>
            <a:pPr marL="0" indent="0">
              <a:buNone/>
            </a:pPr>
            <a:r>
              <a:rPr lang="en-US" dirty="0"/>
              <a:t>Maximum current starts to flow under this situation. </a:t>
            </a:r>
          </a:p>
        </p:txBody>
      </p:sp>
      <p:pic>
        <p:nvPicPr>
          <p:cNvPr id="4" name="Picture 3">
            <a:extLst>
              <a:ext uri="{FF2B5EF4-FFF2-40B4-BE49-F238E27FC236}">
                <a16:creationId xmlns:a16="http://schemas.microsoft.com/office/drawing/2014/main" id="{1DD4FA07-2DCB-49D0-93AA-7281F9C0FC35}"/>
              </a:ext>
            </a:extLst>
          </p:cNvPr>
          <p:cNvPicPr>
            <a:picLocks noChangeAspect="1"/>
          </p:cNvPicPr>
          <p:nvPr/>
        </p:nvPicPr>
        <p:blipFill>
          <a:blip r:embed="rId2"/>
          <a:stretch>
            <a:fillRect/>
          </a:stretch>
        </p:blipFill>
        <p:spPr>
          <a:xfrm>
            <a:off x="431071" y="2655858"/>
            <a:ext cx="4400550" cy="3609975"/>
          </a:xfrm>
          <a:prstGeom prst="rect">
            <a:avLst/>
          </a:prstGeom>
        </p:spPr>
      </p:pic>
      <p:pic>
        <p:nvPicPr>
          <p:cNvPr id="5" name="Picture 4">
            <a:extLst>
              <a:ext uri="{FF2B5EF4-FFF2-40B4-BE49-F238E27FC236}">
                <a16:creationId xmlns:a16="http://schemas.microsoft.com/office/drawing/2014/main" id="{061CBE3A-DACC-475E-AA54-A6B34C66E5E6}"/>
              </a:ext>
            </a:extLst>
          </p:cNvPr>
          <p:cNvPicPr>
            <a:picLocks noChangeAspect="1"/>
          </p:cNvPicPr>
          <p:nvPr/>
        </p:nvPicPr>
        <p:blipFill>
          <a:blip r:embed="rId3"/>
          <a:stretch>
            <a:fillRect/>
          </a:stretch>
        </p:blipFill>
        <p:spPr>
          <a:xfrm>
            <a:off x="5304551" y="2646916"/>
            <a:ext cx="3143250" cy="3990975"/>
          </a:xfrm>
          <a:prstGeom prst="rect">
            <a:avLst/>
          </a:prstGeom>
        </p:spPr>
      </p:pic>
    </p:spTree>
    <p:extLst>
      <p:ext uri="{BB962C8B-B14F-4D97-AF65-F5344CB8AC3E}">
        <p14:creationId xmlns:p14="http://schemas.microsoft.com/office/powerpoint/2010/main" val="7856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CDAC-F068-489E-B016-551076F74DCC}"/>
              </a:ext>
            </a:extLst>
          </p:cNvPr>
          <p:cNvSpPr>
            <a:spLocks noGrp="1"/>
          </p:cNvSpPr>
          <p:nvPr>
            <p:ph type="title"/>
          </p:nvPr>
        </p:nvSpPr>
        <p:spPr/>
        <p:txBody>
          <a:bodyPr/>
          <a:lstStyle/>
          <a:p>
            <a:pPr algn="ctr"/>
            <a:r>
              <a:rPr lang="en-US" b="1" dirty="0">
                <a:solidFill>
                  <a:srgbClr val="C00000"/>
                </a:solidFill>
              </a:rPr>
              <a:t>SERIES AND PARALLEL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8C3E817A-75D5-489D-9652-5C1F059716E1}"/>
              </a:ext>
            </a:extLst>
          </p:cNvPr>
          <p:cNvSpPr>
            <a:spLocks noGrp="1"/>
          </p:cNvSpPr>
          <p:nvPr>
            <p:ph idx="1"/>
          </p:nvPr>
        </p:nvSpPr>
        <p:spPr>
          <a:xfrm>
            <a:off x="838200" y="1347453"/>
            <a:ext cx="10515600" cy="4351338"/>
          </a:xfrm>
        </p:spPr>
        <p:txBody>
          <a:bodyPr/>
          <a:lstStyle/>
          <a:p>
            <a:pPr marL="0" indent="0">
              <a:buNone/>
            </a:pPr>
            <a:r>
              <a:rPr lang="en-US" dirty="0"/>
              <a:t>A </a:t>
            </a:r>
            <a:r>
              <a:rPr lang="en-US" b="1" dirty="0"/>
              <a:t>series circuit</a:t>
            </a:r>
            <a:r>
              <a:rPr lang="en-US" dirty="0"/>
              <a:t> is a </a:t>
            </a:r>
            <a:r>
              <a:rPr lang="en-US" b="1" dirty="0"/>
              <a:t>circuit</a:t>
            </a:r>
            <a:r>
              <a:rPr lang="en-US" dirty="0"/>
              <a:t> in which resistors are arranged in a chain, so the current has only one path to take. The current is the same through each resistor, but voltage is different.</a:t>
            </a:r>
          </a:p>
          <a:p>
            <a:pPr marL="0" indent="0">
              <a:buNone/>
            </a:pPr>
            <a:endParaRPr lang="en-US" dirty="0"/>
          </a:p>
          <a:p>
            <a:pPr marL="0" indent="0">
              <a:buNone/>
            </a:pPr>
            <a:r>
              <a:rPr lang="en-US" dirty="0"/>
              <a:t>A </a:t>
            </a:r>
            <a:r>
              <a:rPr lang="en-US" b="1" dirty="0"/>
              <a:t>parallel circuit</a:t>
            </a:r>
            <a:r>
              <a:rPr lang="en-US" dirty="0"/>
              <a:t> has two or more paths for current to flow through. Voltage is the same across each component of the </a:t>
            </a:r>
            <a:r>
              <a:rPr lang="en-US" b="1" dirty="0"/>
              <a:t>parallel circuit, but current is different</a:t>
            </a:r>
            <a:r>
              <a:rPr lang="en-US" dirty="0"/>
              <a:t>.</a:t>
            </a:r>
            <a:endParaRPr lang="th-TH" dirty="0"/>
          </a:p>
        </p:txBody>
      </p:sp>
      <p:pic>
        <p:nvPicPr>
          <p:cNvPr id="4" name="Picture 3">
            <a:extLst>
              <a:ext uri="{FF2B5EF4-FFF2-40B4-BE49-F238E27FC236}">
                <a16:creationId xmlns:a16="http://schemas.microsoft.com/office/drawing/2014/main" id="{9B8C799A-F2A1-427B-82DF-4F696047A1C1}"/>
              </a:ext>
            </a:extLst>
          </p:cNvPr>
          <p:cNvPicPr>
            <a:picLocks noChangeAspect="1"/>
          </p:cNvPicPr>
          <p:nvPr/>
        </p:nvPicPr>
        <p:blipFill>
          <a:blip r:embed="rId2"/>
          <a:stretch>
            <a:fillRect/>
          </a:stretch>
        </p:blipFill>
        <p:spPr>
          <a:xfrm>
            <a:off x="898147" y="4483100"/>
            <a:ext cx="3676650" cy="2009775"/>
          </a:xfrm>
          <a:prstGeom prst="rect">
            <a:avLst/>
          </a:prstGeom>
        </p:spPr>
      </p:pic>
      <p:pic>
        <p:nvPicPr>
          <p:cNvPr id="5" name="Picture 4">
            <a:extLst>
              <a:ext uri="{FF2B5EF4-FFF2-40B4-BE49-F238E27FC236}">
                <a16:creationId xmlns:a16="http://schemas.microsoft.com/office/drawing/2014/main" id="{FAB1AF19-6C17-4BFD-B6E4-E3812A5012C3}"/>
              </a:ext>
            </a:extLst>
          </p:cNvPr>
          <p:cNvPicPr>
            <a:picLocks noChangeAspect="1"/>
          </p:cNvPicPr>
          <p:nvPr/>
        </p:nvPicPr>
        <p:blipFill>
          <a:blip r:embed="rId3"/>
          <a:stretch>
            <a:fillRect/>
          </a:stretch>
        </p:blipFill>
        <p:spPr>
          <a:xfrm>
            <a:off x="6864816" y="4540250"/>
            <a:ext cx="3848100" cy="1952625"/>
          </a:xfrm>
          <a:prstGeom prst="rect">
            <a:avLst/>
          </a:prstGeom>
        </p:spPr>
      </p:pic>
    </p:spTree>
    <p:extLst>
      <p:ext uri="{BB962C8B-B14F-4D97-AF65-F5344CB8AC3E}">
        <p14:creationId xmlns:p14="http://schemas.microsoft.com/office/powerpoint/2010/main" val="261648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4A2C-B1EB-4970-8C78-F423AACB48EC}"/>
              </a:ext>
            </a:extLst>
          </p:cNvPr>
          <p:cNvSpPr>
            <a:spLocks noGrp="1"/>
          </p:cNvSpPr>
          <p:nvPr>
            <p:ph type="ctrTitle"/>
          </p:nvPr>
        </p:nvSpPr>
        <p:spPr>
          <a:xfrm>
            <a:off x="1633057" y="282753"/>
            <a:ext cx="9144000" cy="681270"/>
          </a:xfrm>
        </p:spPr>
        <p:txBody>
          <a:bodyPr>
            <a:normAutofit fontScale="90000"/>
          </a:bodyPr>
          <a:lstStyle/>
          <a:p>
            <a:r>
              <a:rPr lang="en-US" b="1" dirty="0">
                <a:solidFill>
                  <a:srgbClr val="C00000"/>
                </a:solidFill>
              </a:rPr>
              <a:t>ELECTRIC CURRENT</a:t>
            </a:r>
            <a:endParaRPr lang="th-TH" b="1" dirty="0">
              <a:solidFill>
                <a:srgbClr val="C00000"/>
              </a:solidFill>
            </a:endParaRPr>
          </a:p>
        </p:txBody>
      </p:sp>
      <p:sp>
        <p:nvSpPr>
          <p:cNvPr id="3" name="Subtitle 2">
            <a:extLst>
              <a:ext uri="{FF2B5EF4-FFF2-40B4-BE49-F238E27FC236}">
                <a16:creationId xmlns:a16="http://schemas.microsoft.com/office/drawing/2014/main" id="{48C8B6D1-59EA-4691-9D25-C5EBDDB80027}"/>
              </a:ext>
            </a:extLst>
          </p:cNvPr>
          <p:cNvSpPr>
            <a:spLocks noGrp="1"/>
          </p:cNvSpPr>
          <p:nvPr>
            <p:ph type="subTitle" idx="1"/>
          </p:nvPr>
        </p:nvSpPr>
        <p:spPr>
          <a:xfrm>
            <a:off x="257262" y="758170"/>
            <a:ext cx="11677475" cy="1655762"/>
          </a:xfrm>
        </p:spPr>
        <p:txBody>
          <a:bodyPr/>
          <a:lstStyle/>
          <a:p>
            <a:pPr algn="l"/>
            <a:r>
              <a:rPr lang="en-US" dirty="0"/>
              <a:t>Electric current  is the time rate of change of charge and measured in amperes (A).</a:t>
            </a:r>
          </a:p>
          <a:p>
            <a:pPr algn="l"/>
            <a:r>
              <a:rPr lang="en-US" dirty="0"/>
              <a:t>Mathematically, the relationship between current </a:t>
            </a:r>
            <a:r>
              <a:rPr lang="en-US" dirty="0" err="1"/>
              <a:t>i</a:t>
            </a:r>
            <a:r>
              <a:rPr lang="en-US" dirty="0"/>
              <a:t>, charge q, and time t is</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AA39E9-B2A2-46F1-BC40-34E5592999BC}"/>
                  </a:ext>
                </a:extLst>
              </p:cNvPr>
              <p:cNvSpPr txBox="1"/>
              <p:nvPr/>
            </p:nvSpPr>
            <p:spPr>
              <a:xfrm>
                <a:off x="460297" y="1613956"/>
                <a:ext cx="5010795" cy="1869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𝑑𝑞</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oMath>
                  </m:oMathPara>
                </a14:m>
                <a:endParaRPr lang="en-US" b="0" dirty="0"/>
              </a:p>
              <a:p>
                <a:r>
                  <a:rPr lang="en-US" dirty="0"/>
                  <a:t>OR</a:t>
                </a:r>
              </a:p>
              <a:p>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𝑑𝑞</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r>
                  <a:rPr lang="en-US" dirty="0"/>
                  <a:t> </a:t>
                </a:r>
                <a:endParaRPr lang="th-TH" dirty="0"/>
              </a:p>
            </p:txBody>
          </p:sp>
        </mc:Choice>
        <mc:Fallback xmlns="">
          <p:sp>
            <p:nvSpPr>
              <p:cNvPr id="7" name="TextBox 6">
                <a:extLst>
                  <a:ext uri="{FF2B5EF4-FFF2-40B4-BE49-F238E27FC236}">
                    <a16:creationId xmlns:a16="http://schemas.microsoft.com/office/drawing/2014/main" id="{39AA39E9-B2A2-46F1-BC40-34E5592999BC}"/>
                  </a:ext>
                </a:extLst>
              </p:cNvPr>
              <p:cNvSpPr txBox="1">
                <a:spLocks noRot="1" noChangeAspect="1" noMove="1" noResize="1" noEditPoints="1" noAdjustHandles="1" noChangeArrowheads="1" noChangeShapeType="1" noTextEdit="1"/>
              </p:cNvSpPr>
              <p:nvPr/>
            </p:nvSpPr>
            <p:spPr>
              <a:xfrm>
                <a:off x="460297" y="1613956"/>
                <a:ext cx="5010795" cy="1869486"/>
              </a:xfrm>
              <a:prstGeom prst="rect">
                <a:avLst/>
              </a:prstGeom>
              <a:blipFill>
                <a:blip r:embed="rId2"/>
                <a:stretch>
                  <a:fillRect l="-4385"/>
                </a:stretch>
              </a:blipFill>
            </p:spPr>
            <p:txBody>
              <a:bodyPr/>
              <a:lstStyle/>
              <a:p>
                <a:r>
                  <a:rPr lang="th-TH">
                    <a:noFill/>
                  </a:rPr>
                  <a:t> </a:t>
                </a:r>
              </a:p>
            </p:txBody>
          </p:sp>
        </mc:Fallback>
      </mc:AlternateContent>
      <p:sp>
        <p:nvSpPr>
          <p:cNvPr id="11" name="Rectangle 10">
            <a:extLst>
              <a:ext uri="{FF2B5EF4-FFF2-40B4-BE49-F238E27FC236}">
                <a16:creationId xmlns:a16="http://schemas.microsoft.com/office/drawing/2014/main" id="{E40BA902-4978-42F1-ACAC-7D8680834496}"/>
              </a:ext>
            </a:extLst>
          </p:cNvPr>
          <p:cNvSpPr/>
          <p:nvPr/>
        </p:nvSpPr>
        <p:spPr>
          <a:xfrm>
            <a:off x="374407" y="3577274"/>
            <a:ext cx="5182573" cy="1384995"/>
          </a:xfrm>
          <a:prstGeom prst="rect">
            <a:avLst/>
          </a:prstGeom>
        </p:spPr>
        <p:txBody>
          <a:bodyPr wrap="none">
            <a:spAutoFit/>
          </a:bodyPr>
          <a:lstStyle/>
          <a:p>
            <a:r>
              <a:rPr lang="en-US" b="0" i="1" dirty="0">
                <a:latin typeface="Cambria Math" panose="02040503050406030204" pitchFamily="18" charset="0"/>
              </a:rPr>
              <a:t>From Equation (1.1)</a:t>
            </a:r>
          </a:p>
          <a:p>
            <a:r>
              <a:rPr lang="en-US" i="1" dirty="0" err="1">
                <a:latin typeface="Cambria Math" panose="02040503050406030204" pitchFamily="18" charset="0"/>
              </a:rPr>
              <a:t>idt</a:t>
            </a:r>
            <a:r>
              <a:rPr lang="en-US" i="1" dirty="0">
                <a:latin typeface="Cambria Math" panose="02040503050406030204" pitchFamily="18" charset="0"/>
              </a:rPr>
              <a:t> = </a:t>
            </a:r>
            <a:r>
              <a:rPr lang="en-US" i="1" dirty="0" err="1">
                <a:latin typeface="Cambria Math" panose="02040503050406030204" pitchFamily="18" charset="0"/>
              </a:rPr>
              <a:t>dq</a:t>
            </a:r>
            <a:endParaRPr lang="en-US" i="1" dirty="0">
              <a:latin typeface="Cambria Math" panose="02040503050406030204" pitchFamily="18" charset="0"/>
            </a:endParaRPr>
          </a:p>
          <a:p>
            <a:r>
              <a:rPr lang="en-US" dirty="0"/>
              <a:t>Applying Integration on both sides</a:t>
            </a:r>
            <a:endParaRPr lang="th-TH"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0E99A-1896-40FB-A525-DC005D3C3A2D}"/>
                  </a:ext>
                </a:extLst>
              </p:cNvPr>
              <p:cNvSpPr txBox="1"/>
              <p:nvPr/>
            </p:nvSpPr>
            <p:spPr>
              <a:xfrm>
                <a:off x="987104" y="4962269"/>
                <a:ext cx="2195729"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 </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𝑑𝑞</m:t>
                              </m:r>
                            </m:e>
                          </m:nary>
                        </m:e>
                      </m:nary>
                    </m:oMath>
                  </m:oMathPara>
                </a14:m>
                <a:endParaRPr lang="th-TH" dirty="0"/>
              </a:p>
            </p:txBody>
          </p:sp>
        </mc:Choice>
        <mc:Fallback xmlns="">
          <p:sp>
            <p:nvSpPr>
              <p:cNvPr id="13" name="TextBox 12">
                <a:extLst>
                  <a:ext uri="{FF2B5EF4-FFF2-40B4-BE49-F238E27FC236}">
                    <a16:creationId xmlns:a16="http://schemas.microsoft.com/office/drawing/2014/main" id="{8240E99A-1896-40FB-A525-DC005D3C3A2D}"/>
                  </a:ext>
                </a:extLst>
              </p:cNvPr>
              <p:cNvSpPr txBox="1">
                <a:spLocks noRot="1" noChangeAspect="1" noMove="1" noResize="1" noEditPoints="1" noAdjustHandles="1" noChangeArrowheads="1" noChangeShapeType="1" noTextEdit="1"/>
              </p:cNvSpPr>
              <p:nvPr/>
            </p:nvSpPr>
            <p:spPr>
              <a:xfrm>
                <a:off x="987104" y="4962269"/>
                <a:ext cx="2195729"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E6CA61D-2B06-4AD5-AA03-5A71FB7492A1}"/>
                  </a:ext>
                </a:extLst>
              </p:cNvPr>
              <p:cNvSpPr/>
              <p:nvPr/>
            </p:nvSpPr>
            <p:spPr>
              <a:xfrm>
                <a:off x="2478300" y="5836675"/>
                <a:ext cx="8937062" cy="1222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r>
                            <a:rPr lang="en-US" b="0" i="1" smtClean="0">
                              <a:latin typeface="Cambria Math" panose="02040503050406030204" pitchFamily="18" charset="0"/>
                            </a:rPr>
                            <m:t>𝐼𝑛𝑡𝑒𝑔𝑟𝑎𝑡𝑖𝑜𝑛</m:t>
                          </m:r>
                          <m:r>
                            <a:rPr lang="en-US" b="0" i="1" smtClean="0">
                              <a:latin typeface="Cambria Math" panose="02040503050406030204" pitchFamily="18" charset="0"/>
                            </a:rPr>
                            <m:t> </m:t>
                          </m:r>
                          <m:r>
                            <a:rPr lang="en-US" b="0" i="1" smtClean="0">
                              <a:latin typeface="Cambria Math" panose="02040503050406030204" pitchFamily="18" charset="0"/>
                            </a:rPr>
                            <m:t>𝑜𝑝𝑝𝑜𝑠𝑖𝑡𝑒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𝑑𝑒𝑟𝑖𝑣𝑎𝑡𝑖𝑣𝑒</m:t>
                          </m:r>
                        </m:e>
                      </m:nary>
                    </m:oMath>
                  </m:oMathPara>
                </a14:m>
                <a:endParaRPr lang="th-TH" dirty="0"/>
              </a:p>
            </p:txBody>
          </p:sp>
        </mc:Choice>
        <mc:Fallback xmlns="">
          <p:sp>
            <p:nvSpPr>
              <p:cNvPr id="18" name="Rectangle 17">
                <a:extLst>
                  <a:ext uri="{FF2B5EF4-FFF2-40B4-BE49-F238E27FC236}">
                    <a16:creationId xmlns:a16="http://schemas.microsoft.com/office/drawing/2014/main" id="{8E6CA61D-2B06-4AD5-AA03-5A71FB7492A1}"/>
                  </a:ext>
                </a:extLst>
              </p:cNvPr>
              <p:cNvSpPr>
                <a:spLocks noRot="1" noChangeAspect="1" noMove="1" noResize="1" noEditPoints="1" noAdjustHandles="1" noChangeArrowheads="1" noChangeShapeType="1" noTextEdit="1"/>
              </p:cNvSpPr>
              <p:nvPr/>
            </p:nvSpPr>
            <p:spPr>
              <a:xfrm>
                <a:off x="2478300" y="5836675"/>
                <a:ext cx="8937062" cy="1222514"/>
              </a:xfrm>
              <a:prstGeom prst="rect">
                <a:avLst/>
              </a:prstGeom>
              <a:blipFill>
                <a:blip r:embed="rId4"/>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5064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4A2C-B1EB-4970-8C78-F423AACB48EC}"/>
              </a:ext>
            </a:extLst>
          </p:cNvPr>
          <p:cNvSpPr>
            <a:spLocks noGrp="1"/>
          </p:cNvSpPr>
          <p:nvPr>
            <p:ph type="ctrTitle"/>
          </p:nvPr>
        </p:nvSpPr>
        <p:spPr>
          <a:xfrm>
            <a:off x="1633057" y="282753"/>
            <a:ext cx="9144000" cy="681270"/>
          </a:xfrm>
        </p:spPr>
        <p:txBody>
          <a:bodyPr>
            <a:normAutofit fontScale="90000"/>
          </a:bodyPr>
          <a:lstStyle/>
          <a:p>
            <a:r>
              <a:rPr lang="en-US" b="1" dirty="0">
                <a:solidFill>
                  <a:srgbClr val="C00000"/>
                </a:solidFill>
              </a:rPr>
              <a:t>ELECTRIC CURRENT</a:t>
            </a:r>
            <a:endParaRPr lang="th-TH" b="1" dirty="0">
              <a:solidFill>
                <a:srgbClr val="C0000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0E99A-1896-40FB-A525-DC005D3C3A2D}"/>
                  </a:ext>
                </a:extLst>
              </p:cNvPr>
              <p:cNvSpPr txBox="1"/>
              <p:nvPr/>
            </p:nvSpPr>
            <p:spPr>
              <a:xfrm>
                <a:off x="1079382" y="964023"/>
                <a:ext cx="1607043"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e>
                      </m:nary>
                    </m:oMath>
                  </m:oMathPara>
                </a14:m>
                <a:endParaRPr lang="th-TH" dirty="0"/>
              </a:p>
            </p:txBody>
          </p:sp>
        </mc:Choice>
        <mc:Fallback xmlns="">
          <p:sp>
            <p:nvSpPr>
              <p:cNvPr id="13" name="TextBox 12">
                <a:extLst>
                  <a:ext uri="{FF2B5EF4-FFF2-40B4-BE49-F238E27FC236}">
                    <a16:creationId xmlns:a16="http://schemas.microsoft.com/office/drawing/2014/main" id="{8240E99A-1896-40FB-A525-DC005D3C3A2D}"/>
                  </a:ext>
                </a:extLst>
              </p:cNvPr>
              <p:cNvSpPr txBox="1">
                <a:spLocks noRot="1" noChangeAspect="1" noMove="1" noResize="1" noEditPoints="1" noAdjustHandles="1" noChangeArrowheads="1" noChangeShapeType="1" noTextEdit="1"/>
              </p:cNvSpPr>
              <p:nvPr/>
            </p:nvSpPr>
            <p:spPr>
              <a:xfrm>
                <a:off x="1079382" y="964023"/>
                <a:ext cx="1607043" cy="1130181"/>
              </a:xfrm>
              <a:prstGeom prst="rect">
                <a:avLst/>
              </a:prstGeom>
              <a:blipFill>
                <a:blip r:embed="rId2"/>
                <a:stretch>
                  <a:fillRect/>
                </a:stretch>
              </a:blipFill>
            </p:spPr>
            <p:txBody>
              <a:bodyPr/>
              <a:lstStyle/>
              <a:p>
                <a:r>
                  <a:rPr lang="th-TH">
                    <a:noFill/>
                  </a:rPr>
                  <a:t> </a:t>
                </a:r>
              </a:p>
            </p:txBody>
          </p:sp>
        </mc:Fallback>
      </mc:AlternateContent>
      <p:sp>
        <p:nvSpPr>
          <p:cNvPr id="17" name="Rectangle 16">
            <a:extLst>
              <a:ext uri="{FF2B5EF4-FFF2-40B4-BE49-F238E27FC236}">
                <a16:creationId xmlns:a16="http://schemas.microsoft.com/office/drawing/2014/main" id="{75D2188A-9CB2-4ACC-911C-51020F1D6C59}"/>
              </a:ext>
            </a:extLst>
          </p:cNvPr>
          <p:cNvSpPr/>
          <p:nvPr/>
        </p:nvSpPr>
        <p:spPr>
          <a:xfrm>
            <a:off x="265705" y="2723183"/>
            <a:ext cx="10592499" cy="523220"/>
          </a:xfrm>
          <a:prstGeom prst="rect">
            <a:avLst/>
          </a:prstGeom>
        </p:spPr>
        <p:txBody>
          <a:bodyPr wrap="square">
            <a:spAutoFit/>
          </a:bodyPr>
          <a:lstStyle/>
          <a:p>
            <a:r>
              <a:rPr lang="en-US" dirty="0"/>
              <a:t>The charge transferred between time t</a:t>
            </a:r>
            <a:r>
              <a:rPr lang="en-US" baseline="-25000" dirty="0"/>
              <a:t>0</a:t>
            </a:r>
            <a:r>
              <a:rPr lang="en-US" dirty="0"/>
              <a:t> and t is obtained </a:t>
            </a:r>
          </a:p>
        </p:txBody>
      </p:sp>
      <p:pic>
        <p:nvPicPr>
          <p:cNvPr id="6" name="Picture 5">
            <a:extLst>
              <a:ext uri="{FF2B5EF4-FFF2-40B4-BE49-F238E27FC236}">
                <a16:creationId xmlns:a16="http://schemas.microsoft.com/office/drawing/2014/main" id="{7C0A38F7-FAB9-4BF6-B415-CF3277C7CDB1}"/>
              </a:ext>
            </a:extLst>
          </p:cNvPr>
          <p:cNvPicPr>
            <a:picLocks noChangeAspect="1"/>
          </p:cNvPicPr>
          <p:nvPr/>
        </p:nvPicPr>
        <p:blipFill>
          <a:blip r:embed="rId3"/>
          <a:stretch>
            <a:fillRect/>
          </a:stretch>
        </p:blipFill>
        <p:spPr>
          <a:xfrm>
            <a:off x="8148235" y="3741885"/>
            <a:ext cx="3609975" cy="166447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C42BAD-7C45-4225-BDC5-047004739CD5}"/>
                  </a:ext>
                </a:extLst>
              </p:cNvPr>
              <p:cNvSpPr txBox="1"/>
              <p:nvPr/>
            </p:nvSpPr>
            <p:spPr>
              <a:xfrm>
                <a:off x="1043410" y="3557435"/>
                <a:ext cx="1669688" cy="1016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th-TH" i="1" smtClean="0">
                              <a:latin typeface="Cambria Math" panose="02040503050406030204" pitchFamily="18" charset="0"/>
                            </a:rPr>
                          </m:ctrlPr>
                        </m:naryPr>
                        <m:sub>
                          <m:sSub>
                            <m:sSubPr>
                              <m:ctrlPr>
                                <a:rPr lang="th-TH"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sub>
                        <m:sup>
                          <m:r>
                            <a:rPr lang="en-US" b="0" i="1" smtClean="0">
                              <a:latin typeface="Cambria Math" panose="02040503050406030204" pitchFamily="18" charset="0"/>
                            </a:rPr>
                            <m:t>𝑡</m:t>
                          </m:r>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e>
                      </m:nary>
                    </m:oMath>
                  </m:oMathPara>
                </a14:m>
                <a:endParaRPr lang="th-TH" dirty="0"/>
              </a:p>
            </p:txBody>
          </p:sp>
        </mc:Choice>
        <mc:Fallback xmlns="">
          <p:sp>
            <p:nvSpPr>
              <p:cNvPr id="9" name="TextBox 8">
                <a:extLst>
                  <a:ext uri="{FF2B5EF4-FFF2-40B4-BE49-F238E27FC236}">
                    <a16:creationId xmlns:a16="http://schemas.microsoft.com/office/drawing/2014/main" id="{76C42BAD-7C45-4225-BDC5-047004739CD5}"/>
                  </a:ext>
                </a:extLst>
              </p:cNvPr>
              <p:cNvSpPr txBox="1">
                <a:spLocks noRot="1" noChangeAspect="1" noMove="1" noResize="1" noEditPoints="1" noAdjustHandles="1" noChangeArrowheads="1" noChangeShapeType="1" noTextEdit="1"/>
              </p:cNvSpPr>
              <p:nvPr/>
            </p:nvSpPr>
            <p:spPr>
              <a:xfrm>
                <a:off x="1043410" y="3557435"/>
                <a:ext cx="1669688" cy="101668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81AD957-0EF7-4F51-8E60-A62500A7B39A}"/>
                  </a:ext>
                </a:extLst>
              </p:cNvPr>
              <p:cNvSpPr/>
              <p:nvPr/>
            </p:nvSpPr>
            <p:spPr>
              <a:xfrm>
                <a:off x="716838" y="5043666"/>
                <a:ext cx="5777268" cy="725391"/>
              </a:xfrm>
              <a:prstGeom prst="rect">
                <a:avLst/>
              </a:prstGeom>
            </p:spPr>
            <p:txBody>
              <a:bodyPr wrap="square">
                <a:spAutoFit/>
              </a:bodyPr>
              <a:lstStyle/>
              <a:p>
                <a:r>
                  <a:rPr lang="en-US" dirty="0"/>
                  <a:t>Q = </a:t>
                </a:r>
                <a14:m>
                  <m:oMath xmlns:m="http://schemas.openxmlformats.org/officeDocument/2006/math">
                    <m:nary>
                      <m:naryPr>
                        <m:ctrlPr>
                          <a:rPr lang="th-TH" i="1">
                            <a:latin typeface="Cambria Math" panose="02040503050406030204" pitchFamily="18" charset="0"/>
                          </a:rPr>
                        </m:ctrlPr>
                      </m:naryPr>
                      <m:sub>
                        <m:sSub>
                          <m:sSubPr>
                            <m:ctrlPr>
                              <a:rPr lang="th-TH"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sub>
                      <m:sup>
                        <m:r>
                          <a:rPr lang="en-US" i="1">
                            <a:latin typeface="Cambria Math" panose="02040503050406030204" pitchFamily="18" charset="0"/>
                          </a:rPr>
                          <m:t>𝑡</m:t>
                        </m:r>
                      </m:sup>
                      <m:e>
                        <m:r>
                          <a:rPr lang="en-US" i="1">
                            <a:latin typeface="Cambria Math" panose="02040503050406030204" pitchFamily="18" charset="0"/>
                          </a:rPr>
                          <m:t>𝑖𝑑𝑡</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e>
                    </m:nary>
                  </m:oMath>
                </a14:m>
                <a:endParaRPr lang="th-TH" dirty="0"/>
              </a:p>
            </p:txBody>
          </p:sp>
        </mc:Choice>
        <mc:Fallback xmlns="">
          <p:sp>
            <p:nvSpPr>
              <p:cNvPr id="3" name="Rectangle 2">
                <a:extLst>
                  <a:ext uri="{FF2B5EF4-FFF2-40B4-BE49-F238E27FC236}">
                    <a16:creationId xmlns:a16="http://schemas.microsoft.com/office/drawing/2014/main" id="{381AD957-0EF7-4F51-8E60-A62500A7B39A}"/>
                  </a:ext>
                </a:extLst>
              </p:cNvPr>
              <p:cNvSpPr>
                <a:spLocks noRot="1" noChangeAspect="1" noMove="1" noResize="1" noEditPoints="1" noAdjustHandles="1" noChangeArrowheads="1" noChangeShapeType="1" noTextEdit="1"/>
              </p:cNvSpPr>
              <p:nvPr/>
            </p:nvSpPr>
            <p:spPr>
              <a:xfrm>
                <a:off x="716838" y="5043666"/>
                <a:ext cx="5777268" cy="725391"/>
              </a:xfrm>
              <a:prstGeom prst="rect">
                <a:avLst/>
              </a:prstGeom>
              <a:blipFill>
                <a:blip r:embed="rId5"/>
                <a:stretch>
                  <a:fillRect l="-2218" b="-8403"/>
                </a:stretch>
              </a:blipFill>
            </p:spPr>
            <p:txBody>
              <a:bodyPr/>
              <a:lstStyle/>
              <a:p>
                <a:r>
                  <a:rPr lang="th-TH">
                    <a:noFill/>
                  </a:rPr>
                  <a:t> </a:t>
                </a:r>
              </a:p>
            </p:txBody>
          </p:sp>
        </mc:Fallback>
      </mc:AlternateContent>
    </p:spTree>
    <p:extLst>
      <p:ext uri="{BB962C8B-B14F-4D97-AF65-F5344CB8AC3E}">
        <p14:creationId xmlns:p14="http://schemas.microsoft.com/office/powerpoint/2010/main" val="27153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25AE96F-963B-4DC1-893F-421F05919800}"/>
              </a:ext>
            </a:extLst>
          </p:cNvPr>
          <p:cNvGraphicFramePr>
            <a:graphicFrameLocks noChangeAspect="1"/>
          </p:cNvGraphicFramePr>
          <p:nvPr>
            <p:extLst>
              <p:ext uri="{D42A27DB-BD31-4B8C-83A1-F6EECF244321}">
                <p14:modId xmlns:p14="http://schemas.microsoft.com/office/powerpoint/2010/main" val="2491146082"/>
              </p:ext>
            </p:extLst>
          </p:nvPr>
        </p:nvGraphicFramePr>
        <p:xfrm>
          <a:off x="5995526" y="3570750"/>
          <a:ext cx="5438775" cy="1790700"/>
        </p:xfrm>
        <a:graphic>
          <a:graphicData uri="http://schemas.openxmlformats.org/presentationml/2006/ole">
            <mc:AlternateContent xmlns:mc="http://schemas.openxmlformats.org/markup-compatibility/2006">
              <mc:Choice xmlns:v="urn:schemas-microsoft-com:vml" Requires="v">
                <p:oleObj spid="_x0000_s5124" name="Bitmap Image" r:id="rId3" imgW="5438880" imgH="1790640" progId="Paint.Picture">
                  <p:embed/>
                </p:oleObj>
              </mc:Choice>
              <mc:Fallback>
                <p:oleObj name="Bitmap Image" r:id="rId3" imgW="5438880" imgH="1790640" progId="Paint.Picture">
                  <p:embed/>
                  <p:pic>
                    <p:nvPicPr>
                      <p:cNvPr id="0" name=""/>
                      <p:cNvPicPr/>
                      <p:nvPr/>
                    </p:nvPicPr>
                    <p:blipFill>
                      <a:blip r:embed="rId4"/>
                      <a:stretch>
                        <a:fillRect/>
                      </a:stretch>
                    </p:blipFill>
                    <p:spPr>
                      <a:xfrm>
                        <a:off x="5995526" y="3570750"/>
                        <a:ext cx="5438775" cy="17907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9B8EC05-0C46-430F-8249-7E43051A1846}"/>
                  </a:ext>
                </a:extLst>
              </p:cNvPr>
              <p:cNvSpPr txBox="1"/>
              <p:nvPr/>
            </p:nvSpPr>
            <p:spPr>
              <a:xfrm>
                <a:off x="168676" y="1429304"/>
                <a:ext cx="787856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m:t>
                          </m:r>
                          <m:r>
                            <a:rPr lang="en-US" b="0" i="1" smtClean="0">
                              <a:latin typeface="Cambria Math" panose="02040503050406030204" pitchFamily="18" charset="0"/>
                              <a:sym typeface="Symbol" panose="05050102010706020507" pitchFamily="18" charset="2"/>
                            </a:rPr>
                            <m:t>)</m:t>
                          </m:r>
                        </m:e>
                      </m:func>
                    </m:oMath>
                  </m:oMathPara>
                </a14:m>
                <a:endParaRPr lang="th-TH" dirty="0"/>
              </a:p>
            </p:txBody>
          </p:sp>
        </mc:Choice>
        <mc:Fallback>
          <p:sp>
            <p:nvSpPr>
              <p:cNvPr id="6" name="TextBox 5">
                <a:extLst>
                  <a:ext uri="{FF2B5EF4-FFF2-40B4-BE49-F238E27FC236}">
                    <a16:creationId xmlns:a16="http://schemas.microsoft.com/office/drawing/2014/main" id="{59B8EC05-0C46-430F-8249-7E43051A1846}"/>
                  </a:ext>
                </a:extLst>
              </p:cNvPr>
              <p:cNvSpPr txBox="1">
                <a:spLocks noRot="1" noChangeAspect="1" noMove="1" noResize="1" noEditPoints="1" noAdjustHandles="1" noChangeArrowheads="1" noChangeShapeType="1" noTextEdit="1"/>
              </p:cNvSpPr>
              <p:nvPr/>
            </p:nvSpPr>
            <p:spPr>
              <a:xfrm>
                <a:off x="168676" y="1429304"/>
                <a:ext cx="7878567" cy="430887"/>
              </a:xfrm>
              <a:prstGeom prst="rect">
                <a:avLst/>
              </a:prstGeom>
              <a:blipFill>
                <a:blip r:embed="rId5"/>
                <a:stretch>
                  <a:fillRect l="-310" t="-9859" r="-1161" b="-25352"/>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DF7C8DB-5D81-4CA8-A15C-146EDE73BCBA}"/>
                  </a:ext>
                </a:extLst>
              </p:cNvPr>
              <p:cNvSpPr txBox="1"/>
              <p:nvPr/>
            </p:nvSpPr>
            <p:spPr>
              <a:xfrm>
                <a:off x="223420" y="2283040"/>
                <a:ext cx="1108637" cy="430887"/>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𝑖𝑅</m:t>
                    </m:r>
                  </m:oMath>
                </a14:m>
                <a:r>
                  <a:rPr lang="en-US" dirty="0"/>
                  <a:t> </a:t>
                </a:r>
                <a:endParaRPr lang="th-TH" dirty="0"/>
              </a:p>
            </p:txBody>
          </p:sp>
        </mc:Choice>
        <mc:Fallback>
          <p:sp>
            <p:nvSpPr>
              <p:cNvPr id="7" name="TextBox 6">
                <a:extLst>
                  <a:ext uri="{FF2B5EF4-FFF2-40B4-BE49-F238E27FC236}">
                    <a16:creationId xmlns:a16="http://schemas.microsoft.com/office/drawing/2014/main" id="{BDF7C8DB-5D81-4CA8-A15C-146EDE73BCBA}"/>
                  </a:ext>
                </a:extLst>
              </p:cNvPr>
              <p:cNvSpPr txBox="1">
                <a:spLocks noRot="1" noChangeAspect="1" noMove="1" noResize="1" noEditPoints="1" noAdjustHandles="1" noChangeArrowheads="1" noChangeShapeType="1" noTextEdit="1"/>
              </p:cNvSpPr>
              <p:nvPr/>
            </p:nvSpPr>
            <p:spPr>
              <a:xfrm>
                <a:off x="223420" y="2283040"/>
                <a:ext cx="1108637" cy="430887"/>
              </a:xfrm>
              <a:prstGeom prst="rect">
                <a:avLst/>
              </a:prstGeom>
              <a:blipFill>
                <a:blip r:embed="rId6"/>
                <a:stretch>
                  <a:fillRect l="-8242" t="-2857" r="-1099"/>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CA6C1AC-531A-47DC-827B-D224BE1F721C}"/>
                  </a:ext>
                </a:extLst>
              </p:cNvPr>
              <p:cNvSpPr txBox="1"/>
              <p:nvPr/>
            </p:nvSpPr>
            <p:spPr>
              <a:xfrm>
                <a:off x="-264111" y="3063077"/>
                <a:ext cx="609452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𝑃𝑢𝑡</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h</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𝑒𝑞𝑢𝑎𝑡𝑖𝑜𝑛</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th-TH" dirty="0"/>
              </a:p>
            </p:txBody>
          </p:sp>
        </mc:Choice>
        <mc:Fallback>
          <p:sp>
            <p:nvSpPr>
              <p:cNvPr id="9" name="TextBox 8">
                <a:extLst>
                  <a:ext uri="{FF2B5EF4-FFF2-40B4-BE49-F238E27FC236}">
                    <a16:creationId xmlns:a16="http://schemas.microsoft.com/office/drawing/2014/main" id="{ACA6C1AC-531A-47DC-827B-D224BE1F721C}"/>
                  </a:ext>
                </a:extLst>
              </p:cNvPr>
              <p:cNvSpPr txBox="1">
                <a:spLocks noRot="1" noChangeAspect="1" noMove="1" noResize="1" noEditPoints="1" noAdjustHandles="1" noChangeArrowheads="1" noChangeShapeType="1" noTextEdit="1"/>
              </p:cNvSpPr>
              <p:nvPr/>
            </p:nvSpPr>
            <p:spPr>
              <a:xfrm>
                <a:off x="-264111" y="3063077"/>
                <a:ext cx="6094520" cy="523220"/>
              </a:xfrm>
              <a:prstGeom prst="rect">
                <a:avLst/>
              </a:prstGeom>
              <a:blipFill>
                <a:blip r:embed="rId7"/>
                <a:stretch>
                  <a:fillRect b="-1162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FA78675-D88F-4F39-B4FC-8153C33E9EBA}"/>
                  </a:ext>
                </a:extLst>
              </p:cNvPr>
              <p:cNvSpPr txBox="1"/>
              <p:nvPr/>
            </p:nvSpPr>
            <p:spPr>
              <a:xfrm>
                <a:off x="62144" y="3836632"/>
                <a:ext cx="588423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e>
                      </m:func>
                    </m:oMath>
                  </m:oMathPara>
                </a14:m>
                <a:endParaRPr lang="th-TH" dirty="0"/>
              </a:p>
            </p:txBody>
          </p:sp>
        </mc:Choice>
        <mc:Fallback>
          <p:sp>
            <p:nvSpPr>
              <p:cNvPr id="10" name="TextBox 9">
                <a:extLst>
                  <a:ext uri="{FF2B5EF4-FFF2-40B4-BE49-F238E27FC236}">
                    <a16:creationId xmlns:a16="http://schemas.microsoft.com/office/drawing/2014/main" id="{8FA78675-D88F-4F39-B4FC-8153C33E9EBA}"/>
                  </a:ext>
                </a:extLst>
              </p:cNvPr>
              <p:cNvSpPr txBox="1">
                <a:spLocks noRot="1" noChangeAspect="1" noMove="1" noResize="1" noEditPoints="1" noAdjustHandles="1" noChangeArrowheads="1" noChangeShapeType="1" noTextEdit="1"/>
              </p:cNvSpPr>
              <p:nvPr/>
            </p:nvSpPr>
            <p:spPr>
              <a:xfrm>
                <a:off x="62144" y="3836632"/>
                <a:ext cx="5884239" cy="430887"/>
              </a:xfrm>
              <a:prstGeom prst="rect">
                <a:avLst/>
              </a:prstGeom>
              <a:blipFill>
                <a:blip r:embed="rId8"/>
                <a:stretch>
                  <a:fillRect l="-518" t="-140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0C6F84F-9393-41D4-9780-F93F3C721FFC}"/>
                  </a:ext>
                </a:extLst>
              </p:cNvPr>
              <p:cNvSpPr txBox="1"/>
              <p:nvPr/>
            </p:nvSpPr>
            <p:spPr>
              <a:xfrm>
                <a:off x="161278" y="4475827"/>
                <a:ext cx="241854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 </m:t>
                          </m:r>
                        </m:e>
                      </m:func>
                    </m:oMath>
                  </m:oMathPara>
                </a14:m>
                <a:endParaRPr lang="th-TH" dirty="0"/>
              </a:p>
            </p:txBody>
          </p:sp>
        </mc:Choice>
        <mc:Fallback>
          <p:sp>
            <p:nvSpPr>
              <p:cNvPr id="11" name="TextBox 10">
                <a:extLst>
                  <a:ext uri="{FF2B5EF4-FFF2-40B4-BE49-F238E27FC236}">
                    <a16:creationId xmlns:a16="http://schemas.microsoft.com/office/drawing/2014/main" id="{40C6F84F-9393-41D4-9780-F93F3C721FFC}"/>
                  </a:ext>
                </a:extLst>
              </p:cNvPr>
              <p:cNvSpPr txBox="1">
                <a:spLocks noRot="1" noChangeAspect="1" noMove="1" noResize="1" noEditPoints="1" noAdjustHandles="1" noChangeArrowheads="1" noChangeShapeType="1" noTextEdit="1"/>
              </p:cNvSpPr>
              <p:nvPr/>
            </p:nvSpPr>
            <p:spPr>
              <a:xfrm>
                <a:off x="161278" y="4475827"/>
                <a:ext cx="2418547" cy="430887"/>
              </a:xfrm>
              <a:prstGeom prst="rect">
                <a:avLst/>
              </a:prstGeom>
              <a:blipFill>
                <a:blip r:embed="rId9"/>
                <a:stretch>
                  <a:fillRect l="-3275" t="-1408"/>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B9D82FC-D011-420E-90E3-E42E51B5316B}"/>
                  </a:ext>
                </a:extLst>
              </p:cNvPr>
              <p:cNvSpPr txBox="1"/>
              <p:nvPr/>
            </p:nvSpPr>
            <p:spPr>
              <a:xfrm>
                <a:off x="142043" y="4912311"/>
                <a:ext cx="2728119"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r>
                            <a:rPr lang="en-US" b="0" i="1" smtClean="0">
                              <a:latin typeface="Cambria Math" panose="02040503050406030204" pitchFamily="18" charset="0"/>
                              <a:sym typeface="Symbol" panose="05050102010706020507" pitchFamily="18" charset="2"/>
                            </a:rPr>
                            <m:t>)</m:t>
                          </m:r>
                          <m:f>
                            <m:fPr>
                              <m:ctrlPr>
                                <a:rPr lang="en-US" b="0" i="1" smtClean="0">
                                  <a:latin typeface="Cambria Math" panose="02040503050406030204" pitchFamily="18" charset="0"/>
                                  <a:sym typeface="Symbol" panose="05050102010706020507" pitchFamily="18" charset="2"/>
                                </a:rPr>
                              </m:ctrlPr>
                            </m:fPr>
                            <m:num>
                              <m:r>
                                <a:rPr lang="en-US" b="0" i="1" smtClean="0">
                                  <a:latin typeface="Cambria Math" panose="02040503050406030204" pitchFamily="18" charset="0"/>
                                  <a:sym typeface="Symbol" panose="05050102010706020507" pitchFamily="18" charset="2"/>
                                </a:rPr>
                                <m:t>1</m:t>
                              </m:r>
                            </m:num>
                            <m:den>
                              <m:r>
                                <a:rPr lang="en-US" b="0" i="1" smtClean="0">
                                  <a:latin typeface="Cambria Math" panose="02040503050406030204" pitchFamily="18" charset="0"/>
                                  <a:sym typeface="Symbol" panose="05050102010706020507" pitchFamily="18" charset="2"/>
                                </a:rPr>
                                <m:t>𝑅</m:t>
                              </m:r>
                            </m:den>
                          </m:f>
                          <m:r>
                            <a:rPr lang="en-US" b="0" i="1" smtClean="0">
                              <a:latin typeface="Cambria Math" panose="02040503050406030204" pitchFamily="18" charset="0"/>
                              <a:sym typeface="Symbol" panose="05050102010706020507" pitchFamily="18" charset="2"/>
                            </a:rPr>
                            <m:t> </m:t>
                          </m:r>
                        </m:e>
                      </m:func>
                    </m:oMath>
                  </m:oMathPara>
                </a14:m>
                <a:endParaRPr lang="th-TH" dirty="0"/>
              </a:p>
            </p:txBody>
          </p:sp>
        </mc:Choice>
        <mc:Fallback>
          <p:sp>
            <p:nvSpPr>
              <p:cNvPr id="12" name="TextBox 11">
                <a:extLst>
                  <a:ext uri="{FF2B5EF4-FFF2-40B4-BE49-F238E27FC236}">
                    <a16:creationId xmlns:a16="http://schemas.microsoft.com/office/drawing/2014/main" id="{CB9D82FC-D011-420E-90E3-E42E51B5316B}"/>
                  </a:ext>
                </a:extLst>
              </p:cNvPr>
              <p:cNvSpPr txBox="1">
                <a:spLocks noRot="1" noChangeAspect="1" noMove="1" noResize="1" noEditPoints="1" noAdjustHandles="1" noChangeArrowheads="1" noChangeShapeType="1" noTextEdit="1"/>
              </p:cNvSpPr>
              <p:nvPr/>
            </p:nvSpPr>
            <p:spPr>
              <a:xfrm>
                <a:off x="142043" y="4912311"/>
                <a:ext cx="2728119" cy="806631"/>
              </a:xfrm>
              <a:prstGeom prst="rect">
                <a:avLst/>
              </a:prstGeom>
              <a:blipFill>
                <a:blip r:embed="rId10"/>
                <a:stretch>
                  <a:fillRect/>
                </a:stretch>
              </a:blipFill>
            </p:spPr>
            <p:txBody>
              <a:bodyPr/>
              <a:lstStyle/>
              <a:p>
                <a:r>
                  <a:rPr lang="th-TH">
                    <a:noFill/>
                  </a:rPr>
                  <a:t> </a:t>
                </a:r>
              </a:p>
            </p:txBody>
          </p:sp>
        </mc:Fallback>
      </mc:AlternateContent>
      <p:sp>
        <p:nvSpPr>
          <p:cNvPr id="14" name="TextBox 13">
            <a:extLst>
              <a:ext uri="{FF2B5EF4-FFF2-40B4-BE49-F238E27FC236}">
                <a16:creationId xmlns:a16="http://schemas.microsoft.com/office/drawing/2014/main" id="{70DEF955-D10B-4822-8328-9A9622A640A7}"/>
              </a:ext>
            </a:extLst>
          </p:cNvPr>
          <p:cNvSpPr txBox="1"/>
          <p:nvPr/>
        </p:nvSpPr>
        <p:spPr>
          <a:xfrm>
            <a:off x="796771" y="219844"/>
            <a:ext cx="9945210" cy="646331"/>
          </a:xfrm>
          <a:prstGeom prst="rect">
            <a:avLst/>
          </a:prstGeom>
          <a:noFill/>
        </p:spPr>
        <p:txBody>
          <a:bodyPr wrap="square">
            <a:spAutoFit/>
          </a:bodyPr>
          <a:lstStyle/>
          <a:p>
            <a:pPr algn="ctr"/>
            <a:r>
              <a:rPr lang="en-US" sz="3600" b="1" dirty="0">
                <a:solidFill>
                  <a:srgbClr val="7030A0"/>
                </a:solidFill>
              </a:rPr>
              <a:t>A.C. Through Pure Ohmic Resistance Alone</a:t>
            </a:r>
            <a:endParaRPr lang="th-TH" sz="3600" b="1" dirty="0">
              <a:solidFill>
                <a:srgbClr val="7030A0"/>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5D4D906-0AB6-4A29-A140-B4753A9DEF34}"/>
                  </a:ext>
                </a:extLst>
              </p:cNvPr>
              <p:cNvSpPr txBox="1"/>
              <p:nvPr/>
            </p:nvSpPr>
            <p:spPr>
              <a:xfrm>
                <a:off x="241177" y="5774924"/>
                <a:ext cx="6321859" cy="803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sym typeface="Symbol" panose="05050102010706020507" pitchFamily="18" charset="2"/>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num>
                        <m:den>
                          <m:r>
                            <a:rPr lang="en-US" b="0" i="1" smtClean="0">
                              <a:latin typeface="Cambria Math" panose="02040503050406030204" pitchFamily="18" charset="0"/>
                              <a:sym typeface="Symbol" panose="05050102010706020507" pitchFamily="18" charset="2"/>
                            </a:rPr>
                            <m:t>𝑅</m:t>
                          </m:r>
                        </m:den>
                      </m:f>
                      <m:func>
                        <m:funcPr>
                          <m:ctrlPr>
                            <a:rPr lang="en-US" b="0" i="1" smtClean="0">
                              <a:latin typeface="Cambria Math" panose="02040503050406030204" pitchFamily="18" charset="0"/>
                              <a:sym typeface="Symbol" panose="05050102010706020507" pitchFamily="18" charset="2"/>
                            </a:rPr>
                          </m:ctrlPr>
                        </m:funcPr>
                        <m:fName>
                          <m:r>
                            <m:rPr>
                              <m:sty m:val="p"/>
                            </m:rPr>
                            <a:rPr lang="en-US" b="0" i="0" smtClean="0">
                              <a:latin typeface="Cambria Math" panose="02040503050406030204" pitchFamily="18" charset="0"/>
                              <a:sym typeface="Symbol" panose="05050102010706020507" pitchFamily="18" charset="2"/>
                            </a:rPr>
                            <m:t>sin</m:t>
                          </m:r>
                        </m:fName>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𝑡</m:t>
                          </m:r>
                        </m:e>
                      </m:func>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𝑖𝑖</m:t>
                      </m:r>
                      <m:r>
                        <a:rPr lang="en-US" b="0" i="1" smtClean="0">
                          <a:latin typeface="Cambria Math" panose="02040503050406030204" pitchFamily="18" charset="0"/>
                          <a:sym typeface="Symbol" panose="05050102010706020507" pitchFamily="18" charset="2"/>
                        </a:rPr>
                        <m:t>)</m:t>
                      </m:r>
                    </m:oMath>
                  </m:oMathPara>
                </a14:m>
                <a:endParaRPr lang="th-TH" dirty="0"/>
              </a:p>
            </p:txBody>
          </p:sp>
        </mc:Choice>
        <mc:Fallback>
          <p:sp>
            <p:nvSpPr>
              <p:cNvPr id="16" name="TextBox 15">
                <a:extLst>
                  <a:ext uri="{FF2B5EF4-FFF2-40B4-BE49-F238E27FC236}">
                    <a16:creationId xmlns:a16="http://schemas.microsoft.com/office/drawing/2014/main" id="{55D4D906-0AB6-4A29-A140-B4753A9DEF34}"/>
                  </a:ext>
                </a:extLst>
              </p:cNvPr>
              <p:cNvSpPr txBox="1">
                <a:spLocks noRot="1" noChangeAspect="1" noMove="1" noResize="1" noEditPoints="1" noAdjustHandles="1" noChangeArrowheads="1" noChangeShapeType="1" noTextEdit="1"/>
              </p:cNvSpPr>
              <p:nvPr/>
            </p:nvSpPr>
            <p:spPr>
              <a:xfrm>
                <a:off x="241177" y="5774924"/>
                <a:ext cx="6321859" cy="803810"/>
              </a:xfrm>
              <a:prstGeom prst="rect">
                <a:avLst/>
              </a:prstGeom>
              <a:blipFill>
                <a:blip r:embed="rId11"/>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8145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1091</Words>
  <Application>Microsoft Office PowerPoint</Application>
  <PresentationFormat>Widescreen</PresentationFormat>
  <Paragraphs>102</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Paintbrush Picture</vt:lpstr>
      <vt:lpstr>ELECTRICAL NETWORK ANALYSIS  3rd Semester (3+1)</vt:lpstr>
      <vt:lpstr>Electrical Network Analysis</vt:lpstr>
      <vt:lpstr>CIRCUIT/ELECTRICAL CIRCUIT</vt:lpstr>
      <vt:lpstr>CLOSED AND OPEN CIRCUIT</vt:lpstr>
      <vt:lpstr>SHORT CIRCUIT</vt:lpstr>
      <vt:lpstr>SERIES AND PARALLEL CIRCUIT</vt:lpstr>
      <vt:lpstr>ELECTRIC CURRENT</vt:lpstr>
      <vt:lpstr>ELECTRIC CURRENT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 Through Pure Ohmic Resistance Alone</dc:title>
  <dc:creator>Wazir Laghari</dc:creator>
  <cp:lastModifiedBy>Wazir Laghari</cp:lastModifiedBy>
  <cp:revision>3</cp:revision>
  <dcterms:created xsi:type="dcterms:W3CDTF">2022-03-17T17:52:36Z</dcterms:created>
  <dcterms:modified xsi:type="dcterms:W3CDTF">2022-03-17T21:02:39Z</dcterms:modified>
</cp:coreProperties>
</file>