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9" r:id="rId3"/>
    <p:sldId id="263" r:id="rId4"/>
    <p:sldId id="264" r:id="rId5"/>
    <p:sldId id="265" r:id="rId6"/>
    <p:sldId id="266" r:id="rId7"/>
    <p:sldId id="256" r:id="rId8"/>
    <p:sldId id="262" r:id="rId9"/>
    <p:sldId id="257" r:id="rId10"/>
    <p:sldId id="259" r:id="rId11"/>
    <p:sldId id="258" r:id="rId12"/>
    <p:sldId id="261" r:id="rId13"/>
    <p:sldId id="260" r:id="rId14"/>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8B2D-2BF1-400A-9E58-F7C62C5FA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2D2D2FFE-CE28-4FAF-A2F7-1D2436F7A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66AC03F0-AF85-49F0-9D11-ECDA6AF5C1D0}"/>
              </a:ext>
            </a:extLst>
          </p:cNvPr>
          <p:cNvSpPr>
            <a:spLocks noGrp="1"/>
          </p:cNvSpPr>
          <p:nvPr>
            <p:ph type="dt" sz="half" idx="10"/>
          </p:nvPr>
        </p:nvSpPr>
        <p:spPr/>
        <p:txBody>
          <a:bodyPr/>
          <a:lstStyle/>
          <a:p>
            <a:fld id="{6B72E30F-76CF-49F8-A896-21335F2E8ECF}" type="datetimeFigureOut">
              <a:rPr lang="th-TH" smtClean="0"/>
              <a:t>26/02/63</a:t>
            </a:fld>
            <a:endParaRPr lang="th-TH"/>
          </a:p>
        </p:txBody>
      </p:sp>
      <p:sp>
        <p:nvSpPr>
          <p:cNvPr id="5" name="Footer Placeholder 4">
            <a:extLst>
              <a:ext uri="{FF2B5EF4-FFF2-40B4-BE49-F238E27FC236}">
                <a16:creationId xmlns:a16="http://schemas.microsoft.com/office/drawing/2014/main" id="{0D212DB0-A12F-4943-A20F-A566AB7225AE}"/>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3B444759-1194-4AEA-B3C3-8BB97CEAD61B}"/>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76547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8F88-C182-4783-A159-A1B6589AF6AB}"/>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EB9C283C-8E6A-4638-9AB7-4C8B5166E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44FBF0E2-FB9A-4CCB-8860-7F3139FB17D4}"/>
              </a:ext>
            </a:extLst>
          </p:cNvPr>
          <p:cNvSpPr>
            <a:spLocks noGrp="1"/>
          </p:cNvSpPr>
          <p:nvPr>
            <p:ph type="dt" sz="half" idx="10"/>
          </p:nvPr>
        </p:nvSpPr>
        <p:spPr/>
        <p:txBody>
          <a:bodyPr/>
          <a:lstStyle/>
          <a:p>
            <a:fld id="{6B72E30F-76CF-49F8-A896-21335F2E8ECF}" type="datetimeFigureOut">
              <a:rPr lang="th-TH" smtClean="0"/>
              <a:t>26/02/63</a:t>
            </a:fld>
            <a:endParaRPr lang="th-TH"/>
          </a:p>
        </p:txBody>
      </p:sp>
      <p:sp>
        <p:nvSpPr>
          <p:cNvPr id="5" name="Footer Placeholder 4">
            <a:extLst>
              <a:ext uri="{FF2B5EF4-FFF2-40B4-BE49-F238E27FC236}">
                <a16:creationId xmlns:a16="http://schemas.microsoft.com/office/drawing/2014/main" id="{8652B620-CA2B-4B26-9183-EF358F90D186}"/>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7557DDF-7BCE-42DC-B7E6-3DB814AC3318}"/>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100842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09C2F-4439-41F0-BD20-17C0C68A33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124A67BA-8446-4FCB-8B97-C3CC2FBC3D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5E1B4731-6C60-44F5-A1A6-546F46204B3E}"/>
              </a:ext>
            </a:extLst>
          </p:cNvPr>
          <p:cNvSpPr>
            <a:spLocks noGrp="1"/>
          </p:cNvSpPr>
          <p:nvPr>
            <p:ph type="dt" sz="half" idx="10"/>
          </p:nvPr>
        </p:nvSpPr>
        <p:spPr/>
        <p:txBody>
          <a:bodyPr/>
          <a:lstStyle/>
          <a:p>
            <a:fld id="{6B72E30F-76CF-49F8-A896-21335F2E8ECF}" type="datetimeFigureOut">
              <a:rPr lang="th-TH" smtClean="0"/>
              <a:t>26/02/63</a:t>
            </a:fld>
            <a:endParaRPr lang="th-TH"/>
          </a:p>
        </p:txBody>
      </p:sp>
      <p:sp>
        <p:nvSpPr>
          <p:cNvPr id="5" name="Footer Placeholder 4">
            <a:extLst>
              <a:ext uri="{FF2B5EF4-FFF2-40B4-BE49-F238E27FC236}">
                <a16:creationId xmlns:a16="http://schemas.microsoft.com/office/drawing/2014/main" id="{5731418A-4CD7-4CF9-8F1C-96DD93238CD1}"/>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686A3765-DBA8-44E1-9CC3-D4F50D0ECA8E}"/>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80559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4D03-EA8D-4740-8ED9-D797947C6550}"/>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70C37ECE-1650-4940-9914-DA6D1F69D4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216E534C-5FC8-4FD2-80F6-B792B0FA7464}"/>
              </a:ext>
            </a:extLst>
          </p:cNvPr>
          <p:cNvSpPr>
            <a:spLocks noGrp="1"/>
          </p:cNvSpPr>
          <p:nvPr>
            <p:ph type="dt" sz="half" idx="10"/>
          </p:nvPr>
        </p:nvSpPr>
        <p:spPr/>
        <p:txBody>
          <a:bodyPr/>
          <a:lstStyle/>
          <a:p>
            <a:fld id="{6B72E30F-76CF-49F8-A896-21335F2E8ECF}" type="datetimeFigureOut">
              <a:rPr lang="th-TH" smtClean="0"/>
              <a:t>26/02/63</a:t>
            </a:fld>
            <a:endParaRPr lang="th-TH"/>
          </a:p>
        </p:txBody>
      </p:sp>
      <p:sp>
        <p:nvSpPr>
          <p:cNvPr id="5" name="Footer Placeholder 4">
            <a:extLst>
              <a:ext uri="{FF2B5EF4-FFF2-40B4-BE49-F238E27FC236}">
                <a16:creationId xmlns:a16="http://schemas.microsoft.com/office/drawing/2014/main" id="{93F3B0E7-1BC0-4957-ADAF-31223D2057F1}"/>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31033450-DBE3-42C8-8DCC-AE9E8B7BE565}"/>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416029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0C67-BE46-4C75-AAF2-3F840EC25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A21A046E-A795-47B3-95F0-573345E40D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2C4DD3-251A-4462-BD86-FC120FB125B2}"/>
              </a:ext>
            </a:extLst>
          </p:cNvPr>
          <p:cNvSpPr>
            <a:spLocks noGrp="1"/>
          </p:cNvSpPr>
          <p:nvPr>
            <p:ph type="dt" sz="half" idx="10"/>
          </p:nvPr>
        </p:nvSpPr>
        <p:spPr/>
        <p:txBody>
          <a:bodyPr/>
          <a:lstStyle/>
          <a:p>
            <a:fld id="{6B72E30F-76CF-49F8-A896-21335F2E8ECF}" type="datetimeFigureOut">
              <a:rPr lang="th-TH" smtClean="0"/>
              <a:t>26/02/63</a:t>
            </a:fld>
            <a:endParaRPr lang="th-TH"/>
          </a:p>
        </p:txBody>
      </p:sp>
      <p:sp>
        <p:nvSpPr>
          <p:cNvPr id="5" name="Footer Placeholder 4">
            <a:extLst>
              <a:ext uri="{FF2B5EF4-FFF2-40B4-BE49-F238E27FC236}">
                <a16:creationId xmlns:a16="http://schemas.microsoft.com/office/drawing/2014/main" id="{40B9A9A7-1DF2-4E78-85B4-78FE9020E24E}"/>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41AC75F-94F6-42A9-968E-4D6C4012DDA4}"/>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386010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3103-A882-418B-B1AE-1D063533349B}"/>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DD764D7E-60F1-474D-9117-1E1F9D774C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ACD84916-9E86-4625-A951-2A1E0BAD6D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19C29054-2912-4EF1-BE99-F4B606BC9488}"/>
              </a:ext>
            </a:extLst>
          </p:cNvPr>
          <p:cNvSpPr>
            <a:spLocks noGrp="1"/>
          </p:cNvSpPr>
          <p:nvPr>
            <p:ph type="dt" sz="half" idx="10"/>
          </p:nvPr>
        </p:nvSpPr>
        <p:spPr/>
        <p:txBody>
          <a:bodyPr/>
          <a:lstStyle/>
          <a:p>
            <a:fld id="{6B72E30F-76CF-49F8-A896-21335F2E8ECF}" type="datetimeFigureOut">
              <a:rPr lang="th-TH" smtClean="0"/>
              <a:t>26/02/63</a:t>
            </a:fld>
            <a:endParaRPr lang="th-TH"/>
          </a:p>
        </p:txBody>
      </p:sp>
      <p:sp>
        <p:nvSpPr>
          <p:cNvPr id="6" name="Footer Placeholder 5">
            <a:extLst>
              <a:ext uri="{FF2B5EF4-FFF2-40B4-BE49-F238E27FC236}">
                <a16:creationId xmlns:a16="http://schemas.microsoft.com/office/drawing/2014/main" id="{E069A02E-F4FB-4D21-BC7F-BB4E41CE9C0C}"/>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60516EA6-0AB6-48C1-9384-8C6DCA2A9DE1}"/>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198667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C8A9-0493-4BC4-ADD8-5CBF1F6160BF}"/>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0D075E5C-BBA9-4AA3-8617-A6B86BD71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C962B9-8A6F-423F-A42A-6CE14D60C2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DB2BFC34-5A82-4F9E-BE98-E8D16D4C8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84DC45-F584-4CC4-AA1F-1E2D792C6B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50CA33AF-2534-4921-B2E6-FA8918B3F2FA}"/>
              </a:ext>
            </a:extLst>
          </p:cNvPr>
          <p:cNvSpPr>
            <a:spLocks noGrp="1"/>
          </p:cNvSpPr>
          <p:nvPr>
            <p:ph type="dt" sz="half" idx="10"/>
          </p:nvPr>
        </p:nvSpPr>
        <p:spPr/>
        <p:txBody>
          <a:bodyPr/>
          <a:lstStyle/>
          <a:p>
            <a:fld id="{6B72E30F-76CF-49F8-A896-21335F2E8ECF}" type="datetimeFigureOut">
              <a:rPr lang="th-TH" smtClean="0"/>
              <a:t>26/02/63</a:t>
            </a:fld>
            <a:endParaRPr lang="th-TH"/>
          </a:p>
        </p:txBody>
      </p:sp>
      <p:sp>
        <p:nvSpPr>
          <p:cNvPr id="8" name="Footer Placeholder 7">
            <a:extLst>
              <a:ext uri="{FF2B5EF4-FFF2-40B4-BE49-F238E27FC236}">
                <a16:creationId xmlns:a16="http://schemas.microsoft.com/office/drawing/2014/main" id="{6F6BC25B-5FA3-4BF6-B7B3-B9BB122CE26A}"/>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E625D613-30EC-49DE-9455-99CB39DEB35F}"/>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421812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3214-5C44-40EB-B5D1-FD1EF4B86CEF}"/>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A9FA3E64-E22A-4297-B658-23C3A5609156}"/>
              </a:ext>
            </a:extLst>
          </p:cNvPr>
          <p:cNvSpPr>
            <a:spLocks noGrp="1"/>
          </p:cNvSpPr>
          <p:nvPr>
            <p:ph type="dt" sz="half" idx="10"/>
          </p:nvPr>
        </p:nvSpPr>
        <p:spPr/>
        <p:txBody>
          <a:bodyPr/>
          <a:lstStyle/>
          <a:p>
            <a:fld id="{6B72E30F-76CF-49F8-A896-21335F2E8ECF}" type="datetimeFigureOut">
              <a:rPr lang="th-TH" smtClean="0"/>
              <a:t>26/02/63</a:t>
            </a:fld>
            <a:endParaRPr lang="th-TH"/>
          </a:p>
        </p:txBody>
      </p:sp>
      <p:sp>
        <p:nvSpPr>
          <p:cNvPr id="4" name="Footer Placeholder 3">
            <a:extLst>
              <a:ext uri="{FF2B5EF4-FFF2-40B4-BE49-F238E27FC236}">
                <a16:creationId xmlns:a16="http://schemas.microsoft.com/office/drawing/2014/main" id="{5D8F19A8-DC0B-4909-B430-D06E816A61B0}"/>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53F17F13-E95B-4213-A8E3-26B0E66BAA21}"/>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8352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07FB9-35DF-470F-B4E7-145A59908919}"/>
              </a:ext>
            </a:extLst>
          </p:cNvPr>
          <p:cNvSpPr>
            <a:spLocks noGrp="1"/>
          </p:cNvSpPr>
          <p:nvPr>
            <p:ph type="dt" sz="half" idx="10"/>
          </p:nvPr>
        </p:nvSpPr>
        <p:spPr/>
        <p:txBody>
          <a:bodyPr/>
          <a:lstStyle/>
          <a:p>
            <a:fld id="{6B72E30F-76CF-49F8-A896-21335F2E8ECF}" type="datetimeFigureOut">
              <a:rPr lang="th-TH" smtClean="0"/>
              <a:t>26/02/63</a:t>
            </a:fld>
            <a:endParaRPr lang="th-TH"/>
          </a:p>
        </p:txBody>
      </p:sp>
      <p:sp>
        <p:nvSpPr>
          <p:cNvPr id="3" name="Footer Placeholder 2">
            <a:extLst>
              <a:ext uri="{FF2B5EF4-FFF2-40B4-BE49-F238E27FC236}">
                <a16:creationId xmlns:a16="http://schemas.microsoft.com/office/drawing/2014/main" id="{841AD58B-D0A6-461D-AD1B-2578F970990E}"/>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67F07286-C81D-4CC3-916A-85AD681FEA8E}"/>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174248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D73B-9005-468F-AF53-EABEEBD80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703957D6-D495-4623-A5AD-4F1C66308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ADF336C4-B55F-4F65-A045-7F83CE90C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6D0E0B-673C-43F0-8DD3-BA0878A7A82F}"/>
              </a:ext>
            </a:extLst>
          </p:cNvPr>
          <p:cNvSpPr>
            <a:spLocks noGrp="1"/>
          </p:cNvSpPr>
          <p:nvPr>
            <p:ph type="dt" sz="half" idx="10"/>
          </p:nvPr>
        </p:nvSpPr>
        <p:spPr/>
        <p:txBody>
          <a:bodyPr/>
          <a:lstStyle/>
          <a:p>
            <a:fld id="{6B72E30F-76CF-49F8-A896-21335F2E8ECF}" type="datetimeFigureOut">
              <a:rPr lang="th-TH" smtClean="0"/>
              <a:t>26/02/63</a:t>
            </a:fld>
            <a:endParaRPr lang="th-TH"/>
          </a:p>
        </p:txBody>
      </p:sp>
      <p:sp>
        <p:nvSpPr>
          <p:cNvPr id="6" name="Footer Placeholder 5">
            <a:extLst>
              <a:ext uri="{FF2B5EF4-FFF2-40B4-BE49-F238E27FC236}">
                <a16:creationId xmlns:a16="http://schemas.microsoft.com/office/drawing/2014/main" id="{AE344E15-DC86-45E3-A256-583B59C670C2}"/>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531067B5-D682-44C1-A71F-890DA0C86D41}"/>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343832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8B9A-CAA7-4A66-9BF0-F19387898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59FD61D5-0408-4284-8D2E-97EBDA9BA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3A816FAE-A3CD-4F61-A57E-FEBE6F041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EB044D-5307-4BA2-8B42-5BB0E8E7B2A9}"/>
              </a:ext>
            </a:extLst>
          </p:cNvPr>
          <p:cNvSpPr>
            <a:spLocks noGrp="1"/>
          </p:cNvSpPr>
          <p:nvPr>
            <p:ph type="dt" sz="half" idx="10"/>
          </p:nvPr>
        </p:nvSpPr>
        <p:spPr/>
        <p:txBody>
          <a:bodyPr/>
          <a:lstStyle/>
          <a:p>
            <a:fld id="{6B72E30F-76CF-49F8-A896-21335F2E8ECF}" type="datetimeFigureOut">
              <a:rPr lang="th-TH" smtClean="0"/>
              <a:t>26/02/63</a:t>
            </a:fld>
            <a:endParaRPr lang="th-TH"/>
          </a:p>
        </p:txBody>
      </p:sp>
      <p:sp>
        <p:nvSpPr>
          <p:cNvPr id="6" name="Footer Placeholder 5">
            <a:extLst>
              <a:ext uri="{FF2B5EF4-FFF2-40B4-BE49-F238E27FC236}">
                <a16:creationId xmlns:a16="http://schemas.microsoft.com/office/drawing/2014/main" id="{BCBDA2A0-2623-4017-8701-4E27EECF45BA}"/>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4E1192AC-604D-451A-B468-6ABC1617983F}"/>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1896218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10221-CA08-4FB2-A63D-DB7D541FF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85F5B243-0BE6-4E92-B2B9-905B4E1CC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54B95AE8-CB38-4DBC-A0D1-5C3862F67B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2E30F-76CF-49F8-A896-21335F2E8ECF}" type="datetimeFigureOut">
              <a:rPr lang="th-TH" smtClean="0"/>
              <a:t>26/02/63</a:t>
            </a:fld>
            <a:endParaRPr lang="th-TH"/>
          </a:p>
        </p:txBody>
      </p:sp>
      <p:sp>
        <p:nvSpPr>
          <p:cNvPr id="5" name="Footer Placeholder 4">
            <a:extLst>
              <a:ext uri="{FF2B5EF4-FFF2-40B4-BE49-F238E27FC236}">
                <a16:creationId xmlns:a16="http://schemas.microsoft.com/office/drawing/2014/main" id="{CD443558-81A2-4723-81E0-BE40321E07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C7391023-AAF8-4C7C-89C6-4FC42C402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52C23-8634-47EC-BD14-AF0BB51DB9B5}" type="slidenum">
              <a:rPr lang="th-TH" smtClean="0"/>
              <a:t>‹#›</a:t>
            </a:fld>
            <a:endParaRPr lang="th-TH"/>
          </a:p>
        </p:txBody>
      </p:sp>
    </p:spTree>
    <p:extLst>
      <p:ext uri="{BB962C8B-B14F-4D97-AF65-F5344CB8AC3E}">
        <p14:creationId xmlns:p14="http://schemas.microsoft.com/office/powerpoint/2010/main" val="206132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6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117A-076D-441E-A141-DD0E54A9B4D5}"/>
              </a:ext>
            </a:extLst>
          </p:cNvPr>
          <p:cNvSpPr>
            <a:spLocks noGrp="1"/>
          </p:cNvSpPr>
          <p:nvPr>
            <p:ph type="title"/>
          </p:nvPr>
        </p:nvSpPr>
        <p:spPr>
          <a:xfrm>
            <a:off x="968657" y="1136912"/>
            <a:ext cx="10515600" cy="1325563"/>
          </a:xfrm>
        </p:spPr>
        <p:txBody>
          <a:bodyPr>
            <a:normAutofit fontScale="90000"/>
          </a:bodyPr>
          <a:lstStyle/>
          <a:p>
            <a:pPr algn="ctr"/>
            <a:r>
              <a:rPr lang="en-US" b="1" dirty="0">
                <a:solidFill>
                  <a:srgbClr val="7030A0"/>
                </a:solidFill>
              </a:rPr>
              <a:t>ELECTRICAL NETWORK ANALYSIS</a:t>
            </a:r>
            <a:br>
              <a:rPr lang="en-US" b="1" dirty="0">
                <a:solidFill>
                  <a:srgbClr val="7030A0"/>
                </a:solidFill>
              </a:rPr>
            </a:br>
            <a:br>
              <a:rPr lang="en-US" b="1" dirty="0">
                <a:solidFill>
                  <a:srgbClr val="7030A0"/>
                </a:solidFill>
              </a:rPr>
            </a:br>
            <a:r>
              <a:rPr lang="en-US" b="1" dirty="0">
                <a:solidFill>
                  <a:srgbClr val="7030A0"/>
                </a:solidFill>
              </a:rPr>
              <a:t>3</a:t>
            </a:r>
            <a:r>
              <a:rPr lang="en-US" b="1" baseline="30000" dirty="0">
                <a:solidFill>
                  <a:srgbClr val="7030A0"/>
                </a:solidFill>
              </a:rPr>
              <a:t>rd</a:t>
            </a:r>
            <a:r>
              <a:rPr lang="en-US" b="1" dirty="0">
                <a:solidFill>
                  <a:srgbClr val="7030A0"/>
                </a:solidFill>
              </a:rPr>
              <a:t> Semester (3+1)</a:t>
            </a:r>
            <a:endParaRPr lang="th-TH" b="1" dirty="0">
              <a:solidFill>
                <a:srgbClr val="7030A0"/>
              </a:solidFill>
            </a:endParaRPr>
          </a:p>
        </p:txBody>
      </p:sp>
      <p:sp>
        <p:nvSpPr>
          <p:cNvPr id="3" name="Content Placeholder 2">
            <a:extLst>
              <a:ext uri="{FF2B5EF4-FFF2-40B4-BE49-F238E27FC236}">
                <a16:creationId xmlns:a16="http://schemas.microsoft.com/office/drawing/2014/main" id="{26E02FC4-7222-47D9-9670-D946394B3308}"/>
              </a:ext>
            </a:extLst>
          </p:cNvPr>
          <p:cNvSpPr>
            <a:spLocks noGrp="1"/>
          </p:cNvSpPr>
          <p:nvPr>
            <p:ph idx="1"/>
          </p:nvPr>
        </p:nvSpPr>
        <p:spPr>
          <a:xfrm>
            <a:off x="838200" y="2793533"/>
            <a:ext cx="10515600" cy="3383429"/>
          </a:xfrm>
        </p:spPr>
        <p:txBody>
          <a:bodyPr/>
          <a:lstStyle/>
          <a:p>
            <a:pPr marL="0" indent="0" algn="ctr">
              <a:buNone/>
            </a:pPr>
            <a:r>
              <a:rPr lang="en-US" dirty="0"/>
              <a:t>By</a:t>
            </a:r>
          </a:p>
          <a:p>
            <a:pPr marL="0" indent="0" algn="ctr">
              <a:buNone/>
            </a:pPr>
            <a:r>
              <a:rPr lang="en-US" dirty="0">
                <a:solidFill>
                  <a:schemeClr val="accent6">
                    <a:lumMod val="75000"/>
                  </a:schemeClr>
                </a:solidFill>
              </a:rPr>
              <a:t>Dr. Wazir Muhammad </a:t>
            </a:r>
            <a:r>
              <a:rPr lang="en-US" dirty="0" err="1">
                <a:solidFill>
                  <a:schemeClr val="accent6">
                    <a:lumMod val="75000"/>
                  </a:schemeClr>
                </a:solidFill>
              </a:rPr>
              <a:t>Laghari</a:t>
            </a:r>
            <a:endParaRPr lang="en-US" dirty="0">
              <a:solidFill>
                <a:schemeClr val="accent6">
                  <a:lumMod val="75000"/>
                </a:schemeClr>
              </a:solidFill>
            </a:endParaRPr>
          </a:p>
          <a:p>
            <a:pPr marL="0" indent="0" algn="ctr">
              <a:buNone/>
            </a:pPr>
            <a:r>
              <a:rPr lang="en-US" dirty="0">
                <a:solidFill>
                  <a:srgbClr val="0070C0"/>
                </a:solidFill>
              </a:rPr>
              <a:t>Electrical Engineering Department</a:t>
            </a:r>
          </a:p>
          <a:p>
            <a:pPr marL="0" indent="0" algn="ctr">
              <a:buNone/>
            </a:pPr>
            <a:r>
              <a:rPr lang="en-US" dirty="0">
                <a:solidFill>
                  <a:srgbClr val="0070C0"/>
                </a:solidFill>
              </a:rPr>
              <a:t>BUET, Khuzdar</a:t>
            </a:r>
            <a:endParaRPr lang="th-TH" dirty="0">
              <a:solidFill>
                <a:srgbClr val="0070C0"/>
              </a:solidFill>
            </a:endParaRPr>
          </a:p>
        </p:txBody>
      </p:sp>
    </p:spTree>
    <p:extLst>
      <p:ext uri="{BB962C8B-B14F-4D97-AF65-F5344CB8AC3E}">
        <p14:creationId xmlns:p14="http://schemas.microsoft.com/office/powerpoint/2010/main" val="263833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8C46F6-7690-44DE-9696-B2F029FAC3C4}"/>
              </a:ext>
            </a:extLst>
          </p:cNvPr>
          <p:cNvPicPr>
            <a:picLocks noChangeAspect="1"/>
          </p:cNvPicPr>
          <p:nvPr/>
        </p:nvPicPr>
        <p:blipFill>
          <a:blip r:embed="rId2"/>
          <a:stretch>
            <a:fillRect/>
          </a:stretch>
        </p:blipFill>
        <p:spPr>
          <a:xfrm>
            <a:off x="6985933" y="274215"/>
            <a:ext cx="5334000" cy="3771900"/>
          </a:xfrm>
          <a:prstGeom prst="rect">
            <a:avLst/>
          </a:prstGeom>
        </p:spPr>
      </p:pic>
      <p:pic>
        <p:nvPicPr>
          <p:cNvPr id="5" name="Picture 4">
            <a:extLst>
              <a:ext uri="{FF2B5EF4-FFF2-40B4-BE49-F238E27FC236}">
                <a16:creationId xmlns:a16="http://schemas.microsoft.com/office/drawing/2014/main" id="{7CDB5D88-4EDE-48EF-A77F-D700739D51D9}"/>
              </a:ext>
            </a:extLst>
          </p:cNvPr>
          <p:cNvPicPr>
            <a:picLocks noChangeAspect="1"/>
          </p:cNvPicPr>
          <p:nvPr/>
        </p:nvPicPr>
        <p:blipFill>
          <a:blip r:embed="rId3"/>
          <a:stretch>
            <a:fillRect/>
          </a:stretch>
        </p:blipFill>
        <p:spPr>
          <a:xfrm>
            <a:off x="388995" y="4659081"/>
            <a:ext cx="9593903" cy="1924704"/>
          </a:xfrm>
          <a:prstGeom prst="rect">
            <a:avLst/>
          </a:prstGeom>
        </p:spPr>
      </p:pic>
      <p:pic>
        <p:nvPicPr>
          <p:cNvPr id="6" name="Picture 5">
            <a:extLst>
              <a:ext uri="{FF2B5EF4-FFF2-40B4-BE49-F238E27FC236}">
                <a16:creationId xmlns:a16="http://schemas.microsoft.com/office/drawing/2014/main" id="{4BC608EF-F1B7-4023-9B3E-A03C053B0E65}"/>
              </a:ext>
            </a:extLst>
          </p:cNvPr>
          <p:cNvPicPr>
            <a:picLocks noChangeAspect="1"/>
          </p:cNvPicPr>
          <p:nvPr/>
        </p:nvPicPr>
        <p:blipFill>
          <a:blip r:embed="rId4"/>
          <a:stretch>
            <a:fillRect/>
          </a:stretch>
        </p:blipFill>
        <p:spPr>
          <a:xfrm>
            <a:off x="0" y="386024"/>
            <a:ext cx="6343650" cy="2143125"/>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3F07B01-6AD5-4178-AE57-01ACCEC2134E}"/>
                  </a:ext>
                </a:extLst>
              </p:cNvPr>
              <p:cNvSpPr/>
              <p:nvPr/>
            </p:nvSpPr>
            <p:spPr>
              <a:xfrm>
                <a:off x="1580453" y="3167390"/>
                <a:ext cx="2017155" cy="1384995"/>
              </a:xfrm>
              <a:prstGeom prst="rect">
                <a:avLst/>
              </a:prstGeom>
            </p:spPr>
            <p:txBody>
              <a:bodyPr wrap="none">
                <a:spAutoFit/>
              </a:bodyPr>
              <a:lstStyle/>
              <a:p>
                <a:r>
                  <a:rPr lang="en-US" dirty="0"/>
                  <a:t>sin</a:t>
                </a:r>
                <a:r>
                  <a:rPr lang="en-US" dirty="0">
                    <a:solidFill>
                      <a:schemeClr val="tx1"/>
                    </a:solidFill>
                  </a:rPr>
                  <a:t>2</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  0</a:t>
                </a:r>
                <a:endParaRPr lang="th-TH" dirty="0"/>
              </a:p>
              <a:p>
                <a:endParaRPr lang="en-US" dirty="0"/>
              </a:p>
              <a:p>
                <a:r>
                  <a:rPr lang="en-US" dirty="0">
                    <a:solidFill>
                      <a:schemeClr val="tx1"/>
                    </a:solidFill>
                  </a:rPr>
                  <a:t>cos2</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  1</a:t>
                </a:r>
                <a:endParaRPr lang="th-TH" dirty="0"/>
              </a:p>
            </p:txBody>
          </p:sp>
        </mc:Choice>
        <mc:Fallback xmlns="">
          <p:sp>
            <p:nvSpPr>
              <p:cNvPr id="7" name="Rectangle 6">
                <a:extLst>
                  <a:ext uri="{FF2B5EF4-FFF2-40B4-BE49-F238E27FC236}">
                    <a16:creationId xmlns:a16="http://schemas.microsoft.com/office/drawing/2014/main" id="{53F07B01-6AD5-4178-AE57-01ACCEC2134E}"/>
                  </a:ext>
                </a:extLst>
              </p:cNvPr>
              <p:cNvSpPr>
                <a:spLocks noRot="1" noChangeAspect="1" noMove="1" noResize="1" noEditPoints="1" noAdjustHandles="1" noChangeArrowheads="1" noChangeShapeType="1" noTextEdit="1"/>
              </p:cNvSpPr>
              <p:nvPr/>
            </p:nvSpPr>
            <p:spPr>
              <a:xfrm>
                <a:off x="1580453" y="3167390"/>
                <a:ext cx="2017155" cy="1384995"/>
              </a:xfrm>
              <a:prstGeom prst="rect">
                <a:avLst/>
              </a:prstGeom>
              <a:blipFill>
                <a:blip r:embed="rId5"/>
                <a:stretch>
                  <a:fillRect l="-6042" t="-7489" r="-5136" b="-8811"/>
                </a:stretch>
              </a:blipFill>
            </p:spPr>
            <p:txBody>
              <a:bodyPr/>
              <a:lstStyle/>
              <a:p>
                <a:r>
                  <a:rPr lang="th-TH">
                    <a:noFill/>
                  </a:rPr>
                  <a:t> </a:t>
                </a:r>
              </a:p>
            </p:txBody>
          </p:sp>
        </mc:Fallback>
      </mc:AlternateContent>
      <p:sp>
        <p:nvSpPr>
          <p:cNvPr id="8" name="Rectangle 7">
            <a:extLst>
              <a:ext uri="{FF2B5EF4-FFF2-40B4-BE49-F238E27FC236}">
                <a16:creationId xmlns:a16="http://schemas.microsoft.com/office/drawing/2014/main" id="{333754F3-3844-413C-BA9A-D541CDF67A98}"/>
              </a:ext>
            </a:extLst>
          </p:cNvPr>
          <p:cNvSpPr/>
          <p:nvPr/>
        </p:nvSpPr>
        <p:spPr>
          <a:xfrm>
            <a:off x="1208015" y="2734811"/>
            <a:ext cx="3120704" cy="181757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31766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7643840-AE1D-41B2-B65E-4E464053E922}"/>
                  </a:ext>
                </a:extLst>
              </p:cNvPr>
              <p:cNvSpPr>
                <a:spLocks noGrp="1"/>
              </p:cNvSpPr>
              <p:nvPr>
                <p:ph type="title"/>
              </p:nvPr>
            </p:nvSpPr>
            <p:spPr/>
            <p:txBody>
              <a:bodyPr>
                <a:normAutofit fontScale="90000"/>
              </a:bodyPr>
              <a:lstStyle/>
              <a:p>
                <a:r>
                  <a:rPr lang="en-US" b="1" dirty="0">
                    <a:solidFill>
                      <a:srgbClr val="C00000"/>
                    </a:solidFill>
                  </a:rPr>
                  <a:t>Quiz:	The total charge entering a terminal is given by </a:t>
                </a:r>
                <a14:m>
                  <m:oMath xmlns:m="http://schemas.openxmlformats.org/officeDocument/2006/math">
                    <m:r>
                      <a:rPr lang="en-US" b="1" i="1" smtClean="0">
                        <a:solidFill>
                          <a:srgbClr val="C00000"/>
                        </a:solidFill>
                        <a:latin typeface="Cambria Math" panose="02040503050406030204" pitchFamily="18" charset="0"/>
                      </a:rPr>
                      <m:t>𝒒</m:t>
                    </m:r>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𝟓</m:t>
                    </m:r>
                    <m:r>
                      <a:rPr lang="en-US" b="1" i="1" smtClean="0">
                        <a:solidFill>
                          <a:srgbClr val="C00000"/>
                        </a:solidFill>
                        <a:latin typeface="Cambria Math" panose="02040503050406030204" pitchFamily="18" charset="0"/>
                      </a:rPr>
                      <m:t>𝒕</m:t>
                    </m:r>
                    <m:r>
                      <a:rPr lang="en-US" b="1"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𝒔𝒊𝒏</m:t>
                    </m:r>
                    <m:r>
                      <m:rPr>
                        <m:nor/>
                      </m:rPr>
                      <a:rPr lang="en-US" b="1" i="0" smtClean="0">
                        <a:solidFill>
                          <a:srgbClr val="C00000"/>
                        </a:solidFill>
                        <a:latin typeface="Cambria Math" panose="02040503050406030204" pitchFamily="18" charset="0"/>
                      </a:rPr>
                      <m:t>4</m:t>
                    </m:r>
                    <m:r>
                      <m:rPr>
                        <m:nor/>
                      </m:rPr>
                      <a:rPr lang="en-US" b="1" dirty="0" smtClean="0">
                        <a:solidFill>
                          <a:srgbClr val="C00000"/>
                        </a:solidFill>
                        <a:latin typeface="Cambria Math" panose="02040503050406030204" pitchFamily="18" charset="0"/>
                        <a:ea typeface="Cambria Math" panose="02040503050406030204" pitchFamily="18" charset="0"/>
                      </a:rPr>
                      <m:t>𝛑</m:t>
                    </m:r>
                    <m:r>
                      <m:rPr>
                        <m:nor/>
                      </m:rPr>
                      <a:rPr lang="en-US" b="1" i="0" dirty="0" smtClean="0">
                        <a:solidFill>
                          <a:srgbClr val="C00000"/>
                        </a:solidFill>
                        <a:latin typeface="Cambria Math" panose="02040503050406030204" pitchFamily="18" charset="0"/>
                        <a:ea typeface="Cambria Math" panose="02040503050406030204" pitchFamily="18" charset="0"/>
                      </a:rPr>
                      <m:t>t</m:t>
                    </m:r>
                    <m:r>
                      <m:rPr>
                        <m:nor/>
                      </m:rPr>
                      <a:rPr lang="en-US" b="1" i="0" dirty="0" smtClean="0">
                        <a:solidFill>
                          <a:srgbClr val="C00000"/>
                        </a:solidFill>
                        <a:latin typeface="Cambria Math" panose="02040503050406030204" pitchFamily="18" charset="0"/>
                        <a:ea typeface="Cambria Math" panose="02040503050406030204" pitchFamily="18" charset="0"/>
                      </a:rPr>
                      <m:t>  </m:t>
                    </m:r>
                    <m:r>
                      <m:rPr>
                        <m:nor/>
                      </m:rPr>
                      <a:rPr lang="en-US" b="1" i="0" dirty="0" smtClean="0">
                        <a:solidFill>
                          <a:srgbClr val="C00000"/>
                        </a:solidFill>
                        <a:latin typeface="Cambria Math" panose="02040503050406030204" pitchFamily="18" charset="0"/>
                        <a:ea typeface="Cambria Math" panose="02040503050406030204" pitchFamily="18" charset="0"/>
                      </a:rPr>
                      <m:t>m</m:t>
                    </m:r>
                    <m:r>
                      <a:rPr lang="en-US" b="1" i="1" dirty="0" smtClean="0">
                        <a:solidFill>
                          <a:srgbClr val="C00000"/>
                        </a:solidFill>
                        <a:latin typeface="Cambria Math" panose="02040503050406030204" pitchFamily="18" charset="0"/>
                        <a:ea typeface="Cambria Math" panose="02040503050406030204" pitchFamily="18" charset="0"/>
                      </a:rPr>
                      <m:t>𝑪</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𝑪𝒂𝒍𝒄𝒖𝒍𝒂𝒕𝒆</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𝒕𝒉𝒆</m:t>
                    </m:r>
                  </m:oMath>
                </a14:m>
                <a:r>
                  <a:rPr lang="en-US" b="1" dirty="0">
                    <a:solidFill>
                      <a:srgbClr val="C00000"/>
                    </a:solidFill>
                  </a:rPr>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𝒄𝒖𝒓𝒓𝒆𝒏𝒕</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𝒂𝒕</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𝒕</m:t>
                    </m:r>
                    <m:r>
                      <a:rPr lang="en-US" b="1" i="1" dirty="0" smtClean="0">
                        <a:solidFill>
                          <a:srgbClr val="C00000"/>
                        </a:solidFill>
                        <a:latin typeface="Cambria Math" panose="02040503050406030204" pitchFamily="18" charset="0"/>
                        <a:ea typeface="Cambria Math" panose="02040503050406030204" pitchFamily="18" charset="0"/>
                      </a:rPr>
                      <m:t>=</m:t>
                    </m:r>
                    <m:r>
                      <a:rPr lang="en-US" b="1" i="1" dirty="0" smtClean="0">
                        <a:solidFill>
                          <a:srgbClr val="C00000"/>
                        </a:solidFill>
                        <a:latin typeface="Cambria Math" panose="02040503050406030204" pitchFamily="18" charset="0"/>
                        <a:ea typeface="Cambria Math" panose="02040503050406030204" pitchFamily="18" charset="0"/>
                      </a:rPr>
                      <m:t>𝟎</m:t>
                    </m:r>
                    <m:r>
                      <a:rPr lang="en-US" b="1" i="1" dirty="0" smtClean="0">
                        <a:solidFill>
                          <a:srgbClr val="C00000"/>
                        </a:solidFill>
                        <a:latin typeface="Cambria Math" panose="02040503050406030204" pitchFamily="18" charset="0"/>
                        <a:ea typeface="Cambria Math" panose="02040503050406030204" pitchFamily="18" charset="0"/>
                      </a:rPr>
                      <m:t>.</m:t>
                    </m:r>
                    <m:r>
                      <a:rPr lang="en-US" b="1" i="1" dirty="0" smtClean="0">
                        <a:solidFill>
                          <a:srgbClr val="C00000"/>
                        </a:solidFill>
                        <a:latin typeface="Cambria Math" panose="02040503050406030204" pitchFamily="18" charset="0"/>
                        <a:ea typeface="Cambria Math" panose="02040503050406030204" pitchFamily="18" charset="0"/>
                      </a:rPr>
                      <m:t>𝟓</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𝒔</m:t>
                    </m:r>
                    <m:r>
                      <a:rPr lang="en-US" b="1" i="1" dirty="0" smtClean="0">
                        <a:solidFill>
                          <a:srgbClr val="C00000"/>
                        </a:solidFill>
                        <a:latin typeface="Cambria Math" panose="02040503050406030204" pitchFamily="18" charset="0"/>
                        <a:ea typeface="Cambria Math" panose="02040503050406030204" pitchFamily="18" charset="0"/>
                      </a:rPr>
                      <m:t>.</m:t>
                    </m:r>
                  </m:oMath>
                </a14:m>
                <a:endParaRPr lang="th-TH" b="1" dirty="0">
                  <a:solidFill>
                    <a:srgbClr val="C00000"/>
                  </a:solidFill>
                </a:endParaRPr>
              </a:p>
            </p:txBody>
          </p:sp>
        </mc:Choice>
        <mc:Fallback xmlns="">
          <p:sp>
            <p:nvSpPr>
              <p:cNvPr id="2" name="Title 1">
                <a:extLst>
                  <a:ext uri="{FF2B5EF4-FFF2-40B4-BE49-F238E27FC236}">
                    <a16:creationId xmlns:a16="http://schemas.microsoft.com/office/drawing/2014/main" id="{57643840-AE1D-41B2-B65E-4E464053E922}"/>
                  </a:ext>
                </a:extLst>
              </p:cNvPr>
              <p:cNvSpPr>
                <a:spLocks noGrp="1" noRot="1" noChangeAspect="1" noMove="1" noResize="1" noEditPoints="1" noAdjustHandles="1" noChangeArrowheads="1" noChangeShapeType="1" noTextEdit="1"/>
              </p:cNvSpPr>
              <p:nvPr>
                <p:ph type="title"/>
              </p:nvPr>
            </p:nvSpPr>
            <p:spPr>
              <a:blipFill>
                <a:blip r:embed="rId2"/>
                <a:stretch>
                  <a:fillRect l="-2087" t="-29032" b="-92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87236A-45AF-4008-BDF7-77AE800D0540}"/>
                  </a:ext>
                </a:extLst>
              </p:cNvPr>
              <p:cNvSpPr>
                <a:spLocks noGrp="1"/>
              </p:cNvSpPr>
              <p:nvPr>
                <p:ph idx="1"/>
              </p:nvPr>
            </p:nvSpPr>
            <p:spPr>
              <a:xfrm>
                <a:off x="377505" y="1825625"/>
                <a:ext cx="10976295" cy="4351338"/>
              </a:xfrm>
            </p:spPr>
            <p:txBody>
              <a:bodyPr/>
              <a:lstStyle/>
              <a:p>
                <a:pPr marL="0" indent="0">
                  <a:buNone/>
                </a:pPr>
                <a:r>
                  <a:rPr lang="en-US" dirty="0">
                    <a:solidFill>
                      <a:schemeClr val="accent1"/>
                    </a:solidFill>
                  </a:rPr>
                  <a:t>Solution:</a:t>
                </a:r>
              </a:p>
              <a:p>
                <a:pPr marL="0" indent="0">
                  <a:buNone/>
                </a:pP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𝑑𝑞</m:t>
                        </m:r>
                      </m:num>
                      <m:den>
                        <m:r>
                          <a:rPr lang="en-US" b="0" i="1" smtClean="0">
                            <a:solidFill>
                              <a:schemeClr val="tx1"/>
                            </a:solidFill>
                            <a:latin typeface="Cambria Math" panose="02040503050406030204" pitchFamily="18" charset="0"/>
                          </a:rPr>
                          <m:t>𝑑𝑡</m:t>
                        </m:r>
                      </m:den>
                    </m:f>
                    <m:r>
                      <a:rPr lang="en-US" b="0" i="1" smtClean="0">
                        <a:solidFill>
                          <a:schemeClr val="tx1"/>
                        </a:solidFill>
                        <a:latin typeface="Cambria Math" panose="02040503050406030204" pitchFamily="18" charset="0"/>
                      </a:rPr>
                      <m:t> =</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num>
                      <m:den>
                        <m:r>
                          <a:rPr lang="en-US" b="0" i="1" smtClean="0">
                            <a:solidFill>
                              <a:schemeClr val="tx1"/>
                            </a:solidFill>
                            <a:latin typeface="Cambria Math" panose="02040503050406030204" pitchFamily="18" charset="0"/>
                          </a:rPr>
                          <m:t>𝑑𝑡</m:t>
                        </m:r>
                      </m:den>
                    </m:f>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𝑞</m:t>
                        </m:r>
                      </m:e>
                    </m:d>
                    <m:r>
                      <a:rPr lang="en-US" b="0"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num>
                      <m:den>
                        <m:r>
                          <a:rPr lang="en-US" b="0" i="1" smtClean="0">
                            <a:solidFill>
                              <a:schemeClr val="tx1"/>
                            </a:solidFill>
                            <a:latin typeface="Cambria Math" panose="02040503050406030204" pitchFamily="18" charset="0"/>
                          </a:rPr>
                          <m:t>𝑑𝑡</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𝑠𝑖𝑛</m:t>
                    </m:r>
                    <m:r>
                      <m:rPr>
                        <m:nor/>
                      </m:rPr>
                      <a:rPr lang="en-US" i="0" smtClean="0">
                        <a:solidFill>
                          <a:schemeClr val="tx1"/>
                        </a:solidFill>
                        <a:latin typeface="Cambria Math" panose="02040503050406030204" pitchFamily="18" charset="0"/>
                      </a:rPr>
                      <m:t>4</m:t>
                    </m:r>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r>
                      <m:rPr>
                        <m:nor/>
                      </m:rPr>
                      <a:rPr lang="en-US" i="0" dirty="0" smtClean="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 mc/s = (</a:t>
                </a:r>
                <a14:m>
                  <m:oMath xmlns:m="http://schemas.openxmlformats.org/officeDocument/2006/math">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𝑠𝑖𝑛</m:t>
                    </m:r>
                    <m:r>
                      <m:rPr>
                        <m:nor/>
                      </m:rPr>
                      <a:rPr lang="en-US" i="0" smtClean="0">
                        <a:solidFill>
                          <a:schemeClr val="tx1"/>
                        </a:solidFill>
                        <a:latin typeface="Cambria Math" panose="02040503050406030204" pitchFamily="18" charset="0"/>
                      </a:rPr>
                      <m:t>4</m:t>
                    </m:r>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r>
                      <m:rPr>
                        <m:nor/>
                      </m:rPr>
                      <a:rPr lang="en-US" i="0" dirty="0" smtClean="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+20</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oMath>
                </a14:m>
                <a:r>
                  <a:rPr lang="en-US" dirty="0">
                    <a:solidFill>
                      <a:schemeClr val="tx1"/>
                    </a:solidFill>
                  </a:rPr>
                  <a:t>cos4</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oMath>
                </a14:m>
                <a:r>
                  <a:rPr lang="en-US" dirty="0">
                    <a:solidFill>
                      <a:schemeClr val="tx1"/>
                    </a:solidFill>
                  </a:rPr>
                  <a:t>)mA</a:t>
                </a:r>
              </a:p>
              <a:p>
                <a:pPr marL="0" indent="0">
                  <a:buNone/>
                </a:pPr>
                <a:r>
                  <a:rPr lang="en-US" dirty="0"/>
                  <a:t>At t = 0.5</a:t>
                </a:r>
              </a:p>
              <a:p>
                <a:pPr marL="0" indent="0">
                  <a:buNone/>
                </a:pPr>
                <a14:m>
                  <m:oMath xmlns:m="http://schemas.openxmlformats.org/officeDocument/2006/math">
                    <m:r>
                      <a:rPr lang="en-US" b="0" i="1" smtClean="0">
                        <a:solidFill>
                          <a:schemeClr val="tx1"/>
                        </a:solidFill>
                        <a:latin typeface="Cambria Math" panose="02040503050406030204" pitchFamily="18" charset="0"/>
                      </a:rPr>
                      <m:t>𝑖</m:t>
                    </m:r>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𝑠𝑖𝑛</m:t>
                    </m:r>
                    <m:r>
                      <m:rPr>
                        <m:nor/>
                      </m:rPr>
                      <a:rPr lang="en-US" i="0" smtClean="0">
                        <a:solidFill>
                          <a:schemeClr val="tx1"/>
                        </a:solidFill>
                        <a:latin typeface="Cambria Math" panose="02040503050406030204" pitchFamily="18" charset="0"/>
                      </a:rPr>
                      <m:t>4</m:t>
                    </m:r>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r>
                      <m:rPr>
                        <m:nor/>
                      </m:rPr>
                      <a:rPr lang="en-US" i="0" dirty="0" smtClean="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+20</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oMath>
                </a14:m>
                <a:r>
                  <a:rPr lang="en-US" dirty="0">
                    <a:solidFill>
                      <a:schemeClr val="tx1"/>
                    </a:solidFill>
                  </a:rPr>
                  <a:t>cos4</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oMath>
                </a14:m>
                <a:r>
                  <a:rPr lang="en-US" dirty="0">
                    <a:solidFill>
                      <a:schemeClr val="tx1"/>
                    </a:solidFill>
                  </a:rPr>
                  <a:t>)mA = </a:t>
                </a:r>
                <a14:m>
                  <m:oMath xmlns:m="http://schemas.openxmlformats.org/officeDocument/2006/math">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𝑠𝑖𝑛</m:t>
                    </m:r>
                    <m:r>
                      <m:rPr>
                        <m:nor/>
                      </m:rPr>
                      <a:rPr lang="en-US" i="0" smtClean="0">
                        <a:solidFill>
                          <a:schemeClr val="tx1"/>
                        </a:solidFill>
                        <a:latin typeface="Cambria Math" panose="02040503050406030204" pitchFamily="18" charset="0"/>
                      </a:rPr>
                      <m:t>4</m:t>
                    </m:r>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b="0" i="0" dirty="0" smtClean="0">
                        <a:solidFill>
                          <a:schemeClr val="tx1"/>
                        </a:solidFill>
                        <a:latin typeface="Cambria Math" panose="02040503050406030204" pitchFamily="18" charset="0"/>
                        <a:ea typeface="Cambria Math" panose="02040503050406030204" pitchFamily="18" charset="0"/>
                      </a:rPr>
                      <m:t>(</m:t>
                    </m:r>
                    <m:r>
                      <m:rPr>
                        <m:nor/>
                      </m:rPr>
                      <a:rPr lang="en-US" b="0" i="0" dirty="0" smtClean="0">
                        <a:solidFill>
                          <a:schemeClr val="tx1"/>
                        </a:solidFill>
                        <a:latin typeface="Cambria Math" panose="02040503050406030204" pitchFamily="18" charset="0"/>
                        <a:ea typeface="Cambria Math" panose="02040503050406030204" pitchFamily="18" charset="0"/>
                      </a:rPr>
                      <m:t>0.5</m:t>
                    </m:r>
                    <m:r>
                      <m:rPr>
                        <m:nor/>
                      </m:rPr>
                      <a:rPr lang="en-US" b="0" i="0" dirty="0" smtClean="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+20</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b="0" i="0" dirty="0" smtClean="0">
                        <a:solidFill>
                          <a:schemeClr val="tx1"/>
                        </a:solidFill>
                        <a:latin typeface="Cambria Math" panose="02040503050406030204" pitchFamily="18" charset="0"/>
                        <a:ea typeface="Cambria Math" panose="02040503050406030204" pitchFamily="18" charset="0"/>
                      </a:rPr>
                      <m:t>(</m:t>
                    </m:r>
                    <m:r>
                      <m:rPr>
                        <m:nor/>
                      </m:rPr>
                      <a:rPr lang="en-US" b="0" i="0" dirty="0" smtClean="0">
                        <a:solidFill>
                          <a:schemeClr val="tx1"/>
                        </a:solidFill>
                        <a:latin typeface="Cambria Math" panose="02040503050406030204" pitchFamily="18" charset="0"/>
                        <a:ea typeface="Cambria Math" panose="02040503050406030204" pitchFamily="18" charset="0"/>
                      </a:rPr>
                      <m:t>0.5</m:t>
                    </m:r>
                    <m:r>
                      <m:rPr>
                        <m:nor/>
                      </m:rPr>
                      <a:rPr lang="en-US" b="0" i="0" dirty="0"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cos4</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b="0" i="0" dirty="0" smtClean="0">
                        <a:solidFill>
                          <a:schemeClr val="tx1"/>
                        </a:solidFill>
                        <a:latin typeface="Cambria Math" panose="02040503050406030204" pitchFamily="18" charset="0"/>
                        <a:ea typeface="Cambria Math" panose="02040503050406030204" pitchFamily="18" charset="0"/>
                      </a:rPr>
                      <m:t>(</m:t>
                    </m:r>
                    <m:r>
                      <m:rPr>
                        <m:nor/>
                      </m:rPr>
                      <a:rPr lang="en-US" b="0" i="0" dirty="0" smtClean="0">
                        <a:solidFill>
                          <a:schemeClr val="tx1"/>
                        </a:solidFill>
                        <a:latin typeface="Cambria Math" panose="02040503050406030204" pitchFamily="18" charset="0"/>
                        <a:ea typeface="Cambria Math" panose="02040503050406030204" pitchFamily="18" charset="0"/>
                      </a:rPr>
                      <m:t>0.5</m:t>
                    </m:r>
                    <m:r>
                      <m:rPr>
                        <m:nor/>
                      </m:rPr>
                      <a:rPr lang="en-US" b="0" i="0"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tx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𝑖</m:t>
                    </m:r>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𝑠𝑖𝑛</m:t>
                    </m:r>
                    <m:r>
                      <m:rPr>
                        <m:nor/>
                      </m:rPr>
                      <a:rPr lang="en-US" b="0" i="0" smtClean="0">
                        <a:solidFill>
                          <a:schemeClr val="tx1"/>
                        </a:solidFill>
                        <a:latin typeface="Cambria Math" panose="02040503050406030204" pitchFamily="18" charset="0"/>
                      </a:rPr>
                      <m:t>2</m:t>
                    </m:r>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a:t>
                </a:r>
                <a:r>
                  <a:rPr lang="en-US" dirty="0"/>
                  <a:t>10</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cos2</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 5 * 0 + 10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 1 = 10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 10 * 3.14 </a:t>
                </a:r>
              </a:p>
              <a:p>
                <a:pPr marL="0" indent="0">
                  <a:buNone/>
                </a:pPr>
                <a:r>
                  <a:rPr lang="en-US" dirty="0" err="1"/>
                  <a:t>i</a:t>
                </a:r>
                <a:r>
                  <a:rPr lang="en-US" dirty="0"/>
                  <a:t> </a:t>
                </a:r>
                <a:r>
                  <a:rPr lang="en-US" dirty="0">
                    <a:solidFill>
                      <a:schemeClr val="tx1"/>
                    </a:solidFill>
                  </a:rPr>
                  <a:t>= 31.42 mA</a:t>
                </a:r>
              </a:p>
              <a:p>
                <a:pPr marL="0" indent="0">
                  <a:buNone/>
                </a:pPr>
                <a:endParaRPr lang="en-US" dirty="0">
                  <a:solidFill>
                    <a:schemeClr val="tx1"/>
                  </a:solidFill>
                </a:endParaRPr>
              </a:p>
              <a:p>
                <a:pPr marL="0" indent="0">
                  <a:buNone/>
                </a:pPr>
                <a:endParaRPr lang="th-TH" dirty="0">
                  <a:solidFill>
                    <a:schemeClr val="tx1"/>
                  </a:solidFill>
                </a:endParaRPr>
              </a:p>
            </p:txBody>
          </p:sp>
        </mc:Choice>
        <mc:Fallback xmlns="">
          <p:sp>
            <p:nvSpPr>
              <p:cNvPr id="3" name="Content Placeholder 2">
                <a:extLst>
                  <a:ext uri="{FF2B5EF4-FFF2-40B4-BE49-F238E27FC236}">
                    <a16:creationId xmlns:a16="http://schemas.microsoft.com/office/drawing/2014/main" id="{CF87236A-45AF-4008-BDF7-77AE800D0540}"/>
                  </a:ext>
                </a:extLst>
              </p:cNvPr>
              <p:cNvSpPr>
                <a:spLocks noGrp="1" noRot="1" noChangeAspect="1" noMove="1" noResize="1" noEditPoints="1" noAdjustHandles="1" noChangeArrowheads="1" noChangeShapeType="1" noTextEdit="1"/>
              </p:cNvSpPr>
              <p:nvPr>
                <p:ph idx="1"/>
              </p:nvPr>
            </p:nvSpPr>
            <p:spPr>
              <a:xfrm>
                <a:off x="377505" y="1825625"/>
                <a:ext cx="10976295" cy="4351338"/>
              </a:xfrm>
              <a:blipFill>
                <a:blip r:embed="rId3"/>
                <a:stretch>
                  <a:fillRect l="-1166" t="-2241"/>
                </a:stretch>
              </a:blipFill>
            </p:spPr>
            <p:txBody>
              <a:bodyPr/>
              <a:lstStyle/>
              <a:p>
                <a:r>
                  <a:rPr lang="th-TH">
                    <a:noFill/>
                  </a:rPr>
                  <a:t> </a:t>
                </a:r>
              </a:p>
            </p:txBody>
          </p:sp>
        </mc:Fallback>
      </mc:AlternateContent>
      <p:pic>
        <p:nvPicPr>
          <p:cNvPr id="5" name="Picture 4">
            <a:extLst>
              <a:ext uri="{FF2B5EF4-FFF2-40B4-BE49-F238E27FC236}">
                <a16:creationId xmlns:a16="http://schemas.microsoft.com/office/drawing/2014/main" id="{8F1F9D74-BC53-423E-8454-3CCD9DD78FA4}"/>
              </a:ext>
            </a:extLst>
          </p:cNvPr>
          <p:cNvPicPr>
            <a:picLocks noChangeAspect="1"/>
          </p:cNvPicPr>
          <p:nvPr/>
        </p:nvPicPr>
        <p:blipFill>
          <a:blip r:embed="rId4"/>
          <a:stretch>
            <a:fillRect/>
          </a:stretch>
        </p:blipFill>
        <p:spPr>
          <a:xfrm>
            <a:off x="2477854" y="4697835"/>
            <a:ext cx="9593903" cy="1924704"/>
          </a:xfrm>
          <a:prstGeom prst="rect">
            <a:avLst/>
          </a:prstGeom>
        </p:spPr>
      </p:pic>
    </p:spTree>
    <p:extLst>
      <p:ext uri="{BB962C8B-B14F-4D97-AF65-F5344CB8AC3E}">
        <p14:creationId xmlns:p14="http://schemas.microsoft.com/office/powerpoint/2010/main" val="177114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7643840-AE1D-41B2-B65E-4E464053E922}"/>
                  </a:ext>
                </a:extLst>
              </p:cNvPr>
              <p:cNvSpPr>
                <a:spLocks noGrp="1"/>
              </p:cNvSpPr>
              <p:nvPr>
                <p:ph type="title"/>
              </p:nvPr>
            </p:nvSpPr>
            <p:spPr/>
            <p:txBody>
              <a:bodyPr>
                <a:normAutofit fontScale="90000"/>
              </a:bodyPr>
              <a:lstStyle/>
              <a:p>
                <a:r>
                  <a:rPr lang="en-US" b="1" dirty="0">
                    <a:solidFill>
                      <a:srgbClr val="C00000"/>
                    </a:solidFill>
                  </a:rPr>
                  <a:t>Quiz:	The total charge entering a terminal is given by </a:t>
                </a:r>
                <a14:m>
                  <m:oMath xmlns:m="http://schemas.openxmlformats.org/officeDocument/2006/math">
                    <m:r>
                      <a:rPr lang="en-US" b="1" i="1" smtClean="0">
                        <a:solidFill>
                          <a:srgbClr val="C00000"/>
                        </a:solidFill>
                        <a:latin typeface="Cambria Math" panose="02040503050406030204" pitchFamily="18" charset="0"/>
                      </a:rPr>
                      <m:t>𝒒</m:t>
                    </m:r>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𝟏𝟎</m:t>
                    </m:r>
                    <m:r>
                      <a:rPr lang="en-US" b="1" i="1" smtClean="0">
                        <a:solidFill>
                          <a:srgbClr val="C00000"/>
                        </a:solidFill>
                        <a:latin typeface="Cambria Math" panose="02040503050406030204" pitchFamily="18" charset="0"/>
                      </a:rPr>
                      <m:t> −</m:t>
                    </m:r>
                    <m:sSup>
                      <m:sSupPr>
                        <m:ctrlPr>
                          <a:rPr lang="th-TH"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10</m:t>
                        </m:r>
                        <m:r>
                          <a:rPr lang="en-US" b="0" i="1" smtClean="0">
                            <a:solidFill>
                              <a:srgbClr val="C00000"/>
                            </a:solidFill>
                            <a:latin typeface="Cambria Math" panose="02040503050406030204" pitchFamily="18" charset="0"/>
                          </a:rPr>
                          <m:t>𝑒</m:t>
                        </m:r>
                      </m:e>
                      <m:sup>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𝑡</m:t>
                        </m:r>
                      </m:sup>
                    </m:sSup>
                    <m:r>
                      <m:rPr>
                        <m:nor/>
                      </m:rPr>
                      <a:rPr lang="en-US" b="1" i="0" smtClean="0">
                        <a:solidFill>
                          <a:srgbClr val="C00000"/>
                        </a:solidFill>
                        <a:latin typeface="Cambria Math" panose="02040503050406030204" pitchFamily="18" charset="0"/>
                      </a:rPr>
                      <m:t>)</m:t>
                    </m:r>
                    <m:r>
                      <m:rPr>
                        <m:nor/>
                      </m:rPr>
                      <a:rPr lang="en-US" b="1" i="0" dirty="0" smtClean="0">
                        <a:solidFill>
                          <a:srgbClr val="C00000"/>
                        </a:solidFill>
                        <a:latin typeface="Cambria Math" panose="02040503050406030204" pitchFamily="18" charset="0"/>
                        <a:ea typeface="Cambria Math" panose="02040503050406030204" pitchFamily="18" charset="0"/>
                      </a:rPr>
                      <m:t>m</m:t>
                    </m:r>
                    <m:r>
                      <a:rPr lang="en-US" b="1" i="1" dirty="0" smtClean="0">
                        <a:solidFill>
                          <a:srgbClr val="C00000"/>
                        </a:solidFill>
                        <a:latin typeface="Cambria Math" panose="02040503050406030204" pitchFamily="18" charset="0"/>
                        <a:ea typeface="Cambria Math" panose="02040503050406030204" pitchFamily="18" charset="0"/>
                      </a:rPr>
                      <m:t>𝑪</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𝑪𝒂𝒍𝒄𝒖𝒍𝒂𝒕𝒆</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𝒕𝒉𝒆</m:t>
                    </m:r>
                  </m:oMath>
                </a14:m>
                <a:r>
                  <a:rPr lang="en-US" b="1" dirty="0">
                    <a:solidFill>
                      <a:srgbClr val="C00000"/>
                    </a:solidFill>
                  </a:rPr>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𝒄𝒖𝒓𝒓𝒆𝒏𝒕</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𝒂𝒕</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𝒕</m:t>
                    </m:r>
                    <m:r>
                      <a:rPr lang="en-US" b="1" i="1" dirty="0" smtClean="0">
                        <a:solidFill>
                          <a:srgbClr val="C00000"/>
                        </a:solidFill>
                        <a:latin typeface="Cambria Math" panose="02040503050406030204" pitchFamily="18" charset="0"/>
                        <a:ea typeface="Cambria Math" panose="02040503050406030204" pitchFamily="18" charset="0"/>
                      </a:rPr>
                      <m:t>=</m:t>
                    </m:r>
                    <m:r>
                      <a:rPr lang="en-US" b="1" i="1" dirty="0" smtClean="0">
                        <a:solidFill>
                          <a:srgbClr val="C00000"/>
                        </a:solidFill>
                        <a:latin typeface="Cambria Math" panose="02040503050406030204" pitchFamily="18" charset="0"/>
                        <a:ea typeface="Cambria Math" panose="02040503050406030204" pitchFamily="18" charset="0"/>
                      </a:rPr>
                      <m:t>𝟏</m:t>
                    </m:r>
                    <m:r>
                      <a:rPr lang="en-US" b="1" i="1" dirty="0" smtClean="0">
                        <a:solidFill>
                          <a:srgbClr val="C00000"/>
                        </a:solidFill>
                        <a:latin typeface="Cambria Math" panose="02040503050406030204" pitchFamily="18" charset="0"/>
                        <a:ea typeface="Cambria Math" panose="02040503050406030204" pitchFamily="18" charset="0"/>
                      </a:rPr>
                      <m:t>.</m:t>
                    </m:r>
                    <m:r>
                      <a:rPr lang="en-US" b="1" i="1" dirty="0" smtClean="0">
                        <a:solidFill>
                          <a:srgbClr val="C00000"/>
                        </a:solidFill>
                        <a:latin typeface="Cambria Math" panose="02040503050406030204" pitchFamily="18" charset="0"/>
                        <a:ea typeface="Cambria Math" panose="02040503050406030204" pitchFamily="18" charset="0"/>
                      </a:rPr>
                      <m:t>𝟎</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𝒔</m:t>
                    </m:r>
                    <m:r>
                      <a:rPr lang="en-US" b="1" i="1" dirty="0" smtClean="0">
                        <a:solidFill>
                          <a:srgbClr val="C00000"/>
                        </a:solidFill>
                        <a:latin typeface="Cambria Math" panose="02040503050406030204" pitchFamily="18" charset="0"/>
                        <a:ea typeface="Cambria Math" panose="02040503050406030204" pitchFamily="18" charset="0"/>
                      </a:rPr>
                      <m:t>.</m:t>
                    </m:r>
                  </m:oMath>
                </a14:m>
                <a:endParaRPr lang="th-TH" b="1" dirty="0">
                  <a:solidFill>
                    <a:srgbClr val="C00000"/>
                  </a:solidFill>
                </a:endParaRPr>
              </a:p>
            </p:txBody>
          </p:sp>
        </mc:Choice>
        <mc:Fallback xmlns="">
          <p:sp>
            <p:nvSpPr>
              <p:cNvPr id="2" name="Title 1">
                <a:extLst>
                  <a:ext uri="{FF2B5EF4-FFF2-40B4-BE49-F238E27FC236}">
                    <a16:creationId xmlns:a16="http://schemas.microsoft.com/office/drawing/2014/main" id="{57643840-AE1D-41B2-B65E-4E464053E922}"/>
                  </a:ext>
                </a:extLst>
              </p:cNvPr>
              <p:cNvSpPr>
                <a:spLocks noGrp="1" noRot="1" noChangeAspect="1" noMove="1" noResize="1" noEditPoints="1" noAdjustHandles="1" noChangeArrowheads="1" noChangeShapeType="1" noTextEdit="1"/>
              </p:cNvSpPr>
              <p:nvPr>
                <p:ph type="title"/>
              </p:nvPr>
            </p:nvSpPr>
            <p:spPr>
              <a:blipFill>
                <a:blip r:embed="rId2"/>
                <a:stretch>
                  <a:fillRect l="-2087" t="-29032" b="-92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87236A-45AF-4008-BDF7-77AE800D0540}"/>
                  </a:ext>
                </a:extLst>
              </p:cNvPr>
              <p:cNvSpPr>
                <a:spLocks noGrp="1"/>
              </p:cNvSpPr>
              <p:nvPr>
                <p:ph idx="1"/>
              </p:nvPr>
            </p:nvSpPr>
            <p:spPr>
              <a:xfrm>
                <a:off x="377505" y="1825625"/>
                <a:ext cx="10976295" cy="4351338"/>
              </a:xfrm>
            </p:spPr>
            <p:txBody>
              <a:bodyPr>
                <a:normAutofit/>
              </a:bodyPr>
              <a:lstStyle/>
              <a:p>
                <a:pPr marL="0" indent="0">
                  <a:buNone/>
                </a:pPr>
                <a:r>
                  <a:rPr lang="en-US" dirty="0">
                    <a:solidFill>
                      <a:schemeClr val="accent1"/>
                    </a:solidFill>
                  </a:rPr>
                  <a:t>Solution:</a:t>
                </a:r>
              </a:p>
              <a:p>
                <a:pPr marL="0" indent="0">
                  <a:buNone/>
                </a:pP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𝑑𝑞</m:t>
                        </m:r>
                      </m:num>
                      <m:den>
                        <m:r>
                          <a:rPr lang="en-US" b="0" i="1" smtClean="0">
                            <a:solidFill>
                              <a:schemeClr val="tx1"/>
                            </a:solidFill>
                            <a:latin typeface="Cambria Math" panose="02040503050406030204" pitchFamily="18" charset="0"/>
                          </a:rPr>
                          <m:t>𝑑𝑡</m:t>
                        </m:r>
                      </m:den>
                    </m:f>
                    <m:r>
                      <a:rPr lang="en-US" b="0" i="1" smtClean="0">
                        <a:solidFill>
                          <a:schemeClr val="tx1"/>
                        </a:solidFill>
                        <a:latin typeface="Cambria Math" panose="02040503050406030204" pitchFamily="18" charset="0"/>
                      </a:rPr>
                      <m:t> =</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num>
                      <m:den>
                        <m:r>
                          <a:rPr lang="en-US" b="0" i="1" smtClean="0">
                            <a:solidFill>
                              <a:schemeClr val="tx1"/>
                            </a:solidFill>
                            <a:latin typeface="Cambria Math" panose="02040503050406030204" pitchFamily="18" charset="0"/>
                          </a:rPr>
                          <m:t>𝑑𝑡</m:t>
                        </m:r>
                      </m:den>
                    </m:f>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𝑞</m:t>
                        </m:r>
                      </m:e>
                    </m:d>
                    <m:r>
                      <a:rPr lang="en-US" b="0"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num>
                      <m:den>
                        <m:r>
                          <a:rPr lang="en-US" b="0" i="1" smtClean="0">
                            <a:solidFill>
                              <a:schemeClr val="tx1"/>
                            </a:solidFill>
                            <a:latin typeface="Cambria Math" panose="02040503050406030204" pitchFamily="18" charset="0"/>
                          </a:rPr>
                          <m:t>𝑑𝑡</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10</m:t>
                    </m:r>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10</m:t>
                        </m:r>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𝑡</m:t>
                        </m:r>
                      </m:sup>
                    </m:sSup>
                  </m:oMath>
                </a14:m>
                <a:r>
                  <a:rPr lang="en-US" dirty="0">
                    <a:solidFill>
                      <a:schemeClr val="tx1"/>
                    </a:solidFill>
                  </a:rPr>
                  <a:t>) mc/s = (</a:t>
                </a:r>
                <a14:m>
                  <m:oMath xmlns:m="http://schemas.openxmlformats.org/officeDocument/2006/math">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10</m:t>
                        </m:r>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𝑡</m:t>
                        </m:r>
                      </m:sup>
                    </m:sSup>
                  </m:oMath>
                </a14:m>
                <a:r>
                  <a:rPr lang="en-US" dirty="0">
                    <a:solidFill>
                      <a:schemeClr val="tx1"/>
                    </a:solidFill>
                  </a:rPr>
                  <a:t>(-2))mA</a:t>
                </a:r>
              </a:p>
              <a:p>
                <a:pPr marL="0" indent="0">
                  <a:buNone/>
                </a:pP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oMath>
                </a14:m>
                <a:r>
                  <a:rPr lang="en-US" dirty="0">
                    <a:solidFill>
                      <a:schemeClr val="tx1"/>
                    </a:solidFill>
                  </a:rPr>
                  <a:t>(</a:t>
                </a:r>
                <a14:m>
                  <m:oMath xmlns:m="http://schemas.openxmlformats.org/officeDocument/2006/math">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20</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𝑡</m:t>
                        </m:r>
                      </m:sup>
                    </m:sSup>
                  </m:oMath>
                </a14:m>
                <a:r>
                  <a:rPr lang="en-US" dirty="0">
                    <a:solidFill>
                      <a:schemeClr val="tx1"/>
                    </a:solidFill>
                  </a:rPr>
                  <a:t>)mA = </a:t>
                </a:r>
                <a14:m>
                  <m:oMath xmlns:m="http://schemas.openxmlformats.org/officeDocument/2006/math">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20</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𝑡</m:t>
                        </m:r>
                      </m:sup>
                    </m:sSup>
                  </m:oMath>
                </a14:m>
                <a:r>
                  <a:rPr lang="en-US" dirty="0">
                    <a:solidFill>
                      <a:schemeClr val="tx1"/>
                    </a:solidFill>
                  </a:rPr>
                  <a:t>mA</a:t>
                </a:r>
              </a:p>
              <a:p>
                <a:pPr marL="0" indent="0">
                  <a:buNone/>
                </a:pPr>
                <a:endParaRPr lang="en-US" dirty="0">
                  <a:solidFill>
                    <a:schemeClr val="tx1"/>
                  </a:solidFill>
                </a:endParaRPr>
              </a:p>
              <a:p>
                <a:pPr marL="0" indent="0">
                  <a:buNone/>
                </a:pPr>
                <a:r>
                  <a:rPr lang="en-US" dirty="0">
                    <a:solidFill>
                      <a:schemeClr val="tx1"/>
                    </a:solidFill>
                  </a:rPr>
                  <a:t>At t = </a:t>
                </a:r>
                <a:r>
                  <a:rPr lang="en-US" dirty="0"/>
                  <a:t>1.0</a:t>
                </a:r>
                <a:endParaRPr lang="en-US" dirty="0">
                  <a:solidFill>
                    <a:schemeClr val="tx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20</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𝑡</m:t>
                        </m:r>
                      </m:sup>
                    </m:sSup>
                  </m:oMath>
                </a14:m>
                <a:r>
                  <a:rPr lang="en-US" dirty="0">
                    <a:solidFill>
                      <a:schemeClr val="tx1"/>
                    </a:solidFill>
                  </a:rPr>
                  <a:t>mA = </a:t>
                </a:r>
                <a14:m>
                  <m:oMath xmlns:m="http://schemas.openxmlformats.org/officeDocument/2006/math">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20</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sup>
                    </m:sSup>
                  </m:oMath>
                </a14:m>
                <a:r>
                  <a:rPr lang="en-US" dirty="0">
                    <a:solidFill>
                      <a:schemeClr val="tx1"/>
                    </a:solidFill>
                  </a:rPr>
                  <a:t>mA = </a:t>
                </a:r>
                <a14:m>
                  <m:oMath xmlns:m="http://schemas.openxmlformats.org/officeDocument/2006/math">
                    <m:r>
                      <a:rPr lang="en-US" b="0" i="1" smtClean="0">
                        <a:solidFill>
                          <a:schemeClr val="tx1"/>
                        </a:solidFill>
                        <a:latin typeface="Cambria Math" panose="02040503050406030204" pitchFamily="18" charset="0"/>
                      </a:rPr>
                      <m:t>20</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sup>
                    </m:sSup>
                  </m:oMath>
                </a14:m>
                <a:r>
                  <a:rPr lang="en-US" dirty="0">
                    <a:solidFill>
                      <a:schemeClr val="tx1"/>
                    </a:solidFill>
                  </a:rPr>
                  <a:t> = 20 * 0.13534 mA = 2.707 mA</a:t>
                </a:r>
              </a:p>
              <a:p>
                <a:pPr marL="0" indent="0">
                  <a:buNone/>
                </a:pPr>
                <a:endParaRPr lang="en-US" dirty="0">
                  <a:solidFill>
                    <a:schemeClr val="tx1"/>
                  </a:solidFill>
                </a:endParaRPr>
              </a:p>
              <a:p>
                <a:pPr marL="0" indent="0">
                  <a:buNone/>
                </a:pPr>
                <a:r>
                  <a:rPr lang="en-US" dirty="0">
                    <a:solidFill>
                      <a:schemeClr val="tx1"/>
                    </a:solidFill>
                  </a:rPr>
                  <a:t> </a:t>
                </a:r>
              </a:p>
              <a:p>
                <a:pPr marL="0" indent="0">
                  <a:buNone/>
                </a:pPr>
                <a:endParaRPr lang="en-US" dirty="0">
                  <a:solidFill>
                    <a:schemeClr val="tx1"/>
                  </a:solidFill>
                </a:endParaRPr>
              </a:p>
              <a:p>
                <a:pPr marL="0" indent="0">
                  <a:buNone/>
                </a:pPr>
                <a:endParaRPr lang="th-TH" dirty="0">
                  <a:solidFill>
                    <a:schemeClr val="tx1"/>
                  </a:solidFill>
                </a:endParaRPr>
              </a:p>
            </p:txBody>
          </p:sp>
        </mc:Choice>
        <mc:Fallback xmlns="">
          <p:sp>
            <p:nvSpPr>
              <p:cNvPr id="3" name="Content Placeholder 2">
                <a:extLst>
                  <a:ext uri="{FF2B5EF4-FFF2-40B4-BE49-F238E27FC236}">
                    <a16:creationId xmlns:a16="http://schemas.microsoft.com/office/drawing/2014/main" id="{CF87236A-45AF-4008-BDF7-77AE800D0540}"/>
                  </a:ext>
                </a:extLst>
              </p:cNvPr>
              <p:cNvSpPr>
                <a:spLocks noGrp="1" noRot="1" noChangeAspect="1" noMove="1" noResize="1" noEditPoints="1" noAdjustHandles="1" noChangeArrowheads="1" noChangeShapeType="1" noTextEdit="1"/>
              </p:cNvSpPr>
              <p:nvPr>
                <p:ph idx="1"/>
              </p:nvPr>
            </p:nvSpPr>
            <p:spPr>
              <a:xfrm>
                <a:off x="377505" y="1825625"/>
                <a:ext cx="10976295" cy="4351338"/>
              </a:xfrm>
              <a:blipFill>
                <a:blip r:embed="rId3"/>
                <a:stretch>
                  <a:fillRect l="-1166" t="-2241"/>
                </a:stretch>
              </a:blipFill>
            </p:spPr>
            <p:txBody>
              <a:bodyPr/>
              <a:lstStyle/>
              <a:p>
                <a:r>
                  <a:rPr lang="th-TH">
                    <a:noFill/>
                  </a:rPr>
                  <a:t> </a:t>
                </a:r>
              </a:p>
            </p:txBody>
          </p:sp>
        </mc:Fallback>
      </mc:AlternateContent>
    </p:spTree>
    <p:extLst>
      <p:ext uri="{BB962C8B-B14F-4D97-AF65-F5344CB8AC3E}">
        <p14:creationId xmlns:p14="http://schemas.microsoft.com/office/powerpoint/2010/main" val="10839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F116B23-D468-456F-8714-46AA9EAD494D}"/>
                  </a:ext>
                </a:extLst>
              </p:cNvPr>
              <p:cNvSpPr>
                <a:spLocks noGrp="1"/>
              </p:cNvSpPr>
              <p:nvPr>
                <p:ph type="title"/>
              </p:nvPr>
            </p:nvSpPr>
            <p:spPr>
              <a:xfrm>
                <a:off x="754310" y="331569"/>
                <a:ext cx="10515600" cy="1325563"/>
              </a:xfrm>
            </p:spPr>
            <p:txBody>
              <a:bodyPr>
                <a:normAutofit fontScale="90000"/>
              </a:bodyPr>
              <a:lstStyle/>
              <a:p>
                <a:r>
                  <a:rPr lang="en-US" b="1" dirty="0">
                    <a:solidFill>
                      <a:srgbClr val="C00000"/>
                    </a:solidFill>
                  </a:rPr>
                  <a:t>Quiz:	Determine the total  charge entering a terminal between t = 1 s and t = 2 s if the current passing the terminal is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3</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𝑡</m:t>
                            </m:r>
                          </m:e>
                          <m:sup>
                            <m:r>
                              <a:rPr lang="en-US" b="0" i="1" smtClean="0">
                                <a:solidFill>
                                  <a:srgbClr val="C00000"/>
                                </a:solidFill>
                                <a:latin typeface="Cambria Math" panose="02040503050406030204" pitchFamily="18" charset="0"/>
                              </a:rPr>
                              <m:t>2</m:t>
                            </m:r>
                          </m:sup>
                        </m:sSup>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𝑡</m:t>
                        </m:r>
                      </m:e>
                    </m:d>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𝐴</m:t>
                    </m:r>
                    <m:r>
                      <m:rPr>
                        <m:nor/>
                      </m:rPr>
                      <a:rPr lang="en-US" b="1" i="0" smtClean="0">
                        <a:solidFill>
                          <a:srgbClr val="C00000"/>
                        </a:solidFill>
                        <a:latin typeface="Cambria Math" panose="02040503050406030204" pitchFamily="18" charset="0"/>
                      </a:rPr>
                      <m:t> </m:t>
                    </m:r>
                  </m:oMath>
                </a14:m>
                <a:endParaRPr lang="th-TH" dirty="0">
                  <a:solidFill>
                    <a:srgbClr val="C00000"/>
                  </a:solidFill>
                </a:endParaRPr>
              </a:p>
            </p:txBody>
          </p:sp>
        </mc:Choice>
        <mc:Fallback xmlns="">
          <p:sp>
            <p:nvSpPr>
              <p:cNvPr id="2" name="Title 1">
                <a:extLst>
                  <a:ext uri="{FF2B5EF4-FFF2-40B4-BE49-F238E27FC236}">
                    <a16:creationId xmlns:a16="http://schemas.microsoft.com/office/drawing/2014/main" id="{AF116B23-D468-456F-8714-46AA9EAD494D}"/>
                  </a:ext>
                </a:extLst>
              </p:cNvPr>
              <p:cNvSpPr>
                <a:spLocks noGrp="1" noRot="1" noChangeAspect="1" noMove="1" noResize="1" noEditPoints="1" noAdjustHandles="1" noChangeArrowheads="1" noChangeShapeType="1" noTextEdit="1"/>
              </p:cNvSpPr>
              <p:nvPr>
                <p:ph type="title"/>
              </p:nvPr>
            </p:nvSpPr>
            <p:spPr>
              <a:xfrm>
                <a:off x="754310" y="331569"/>
                <a:ext cx="10515600" cy="1325563"/>
              </a:xfrm>
              <a:blipFill>
                <a:blip r:embed="rId2"/>
                <a:stretch>
                  <a:fillRect l="-2087" t="-28899" b="-330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595B514-4BA9-467A-AEEC-C3E1FE7D5D70}"/>
                  </a:ext>
                </a:extLst>
              </p:cNvPr>
              <p:cNvSpPr txBox="1"/>
              <p:nvPr/>
            </p:nvSpPr>
            <p:spPr>
              <a:xfrm>
                <a:off x="647693" y="2167706"/>
                <a:ext cx="8768170" cy="9684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2</m:t>
                          </m:r>
                        </m:sup>
                        <m:e>
                          <m:r>
                            <a:rPr lang="en-US" b="0" i="1" smtClean="0">
                              <a:latin typeface="Cambria Math" panose="02040503050406030204" pitchFamily="18" charset="0"/>
                            </a:rPr>
                            <m:t>𝑖𝑑𝑡</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2</m:t>
                              </m:r>
                            </m:sup>
                            <m:e>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𝑑𝑡</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2</m:t>
                                  </m:r>
                                </m:sup>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𝑑𝑡</m:t>
                                  </m:r>
                                  <m:r>
                                    <a:rPr lang="en-US" b="0" i="1" smtClean="0">
                                      <a:latin typeface="Cambria Math" panose="02040503050406030204" pitchFamily="18" charset="0"/>
                                    </a:rPr>
                                    <m:t> −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2</m:t>
                                      </m:r>
                                    </m:sup>
                                    <m:e>
                                      <m:r>
                                        <a:rPr lang="en-US" b="0" i="1" smtClean="0">
                                          <a:latin typeface="Cambria Math" panose="02040503050406030204" pitchFamily="18" charset="0"/>
                                        </a:rPr>
                                        <m:t>𝑡𝑑𝑡</m:t>
                                      </m:r>
                                    </m:e>
                                  </m:nary>
                                  <m:r>
                                    <a:rPr lang="en-US" b="0" i="1" smtClean="0">
                                      <a:latin typeface="Cambria Math" panose="02040503050406030204" pitchFamily="18" charset="0"/>
                                    </a:rPr>
                                    <m:t>  </m:t>
                                  </m:r>
                                </m:e>
                              </m:nary>
                            </m:e>
                          </m:nary>
                        </m:e>
                      </m:nary>
                    </m:oMath>
                  </m:oMathPara>
                </a14:m>
                <a:endParaRPr lang="th-TH" dirty="0"/>
              </a:p>
            </p:txBody>
          </p:sp>
        </mc:Choice>
        <mc:Fallback xmlns="">
          <p:sp>
            <p:nvSpPr>
              <p:cNvPr id="8" name="TextBox 7">
                <a:extLst>
                  <a:ext uri="{FF2B5EF4-FFF2-40B4-BE49-F238E27FC236}">
                    <a16:creationId xmlns:a16="http://schemas.microsoft.com/office/drawing/2014/main" id="{A595B514-4BA9-467A-AEEC-C3E1FE7D5D70}"/>
                  </a:ext>
                </a:extLst>
              </p:cNvPr>
              <p:cNvSpPr txBox="1">
                <a:spLocks noRot="1" noChangeAspect="1" noMove="1" noResize="1" noEditPoints="1" noAdjustHandles="1" noChangeArrowheads="1" noChangeShapeType="1" noTextEdit="1"/>
              </p:cNvSpPr>
              <p:nvPr/>
            </p:nvSpPr>
            <p:spPr>
              <a:xfrm>
                <a:off x="647693" y="2167706"/>
                <a:ext cx="8768170" cy="96840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1A92531-27BA-4F21-A0EA-0BCFCAD8DFE1}"/>
                  </a:ext>
                </a:extLst>
              </p:cNvPr>
              <p:cNvSpPr txBox="1"/>
              <p:nvPr/>
            </p:nvSpPr>
            <p:spPr>
              <a:xfrm>
                <a:off x="256375" y="3538800"/>
                <a:ext cx="10366048" cy="1772152"/>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𝑡</m:t>
                            </m:r>
                          </m:e>
                          <m:sup>
                            <m:r>
                              <a:rPr lang="en-US" b="0" i="1" smtClean="0">
                                <a:latin typeface="Cambria Math" panose="02040503050406030204" pitchFamily="18" charset="0"/>
                              </a:rPr>
                              <m:t>3</m:t>
                            </m:r>
                          </m:sup>
                        </m:sSup>
                      </m:num>
                      <m:den>
                        <m:r>
                          <a:rPr lang="en-US" b="0" i="1" smtClean="0">
                            <a:latin typeface="Cambria Math" panose="02040503050406030204" pitchFamily="18" charset="0"/>
                          </a:rPr>
                          <m:t>3</m:t>
                        </m:r>
                      </m:den>
                    </m:f>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3</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3</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 – (</a:t>
                </a: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a:t>
                </a:r>
              </a:p>
              <a:p>
                <a:endParaRPr lang="en-US" dirty="0"/>
              </a:p>
              <a:p>
                <a:r>
                  <a:rPr lang="en-US" dirty="0"/>
                  <a:t>Q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3</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 −(</m:t>
                    </m:r>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endParaRPr lang="th-TH" dirty="0"/>
              </a:p>
            </p:txBody>
          </p:sp>
        </mc:Choice>
        <mc:Fallback xmlns="">
          <p:sp>
            <p:nvSpPr>
              <p:cNvPr id="10" name="TextBox 9">
                <a:extLst>
                  <a:ext uri="{FF2B5EF4-FFF2-40B4-BE49-F238E27FC236}">
                    <a16:creationId xmlns:a16="http://schemas.microsoft.com/office/drawing/2014/main" id="{61A92531-27BA-4F21-A0EA-0BCFCAD8DFE1}"/>
                  </a:ext>
                </a:extLst>
              </p:cNvPr>
              <p:cNvSpPr txBox="1">
                <a:spLocks noRot="1" noChangeAspect="1" noMove="1" noResize="1" noEditPoints="1" noAdjustHandles="1" noChangeArrowheads="1" noChangeShapeType="1" noTextEdit="1"/>
              </p:cNvSpPr>
              <p:nvPr/>
            </p:nvSpPr>
            <p:spPr>
              <a:xfrm>
                <a:off x="256375" y="3538800"/>
                <a:ext cx="10366048" cy="1772152"/>
              </a:xfrm>
              <a:prstGeom prst="rect">
                <a:avLst/>
              </a:prstGeom>
              <a:blipFill>
                <a:blip r:embed="rId4"/>
                <a:stretch>
                  <a:fillRect l="-2058" b="-689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618DA3B-F689-42EA-932B-F99CF03E0983}"/>
                  </a:ext>
                </a:extLst>
              </p:cNvPr>
              <p:cNvSpPr/>
              <p:nvPr/>
            </p:nvSpPr>
            <p:spPr>
              <a:xfrm>
                <a:off x="193704" y="5428751"/>
                <a:ext cx="11283297" cy="701602"/>
              </a:xfrm>
              <a:prstGeom prst="rect">
                <a:avLst/>
              </a:prstGeom>
            </p:spPr>
            <p:txBody>
              <a:bodyPr wrap="square">
                <a:spAutoFit/>
              </a:bodyPr>
              <a:lstStyle/>
              <a:p>
                <a:r>
                  <a:rPr lang="en-US" dirty="0"/>
                  <a:t>Q = </a:t>
                </a:r>
                <a14:m>
                  <m:oMath xmlns:m="http://schemas.openxmlformats.org/officeDocument/2006/math">
                    <m:r>
                      <a:rPr lang="en-US" b="0" i="1" smtClean="0">
                        <a:latin typeface="Cambria Math" panose="02040503050406030204" pitchFamily="18" charset="0"/>
                      </a:rPr>
                      <m:t>7</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14</m:t>
                        </m:r>
                        <m:r>
                          <a:rPr lang="en-US" b="0" i="1" smtClean="0">
                            <a:latin typeface="Cambria Math" panose="02040503050406030204" pitchFamily="18" charset="0"/>
                          </a:rPr>
                          <m:t>−</m:t>
                        </m:r>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 </m:t>
                    </m:r>
                    <m:r>
                      <a:rPr lang="en-US" b="0" i="1" smtClean="0">
                        <a:latin typeface="Cambria Math" panose="02040503050406030204" pitchFamily="18" charset="0"/>
                      </a:rPr>
                      <m:t>𝐶</m:t>
                    </m:r>
                  </m:oMath>
                </a14:m>
                <a:endParaRPr lang="th-TH" dirty="0"/>
              </a:p>
            </p:txBody>
          </p:sp>
        </mc:Choice>
        <mc:Fallback xmlns="">
          <p:sp>
            <p:nvSpPr>
              <p:cNvPr id="11" name="Rectangle 10">
                <a:extLst>
                  <a:ext uri="{FF2B5EF4-FFF2-40B4-BE49-F238E27FC236}">
                    <a16:creationId xmlns:a16="http://schemas.microsoft.com/office/drawing/2014/main" id="{D618DA3B-F689-42EA-932B-F99CF03E0983}"/>
                  </a:ext>
                </a:extLst>
              </p:cNvPr>
              <p:cNvSpPr>
                <a:spLocks noRot="1" noChangeAspect="1" noMove="1" noResize="1" noEditPoints="1" noAdjustHandles="1" noChangeArrowheads="1" noChangeShapeType="1" noTextEdit="1"/>
              </p:cNvSpPr>
              <p:nvPr/>
            </p:nvSpPr>
            <p:spPr>
              <a:xfrm>
                <a:off x="193704" y="5428751"/>
                <a:ext cx="11283297" cy="701602"/>
              </a:xfrm>
              <a:prstGeom prst="rect">
                <a:avLst/>
              </a:prstGeom>
              <a:blipFill>
                <a:blip r:embed="rId5"/>
                <a:stretch>
                  <a:fillRect l="-1135" b="-12174"/>
                </a:stretch>
              </a:blipFill>
            </p:spPr>
            <p:txBody>
              <a:bodyPr/>
              <a:lstStyle/>
              <a:p>
                <a:r>
                  <a:rPr lang="th-TH">
                    <a:noFill/>
                  </a:rPr>
                  <a:t> </a:t>
                </a:r>
              </a:p>
            </p:txBody>
          </p:sp>
        </mc:Fallback>
      </mc:AlternateContent>
    </p:spTree>
    <p:extLst>
      <p:ext uri="{BB962C8B-B14F-4D97-AF65-F5344CB8AC3E}">
        <p14:creationId xmlns:p14="http://schemas.microsoft.com/office/powerpoint/2010/main" val="362791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7CAA-5069-44BB-AC98-7A4E28451A95}"/>
              </a:ext>
            </a:extLst>
          </p:cNvPr>
          <p:cNvSpPr>
            <a:spLocks noGrp="1"/>
          </p:cNvSpPr>
          <p:nvPr>
            <p:ph type="title"/>
          </p:nvPr>
        </p:nvSpPr>
        <p:spPr>
          <a:xfrm>
            <a:off x="838200" y="139870"/>
            <a:ext cx="10515600" cy="595928"/>
          </a:xfrm>
        </p:spPr>
        <p:txBody>
          <a:bodyPr>
            <a:normAutofit fontScale="90000"/>
          </a:bodyPr>
          <a:lstStyle/>
          <a:p>
            <a:pPr algn="ctr"/>
            <a:r>
              <a:rPr lang="en-US" b="1" dirty="0">
                <a:solidFill>
                  <a:srgbClr val="C00000"/>
                </a:solidFill>
              </a:rPr>
              <a:t>Electrical Network Analysis</a:t>
            </a:r>
            <a:endParaRPr lang="th-TH" b="1" dirty="0">
              <a:solidFill>
                <a:srgbClr val="C00000"/>
              </a:solidFill>
            </a:endParaRPr>
          </a:p>
        </p:txBody>
      </p:sp>
      <p:sp>
        <p:nvSpPr>
          <p:cNvPr id="3" name="Content Placeholder 2">
            <a:extLst>
              <a:ext uri="{FF2B5EF4-FFF2-40B4-BE49-F238E27FC236}">
                <a16:creationId xmlns:a16="http://schemas.microsoft.com/office/drawing/2014/main" id="{6B14AF95-7DB3-4C41-AAD1-D93A8C2A6CF0}"/>
              </a:ext>
            </a:extLst>
          </p:cNvPr>
          <p:cNvSpPr>
            <a:spLocks noGrp="1"/>
          </p:cNvSpPr>
          <p:nvPr>
            <p:ph idx="1"/>
          </p:nvPr>
        </p:nvSpPr>
        <p:spPr>
          <a:xfrm>
            <a:off x="512406" y="1246713"/>
            <a:ext cx="11346802" cy="5322038"/>
          </a:xfrm>
        </p:spPr>
        <p:txBody>
          <a:bodyPr>
            <a:normAutofit lnSpcReduction="10000"/>
          </a:bodyPr>
          <a:lstStyle/>
          <a:p>
            <a:pPr marL="0" indent="0" algn="just">
              <a:buNone/>
            </a:pPr>
            <a:r>
              <a:rPr lang="en-US" b="1" dirty="0">
                <a:solidFill>
                  <a:srgbClr val="7030A0"/>
                </a:solidFill>
              </a:rPr>
              <a:t>Course Outline:</a:t>
            </a:r>
            <a:r>
              <a:rPr lang="en-US" dirty="0"/>
              <a:t> Current and voltage transients, RLC circuits with DC and AC excitation, resonant circuit: series and parallel resonance in AC circuit, Q-Factor, bandwidth, selectivity. Poly phase generators, star and delta connections, phase sequence, voltage and current relations, Vector diagrams for balance and unbalanced three phase networks, three phase unbalanced star and delta connected loads, power in three phase circuits, and differential equations of its measurements, loop and node analysis using matrix approach, Two-port network, characterization of linear time-invariant, two ports by six sets of parameters, relationship among parameter sets, interconnection of two port network. Initial condition determination, Laplace transform and differential equations Laplace transforms of signals involving generalized functions, Convolution, Introduction to poles &amp; zeros and stability criteria, impedance functions and network theorems, Frequency response, magnitude and phase plots. Fourier series and transform</a:t>
            </a:r>
            <a:endParaRPr lang="th-TH" dirty="0"/>
          </a:p>
        </p:txBody>
      </p:sp>
      <p:sp>
        <p:nvSpPr>
          <p:cNvPr id="4" name="Rectangle 3">
            <a:extLst>
              <a:ext uri="{FF2B5EF4-FFF2-40B4-BE49-F238E27FC236}">
                <a16:creationId xmlns:a16="http://schemas.microsoft.com/office/drawing/2014/main" id="{E5BAAC24-7E9C-4D6E-A5A5-D7E8DE96D676}"/>
              </a:ext>
            </a:extLst>
          </p:cNvPr>
          <p:cNvSpPr/>
          <p:nvPr/>
        </p:nvSpPr>
        <p:spPr>
          <a:xfrm>
            <a:off x="838200" y="723493"/>
            <a:ext cx="10013302" cy="523220"/>
          </a:xfrm>
          <a:prstGeom prst="rect">
            <a:avLst/>
          </a:prstGeom>
        </p:spPr>
        <p:txBody>
          <a:bodyPr wrap="square">
            <a:spAutoFit/>
          </a:bodyPr>
          <a:lstStyle/>
          <a:p>
            <a:r>
              <a:rPr lang="en-US" dirty="0">
                <a:solidFill>
                  <a:srgbClr val="0070C0"/>
                </a:solidFill>
              </a:rPr>
              <a:t>Electrical Network Analysis Prerequisites: Linear Circuit Analysis </a:t>
            </a:r>
            <a:endParaRPr lang="th-TH" dirty="0">
              <a:solidFill>
                <a:srgbClr val="0070C0"/>
              </a:solidFill>
            </a:endParaRPr>
          </a:p>
        </p:txBody>
      </p:sp>
    </p:spTree>
    <p:extLst>
      <p:ext uri="{BB962C8B-B14F-4D97-AF65-F5344CB8AC3E}">
        <p14:creationId xmlns:p14="http://schemas.microsoft.com/office/powerpoint/2010/main" val="297210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E6F-DE3D-42F9-9B54-74780C31CB59}"/>
              </a:ext>
            </a:extLst>
          </p:cNvPr>
          <p:cNvSpPr>
            <a:spLocks noGrp="1"/>
          </p:cNvSpPr>
          <p:nvPr>
            <p:ph type="title"/>
          </p:nvPr>
        </p:nvSpPr>
        <p:spPr/>
        <p:txBody>
          <a:bodyPr/>
          <a:lstStyle/>
          <a:p>
            <a:pPr algn="ctr"/>
            <a:r>
              <a:rPr lang="en-US" b="1" dirty="0">
                <a:solidFill>
                  <a:srgbClr val="C00000"/>
                </a:solidFill>
              </a:rPr>
              <a:t>CIRCUIT/ELECTRICAL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4782A74F-48CB-45E9-BFA0-F40E7BA3D3B9}"/>
              </a:ext>
            </a:extLst>
          </p:cNvPr>
          <p:cNvSpPr>
            <a:spLocks noGrp="1"/>
          </p:cNvSpPr>
          <p:nvPr>
            <p:ph idx="1"/>
          </p:nvPr>
        </p:nvSpPr>
        <p:spPr>
          <a:xfrm>
            <a:off x="838200" y="1464898"/>
            <a:ext cx="10515600" cy="4351338"/>
          </a:xfrm>
        </p:spPr>
        <p:txBody>
          <a:bodyPr/>
          <a:lstStyle/>
          <a:p>
            <a:pPr marL="0" indent="0">
              <a:buNone/>
            </a:pPr>
            <a:r>
              <a:rPr lang="en-US" dirty="0"/>
              <a:t>Circuit or an electrical circuit is a path or line through which an electrical current flows.</a:t>
            </a:r>
            <a:endParaRPr lang="th-TH" dirty="0"/>
          </a:p>
        </p:txBody>
      </p:sp>
      <p:pic>
        <p:nvPicPr>
          <p:cNvPr id="4" name="Picture 3">
            <a:extLst>
              <a:ext uri="{FF2B5EF4-FFF2-40B4-BE49-F238E27FC236}">
                <a16:creationId xmlns:a16="http://schemas.microsoft.com/office/drawing/2014/main" id="{60A7025B-83E4-4660-B7FB-AC52FF3C699A}"/>
              </a:ext>
            </a:extLst>
          </p:cNvPr>
          <p:cNvPicPr>
            <a:picLocks noChangeAspect="1"/>
          </p:cNvPicPr>
          <p:nvPr/>
        </p:nvPicPr>
        <p:blipFill>
          <a:blip r:embed="rId2"/>
          <a:stretch>
            <a:fillRect/>
          </a:stretch>
        </p:blipFill>
        <p:spPr>
          <a:xfrm>
            <a:off x="7811373" y="2472531"/>
            <a:ext cx="4152900" cy="3057525"/>
          </a:xfrm>
          <a:prstGeom prst="rect">
            <a:avLst/>
          </a:prstGeom>
        </p:spPr>
      </p:pic>
      <p:sp>
        <p:nvSpPr>
          <p:cNvPr id="5" name="Rectangle 4">
            <a:extLst>
              <a:ext uri="{FF2B5EF4-FFF2-40B4-BE49-F238E27FC236}">
                <a16:creationId xmlns:a16="http://schemas.microsoft.com/office/drawing/2014/main" id="{4BC3CC75-E3A7-41CF-8698-E057A6AFDC68}"/>
              </a:ext>
            </a:extLst>
          </p:cNvPr>
          <p:cNvSpPr/>
          <p:nvPr/>
        </p:nvSpPr>
        <p:spPr>
          <a:xfrm>
            <a:off x="7811373" y="2508308"/>
            <a:ext cx="4000325" cy="305752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6" name="Picture 5">
            <a:extLst>
              <a:ext uri="{FF2B5EF4-FFF2-40B4-BE49-F238E27FC236}">
                <a16:creationId xmlns:a16="http://schemas.microsoft.com/office/drawing/2014/main" id="{10D40984-EBF0-451B-A39C-EBA7EB77D468}"/>
              </a:ext>
            </a:extLst>
          </p:cNvPr>
          <p:cNvPicPr>
            <a:picLocks noChangeAspect="1"/>
          </p:cNvPicPr>
          <p:nvPr/>
        </p:nvPicPr>
        <p:blipFill>
          <a:blip r:embed="rId3"/>
          <a:stretch>
            <a:fillRect/>
          </a:stretch>
        </p:blipFill>
        <p:spPr>
          <a:xfrm>
            <a:off x="476250" y="2678855"/>
            <a:ext cx="6724650" cy="3381375"/>
          </a:xfrm>
          <a:prstGeom prst="rect">
            <a:avLst/>
          </a:prstGeom>
        </p:spPr>
      </p:pic>
      <p:sp>
        <p:nvSpPr>
          <p:cNvPr id="7" name="Rectangle 6">
            <a:extLst>
              <a:ext uri="{FF2B5EF4-FFF2-40B4-BE49-F238E27FC236}">
                <a16:creationId xmlns:a16="http://schemas.microsoft.com/office/drawing/2014/main" id="{4FF1541A-8CA1-4CD5-BB08-9FC8AFE7E1E2}"/>
              </a:ext>
            </a:extLst>
          </p:cNvPr>
          <p:cNvSpPr/>
          <p:nvPr/>
        </p:nvSpPr>
        <p:spPr>
          <a:xfrm>
            <a:off x="746620" y="2508308"/>
            <a:ext cx="6454280" cy="34562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92855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29ED-9AA4-4E78-925D-DA8096B6A5DB}"/>
              </a:ext>
            </a:extLst>
          </p:cNvPr>
          <p:cNvSpPr>
            <a:spLocks noGrp="1"/>
          </p:cNvSpPr>
          <p:nvPr>
            <p:ph type="title"/>
          </p:nvPr>
        </p:nvSpPr>
        <p:spPr>
          <a:xfrm>
            <a:off x="838200" y="113455"/>
            <a:ext cx="10515600" cy="944068"/>
          </a:xfrm>
        </p:spPr>
        <p:txBody>
          <a:bodyPr/>
          <a:lstStyle/>
          <a:p>
            <a:pPr algn="ctr"/>
            <a:r>
              <a:rPr lang="en-US" b="1" dirty="0">
                <a:solidFill>
                  <a:srgbClr val="C00000"/>
                </a:solidFill>
              </a:rPr>
              <a:t>CLOSED AND OPEN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4E48FB3F-E691-43C1-8719-9DDEFB460CF3}"/>
              </a:ext>
            </a:extLst>
          </p:cNvPr>
          <p:cNvSpPr>
            <a:spLocks noGrp="1"/>
          </p:cNvSpPr>
          <p:nvPr>
            <p:ph idx="1"/>
          </p:nvPr>
        </p:nvSpPr>
        <p:spPr>
          <a:xfrm>
            <a:off x="838200" y="969948"/>
            <a:ext cx="10515600" cy="4351338"/>
          </a:xfrm>
        </p:spPr>
        <p:txBody>
          <a:bodyPr/>
          <a:lstStyle/>
          <a:p>
            <a:pPr marL="0" indent="0">
              <a:buNone/>
            </a:pPr>
            <a:r>
              <a:rPr lang="en-US" dirty="0"/>
              <a:t>Closed circuit means a complete electrical connection around which current flows or circulates is called Closed Circuit. </a:t>
            </a:r>
          </a:p>
          <a:p>
            <a:pPr marL="0" indent="0">
              <a:buNone/>
            </a:pPr>
            <a:r>
              <a:rPr lang="en-US" dirty="0"/>
              <a:t>OR</a:t>
            </a:r>
          </a:p>
          <a:p>
            <a:pPr marL="0" indent="0">
              <a:buNone/>
            </a:pPr>
            <a:r>
              <a:rPr lang="en-US" dirty="0"/>
              <a:t>A closed circuit makes electrical current flow possible. </a:t>
            </a:r>
          </a:p>
          <a:p>
            <a:pPr marL="0" indent="0">
              <a:buNone/>
            </a:pPr>
            <a:endParaRPr lang="en-US" dirty="0"/>
          </a:p>
          <a:p>
            <a:pPr marL="0" indent="0">
              <a:buNone/>
            </a:pPr>
            <a:r>
              <a:rPr lang="en-US" dirty="0"/>
              <a:t>An open circuit does not allow electrical current to flow.</a:t>
            </a:r>
            <a:endParaRPr lang="th-TH" dirty="0"/>
          </a:p>
        </p:txBody>
      </p:sp>
      <p:pic>
        <p:nvPicPr>
          <p:cNvPr id="4" name="Picture 3">
            <a:extLst>
              <a:ext uri="{FF2B5EF4-FFF2-40B4-BE49-F238E27FC236}">
                <a16:creationId xmlns:a16="http://schemas.microsoft.com/office/drawing/2014/main" id="{F03D2EEC-27B3-4F17-BD87-B5309E6985C5}"/>
              </a:ext>
            </a:extLst>
          </p:cNvPr>
          <p:cNvPicPr>
            <a:picLocks noChangeAspect="1"/>
          </p:cNvPicPr>
          <p:nvPr/>
        </p:nvPicPr>
        <p:blipFill>
          <a:blip r:embed="rId2"/>
          <a:stretch>
            <a:fillRect/>
          </a:stretch>
        </p:blipFill>
        <p:spPr>
          <a:xfrm>
            <a:off x="609600" y="3967993"/>
            <a:ext cx="5486400" cy="2890007"/>
          </a:xfrm>
          <a:prstGeom prst="rect">
            <a:avLst/>
          </a:prstGeom>
        </p:spPr>
      </p:pic>
      <p:pic>
        <p:nvPicPr>
          <p:cNvPr id="5" name="Picture 4">
            <a:extLst>
              <a:ext uri="{FF2B5EF4-FFF2-40B4-BE49-F238E27FC236}">
                <a16:creationId xmlns:a16="http://schemas.microsoft.com/office/drawing/2014/main" id="{6039B13C-ADBA-4E32-8059-1397A3FD304C}"/>
              </a:ext>
            </a:extLst>
          </p:cNvPr>
          <p:cNvPicPr>
            <a:picLocks noChangeAspect="1"/>
          </p:cNvPicPr>
          <p:nvPr/>
        </p:nvPicPr>
        <p:blipFill>
          <a:blip r:embed="rId3"/>
          <a:stretch>
            <a:fillRect/>
          </a:stretch>
        </p:blipFill>
        <p:spPr>
          <a:xfrm>
            <a:off x="6324600" y="3967993"/>
            <a:ext cx="5684590" cy="2571750"/>
          </a:xfrm>
          <a:prstGeom prst="rect">
            <a:avLst/>
          </a:prstGeom>
        </p:spPr>
      </p:pic>
    </p:spTree>
    <p:extLst>
      <p:ext uri="{BB962C8B-B14F-4D97-AF65-F5344CB8AC3E}">
        <p14:creationId xmlns:p14="http://schemas.microsoft.com/office/powerpoint/2010/main" val="362570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D22B-7016-47FB-A693-ED409E42970E}"/>
              </a:ext>
            </a:extLst>
          </p:cNvPr>
          <p:cNvSpPr>
            <a:spLocks noGrp="1"/>
          </p:cNvSpPr>
          <p:nvPr>
            <p:ph type="title"/>
          </p:nvPr>
        </p:nvSpPr>
        <p:spPr>
          <a:xfrm>
            <a:off x="838200" y="138622"/>
            <a:ext cx="10515600" cy="784167"/>
          </a:xfrm>
        </p:spPr>
        <p:txBody>
          <a:bodyPr/>
          <a:lstStyle/>
          <a:p>
            <a:pPr algn="ctr"/>
            <a:r>
              <a:rPr lang="en-US" b="1" dirty="0">
                <a:solidFill>
                  <a:srgbClr val="C00000"/>
                </a:solidFill>
              </a:rPr>
              <a:t>SHORT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44AC8FD9-9E80-4863-8F7D-D54E3E027EB9}"/>
              </a:ext>
            </a:extLst>
          </p:cNvPr>
          <p:cNvSpPr>
            <a:spLocks noGrp="1"/>
          </p:cNvSpPr>
          <p:nvPr>
            <p:ph idx="1"/>
          </p:nvPr>
        </p:nvSpPr>
        <p:spPr>
          <a:xfrm>
            <a:off x="838200" y="922789"/>
            <a:ext cx="10515600" cy="4351338"/>
          </a:xfrm>
        </p:spPr>
        <p:txBody>
          <a:bodyPr/>
          <a:lstStyle/>
          <a:p>
            <a:pPr marL="0" indent="0">
              <a:buNone/>
            </a:pPr>
            <a:r>
              <a:rPr lang="en-US" dirty="0"/>
              <a:t>When both points (</a:t>
            </a:r>
            <a:r>
              <a:rPr lang="en-US" b="1" dirty="0"/>
              <a:t>+</a:t>
            </a:r>
            <a:r>
              <a:rPr lang="en-US" dirty="0"/>
              <a:t> &amp; </a:t>
            </a:r>
            <a:r>
              <a:rPr lang="en-US" b="1" dirty="0"/>
              <a:t>–</a:t>
            </a:r>
            <a:r>
              <a:rPr lang="en-US" dirty="0"/>
              <a:t>) of voltage source in a circuit gets joint with each other for some reason then it is called Short Circuit. </a:t>
            </a:r>
          </a:p>
          <a:p>
            <a:pPr marL="0" indent="0">
              <a:buNone/>
            </a:pPr>
            <a:r>
              <a:rPr lang="en-US" dirty="0"/>
              <a:t>Maximum current starts to flow under this situation. </a:t>
            </a:r>
          </a:p>
        </p:txBody>
      </p:sp>
      <p:pic>
        <p:nvPicPr>
          <p:cNvPr id="4" name="Picture 3">
            <a:extLst>
              <a:ext uri="{FF2B5EF4-FFF2-40B4-BE49-F238E27FC236}">
                <a16:creationId xmlns:a16="http://schemas.microsoft.com/office/drawing/2014/main" id="{1DD4FA07-2DCB-49D0-93AA-7281F9C0FC35}"/>
              </a:ext>
            </a:extLst>
          </p:cNvPr>
          <p:cNvPicPr>
            <a:picLocks noChangeAspect="1"/>
          </p:cNvPicPr>
          <p:nvPr/>
        </p:nvPicPr>
        <p:blipFill>
          <a:blip r:embed="rId2"/>
          <a:stretch>
            <a:fillRect/>
          </a:stretch>
        </p:blipFill>
        <p:spPr>
          <a:xfrm>
            <a:off x="431071" y="2655858"/>
            <a:ext cx="4400550" cy="3609975"/>
          </a:xfrm>
          <a:prstGeom prst="rect">
            <a:avLst/>
          </a:prstGeom>
        </p:spPr>
      </p:pic>
      <p:pic>
        <p:nvPicPr>
          <p:cNvPr id="5" name="Picture 4">
            <a:extLst>
              <a:ext uri="{FF2B5EF4-FFF2-40B4-BE49-F238E27FC236}">
                <a16:creationId xmlns:a16="http://schemas.microsoft.com/office/drawing/2014/main" id="{061CBE3A-DACC-475E-AA54-A6B34C66E5E6}"/>
              </a:ext>
            </a:extLst>
          </p:cNvPr>
          <p:cNvPicPr>
            <a:picLocks noChangeAspect="1"/>
          </p:cNvPicPr>
          <p:nvPr/>
        </p:nvPicPr>
        <p:blipFill>
          <a:blip r:embed="rId3"/>
          <a:stretch>
            <a:fillRect/>
          </a:stretch>
        </p:blipFill>
        <p:spPr>
          <a:xfrm>
            <a:off x="5304551" y="2646916"/>
            <a:ext cx="3143250" cy="3990975"/>
          </a:xfrm>
          <a:prstGeom prst="rect">
            <a:avLst/>
          </a:prstGeom>
        </p:spPr>
      </p:pic>
    </p:spTree>
    <p:extLst>
      <p:ext uri="{BB962C8B-B14F-4D97-AF65-F5344CB8AC3E}">
        <p14:creationId xmlns:p14="http://schemas.microsoft.com/office/powerpoint/2010/main" val="78564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CDAC-F068-489E-B016-551076F74DCC}"/>
              </a:ext>
            </a:extLst>
          </p:cNvPr>
          <p:cNvSpPr>
            <a:spLocks noGrp="1"/>
          </p:cNvSpPr>
          <p:nvPr>
            <p:ph type="title"/>
          </p:nvPr>
        </p:nvSpPr>
        <p:spPr/>
        <p:txBody>
          <a:bodyPr/>
          <a:lstStyle/>
          <a:p>
            <a:pPr algn="ctr"/>
            <a:r>
              <a:rPr lang="en-US" b="1" dirty="0">
                <a:solidFill>
                  <a:srgbClr val="C00000"/>
                </a:solidFill>
              </a:rPr>
              <a:t>SERIES AND PARALLEL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8C3E817A-75D5-489D-9652-5C1F059716E1}"/>
              </a:ext>
            </a:extLst>
          </p:cNvPr>
          <p:cNvSpPr>
            <a:spLocks noGrp="1"/>
          </p:cNvSpPr>
          <p:nvPr>
            <p:ph idx="1"/>
          </p:nvPr>
        </p:nvSpPr>
        <p:spPr>
          <a:xfrm>
            <a:off x="838200" y="1347453"/>
            <a:ext cx="10515600" cy="4351338"/>
          </a:xfrm>
        </p:spPr>
        <p:txBody>
          <a:bodyPr/>
          <a:lstStyle/>
          <a:p>
            <a:pPr marL="0" indent="0">
              <a:buNone/>
            </a:pPr>
            <a:r>
              <a:rPr lang="en-US" dirty="0"/>
              <a:t>A </a:t>
            </a:r>
            <a:r>
              <a:rPr lang="en-US" b="1" dirty="0"/>
              <a:t>series circuit</a:t>
            </a:r>
            <a:r>
              <a:rPr lang="en-US" dirty="0"/>
              <a:t> is a </a:t>
            </a:r>
            <a:r>
              <a:rPr lang="en-US" b="1" dirty="0"/>
              <a:t>circuit</a:t>
            </a:r>
            <a:r>
              <a:rPr lang="en-US" dirty="0"/>
              <a:t> in which resistors are arranged in a chain, so the current has only one path to take. The current is the same through each resistor, but voltage is different.</a:t>
            </a:r>
          </a:p>
          <a:p>
            <a:pPr marL="0" indent="0">
              <a:buNone/>
            </a:pPr>
            <a:endParaRPr lang="en-US" dirty="0"/>
          </a:p>
          <a:p>
            <a:pPr marL="0" indent="0">
              <a:buNone/>
            </a:pPr>
            <a:r>
              <a:rPr lang="en-US" dirty="0"/>
              <a:t>A </a:t>
            </a:r>
            <a:r>
              <a:rPr lang="en-US" b="1" dirty="0"/>
              <a:t>parallel circuit</a:t>
            </a:r>
            <a:r>
              <a:rPr lang="en-US" dirty="0"/>
              <a:t> has two or more paths for current to flow through. Voltage is the same across each component of the </a:t>
            </a:r>
            <a:r>
              <a:rPr lang="en-US" b="1" dirty="0"/>
              <a:t>parallel circuit, but current is different</a:t>
            </a:r>
            <a:r>
              <a:rPr lang="en-US" dirty="0"/>
              <a:t>.</a:t>
            </a:r>
            <a:endParaRPr lang="th-TH" dirty="0"/>
          </a:p>
        </p:txBody>
      </p:sp>
      <p:pic>
        <p:nvPicPr>
          <p:cNvPr id="4" name="Picture 3">
            <a:extLst>
              <a:ext uri="{FF2B5EF4-FFF2-40B4-BE49-F238E27FC236}">
                <a16:creationId xmlns:a16="http://schemas.microsoft.com/office/drawing/2014/main" id="{9B8C799A-F2A1-427B-82DF-4F696047A1C1}"/>
              </a:ext>
            </a:extLst>
          </p:cNvPr>
          <p:cNvPicPr>
            <a:picLocks noChangeAspect="1"/>
          </p:cNvPicPr>
          <p:nvPr/>
        </p:nvPicPr>
        <p:blipFill>
          <a:blip r:embed="rId2"/>
          <a:stretch>
            <a:fillRect/>
          </a:stretch>
        </p:blipFill>
        <p:spPr>
          <a:xfrm>
            <a:off x="898147" y="4483100"/>
            <a:ext cx="3676650" cy="2009775"/>
          </a:xfrm>
          <a:prstGeom prst="rect">
            <a:avLst/>
          </a:prstGeom>
        </p:spPr>
      </p:pic>
      <p:pic>
        <p:nvPicPr>
          <p:cNvPr id="5" name="Picture 4">
            <a:extLst>
              <a:ext uri="{FF2B5EF4-FFF2-40B4-BE49-F238E27FC236}">
                <a16:creationId xmlns:a16="http://schemas.microsoft.com/office/drawing/2014/main" id="{FAB1AF19-6C17-4BFD-B6E4-E3812A5012C3}"/>
              </a:ext>
            </a:extLst>
          </p:cNvPr>
          <p:cNvPicPr>
            <a:picLocks noChangeAspect="1"/>
          </p:cNvPicPr>
          <p:nvPr/>
        </p:nvPicPr>
        <p:blipFill>
          <a:blip r:embed="rId3"/>
          <a:stretch>
            <a:fillRect/>
          </a:stretch>
        </p:blipFill>
        <p:spPr>
          <a:xfrm>
            <a:off x="6864816" y="4540250"/>
            <a:ext cx="3848100" cy="1952625"/>
          </a:xfrm>
          <a:prstGeom prst="rect">
            <a:avLst/>
          </a:prstGeom>
        </p:spPr>
      </p:pic>
    </p:spTree>
    <p:extLst>
      <p:ext uri="{BB962C8B-B14F-4D97-AF65-F5344CB8AC3E}">
        <p14:creationId xmlns:p14="http://schemas.microsoft.com/office/powerpoint/2010/main" val="261648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4A2C-B1EB-4970-8C78-F423AACB48EC}"/>
              </a:ext>
            </a:extLst>
          </p:cNvPr>
          <p:cNvSpPr>
            <a:spLocks noGrp="1"/>
          </p:cNvSpPr>
          <p:nvPr>
            <p:ph type="ctrTitle"/>
          </p:nvPr>
        </p:nvSpPr>
        <p:spPr>
          <a:xfrm>
            <a:off x="1633057" y="282753"/>
            <a:ext cx="9144000" cy="681270"/>
          </a:xfrm>
        </p:spPr>
        <p:txBody>
          <a:bodyPr>
            <a:normAutofit fontScale="90000"/>
          </a:bodyPr>
          <a:lstStyle/>
          <a:p>
            <a:r>
              <a:rPr lang="en-US" b="1" dirty="0">
                <a:solidFill>
                  <a:srgbClr val="C00000"/>
                </a:solidFill>
              </a:rPr>
              <a:t>ELECTRIC CURRENT</a:t>
            </a:r>
            <a:endParaRPr lang="th-TH" b="1" dirty="0">
              <a:solidFill>
                <a:srgbClr val="C00000"/>
              </a:solidFill>
            </a:endParaRPr>
          </a:p>
        </p:txBody>
      </p:sp>
      <p:sp>
        <p:nvSpPr>
          <p:cNvPr id="3" name="Subtitle 2">
            <a:extLst>
              <a:ext uri="{FF2B5EF4-FFF2-40B4-BE49-F238E27FC236}">
                <a16:creationId xmlns:a16="http://schemas.microsoft.com/office/drawing/2014/main" id="{48C8B6D1-59EA-4691-9D25-C5EBDDB80027}"/>
              </a:ext>
            </a:extLst>
          </p:cNvPr>
          <p:cNvSpPr>
            <a:spLocks noGrp="1"/>
          </p:cNvSpPr>
          <p:nvPr>
            <p:ph type="subTitle" idx="1"/>
          </p:nvPr>
        </p:nvSpPr>
        <p:spPr>
          <a:xfrm>
            <a:off x="257262" y="758170"/>
            <a:ext cx="11677475" cy="1655762"/>
          </a:xfrm>
        </p:spPr>
        <p:txBody>
          <a:bodyPr/>
          <a:lstStyle/>
          <a:p>
            <a:pPr algn="l"/>
            <a:r>
              <a:rPr lang="en-US" dirty="0"/>
              <a:t>Electric current  is the time rate of change of charge and measured in amperes (A).</a:t>
            </a:r>
          </a:p>
          <a:p>
            <a:pPr algn="l"/>
            <a:r>
              <a:rPr lang="en-US" dirty="0"/>
              <a:t>Mathematically, the relationship between current </a:t>
            </a:r>
            <a:r>
              <a:rPr lang="en-US" dirty="0" err="1"/>
              <a:t>i</a:t>
            </a:r>
            <a:r>
              <a:rPr lang="en-US" dirty="0"/>
              <a:t>, charge q, and time t is</a:t>
            </a:r>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9AA39E9-B2A2-46F1-BC40-34E5592999BC}"/>
                  </a:ext>
                </a:extLst>
              </p:cNvPr>
              <p:cNvSpPr txBox="1"/>
              <p:nvPr/>
            </p:nvSpPr>
            <p:spPr>
              <a:xfrm>
                <a:off x="460297" y="1613956"/>
                <a:ext cx="5010795" cy="1869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𝑑𝑞</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e>
                      </m:d>
                    </m:oMath>
                  </m:oMathPara>
                </a14:m>
                <a:endParaRPr lang="en-US" b="0" dirty="0"/>
              </a:p>
              <a:p>
                <a:r>
                  <a:rPr lang="en-US" dirty="0"/>
                  <a:t>OR</a:t>
                </a:r>
              </a:p>
              <a:p>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𝑑𝑞</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r>
                  <a:rPr lang="en-US" dirty="0"/>
                  <a:t> </a:t>
                </a:r>
                <a:endParaRPr lang="th-TH" dirty="0"/>
              </a:p>
            </p:txBody>
          </p:sp>
        </mc:Choice>
        <mc:Fallback xmlns="">
          <p:sp>
            <p:nvSpPr>
              <p:cNvPr id="7" name="TextBox 6">
                <a:extLst>
                  <a:ext uri="{FF2B5EF4-FFF2-40B4-BE49-F238E27FC236}">
                    <a16:creationId xmlns:a16="http://schemas.microsoft.com/office/drawing/2014/main" id="{39AA39E9-B2A2-46F1-BC40-34E5592999BC}"/>
                  </a:ext>
                </a:extLst>
              </p:cNvPr>
              <p:cNvSpPr txBox="1">
                <a:spLocks noRot="1" noChangeAspect="1" noMove="1" noResize="1" noEditPoints="1" noAdjustHandles="1" noChangeArrowheads="1" noChangeShapeType="1" noTextEdit="1"/>
              </p:cNvSpPr>
              <p:nvPr/>
            </p:nvSpPr>
            <p:spPr>
              <a:xfrm>
                <a:off x="460297" y="1613956"/>
                <a:ext cx="5010795" cy="1869486"/>
              </a:xfrm>
              <a:prstGeom prst="rect">
                <a:avLst/>
              </a:prstGeom>
              <a:blipFill>
                <a:blip r:embed="rId2"/>
                <a:stretch>
                  <a:fillRect l="-4385"/>
                </a:stretch>
              </a:blipFill>
            </p:spPr>
            <p:txBody>
              <a:bodyPr/>
              <a:lstStyle/>
              <a:p>
                <a:r>
                  <a:rPr lang="th-TH">
                    <a:noFill/>
                  </a:rPr>
                  <a:t> </a:t>
                </a:r>
              </a:p>
            </p:txBody>
          </p:sp>
        </mc:Fallback>
      </mc:AlternateContent>
      <p:sp>
        <p:nvSpPr>
          <p:cNvPr id="11" name="Rectangle 10">
            <a:extLst>
              <a:ext uri="{FF2B5EF4-FFF2-40B4-BE49-F238E27FC236}">
                <a16:creationId xmlns:a16="http://schemas.microsoft.com/office/drawing/2014/main" id="{E40BA902-4978-42F1-ACAC-7D8680834496}"/>
              </a:ext>
            </a:extLst>
          </p:cNvPr>
          <p:cNvSpPr/>
          <p:nvPr/>
        </p:nvSpPr>
        <p:spPr>
          <a:xfrm>
            <a:off x="374407" y="3577274"/>
            <a:ext cx="5182573" cy="1384995"/>
          </a:xfrm>
          <a:prstGeom prst="rect">
            <a:avLst/>
          </a:prstGeom>
        </p:spPr>
        <p:txBody>
          <a:bodyPr wrap="none">
            <a:spAutoFit/>
          </a:bodyPr>
          <a:lstStyle/>
          <a:p>
            <a:r>
              <a:rPr lang="en-US" b="0" i="1" dirty="0">
                <a:latin typeface="Cambria Math" panose="02040503050406030204" pitchFamily="18" charset="0"/>
              </a:rPr>
              <a:t>From Equation (1.1)</a:t>
            </a:r>
          </a:p>
          <a:p>
            <a:r>
              <a:rPr lang="en-US" i="1" dirty="0" err="1">
                <a:latin typeface="Cambria Math" panose="02040503050406030204" pitchFamily="18" charset="0"/>
              </a:rPr>
              <a:t>idt</a:t>
            </a:r>
            <a:r>
              <a:rPr lang="en-US" i="1" dirty="0">
                <a:latin typeface="Cambria Math" panose="02040503050406030204" pitchFamily="18" charset="0"/>
              </a:rPr>
              <a:t> = </a:t>
            </a:r>
            <a:r>
              <a:rPr lang="en-US" i="1" dirty="0" err="1">
                <a:latin typeface="Cambria Math" panose="02040503050406030204" pitchFamily="18" charset="0"/>
              </a:rPr>
              <a:t>dq</a:t>
            </a:r>
            <a:endParaRPr lang="en-US" i="1" dirty="0">
              <a:latin typeface="Cambria Math" panose="02040503050406030204" pitchFamily="18" charset="0"/>
            </a:endParaRPr>
          </a:p>
          <a:p>
            <a:r>
              <a:rPr lang="en-US" dirty="0"/>
              <a:t>Applying Integration on both sides</a:t>
            </a:r>
            <a:endParaRPr lang="th-TH"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40E99A-1896-40FB-A525-DC005D3C3A2D}"/>
                  </a:ext>
                </a:extLst>
              </p:cNvPr>
              <p:cNvSpPr txBox="1"/>
              <p:nvPr/>
            </p:nvSpPr>
            <p:spPr>
              <a:xfrm>
                <a:off x="987104" y="4962269"/>
                <a:ext cx="2195729"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i="1" smtClean="0">
                              <a:latin typeface="Cambria Math" panose="02040503050406030204" pitchFamily="18" charset="0"/>
                            </a:rPr>
                          </m:ctrlPr>
                        </m:naryPr>
                        <m:sub/>
                        <m:sup/>
                        <m:e>
                          <m:r>
                            <a:rPr lang="en-US" b="0" i="1" smtClean="0">
                              <a:latin typeface="Cambria Math" panose="02040503050406030204" pitchFamily="18" charset="0"/>
                            </a:rPr>
                            <m:t>𝑖𝑑𝑡</m:t>
                          </m:r>
                          <m:r>
                            <a:rPr lang="en-US" b="0" i="1" smtClean="0">
                              <a:latin typeface="Cambria Math" panose="02040503050406030204" pitchFamily="18" charset="0"/>
                            </a:rPr>
                            <m:t>= </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𝑑𝑞</m:t>
                              </m:r>
                            </m:e>
                          </m:nary>
                        </m:e>
                      </m:nary>
                    </m:oMath>
                  </m:oMathPara>
                </a14:m>
                <a:endParaRPr lang="th-TH" dirty="0"/>
              </a:p>
            </p:txBody>
          </p:sp>
        </mc:Choice>
        <mc:Fallback xmlns="">
          <p:sp>
            <p:nvSpPr>
              <p:cNvPr id="13" name="TextBox 12">
                <a:extLst>
                  <a:ext uri="{FF2B5EF4-FFF2-40B4-BE49-F238E27FC236}">
                    <a16:creationId xmlns:a16="http://schemas.microsoft.com/office/drawing/2014/main" id="{8240E99A-1896-40FB-A525-DC005D3C3A2D}"/>
                  </a:ext>
                </a:extLst>
              </p:cNvPr>
              <p:cNvSpPr txBox="1">
                <a:spLocks noRot="1" noChangeAspect="1" noMove="1" noResize="1" noEditPoints="1" noAdjustHandles="1" noChangeArrowheads="1" noChangeShapeType="1" noTextEdit="1"/>
              </p:cNvSpPr>
              <p:nvPr/>
            </p:nvSpPr>
            <p:spPr>
              <a:xfrm>
                <a:off x="987104" y="4962269"/>
                <a:ext cx="2195729" cy="113018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E6CA61D-2B06-4AD5-AA03-5A71FB7492A1}"/>
                  </a:ext>
                </a:extLst>
              </p:cNvPr>
              <p:cNvSpPr/>
              <p:nvPr/>
            </p:nvSpPr>
            <p:spPr>
              <a:xfrm>
                <a:off x="2478300" y="5836675"/>
                <a:ext cx="8937062" cy="1222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i="1" smtClean="0">
                              <a:latin typeface="Cambria Math" panose="02040503050406030204" pitchFamily="18" charset="0"/>
                            </a:rPr>
                          </m:ctrlPr>
                        </m:naryPr>
                        <m:sub/>
                        <m:sup/>
                        <m:e>
                          <m:r>
                            <a:rPr lang="en-US" b="0" i="1" smtClean="0">
                              <a:latin typeface="Cambria Math" panose="02040503050406030204" pitchFamily="18" charset="0"/>
                            </a:rPr>
                            <m:t>𝑖𝑑𝑡</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𝑏𝑒𝑐𝑎𝑢𝑠𝑒</m:t>
                          </m:r>
                          <m:r>
                            <a:rPr lang="en-US" b="0" i="1" smtClean="0">
                              <a:latin typeface="Cambria Math" panose="02040503050406030204" pitchFamily="18" charset="0"/>
                            </a:rPr>
                            <m:t> </m:t>
                          </m:r>
                          <m:r>
                            <a:rPr lang="en-US" b="0" i="1" smtClean="0">
                              <a:latin typeface="Cambria Math" panose="02040503050406030204" pitchFamily="18" charset="0"/>
                            </a:rPr>
                            <m:t>𝐼𝑛𝑡𝑒𝑔𝑟𝑎𝑡𝑖𝑜𝑛</m:t>
                          </m:r>
                          <m:r>
                            <a:rPr lang="en-US" b="0" i="1" smtClean="0">
                              <a:latin typeface="Cambria Math" panose="02040503050406030204" pitchFamily="18" charset="0"/>
                            </a:rPr>
                            <m:t> </m:t>
                          </m:r>
                          <m:r>
                            <a:rPr lang="en-US" b="0" i="1" smtClean="0">
                              <a:latin typeface="Cambria Math" panose="02040503050406030204" pitchFamily="18" charset="0"/>
                            </a:rPr>
                            <m:t>𝑜𝑝𝑝𝑜𝑠𝑖𝑡𝑒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𝑑𝑒𝑟𝑖𝑣𝑎𝑡𝑖𝑣𝑒</m:t>
                          </m:r>
                        </m:e>
                      </m:nary>
                    </m:oMath>
                  </m:oMathPara>
                </a14:m>
                <a:endParaRPr lang="th-TH" dirty="0"/>
              </a:p>
            </p:txBody>
          </p:sp>
        </mc:Choice>
        <mc:Fallback xmlns="">
          <p:sp>
            <p:nvSpPr>
              <p:cNvPr id="18" name="Rectangle 17">
                <a:extLst>
                  <a:ext uri="{FF2B5EF4-FFF2-40B4-BE49-F238E27FC236}">
                    <a16:creationId xmlns:a16="http://schemas.microsoft.com/office/drawing/2014/main" id="{8E6CA61D-2B06-4AD5-AA03-5A71FB7492A1}"/>
                  </a:ext>
                </a:extLst>
              </p:cNvPr>
              <p:cNvSpPr>
                <a:spLocks noRot="1" noChangeAspect="1" noMove="1" noResize="1" noEditPoints="1" noAdjustHandles="1" noChangeArrowheads="1" noChangeShapeType="1" noTextEdit="1"/>
              </p:cNvSpPr>
              <p:nvPr/>
            </p:nvSpPr>
            <p:spPr>
              <a:xfrm>
                <a:off x="2478300" y="5836675"/>
                <a:ext cx="8937062" cy="1222514"/>
              </a:xfrm>
              <a:prstGeom prst="rect">
                <a:avLst/>
              </a:prstGeom>
              <a:blipFill>
                <a:blip r:embed="rId4"/>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25064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4A2C-B1EB-4970-8C78-F423AACB48EC}"/>
              </a:ext>
            </a:extLst>
          </p:cNvPr>
          <p:cNvSpPr>
            <a:spLocks noGrp="1"/>
          </p:cNvSpPr>
          <p:nvPr>
            <p:ph type="ctrTitle"/>
          </p:nvPr>
        </p:nvSpPr>
        <p:spPr>
          <a:xfrm>
            <a:off x="1633057" y="282753"/>
            <a:ext cx="9144000" cy="681270"/>
          </a:xfrm>
        </p:spPr>
        <p:txBody>
          <a:bodyPr>
            <a:normAutofit fontScale="90000"/>
          </a:bodyPr>
          <a:lstStyle/>
          <a:p>
            <a:r>
              <a:rPr lang="en-US" b="1" dirty="0">
                <a:solidFill>
                  <a:srgbClr val="C00000"/>
                </a:solidFill>
              </a:rPr>
              <a:t>ELECTRIC CURRENT</a:t>
            </a:r>
            <a:endParaRPr lang="th-TH" b="1" dirty="0">
              <a:solidFill>
                <a:srgbClr val="C0000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40E99A-1896-40FB-A525-DC005D3C3A2D}"/>
                  </a:ext>
                </a:extLst>
              </p:cNvPr>
              <p:cNvSpPr txBox="1"/>
              <p:nvPr/>
            </p:nvSpPr>
            <p:spPr>
              <a:xfrm>
                <a:off x="1079382" y="964023"/>
                <a:ext cx="1607043"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i="1" smtClean="0">
                              <a:latin typeface="Cambria Math" panose="02040503050406030204" pitchFamily="18" charset="0"/>
                            </a:rPr>
                          </m:ctrlPr>
                        </m:naryPr>
                        <m:sub/>
                        <m:sup/>
                        <m:e>
                          <m:r>
                            <a:rPr lang="en-US" b="0" i="1" smtClean="0">
                              <a:latin typeface="Cambria Math" panose="02040503050406030204" pitchFamily="18" charset="0"/>
                            </a:rPr>
                            <m:t>𝑖𝑑𝑡</m:t>
                          </m:r>
                          <m:r>
                            <a:rPr lang="en-US" b="0" i="1" smtClean="0">
                              <a:latin typeface="Cambria Math" panose="02040503050406030204" pitchFamily="18" charset="0"/>
                            </a:rPr>
                            <m:t>=</m:t>
                          </m:r>
                          <m:r>
                            <a:rPr lang="en-US" b="0" i="1" smtClean="0">
                              <a:latin typeface="Cambria Math" panose="02040503050406030204" pitchFamily="18" charset="0"/>
                            </a:rPr>
                            <m:t>𝑄</m:t>
                          </m:r>
                        </m:e>
                      </m:nary>
                    </m:oMath>
                  </m:oMathPara>
                </a14:m>
                <a:endParaRPr lang="th-TH" dirty="0"/>
              </a:p>
            </p:txBody>
          </p:sp>
        </mc:Choice>
        <mc:Fallback xmlns="">
          <p:sp>
            <p:nvSpPr>
              <p:cNvPr id="13" name="TextBox 12">
                <a:extLst>
                  <a:ext uri="{FF2B5EF4-FFF2-40B4-BE49-F238E27FC236}">
                    <a16:creationId xmlns:a16="http://schemas.microsoft.com/office/drawing/2014/main" id="{8240E99A-1896-40FB-A525-DC005D3C3A2D}"/>
                  </a:ext>
                </a:extLst>
              </p:cNvPr>
              <p:cNvSpPr txBox="1">
                <a:spLocks noRot="1" noChangeAspect="1" noMove="1" noResize="1" noEditPoints="1" noAdjustHandles="1" noChangeArrowheads="1" noChangeShapeType="1" noTextEdit="1"/>
              </p:cNvSpPr>
              <p:nvPr/>
            </p:nvSpPr>
            <p:spPr>
              <a:xfrm>
                <a:off x="1079382" y="964023"/>
                <a:ext cx="1607043" cy="1130181"/>
              </a:xfrm>
              <a:prstGeom prst="rect">
                <a:avLst/>
              </a:prstGeom>
              <a:blipFill>
                <a:blip r:embed="rId2"/>
                <a:stretch>
                  <a:fillRect/>
                </a:stretch>
              </a:blipFill>
            </p:spPr>
            <p:txBody>
              <a:bodyPr/>
              <a:lstStyle/>
              <a:p>
                <a:r>
                  <a:rPr lang="th-TH">
                    <a:noFill/>
                  </a:rPr>
                  <a:t> </a:t>
                </a:r>
              </a:p>
            </p:txBody>
          </p:sp>
        </mc:Fallback>
      </mc:AlternateContent>
      <p:sp>
        <p:nvSpPr>
          <p:cNvPr id="17" name="Rectangle 16">
            <a:extLst>
              <a:ext uri="{FF2B5EF4-FFF2-40B4-BE49-F238E27FC236}">
                <a16:creationId xmlns:a16="http://schemas.microsoft.com/office/drawing/2014/main" id="{75D2188A-9CB2-4ACC-911C-51020F1D6C59}"/>
              </a:ext>
            </a:extLst>
          </p:cNvPr>
          <p:cNvSpPr/>
          <p:nvPr/>
        </p:nvSpPr>
        <p:spPr>
          <a:xfrm>
            <a:off x="265705" y="2723183"/>
            <a:ext cx="10592499" cy="523220"/>
          </a:xfrm>
          <a:prstGeom prst="rect">
            <a:avLst/>
          </a:prstGeom>
        </p:spPr>
        <p:txBody>
          <a:bodyPr wrap="square">
            <a:spAutoFit/>
          </a:bodyPr>
          <a:lstStyle/>
          <a:p>
            <a:r>
              <a:rPr lang="en-US" dirty="0"/>
              <a:t>The charge transferred between time t</a:t>
            </a:r>
            <a:r>
              <a:rPr lang="en-US" baseline="-25000" dirty="0"/>
              <a:t>0</a:t>
            </a:r>
            <a:r>
              <a:rPr lang="en-US" dirty="0"/>
              <a:t> and t is obtained </a:t>
            </a:r>
          </a:p>
        </p:txBody>
      </p:sp>
      <p:pic>
        <p:nvPicPr>
          <p:cNvPr id="6" name="Picture 5">
            <a:extLst>
              <a:ext uri="{FF2B5EF4-FFF2-40B4-BE49-F238E27FC236}">
                <a16:creationId xmlns:a16="http://schemas.microsoft.com/office/drawing/2014/main" id="{7C0A38F7-FAB9-4BF6-B415-CF3277C7CDB1}"/>
              </a:ext>
            </a:extLst>
          </p:cNvPr>
          <p:cNvPicPr>
            <a:picLocks noChangeAspect="1"/>
          </p:cNvPicPr>
          <p:nvPr/>
        </p:nvPicPr>
        <p:blipFill>
          <a:blip r:embed="rId3"/>
          <a:stretch>
            <a:fillRect/>
          </a:stretch>
        </p:blipFill>
        <p:spPr>
          <a:xfrm>
            <a:off x="8148235" y="3741885"/>
            <a:ext cx="3609975" cy="166447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6C42BAD-7C45-4225-BDC5-047004739CD5}"/>
                  </a:ext>
                </a:extLst>
              </p:cNvPr>
              <p:cNvSpPr txBox="1"/>
              <p:nvPr/>
            </p:nvSpPr>
            <p:spPr>
              <a:xfrm>
                <a:off x="1043410" y="3557435"/>
                <a:ext cx="1669688" cy="1016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th-TH" i="1" smtClean="0">
                              <a:latin typeface="Cambria Math" panose="02040503050406030204" pitchFamily="18" charset="0"/>
                            </a:rPr>
                          </m:ctrlPr>
                        </m:naryPr>
                        <m:sub>
                          <m:sSub>
                            <m:sSubPr>
                              <m:ctrlPr>
                                <a:rPr lang="th-TH"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sub>
                        <m:sup>
                          <m:r>
                            <a:rPr lang="en-US" b="0" i="1" smtClean="0">
                              <a:latin typeface="Cambria Math" panose="02040503050406030204" pitchFamily="18" charset="0"/>
                            </a:rPr>
                            <m:t>𝑡</m:t>
                          </m:r>
                        </m:sup>
                        <m:e>
                          <m:r>
                            <a:rPr lang="en-US" b="0" i="1" smtClean="0">
                              <a:latin typeface="Cambria Math" panose="02040503050406030204" pitchFamily="18" charset="0"/>
                            </a:rPr>
                            <m:t>𝑖𝑑𝑡</m:t>
                          </m:r>
                          <m:r>
                            <a:rPr lang="en-US" b="0" i="1" smtClean="0">
                              <a:latin typeface="Cambria Math" panose="02040503050406030204" pitchFamily="18" charset="0"/>
                            </a:rPr>
                            <m:t>=</m:t>
                          </m:r>
                          <m:r>
                            <a:rPr lang="en-US" b="0" i="1" smtClean="0">
                              <a:latin typeface="Cambria Math" panose="02040503050406030204" pitchFamily="18" charset="0"/>
                            </a:rPr>
                            <m:t>𝑄</m:t>
                          </m:r>
                        </m:e>
                      </m:nary>
                    </m:oMath>
                  </m:oMathPara>
                </a14:m>
                <a:endParaRPr lang="th-TH" dirty="0"/>
              </a:p>
            </p:txBody>
          </p:sp>
        </mc:Choice>
        <mc:Fallback xmlns="">
          <p:sp>
            <p:nvSpPr>
              <p:cNvPr id="9" name="TextBox 8">
                <a:extLst>
                  <a:ext uri="{FF2B5EF4-FFF2-40B4-BE49-F238E27FC236}">
                    <a16:creationId xmlns:a16="http://schemas.microsoft.com/office/drawing/2014/main" id="{76C42BAD-7C45-4225-BDC5-047004739CD5}"/>
                  </a:ext>
                </a:extLst>
              </p:cNvPr>
              <p:cNvSpPr txBox="1">
                <a:spLocks noRot="1" noChangeAspect="1" noMove="1" noResize="1" noEditPoints="1" noAdjustHandles="1" noChangeArrowheads="1" noChangeShapeType="1" noTextEdit="1"/>
              </p:cNvSpPr>
              <p:nvPr/>
            </p:nvSpPr>
            <p:spPr>
              <a:xfrm>
                <a:off x="1043410" y="3557435"/>
                <a:ext cx="1669688" cy="1016689"/>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81AD957-0EF7-4F51-8E60-A62500A7B39A}"/>
                  </a:ext>
                </a:extLst>
              </p:cNvPr>
              <p:cNvSpPr/>
              <p:nvPr/>
            </p:nvSpPr>
            <p:spPr>
              <a:xfrm>
                <a:off x="716838" y="5043666"/>
                <a:ext cx="5777268" cy="725391"/>
              </a:xfrm>
              <a:prstGeom prst="rect">
                <a:avLst/>
              </a:prstGeom>
            </p:spPr>
            <p:txBody>
              <a:bodyPr wrap="square">
                <a:spAutoFit/>
              </a:bodyPr>
              <a:lstStyle/>
              <a:p>
                <a:r>
                  <a:rPr lang="en-US" dirty="0"/>
                  <a:t>Q = </a:t>
                </a:r>
                <a14:m>
                  <m:oMath xmlns:m="http://schemas.openxmlformats.org/officeDocument/2006/math">
                    <m:nary>
                      <m:naryPr>
                        <m:ctrlPr>
                          <a:rPr lang="th-TH" i="1">
                            <a:latin typeface="Cambria Math" panose="02040503050406030204" pitchFamily="18" charset="0"/>
                          </a:rPr>
                        </m:ctrlPr>
                      </m:naryPr>
                      <m:sub>
                        <m:sSub>
                          <m:sSubPr>
                            <m:ctrlPr>
                              <a:rPr lang="th-TH"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sub>
                      <m:sup>
                        <m:r>
                          <a:rPr lang="en-US" i="1">
                            <a:latin typeface="Cambria Math" panose="02040503050406030204" pitchFamily="18" charset="0"/>
                          </a:rPr>
                          <m:t>𝑡</m:t>
                        </m:r>
                      </m:sup>
                      <m:e>
                        <m:r>
                          <a:rPr lang="en-US" i="1">
                            <a:latin typeface="Cambria Math" panose="02040503050406030204" pitchFamily="18" charset="0"/>
                          </a:rPr>
                          <m:t>𝑖𝑑𝑡</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e>
                    </m:nary>
                  </m:oMath>
                </a14:m>
                <a:endParaRPr lang="th-TH" dirty="0"/>
              </a:p>
            </p:txBody>
          </p:sp>
        </mc:Choice>
        <mc:Fallback xmlns="">
          <p:sp>
            <p:nvSpPr>
              <p:cNvPr id="3" name="Rectangle 2">
                <a:extLst>
                  <a:ext uri="{FF2B5EF4-FFF2-40B4-BE49-F238E27FC236}">
                    <a16:creationId xmlns:a16="http://schemas.microsoft.com/office/drawing/2014/main" id="{381AD957-0EF7-4F51-8E60-A62500A7B39A}"/>
                  </a:ext>
                </a:extLst>
              </p:cNvPr>
              <p:cNvSpPr>
                <a:spLocks noRot="1" noChangeAspect="1" noMove="1" noResize="1" noEditPoints="1" noAdjustHandles="1" noChangeArrowheads="1" noChangeShapeType="1" noTextEdit="1"/>
              </p:cNvSpPr>
              <p:nvPr/>
            </p:nvSpPr>
            <p:spPr>
              <a:xfrm>
                <a:off x="716838" y="5043666"/>
                <a:ext cx="5777268" cy="725391"/>
              </a:xfrm>
              <a:prstGeom prst="rect">
                <a:avLst/>
              </a:prstGeom>
              <a:blipFill>
                <a:blip r:embed="rId5"/>
                <a:stretch>
                  <a:fillRect l="-2218" b="-8403"/>
                </a:stretch>
              </a:blipFill>
            </p:spPr>
            <p:txBody>
              <a:bodyPr/>
              <a:lstStyle/>
              <a:p>
                <a:r>
                  <a:rPr lang="th-TH">
                    <a:noFill/>
                  </a:rPr>
                  <a:t> </a:t>
                </a:r>
              </a:p>
            </p:txBody>
          </p:sp>
        </mc:Fallback>
      </mc:AlternateContent>
    </p:spTree>
    <p:extLst>
      <p:ext uri="{BB962C8B-B14F-4D97-AF65-F5344CB8AC3E}">
        <p14:creationId xmlns:p14="http://schemas.microsoft.com/office/powerpoint/2010/main" val="27153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B9B54AF-B354-432B-858F-3177F57A1EC4}"/>
              </a:ext>
            </a:extLst>
          </p:cNvPr>
          <p:cNvSpPr>
            <a:spLocks noGrp="1"/>
          </p:cNvSpPr>
          <p:nvPr>
            <p:ph idx="1"/>
          </p:nvPr>
        </p:nvSpPr>
        <p:spPr>
          <a:xfrm>
            <a:off x="150302" y="558887"/>
            <a:ext cx="11938233" cy="6167329"/>
          </a:xfrm>
          <a:prstGeom prst="rect">
            <a:avLst/>
          </a:prstGeom>
        </p:spPr>
        <p:txBody>
          <a:bodyPr wrap="square">
            <a:spAutoFit/>
          </a:bodyPr>
          <a:lstStyle/>
          <a:p>
            <a:pPr marL="0" indent="0">
              <a:buNone/>
            </a:pPr>
            <a:r>
              <a:rPr lang="en-US" b="1" dirty="0">
                <a:solidFill>
                  <a:srgbClr val="C00000"/>
                </a:solidFill>
              </a:rPr>
              <a:t>Quiz:	How much charge is represented by 4,600 electrons?</a:t>
            </a:r>
          </a:p>
          <a:p>
            <a:pPr marL="0" indent="0">
              <a:buNone/>
            </a:pPr>
            <a:r>
              <a:rPr lang="en-US" dirty="0">
                <a:solidFill>
                  <a:schemeClr val="accent1"/>
                </a:solidFill>
              </a:rPr>
              <a:t>Solution: </a:t>
            </a:r>
          </a:p>
          <a:p>
            <a:pPr marL="0" indent="0">
              <a:buNone/>
            </a:pPr>
            <a:r>
              <a:rPr lang="en-US" dirty="0"/>
              <a:t>Each electron has 		=	-1.602 x 10</a:t>
            </a:r>
            <a:r>
              <a:rPr lang="en-US" baseline="30000" dirty="0"/>
              <a:t>-10</a:t>
            </a:r>
            <a:r>
              <a:rPr lang="en-US" dirty="0"/>
              <a:t> C/electron.</a:t>
            </a:r>
          </a:p>
          <a:p>
            <a:pPr marL="0" indent="0">
              <a:buNone/>
            </a:pPr>
            <a:r>
              <a:rPr lang="en-US" dirty="0"/>
              <a:t>Hence 4,600 electrons	=	-1.602 x 10</a:t>
            </a:r>
            <a:r>
              <a:rPr lang="en-US" baseline="30000" dirty="0"/>
              <a:t>-10</a:t>
            </a:r>
            <a:r>
              <a:rPr lang="en-US" dirty="0"/>
              <a:t> C/electron * 4,600 electrons</a:t>
            </a:r>
          </a:p>
          <a:p>
            <a:pPr marL="0" indent="0">
              <a:buNone/>
            </a:pPr>
            <a:r>
              <a:rPr lang="en-US" dirty="0"/>
              <a:t>Hence 4,600 electrons	=	-7.369 x 10</a:t>
            </a:r>
            <a:r>
              <a:rPr lang="en-US" baseline="30000" dirty="0"/>
              <a:t>-16 </a:t>
            </a:r>
            <a:r>
              <a:rPr lang="en-US" dirty="0"/>
              <a:t>C</a:t>
            </a:r>
          </a:p>
          <a:p>
            <a:pPr marL="0" indent="0">
              <a:buNone/>
            </a:pPr>
            <a:endParaRPr lang="en-US" dirty="0"/>
          </a:p>
          <a:p>
            <a:pPr marL="0" indent="0">
              <a:buNone/>
            </a:pPr>
            <a:endParaRPr lang="en-US" dirty="0"/>
          </a:p>
          <a:p>
            <a:pPr marL="0" indent="0">
              <a:buNone/>
            </a:pPr>
            <a:r>
              <a:rPr lang="en-US" dirty="0">
                <a:solidFill>
                  <a:schemeClr val="accent1"/>
                </a:solidFill>
              </a:rPr>
              <a:t>Solution: </a:t>
            </a:r>
          </a:p>
          <a:p>
            <a:pPr marL="0" indent="0">
              <a:buNone/>
            </a:pPr>
            <a:r>
              <a:rPr lang="en-US" dirty="0"/>
              <a:t>Each proton electron has=	1.602 x 10</a:t>
            </a:r>
            <a:r>
              <a:rPr lang="en-US" baseline="30000" dirty="0"/>
              <a:t>-10</a:t>
            </a:r>
            <a:r>
              <a:rPr lang="en-US" dirty="0"/>
              <a:t> C/electron.</a:t>
            </a:r>
          </a:p>
          <a:p>
            <a:pPr marL="0" indent="0">
              <a:buNone/>
            </a:pPr>
            <a:r>
              <a:rPr lang="en-US" dirty="0"/>
              <a:t>Hence 4,600 electrons	=	+1.602 x 10</a:t>
            </a:r>
            <a:r>
              <a:rPr lang="en-US" baseline="30000" dirty="0"/>
              <a:t>-10</a:t>
            </a:r>
            <a:r>
              <a:rPr lang="en-US" dirty="0"/>
              <a:t> C/electron * 6,000,000 electrons</a:t>
            </a:r>
          </a:p>
          <a:p>
            <a:pPr marL="0" indent="0">
              <a:buNone/>
            </a:pPr>
            <a:r>
              <a:rPr lang="en-US" dirty="0"/>
              <a:t>Hence 4,600 electrons	=	+9.612 x 10</a:t>
            </a:r>
            <a:r>
              <a:rPr lang="en-US" baseline="30000" dirty="0"/>
              <a:t>-13 </a:t>
            </a:r>
            <a:r>
              <a:rPr lang="en-US" dirty="0"/>
              <a:t>C</a:t>
            </a:r>
          </a:p>
          <a:p>
            <a:pPr marL="0" indent="0">
              <a:buNone/>
            </a:pPr>
            <a:endParaRPr lang="th-TH" dirty="0"/>
          </a:p>
        </p:txBody>
      </p:sp>
      <p:sp>
        <p:nvSpPr>
          <p:cNvPr id="6" name="Rectangle 5">
            <a:extLst>
              <a:ext uri="{FF2B5EF4-FFF2-40B4-BE49-F238E27FC236}">
                <a16:creationId xmlns:a16="http://schemas.microsoft.com/office/drawing/2014/main" id="{1381D8DA-7194-412E-8D44-27FD7D571816}"/>
              </a:ext>
            </a:extLst>
          </p:cNvPr>
          <p:cNvSpPr/>
          <p:nvPr/>
        </p:nvSpPr>
        <p:spPr>
          <a:xfrm>
            <a:off x="5593" y="3429000"/>
            <a:ext cx="11141280" cy="523220"/>
          </a:xfrm>
          <a:prstGeom prst="rect">
            <a:avLst/>
          </a:prstGeom>
        </p:spPr>
        <p:txBody>
          <a:bodyPr wrap="square">
            <a:spAutoFit/>
          </a:bodyPr>
          <a:lstStyle/>
          <a:p>
            <a:r>
              <a:rPr lang="en-US" b="1" dirty="0">
                <a:solidFill>
                  <a:srgbClr val="C00000"/>
                </a:solidFill>
              </a:rPr>
              <a:t>Quiz:	Calculate the amount of charge represented by six million protons.</a:t>
            </a:r>
            <a:endParaRPr lang="th-TH" b="1" dirty="0">
              <a:solidFill>
                <a:srgbClr val="C00000"/>
              </a:solidFill>
            </a:endParaRPr>
          </a:p>
        </p:txBody>
      </p:sp>
    </p:spTree>
    <p:extLst>
      <p:ext uri="{BB962C8B-B14F-4D97-AF65-F5344CB8AC3E}">
        <p14:creationId xmlns:p14="http://schemas.microsoft.com/office/powerpoint/2010/main" val="3780572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1487</TotalTime>
  <Words>547</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ELECTRICAL NETWORK ANALYSIS  3rd Semester (3+1)</vt:lpstr>
      <vt:lpstr>Electrical Network Analysis</vt:lpstr>
      <vt:lpstr>CIRCUIT/ELECTRICAL CIRCUIT</vt:lpstr>
      <vt:lpstr>CLOSED AND OPEN CIRCUIT</vt:lpstr>
      <vt:lpstr>SHORT CIRCUIT</vt:lpstr>
      <vt:lpstr>SERIES AND PARALLEL CIRCUIT</vt:lpstr>
      <vt:lpstr>ELECTRIC CURRENT</vt:lpstr>
      <vt:lpstr>ELECTRIC CURRENT</vt:lpstr>
      <vt:lpstr>PowerPoint Presentation</vt:lpstr>
      <vt:lpstr>PowerPoint Presentation</vt:lpstr>
      <vt:lpstr>Quiz: The total charge entering a terminal is given by q=5t sin"4πt  m" C. Calculate the current at t=0.5 s.</vt:lpstr>
      <vt:lpstr>Quiz: The total charge entering a terminal is given by q=(10 -〖10e〗^(-2t) ")m" C. Calculate the current at t=1.0 s.</vt:lpstr>
      <vt:lpstr>Quiz: Determine the total  charge entering a terminal between t = 1 s and t = 2 s if the current passing the terminal is i=(3t^2-t)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CURRENT</dc:title>
  <dc:creator>user</dc:creator>
  <cp:lastModifiedBy>user</cp:lastModifiedBy>
  <cp:revision>27</cp:revision>
  <dcterms:created xsi:type="dcterms:W3CDTF">2020-02-23T23:35:21Z</dcterms:created>
  <dcterms:modified xsi:type="dcterms:W3CDTF">2020-02-26T11:31:43Z</dcterms:modified>
</cp:coreProperties>
</file>