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9" r:id="rId4"/>
    <p:sldId id="270" r:id="rId5"/>
    <p:sldId id="271" r:id="rId6"/>
    <p:sldId id="272" r:id="rId7"/>
    <p:sldId id="273" r:id="rId8"/>
    <p:sldId id="274" r:id="rId9"/>
    <p:sldId id="275" r:id="rId10"/>
    <p:sldId id="276" r:id="rId11"/>
    <p:sldId id="277" r:id="rId12"/>
    <p:sldId id="263" r:id="rId13"/>
    <p:sldId id="264" r:id="rId14"/>
    <p:sldId id="265" r:id="rId15"/>
    <p:sldId id="266" r:id="rId16"/>
    <p:sldId id="256" r:id="rId17"/>
    <p:sldId id="262" r:id="rId18"/>
    <p:sldId id="257" r:id="rId19"/>
    <p:sldId id="259" r:id="rId20"/>
    <p:sldId id="258" r:id="rId21"/>
    <p:sldId id="261" r:id="rId22"/>
    <p:sldId id="260" r:id="rId23"/>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98B2D-2BF1-400A-9E58-F7C62C5FA5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h-TH"/>
          </a:p>
        </p:txBody>
      </p:sp>
      <p:sp>
        <p:nvSpPr>
          <p:cNvPr id="3" name="Subtitle 2">
            <a:extLst>
              <a:ext uri="{FF2B5EF4-FFF2-40B4-BE49-F238E27FC236}">
                <a16:creationId xmlns:a16="http://schemas.microsoft.com/office/drawing/2014/main" id="{2D2D2FFE-CE28-4FAF-A2F7-1D2436F7AA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h-TH"/>
          </a:p>
        </p:txBody>
      </p:sp>
      <p:sp>
        <p:nvSpPr>
          <p:cNvPr id="4" name="Date Placeholder 3">
            <a:extLst>
              <a:ext uri="{FF2B5EF4-FFF2-40B4-BE49-F238E27FC236}">
                <a16:creationId xmlns:a16="http://schemas.microsoft.com/office/drawing/2014/main" id="{66AC03F0-AF85-49F0-9D11-ECDA6AF5C1D0}"/>
              </a:ext>
            </a:extLst>
          </p:cNvPr>
          <p:cNvSpPr>
            <a:spLocks noGrp="1"/>
          </p:cNvSpPr>
          <p:nvPr>
            <p:ph type="dt" sz="half" idx="10"/>
          </p:nvPr>
        </p:nvSpPr>
        <p:spPr/>
        <p:txBody>
          <a:bodyPr/>
          <a:lstStyle/>
          <a:p>
            <a:fld id="{6B72E30F-76CF-49F8-A896-21335F2E8ECF}" type="datetimeFigureOut">
              <a:rPr lang="th-TH" smtClean="0"/>
              <a:t>25/02/63</a:t>
            </a:fld>
            <a:endParaRPr lang="th-TH"/>
          </a:p>
        </p:txBody>
      </p:sp>
      <p:sp>
        <p:nvSpPr>
          <p:cNvPr id="5" name="Footer Placeholder 4">
            <a:extLst>
              <a:ext uri="{FF2B5EF4-FFF2-40B4-BE49-F238E27FC236}">
                <a16:creationId xmlns:a16="http://schemas.microsoft.com/office/drawing/2014/main" id="{0D212DB0-A12F-4943-A20F-A566AB7225AE}"/>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3B444759-1194-4AEA-B3C3-8BB97CEAD61B}"/>
              </a:ext>
            </a:extLst>
          </p:cNvPr>
          <p:cNvSpPr>
            <a:spLocks noGrp="1"/>
          </p:cNvSpPr>
          <p:nvPr>
            <p:ph type="sldNum" sz="quarter" idx="12"/>
          </p:nvPr>
        </p:nvSpPr>
        <p:spPr/>
        <p:txBody>
          <a:bodyPr/>
          <a:lstStyle/>
          <a:p>
            <a:fld id="{BDB52C23-8634-47EC-BD14-AF0BB51DB9B5}" type="slidenum">
              <a:rPr lang="th-TH" smtClean="0"/>
              <a:t>‹#›</a:t>
            </a:fld>
            <a:endParaRPr lang="th-TH"/>
          </a:p>
        </p:txBody>
      </p:sp>
    </p:spTree>
    <p:extLst>
      <p:ext uri="{BB962C8B-B14F-4D97-AF65-F5344CB8AC3E}">
        <p14:creationId xmlns:p14="http://schemas.microsoft.com/office/powerpoint/2010/main" val="765475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8F88-C182-4783-A159-A1B6589AF6AB}"/>
              </a:ext>
            </a:extLst>
          </p:cNvPr>
          <p:cNvSpPr>
            <a:spLocks noGrp="1"/>
          </p:cNvSpPr>
          <p:nvPr>
            <p:ph type="title"/>
          </p:nvPr>
        </p:nvSpPr>
        <p:spPr/>
        <p:txBody>
          <a:bodyPr/>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EB9C283C-8E6A-4638-9AB7-4C8B5166E4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44FBF0E2-FB9A-4CCB-8860-7F3139FB17D4}"/>
              </a:ext>
            </a:extLst>
          </p:cNvPr>
          <p:cNvSpPr>
            <a:spLocks noGrp="1"/>
          </p:cNvSpPr>
          <p:nvPr>
            <p:ph type="dt" sz="half" idx="10"/>
          </p:nvPr>
        </p:nvSpPr>
        <p:spPr/>
        <p:txBody>
          <a:bodyPr/>
          <a:lstStyle/>
          <a:p>
            <a:fld id="{6B72E30F-76CF-49F8-A896-21335F2E8ECF}" type="datetimeFigureOut">
              <a:rPr lang="th-TH" smtClean="0"/>
              <a:t>25/02/63</a:t>
            </a:fld>
            <a:endParaRPr lang="th-TH"/>
          </a:p>
        </p:txBody>
      </p:sp>
      <p:sp>
        <p:nvSpPr>
          <p:cNvPr id="5" name="Footer Placeholder 4">
            <a:extLst>
              <a:ext uri="{FF2B5EF4-FFF2-40B4-BE49-F238E27FC236}">
                <a16:creationId xmlns:a16="http://schemas.microsoft.com/office/drawing/2014/main" id="{8652B620-CA2B-4B26-9183-EF358F90D186}"/>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87557DDF-7BCE-42DC-B7E6-3DB814AC3318}"/>
              </a:ext>
            </a:extLst>
          </p:cNvPr>
          <p:cNvSpPr>
            <a:spLocks noGrp="1"/>
          </p:cNvSpPr>
          <p:nvPr>
            <p:ph type="sldNum" sz="quarter" idx="12"/>
          </p:nvPr>
        </p:nvSpPr>
        <p:spPr/>
        <p:txBody>
          <a:bodyPr/>
          <a:lstStyle/>
          <a:p>
            <a:fld id="{BDB52C23-8634-47EC-BD14-AF0BB51DB9B5}" type="slidenum">
              <a:rPr lang="th-TH" smtClean="0"/>
              <a:t>‹#›</a:t>
            </a:fld>
            <a:endParaRPr lang="th-TH"/>
          </a:p>
        </p:txBody>
      </p:sp>
    </p:spTree>
    <p:extLst>
      <p:ext uri="{BB962C8B-B14F-4D97-AF65-F5344CB8AC3E}">
        <p14:creationId xmlns:p14="http://schemas.microsoft.com/office/powerpoint/2010/main" val="1008421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E09C2F-4439-41F0-BD20-17C0C68A33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124A67BA-8446-4FCB-8B97-C3CC2FBC3D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5E1B4731-6C60-44F5-A1A6-546F46204B3E}"/>
              </a:ext>
            </a:extLst>
          </p:cNvPr>
          <p:cNvSpPr>
            <a:spLocks noGrp="1"/>
          </p:cNvSpPr>
          <p:nvPr>
            <p:ph type="dt" sz="half" idx="10"/>
          </p:nvPr>
        </p:nvSpPr>
        <p:spPr/>
        <p:txBody>
          <a:bodyPr/>
          <a:lstStyle/>
          <a:p>
            <a:fld id="{6B72E30F-76CF-49F8-A896-21335F2E8ECF}" type="datetimeFigureOut">
              <a:rPr lang="th-TH" smtClean="0"/>
              <a:t>25/02/63</a:t>
            </a:fld>
            <a:endParaRPr lang="th-TH"/>
          </a:p>
        </p:txBody>
      </p:sp>
      <p:sp>
        <p:nvSpPr>
          <p:cNvPr id="5" name="Footer Placeholder 4">
            <a:extLst>
              <a:ext uri="{FF2B5EF4-FFF2-40B4-BE49-F238E27FC236}">
                <a16:creationId xmlns:a16="http://schemas.microsoft.com/office/drawing/2014/main" id="{5731418A-4CD7-4CF9-8F1C-96DD93238CD1}"/>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686A3765-DBA8-44E1-9CC3-D4F50D0ECA8E}"/>
              </a:ext>
            </a:extLst>
          </p:cNvPr>
          <p:cNvSpPr>
            <a:spLocks noGrp="1"/>
          </p:cNvSpPr>
          <p:nvPr>
            <p:ph type="sldNum" sz="quarter" idx="12"/>
          </p:nvPr>
        </p:nvSpPr>
        <p:spPr/>
        <p:txBody>
          <a:bodyPr/>
          <a:lstStyle/>
          <a:p>
            <a:fld id="{BDB52C23-8634-47EC-BD14-AF0BB51DB9B5}" type="slidenum">
              <a:rPr lang="th-TH" smtClean="0"/>
              <a:t>‹#›</a:t>
            </a:fld>
            <a:endParaRPr lang="th-TH"/>
          </a:p>
        </p:txBody>
      </p:sp>
    </p:spTree>
    <p:extLst>
      <p:ext uri="{BB962C8B-B14F-4D97-AF65-F5344CB8AC3E}">
        <p14:creationId xmlns:p14="http://schemas.microsoft.com/office/powerpoint/2010/main" val="805594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24D03-EA8D-4740-8ED9-D797947C6550}"/>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70C37ECE-1650-4940-9914-DA6D1F69D42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216E534C-5FC8-4FD2-80F6-B792B0FA7464}"/>
              </a:ext>
            </a:extLst>
          </p:cNvPr>
          <p:cNvSpPr>
            <a:spLocks noGrp="1"/>
          </p:cNvSpPr>
          <p:nvPr>
            <p:ph type="dt" sz="half" idx="10"/>
          </p:nvPr>
        </p:nvSpPr>
        <p:spPr/>
        <p:txBody>
          <a:bodyPr/>
          <a:lstStyle/>
          <a:p>
            <a:fld id="{6B72E30F-76CF-49F8-A896-21335F2E8ECF}" type="datetimeFigureOut">
              <a:rPr lang="th-TH" smtClean="0"/>
              <a:t>25/02/63</a:t>
            </a:fld>
            <a:endParaRPr lang="th-TH"/>
          </a:p>
        </p:txBody>
      </p:sp>
      <p:sp>
        <p:nvSpPr>
          <p:cNvPr id="5" name="Footer Placeholder 4">
            <a:extLst>
              <a:ext uri="{FF2B5EF4-FFF2-40B4-BE49-F238E27FC236}">
                <a16:creationId xmlns:a16="http://schemas.microsoft.com/office/drawing/2014/main" id="{93F3B0E7-1BC0-4957-ADAF-31223D2057F1}"/>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31033450-DBE3-42C8-8DCC-AE9E8B7BE565}"/>
              </a:ext>
            </a:extLst>
          </p:cNvPr>
          <p:cNvSpPr>
            <a:spLocks noGrp="1"/>
          </p:cNvSpPr>
          <p:nvPr>
            <p:ph type="sldNum" sz="quarter" idx="12"/>
          </p:nvPr>
        </p:nvSpPr>
        <p:spPr/>
        <p:txBody>
          <a:bodyPr/>
          <a:lstStyle/>
          <a:p>
            <a:fld id="{BDB52C23-8634-47EC-BD14-AF0BB51DB9B5}" type="slidenum">
              <a:rPr lang="th-TH" smtClean="0"/>
              <a:t>‹#›</a:t>
            </a:fld>
            <a:endParaRPr lang="th-TH"/>
          </a:p>
        </p:txBody>
      </p:sp>
    </p:spTree>
    <p:extLst>
      <p:ext uri="{BB962C8B-B14F-4D97-AF65-F5344CB8AC3E}">
        <p14:creationId xmlns:p14="http://schemas.microsoft.com/office/powerpoint/2010/main" val="416029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40C67-BE46-4C75-AAF2-3F840EC25E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h-TH"/>
          </a:p>
        </p:txBody>
      </p:sp>
      <p:sp>
        <p:nvSpPr>
          <p:cNvPr id="3" name="Text Placeholder 2">
            <a:extLst>
              <a:ext uri="{FF2B5EF4-FFF2-40B4-BE49-F238E27FC236}">
                <a16:creationId xmlns:a16="http://schemas.microsoft.com/office/drawing/2014/main" id="{A21A046E-A795-47B3-95F0-573345E40D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B2C4DD3-251A-4462-BD86-FC120FB125B2}"/>
              </a:ext>
            </a:extLst>
          </p:cNvPr>
          <p:cNvSpPr>
            <a:spLocks noGrp="1"/>
          </p:cNvSpPr>
          <p:nvPr>
            <p:ph type="dt" sz="half" idx="10"/>
          </p:nvPr>
        </p:nvSpPr>
        <p:spPr/>
        <p:txBody>
          <a:bodyPr/>
          <a:lstStyle/>
          <a:p>
            <a:fld id="{6B72E30F-76CF-49F8-A896-21335F2E8ECF}" type="datetimeFigureOut">
              <a:rPr lang="th-TH" smtClean="0"/>
              <a:t>25/02/63</a:t>
            </a:fld>
            <a:endParaRPr lang="th-TH"/>
          </a:p>
        </p:txBody>
      </p:sp>
      <p:sp>
        <p:nvSpPr>
          <p:cNvPr id="5" name="Footer Placeholder 4">
            <a:extLst>
              <a:ext uri="{FF2B5EF4-FFF2-40B4-BE49-F238E27FC236}">
                <a16:creationId xmlns:a16="http://schemas.microsoft.com/office/drawing/2014/main" id="{40B9A9A7-1DF2-4E78-85B4-78FE9020E24E}"/>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541AC75F-94F6-42A9-968E-4D6C4012DDA4}"/>
              </a:ext>
            </a:extLst>
          </p:cNvPr>
          <p:cNvSpPr>
            <a:spLocks noGrp="1"/>
          </p:cNvSpPr>
          <p:nvPr>
            <p:ph type="sldNum" sz="quarter" idx="12"/>
          </p:nvPr>
        </p:nvSpPr>
        <p:spPr/>
        <p:txBody>
          <a:bodyPr/>
          <a:lstStyle/>
          <a:p>
            <a:fld id="{BDB52C23-8634-47EC-BD14-AF0BB51DB9B5}" type="slidenum">
              <a:rPr lang="th-TH" smtClean="0"/>
              <a:t>‹#›</a:t>
            </a:fld>
            <a:endParaRPr lang="th-TH"/>
          </a:p>
        </p:txBody>
      </p:sp>
    </p:spTree>
    <p:extLst>
      <p:ext uri="{BB962C8B-B14F-4D97-AF65-F5344CB8AC3E}">
        <p14:creationId xmlns:p14="http://schemas.microsoft.com/office/powerpoint/2010/main" val="386010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3103-A882-418B-B1AE-1D063533349B}"/>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DD764D7E-60F1-474D-9117-1E1F9D774CF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a:extLst>
              <a:ext uri="{FF2B5EF4-FFF2-40B4-BE49-F238E27FC236}">
                <a16:creationId xmlns:a16="http://schemas.microsoft.com/office/drawing/2014/main" id="{ACD84916-9E86-4625-A951-2A1E0BAD6D5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Date Placeholder 4">
            <a:extLst>
              <a:ext uri="{FF2B5EF4-FFF2-40B4-BE49-F238E27FC236}">
                <a16:creationId xmlns:a16="http://schemas.microsoft.com/office/drawing/2014/main" id="{19C29054-2912-4EF1-BE99-F4B606BC9488}"/>
              </a:ext>
            </a:extLst>
          </p:cNvPr>
          <p:cNvSpPr>
            <a:spLocks noGrp="1"/>
          </p:cNvSpPr>
          <p:nvPr>
            <p:ph type="dt" sz="half" idx="10"/>
          </p:nvPr>
        </p:nvSpPr>
        <p:spPr/>
        <p:txBody>
          <a:bodyPr/>
          <a:lstStyle/>
          <a:p>
            <a:fld id="{6B72E30F-76CF-49F8-A896-21335F2E8ECF}" type="datetimeFigureOut">
              <a:rPr lang="th-TH" smtClean="0"/>
              <a:t>25/02/63</a:t>
            </a:fld>
            <a:endParaRPr lang="th-TH"/>
          </a:p>
        </p:txBody>
      </p:sp>
      <p:sp>
        <p:nvSpPr>
          <p:cNvPr id="6" name="Footer Placeholder 5">
            <a:extLst>
              <a:ext uri="{FF2B5EF4-FFF2-40B4-BE49-F238E27FC236}">
                <a16:creationId xmlns:a16="http://schemas.microsoft.com/office/drawing/2014/main" id="{E069A02E-F4FB-4D21-BC7F-BB4E41CE9C0C}"/>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60516EA6-0AB6-48C1-9384-8C6DCA2A9DE1}"/>
              </a:ext>
            </a:extLst>
          </p:cNvPr>
          <p:cNvSpPr>
            <a:spLocks noGrp="1"/>
          </p:cNvSpPr>
          <p:nvPr>
            <p:ph type="sldNum" sz="quarter" idx="12"/>
          </p:nvPr>
        </p:nvSpPr>
        <p:spPr/>
        <p:txBody>
          <a:bodyPr/>
          <a:lstStyle/>
          <a:p>
            <a:fld id="{BDB52C23-8634-47EC-BD14-AF0BB51DB9B5}" type="slidenum">
              <a:rPr lang="th-TH" smtClean="0"/>
              <a:t>‹#›</a:t>
            </a:fld>
            <a:endParaRPr lang="th-TH"/>
          </a:p>
        </p:txBody>
      </p:sp>
    </p:spTree>
    <p:extLst>
      <p:ext uri="{BB962C8B-B14F-4D97-AF65-F5344CB8AC3E}">
        <p14:creationId xmlns:p14="http://schemas.microsoft.com/office/powerpoint/2010/main" val="198667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C8A9-0493-4BC4-ADD8-5CBF1F6160BF}"/>
              </a:ext>
            </a:extLst>
          </p:cNvPr>
          <p:cNvSpPr>
            <a:spLocks noGrp="1"/>
          </p:cNvSpPr>
          <p:nvPr>
            <p:ph type="title"/>
          </p:nvPr>
        </p:nvSpPr>
        <p:spPr>
          <a:xfrm>
            <a:off x="839788" y="365125"/>
            <a:ext cx="10515600" cy="1325563"/>
          </a:xfrm>
        </p:spPr>
        <p:txBody>
          <a:bodyPr/>
          <a:lstStyle/>
          <a:p>
            <a:r>
              <a:rPr lang="en-US"/>
              <a:t>Click to edit Master title style</a:t>
            </a:r>
            <a:endParaRPr lang="th-TH"/>
          </a:p>
        </p:txBody>
      </p:sp>
      <p:sp>
        <p:nvSpPr>
          <p:cNvPr id="3" name="Text Placeholder 2">
            <a:extLst>
              <a:ext uri="{FF2B5EF4-FFF2-40B4-BE49-F238E27FC236}">
                <a16:creationId xmlns:a16="http://schemas.microsoft.com/office/drawing/2014/main" id="{0D075E5C-BBA9-4AA3-8617-A6B86BD71A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DC962B9-8A6F-423F-A42A-6CE14D60C2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a:extLst>
              <a:ext uri="{FF2B5EF4-FFF2-40B4-BE49-F238E27FC236}">
                <a16:creationId xmlns:a16="http://schemas.microsoft.com/office/drawing/2014/main" id="{DB2BFC34-5A82-4F9E-BE98-E8D16D4C88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84DC45-F584-4CC4-AA1F-1E2D792C6B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Date Placeholder 6">
            <a:extLst>
              <a:ext uri="{FF2B5EF4-FFF2-40B4-BE49-F238E27FC236}">
                <a16:creationId xmlns:a16="http://schemas.microsoft.com/office/drawing/2014/main" id="{50CA33AF-2534-4921-B2E6-FA8918B3F2FA}"/>
              </a:ext>
            </a:extLst>
          </p:cNvPr>
          <p:cNvSpPr>
            <a:spLocks noGrp="1"/>
          </p:cNvSpPr>
          <p:nvPr>
            <p:ph type="dt" sz="half" idx="10"/>
          </p:nvPr>
        </p:nvSpPr>
        <p:spPr/>
        <p:txBody>
          <a:bodyPr/>
          <a:lstStyle/>
          <a:p>
            <a:fld id="{6B72E30F-76CF-49F8-A896-21335F2E8ECF}" type="datetimeFigureOut">
              <a:rPr lang="th-TH" smtClean="0"/>
              <a:t>25/02/63</a:t>
            </a:fld>
            <a:endParaRPr lang="th-TH"/>
          </a:p>
        </p:txBody>
      </p:sp>
      <p:sp>
        <p:nvSpPr>
          <p:cNvPr id="8" name="Footer Placeholder 7">
            <a:extLst>
              <a:ext uri="{FF2B5EF4-FFF2-40B4-BE49-F238E27FC236}">
                <a16:creationId xmlns:a16="http://schemas.microsoft.com/office/drawing/2014/main" id="{6F6BC25B-5FA3-4BF6-B7B3-B9BB122CE26A}"/>
              </a:ext>
            </a:extLst>
          </p:cNvPr>
          <p:cNvSpPr>
            <a:spLocks noGrp="1"/>
          </p:cNvSpPr>
          <p:nvPr>
            <p:ph type="ftr" sz="quarter" idx="11"/>
          </p:nvPr>
        </p:nvSpPr>
        <p:spPr/>
        <p:txBody>
          <a:bodyPr/>
          <a:lstStyle/>
          <a:p>
            <a:endParaRPr lang="th-TH"/>
          </a:p>
        </p:txBody>
      </p:sp>
      <p:sp>
        <p:nvSpPr>
          <p:cNvPr id="9" name="Slide Number Placeholder 8">
            <a:extLst>
              <a:ext uri="{FF2B5EF4-FFF2-40B4-BE49-F238E27FC236}">
                <a16:creationId xmlns:a16="http://schemas.microsoft.com/office/drawing/2014/main" id="{E625D613-30EC-49DE-9455-99CB39DEB35F}"/>
              </a:ext>
            </a:extLst>
          </p:cNvPr>
          <p:cNvSpPr>
            <a:spLocks noGrp="1"/>
          </p:cNvSpPr>
          <p:nvPr>
            <p:ph type="sldNum" sz="quarter" idx="12"/>
          </p:nvPr>
        </p:nvSpPr>
        <p:spPr/>
        <p:txBody>
          <a:bodyPr/>
          <a:lstStyle/>
          <a:p>
            <a:fld id="{BDB52C23-8634-47EC-BD14-AF0BB51DB9B5}" type="slidenum">
              <a:rPr lang="th-TH" smtClean="0"/>
              <a:t>‹#›</a:t>
            </a:fld>
            <a:endParaRPr lang="th-TH"/>
          </a:p>
        </p:txBody>
      </p:sp>
    </p:spTree>
    <p:extLst>
      <p:ext uri="{BB962C8B-B14F-4D97-AF65-F5344CB8AC3E}">
        <p14:creationId xmlns:p14="http://schemas.microsoft.com/office/powerpoint/2010/main" val="4218125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A3214-5C44-40EB-B5D1-FD1EF4B86CEF}"/>
              </a:ext>
            </a:extLst>
          </p:cNvPr>
          <p:cNvSpPr>
            <a:spLocks noGrp="1"/>
          </p:cNvSpPr>
          <p:nvPr>
            <p:ph type="title"/>
          </p:nvPr>
        </p:nvSpPr>
        <p:spPr/>
        <p:txBody>
          <a:bodyPr/>
          <a:lstStyle/>
          <a:p>
            <a:r>
              <a:rPr lang="en-US"/>
              <a:t>Click to edit Master title style</a:t>
            </a:r>
            <a:endParaRPr lang="th-TH"/>
          </a:p>
        </p:txBody>
      </p:sp>
      <p:sp>
        <p:nvSpPr>
          <p:cNvPr id="3" name="Date Placeholder 2">
            <a:extLst>
              <a:ext uri="{FF2B5EF4-FFF2-40B4-BE49-F238E27FC236}">
                <a16:creationId xmlns:a16="http://schemas.microsoft.com/office/drawing/2014/main" id="{A9FA3E64-E22A-4297-B658-23C3A5609156}"/>
              </a:ext>
            </a:extLst>
          </p:cNvPr>
          <p:cNvSpPr>
            <a:spLocks noGrp="1"/>
          </p:cNvSpPr>
          <p:nvPr>
            <p:ph type="dt" sz="half" idx="10"/>
          </p:nvPr>
        </p:nvSpPr>
        <p:spPr/>
        <p:txBody>
          <a:bodyPr/>
          <a:lstStyle/>
          <a:p>
            <a:fld id="{6B72E30F-76CF-49F8-A896-21335F2E8ECF}" type="datetimeFigureOut">
              <a:rPr lang="th-TH" smtClean="0"/>
              <a:t>25/02/63</a:t>
            </a:fld>
            <a:endParaRPr lang="th-TH"/>
          </a:p>
        </p:txBody>
      </p:sp>
      <p:sp>
        <p:nvSpPr>
          <p:cNvPr id="4" name="Footer Placeholder 3">
            <a:extLst>
              <a:ext uri="{FF2B5EF4-FFF2-40B4-BE49-F238E27FC236}">
                <a16:creationId xmlns:a16="http://schemas.microsoft.com/office/drawing/2014/main" id="{5D8F19A8-DC0B-4909-B430-D06E816A61B0}"/>
              </a:ext>
            </a:extLst>
          </p:cNvPr>
          <p:cNvSpPr>
            <a:spLocks noGrp="1"/>
          </p:cNvSpPr>
          <p:nvPr>
            <p:ph type="ftr" sz="quarter" idx="11"/>
          </p:nvPr>
        </p:nvSpPr>
        <p:spPr/>
        <p:txBody>
          <a:bodyPr/>
          <a:lstStyle/>
          <a:p>
            <a:endParaRPr lang="th-TH"/>
          </a:p>
        </p:txBody>
      </p:sp>
      <p:sp>
        <p:nvSpPr>
          <p:cNvPr id="5" name="Slide Number Placeholder 4">
            <a:extLst>
              <a:ext uri="{FF2B5EF4-FFF2-40B4-BE49-F238E27FC236}">
                <a16:creationId xmlns:a16="http://schemas.microsoft.com/office/drawing/2014/main" id="{53F17F13-E95B-4213-A8E3-26B0E66BAA21}"/>
              </a:ext>
            </a:extLst>
          </p:cNvPr>
          <p:cNvSpPr>
            <a:spLocks noGrp="1"/>
          </p:cNvSpPr>
          <p:nvPr>
            <p:ph type="sldNum" sz="quarter" idx="12"/>
          </p:nvPr>
        </p:nvSpPr>
        <p:spPr/>
        <p:txBody>
          <a:bodyPr/>
          <a:lstStyle/>
          <a:p>
            <a:fld id="{BDB52C23-8634-47EC-BD14-AF0BB51DB9B5}" type="slidenum">
              <a:rPr lang="th-TH" smtClean="0"/>
              <a:t>‹#›</a:t>
            </a:fld>
            <a:endParaRPr lang="th-TH"/>
          </a:p>
        </p:txBody>
      </p:sp>
    </p:spTree>
    <p:extLst>
      <p:ext uri="{BB962C8B-B14F-4D97-AF65-F5344CB8AC3E}">
        <p14:creationId xmlns:p14="http://schemas.microsoft.com/office/powerpoint/2010/main" val="83525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A07FB9-35DF-470F-B4E7-145A59908919}"/>
              </a:ext>
            </a:extLst>
          </p:cNvPr>
          <p:cNvSpPr>
            <a:spLocks noGrp="1"/>
          </p:cNvSpPr>
          <p:nvPr>
            <p:ph type="dt" sz="half" idx="10"/>
          </p:nvPr>
        </p:nvSpPr>
        <p:spPr/>
        <p:txBody>
          <a:bodyPr/>
          <a:lstStyle/>
          <a:p>
            <a:fld id="{6B72E30F-76CF-49F8-A896-21335F2E8ECF}" type="datetimeFigureOut">
              <a:rPr lang="th-TH" smtClean="0"/>
              <a:t>25/02/63</a:t>
            </a:fld>
            <a:endParaRPr lang="th-TH"/>
          </a:p>
        </p:txBody>
      </p:sp>
      <p:sp>
        <p:nvSpPr>
          <p:cNvPr id="3" name="Footer Placeholder 2">
            <a:extLst>
              <a:ext uri="{FF2B5EF4-FFF2-40B4-BE49-F238E27FC236}">
                <a16:creationId xmlns:a16="http://schemas.microsoft.com/office/drawing/2014/main" id="{841AD58B-D0A6-461D-AD1B-2578F970990E}"/>
              </a:ext>
            </a:extLst>
          </p:cNvPr>
          <p:cNvSpPr>
            <a:spLocks noGrp="1"/>
          </p:cNvSpPr>
          <p:nvPr>
            <p:ph type="ftr" sz="quarter" idx="11"/>
          </p:nvPr>
        </p:nvSpPr>
        <p:spPr/>
        <p:txBody>
          <a:bodyPr/>
          <a:lstStyle/>
          <a:p>
            <a:endParaRPr lang="th-TH"/>
          </a:p>
        </p:txBody>
      </p:sp>
      <p:sp>
        <p:nvSpPr>
          <p:cNvPr id="4" name="Slide Number Placeholder 3">
            <a:extLst>
              <a:ext uri="{FF2B5EF4-FFF2-40B4-BE49-F238E27FC236}">
                <a16:creationId xmlns:a16="http://schemas.microsoft.com/office/drawing/2014/main" id="{67F07286-C81D-4CC3-916A-85AD681FEA8E}"/>
              </a:ext>
            </a:extLst>
          </p:cNvPr>
          <p:cNvSpPr>
            <a:spLocks noGrp="1"/>
          </p:cNvSpPr>
          <p:nvPr>
            <p:ph type="sldNum" sz="quarter" idx="12"/>
          </p:nvPr>
        </p:nvSpPr>
        <p:spPr/>
        <p:txBody>
          <a:bodyPr/>
          <a:lstStyle/>
          <a:p>
            <a:fld id="{BDB52C23-8634-47EC-BD14-AF0BB51DB9B5}" type="slidenum">
              <a:rPr lang="th-TH" smtClean="0"/>
              <a:t>‹#›</a:t>
            </a:fld>
            <a:endParaRPr lang="th-TH"/>
          </a:p>
        </p:txBody>
      </p:sp>
    </p:spTree>
    <p:extLst>
      <p:ext uri="{BB962C8B-B14F-4D97-AF65-F5344CB8AC3E}">
        <p14:creationId xmlns:p14="http://schemas.microsoft.com/office/powerpoint/2010/main" val="1742489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D73B-9005-468F-AF53-EABEEBD805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Content Placeholder 2">
            <a:extLst>
              <a:ext uri="{FF2B5EF4-FFF2-40B4-BE49-F238E27FC236}">
                <a16:creationId xmlns:a16="http://schemas.microsoft.com/office/drawing/2014/main" id="{703957D6-D495-4623-A5AD-4F1C66308B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a:extLst>
              <a:ext uri="{FF2B5EF4-FFF2-40B4-BE49-F238E27FC236}">
                <a16:creationId xmlns:a16="http://schemas.microsoft.com/office/drawing/2014/main" id="{ADF336C4-B55F-4F65-A045-7F83CE90C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6D0E0B-673C-43F0-8DD3-BA0878A7A82F}"/>
              </a:ext>
            </a:extLst>
          </p:cNvPr>
          <p:cNvSpPr>
            <a:spLocks noGrp="1"/>
          </p:cNvSpPr>
          <p:nvPr>
            <p:ph type="dt" sz="half" idx="10"/>
          </p:nvPr>
        </p:nvSpPr>
        <p:spPr/>
        <p:txBody>
          <a:bodyPr/>
          <a:lstStyle/>
          <a:p>
            <a:fld id="{6B72E30F-76CF-49F8-A896-21335F2E8ECF}" type="datetimeFigureOut">
              <a:rPr lang="th-TH" smtClean="0"/>
              <a:t>25/02/63</a:t>
            </a:fld>
            <a:endParaRPr lang="th-TH"/>
          </a:p>
        </p:txBody>
      </p:sp>
      <p:sp>
        <p:nvSpPr>
          <p:cNvPr id="6" name="Footer Placeholder 5">
            <a:extLst>
              <a:ext uri="{FF2B5EF4-FFF2-40B4-BE49-F238E27FC236}">
                <a16:creationId xmlns:a16="http://schemas.microsoft.com/office/drawing/2014/main" id="{AE344E15-DC86-45E3-A256-583B59C670C2}"/>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531067B5-D682-44C1-A71F-890DA0C86D41}"/>
              </a:ext>
            </a:extLst>
          </p:cNvPr>
          <p:cNvSpPr>
            <a:spLocks noGrp="1"/>
          </p:cNvSpPr>
          <p:nvPr>
            <p:ph type="sldNum" sz="quarter" idx="12"/>
          </p:nvPr>
        </p:nvSpPr>
        <p:spPr/>
        <p:txBody>
          <a:bodyPr/>
          <a:lstStyle/>
          <a:p>
            <a:fld id="{BDB52C23-8634-47EC-BD14-AF0BB51DB9B5}" type="slidenum">
              <a:rPr lang="th-TH" smtClean="0"/>
              <a:t>‹#›</a:t>
            </a:fld>
            <a:endParaRPr lang="th-TH"/>
          </a:p>
        </p:txBody>
      </p:sp>
    </p:spTree>
    <p:extLst>
      <p:ext uri="{BB962C8B-B14F-4D97-AF65-F5344CB8AC3E}">
        <p14:creationId xmlns:p14="http://schemas.microsoft.com/office/powerpoint/2010/main" val="3438324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8B9A-CAA7-4A66-9BF0-F193878980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Picture Placeholder 2">
            <a:extLst>
              <a:ext uri="{FF2B5EF4-FFF2-40B4-BE49-F238E27FC236}">
                <a16:creationId xmlns:a16="http://schemas.microsoft.com/office/drawing/2014/main" id="{59FD61D5-0408-4284-8D2E-97EBDA9BAC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a:extLst>
              <a:ext uri="{FF2B5EF4-FFF2-40B4-BE49-F238E27FC236}">
                <a16:creationId xmlns:a16="http://schemas.microsoft.com/office/drawing/2014/main" id="{3A816FAE-A3CD-4F61-A57E-FEBE6F041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EB044D-5307-4BA2-8B42-5BB0E8E7B2A9}"/>
              </a:ext>
            </a:extLst>
          </p:cNvPr>
          <p:cNvSpPr>
            <a:spLocks noGrp="1"/>
          </p:cNvSpPr>
          <p:nvPr>
            <p:ph type="dt" sz="half" idx="10"/>
          </p:nvPr>
        </p:nvSpPr>
        <p:spPr/>
        <p:txBody>
          <a:bodyPr/>
          <a:lstStyle/>
          <a:p>
            <a:fld id="{6B72E30F-76CF-49F8-A896-21335F2E8ECF}" type="datetimeFigureOut">
              <a:rPr lang="th-TH" smtClean="0"/>
              <a:t>25/02/63</a:t>
            </a:fld>
            <a:endParaRPr lang="th-TH"/>
          </a:p>
        </p:txBody>
      </p:sp>
      <p:sp>
        <p:nvSpPr>
          <p:cNvPr id="6" name="Footer Placeholder 5">
            <a:extLst>
              <a:ext uri="{FF2B5EF4-FFF2-40B4-BE49-F238E27FC236}">
                <a16:creationId xmlns:a16="http://schemas.microsoft.com/office/drawing/2014/main" id="{BCBDA2A0-2623-4017-8701-4E27EECF45BA}"/>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4E1192AC-604D-451A-B468-6ABC1617983F}"/>
              </a:ext>
            </a:extLst>
          </p:cNvPr>
          <p:cNvSpPr>
            <a:spLocks noGrp="1"/>
          </p:cNvSpPr>
          <p:nvPr>
            <p:ph type="sldNum" sz="quarter" idx="12"/>
          </p:nvPr>
        </p:nvSpPr>
        <p:spPr/>
        <p:txBody>
          <a:bodyPr/>
          <a:lstStyle/>
          <a:p>
            <a:fld id="{BDB52C23-8634-47EC-BD14-AF0BB51DB9B5}" type="slidenum">
              <a:rPr lang="th-TH" smtClean="0"/>
              <a:t>‹#›</a:t>
            </a:fld>
            <a:endParaRPr lang="th-TH"/>
          </a:p>
        </p:txBody>
      </p:sp>
    </p:spTree>
    <p:extLst>
      <p:ext uri="{BB962C8B-B14F-4D97-AF65-F5344CB8AC3E}">
        <p14:creationId xmlns:p14="http://schemas.microsoft.com/office/powerpoint/2010/main" val="1896218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710221-CA08-4FB2-A63D-DB7D541FF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85F5B243-0BE6-4E92-B2B9-905B4E1CCD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54B95AE8-CB38-4DBC-A0D1-5C3862F67B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72E30F-76CF-49F8-A896-21335F2E8ECF}" type="datetimeFigureOut">
              <a:rPr lang="th-TH" smtClean="0"/>
              <a:t>25/02/63</a:t>
            </a:fld>
            <a:endParaRPr lang="th-TH"/>
          </a:p>
        </p:txBody>
      </p:sp>
      <p:sp>
        <p:nvSpPr>
          <p:cNvPr id="5" name="Footer Placeholder 4">
            <a:extLst>
              <a:ext uri="{FF2B5EF4-FFF2-40B4-BE49-F238E27FC236}">
                <a16:creationId xmlns:a16="http://schemas.microsoft.com/office/drawing/2014/main" id="{CD443558-81A2-4723-81E0-BE40321E07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a:extLst>
              <a:ext uri="{FF2B5EF4-FFF2-40B4-BE49-F238E27FC236}">
                <a16:creationId xmlns:a16="http://schemas.microsoft.com/office/drawing/2014/main" id="{C7391023-AAF8-4C7C-89C6-4FC42C4028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B52C23-8634-47EC-BD14-AF0BB51DB9B5}" type="slidenum">
              <a:rPr lang="th-TH" smtClean="0"/>
              <a:t>‹#›</a:t>
            </a:fld>
            <a:endParaRPr lang="th-TH"/>
          </a:p>
        </p:txBody>
      </p:sp>
    </p:spTree>
    <p:extLst>
      <p:ext uri="{BB962C8B-B14F-4D97-AF65-F5344CB8AC3E}">
        <p14:creationId xmlns:p14="http://schemas.microsoft.com/office/powerpoint/2010/main" val="2061324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0.png"/><Relationship Id="rId1" Type="http://schemas.openxmlformats.org/officeDocument/2006/relationships/slideLayout" Target="../slideLayouts/slideLayout1.xml"/><Relationship Id="rId5" Type="http://schemas.openxmlformats.org/officeDocument/2006/relationships/image" Target="../media/image111.png"/><Relationship Id="rId4" Type="http://schemas.openxmlformats.org/officeDocument/2006/relationships/image" Target="../media/image6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17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C117A-076D-441E-A141-DD0E54A9B4D5}"/>
              </a:ext>
            </a:extLst>
          </p:cNvPr>
          <p:cNvSpPr>
            <a:spLocks noGrp="1"/>
          </p:cNvSpPr>
          <p:nvPr>
            <p:ph type="title"/>
          </p:nvPr>
        </p:nvSpPr>
        <p:spPr>
          <a:xfrm>
            <a:off x="968657" y="1136912"/>
            <a:ext cx="10515600" cy="1325563"/>
          </a:xfrm>
        </p:spPr>
        <p:txBody>
          <a:bodyPr>
            <a:normAutofit fontScale="90000"/>
          </a:bodyPr>
          <a:lstStyle/>
          <a:p>
            <a:pPr algn="ctr"/>
            <a:r>
              <a:rPr lang="en-US" b="1" dirty="0">
                <a:solidFill>
                  <a:srgbClr val="7030A0"/>
                </a:solidFill>
              </a:rPr>
              <a:t>ELECTRICAL NETWORK ANALYSIS</a:t>
            </a:r>
            <a:br>
              <a:rPr lang="en-US" b="1" dirty="0">
                <a:solidFill>
                  <a:srgbClr val="7030A0"/>
                </a:solidFill>
              </a:rPr>
            </a:br>
            <a:br>
              <a:rPr lang="en-US" b="1" dirty="0">
                <a:solidFill>
                  <a:srgbClr val="7030A0"/>
                </a:solidFill>
              </a:rPr>
            </a:br>
            <a:r>
              <a:rPr lang="en-US" b="1" dirty="0">
                <a:solidFill>
                  <a:srgbClr val="7030A0"/>
                </a:solidFill>
              </a:rPr>
              <a:t>3</a:t>
            </a:r>
            <a:r>
              <a:rPr lang="en-US" b="1" baseline="30000" dirty="0">
                <a:solidFill>
                  <a:srgbClr val="7030A0"/>
                </a:solidFill>
              </a:rPr>
              <a:t>rd</a:t>
            </a:r>
            <a:r>
              <a:rPr lang="en-US" b="1" dirty="0">
                <a:solidFill>
                  <a:srgbClr val="7030A0"/>
                </a:solidFill>
              </a:rPr>
              <a:t> Semester (3+1)</a:t>
            </a:r>
            <a:endParaRPr lang="th-TH" b="1" dirty="0">
              <a:solidFill>
                <a:srgbClr val="7030A0"/>
              </a:solidFill>
            </a:endParaRPr>
          </a:p>
        </p:txBody>
      </p:sp>
      <p:sp>
        <p:nvSpPr>
          <p:cNvPr id="3" name="Content Placeholder 2">
            <a:extLst>
              <a:ext uri="{FF2B5EF4-FFF2-40B4-BE49-F238E27FC236}">
                <a16:creationId xmlns:a16="http://schemas.microsoft.com/office/drawing/2014/main" id="{26E02FC4-7222-47D9-9670-D946394B3308}"/>
              </a:ext>
            </a:extLst>
          </p:cNvPr>
          <p:cNvSpPr>
            <a:spLocks noGrp="1"/>
          </p:cNvSpPr>
          <p:nvPr>
            <p:ph idx="1"/>
          </p:nvPr>
        </p:nvSpPr>
        <p:spPr>
          <a:xfrm>
            <a:off x="838200" y="2793533"/>
            <a:ext cx="10515600" cy="3383429"/>
          </a:xfrm>
        </p:spPr>
        <p:txBody>
          <a:bodyPr/>
          <a:lstStyle/>
          <a:p>
            <a:pPr marL="0" indent="0" algn="ctr">
              <a:buNone/>
            </a:pPr>
            <a:r>
              <a:rPr lang="en-US" dirty="0"/>
              <a:t>By</a:t>
            </a:r>
          </a:p>
          <a:p>
            <a:pPr marL="0" indent="0" algn="ctr">
              <a:buNone/>
            </a:pPr>
            <a:r>
              <a:rPr lang="en-US" dirty="0">
                <a:solidFill>
                  <a:schemeClr val="accent6">
                    <a:lumMod val="75000"/>
                  </a:schemeClr>
                </a:solidFill>
              </a:rPr>
              <a:t>Dr. Wazir Muhammad </a:t>
            </a:r>
            <a:r>
              <a:rPr lang="en-US" dirty="0" err="1">
                <a:solidFill>
                  <a:schemeClr val="accent6">
                    <a:lumMod val="75000"/>
                  </a:schemeClr>
                </a:solidFill>
              </a:rPr>
              <a:t>Laghari</a:t>
            </a:r>
            <a:endParaRPr lang="en-US" dirty="0">
              <a:solidFill>
                <a:schemeClr val="accent6">
                  <a:lumMod val="75000"/>
                </a:schemeClr>
              </a:solidFill>
            </a:endParaRPr>
          </a:p>
          <a:p>
            <a:pPr marL="0" indent="0" algn="ctr">
              <a:buNone/>
            </a:pPr>
            <a:r>
              <a:rPr lang="en-US" dirty="0">
                <a:solidFill>
                  <a:srgbClr val="0070C0"/>
                </a:solidFill>
              </a:rPr>
              <a:t>Electrical Engineering Department</a:t>
            </a:r>
          </a:p>
          <a:p>
            <a:pPr marL="0" indent="0" algn="ctr">
              <a:buNone/>
            </a:pPr>
            <a:r>
              <a:rPr lang="en-US" dirty="0">
                <a:solidFill>
                  <a:srgbClr val="0070C0"/>
                </a:solidFill>
              </a:rPr>
              <a:t>BUET, Khuzdar</a:t>
            </a:r>
            <a:endParaRPr lang="th-TH" dirty="0">
              <a:solidFill>
                <a:srgbClr val="0070C0"/>
              </a:solidFill>
            </a:endParaRPr>
          </a:p>
        </p:txBody>
      </p:sp>
    </p:spTree>
    <p:extLst>
      <p:ext uri="{BB962C8B-B14F-4D97-AF65-F5344CB8AC3E}">
        <p14:creationId xmlns:p14="http://schemas.microsoft.com/office/powerpoint/2010/main" val="2638337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EC5CAE-6C25-4884-B410-15A7776635CC}"/>
              </a:ext>
            </a:extLst>
          </p:cNvPr>
          <p:cNvPicPr>
            <a:picLocks noChangeAspect="1"/>
          </p:cNvPicPr>
          <p:nvPr/>
        </p:nvPicPr>
        <p:blipFill>
          <a:blip r:embed="rId2"/>
          <a:stretch>
            <a:fillRect/>
          </a:stretch>
        </p:blipFill>
        <p:spPr>
          <a:xfrm>
            <a:off x="350415" y="218943"/>
            <a:ext cx="11239500" cy="5648325"/>
          </a:xfrm>
          <a:prstGeom prst="rect">
            <a:avLst/>
          </a:prstGeom>
        </p:spPr>
      </p:pic>
      <p:pic>
        <p:nvPicPr>
          <p:cNvPr id="5" name="Picture 4">
            <a:extLst>
              <a:ext uri="{FF2B5EF4-FFF2-40B4-BE49-F238E27FC236}">
                <a16:creationId xmlns:a16="http://schemas.microsoft.com/office/drawing/2014/main" id="{C498FAA3-F438-48C6-A554-380D7D0342BF}"/>
              </a:ext>
            </a:extLst>
          </p:cNvPr>
          <p:cNvPicPr>
            <a:picLocks noChangeAspect="1"/>
          </p:cNvPicPr>
          <p:nvPr/>
        </p:nvPicPr>
        <p:blipFill>
          <a:blip r:embed="rId3"/>
          <a:stretch>
            <a:fillRect/>
          </a:stretch>
        </p:blipFill>
        <p:spPr>
          <a:xfrm>
            <a:off x="9009776" y="990732"/>
            <a:ext cx="2483142" cy="3753592"/>
          </a:xfrm>
          <a:prstGeom prst="rect">
            <a:avLst/>
          </a:prstGeom>
        </p:spPr>
      </p:pic>
    </p:spTree>
    <p:extLst>
      <p:ext uri="{BB962C8B-B14F-4D97-AF65-F5344CB8AC3E}">
        <p14:creationId xmlns:p14="http://schemas.microsoft.com/office/powerpoint/2010/main" val="3589331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07B887-E4CE-47D2-9436-3E83F6200774}"/>
              </a:ext>
            </a:extLst>
          </p:cNvPr>
          <p:cNvPicPr>
            <a:picLocks noChangeAspect="1"/>
          </p:cNvPicPr>
          <p:nvPr/>
        </p:nvPicPr>
        <p:blipFill>
          <a:blip r:embed="rId2"/>
          <a:stretch>
            <a:fillRect/>
          </a:stretch>
        </p:blipFill>
        <p:spPr>
          <a:xfrm>
            <a:off x="756844" y="669589"/>
            <a:ext cx="8362950" cy="4562475"/>
          </a:xfrm>
          <a:prstGeom prst="rect">
            <a:avLst/>
          </a:prstGeom>
        </p:spPr>
      </p:pic>
    </p:spTree>
    <p:extLst>
      <p:ext uri="{BB962C8B-B14F-4D97-AF65-F5344CB8AC3E}">
        <p14:creationId xmlns:p14="http://schemas.microsoft.com/office/powerpoint/2010/main" val="1144685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FE6F-DE3D-42F9-9B54-74780C31CB59}"/>
              </a:ext>
            </a:extLst>
          </p:cNvPr>
          <p:cNvSpPr>
            <a:spLocks noGrp="1"/>
          </p:cNvSpPr>
          <p:nvPr>
            <p:ph type="title"/>
          </p:nvPr>
        </p:nvSpPr>
        <p:spPr/>
        <p:txBody>
          <a:bodyPr/>
          <a:lstStyle/>
          <a:p>
            <a:pPr algn="ctr"/>
            <a:r>
              <a:rPr lang="en-US" b="1" dirty="0">
                <a:solidFill>
                  <a:srgbClr val="C00000"/>
                </a:solidFill>
              </a:rPr>
              <a:t>CIRCUIT/ELECTRICAL CIRCUIT</a:t>
            </a:r>
            <a:endParaRPr lang="th-TH" b="1" dirty="0">
              <a:solidFill>
                <a:srgbClr val="C00000"/>
              </a:solidFill>
            </a:endParaRPr>
          </a:p>
        </p:txBody>
      </p:sp>
      <p:sp>
        <p:nvSpPr>
          <p:cNvPr id="3" name="Content Placeholder 2">
            <a:extLst>
              <a:ext uri="{FF2B5EF4-FFF2-40B4-BE49-F238E27FC236}">
                <a16:creationId xmlns:a16="http://schemas.microsoft.com/office/drawing/2014/main" id="{4782A74F-48CB-45E9-BFA0-F40E7BA3D3B9}"/>
              </a:ext>
            </a:extLst>
          </p:cNvPr>
          <p:cNvSpPr>
            <a:spLocks noGrp="1"/>
          </p:cNvSpPr>
          <p:nvPr>
            <p:ph idx="1"/>
          </p:nvPr>
        </p:nvSpPr>
        <p:spPr>
          <a:xfrm>
            <a:off x="838200" y="1464898"/>
            <a:ext cx="10515600" cy="4351338"/>
          </a:xfrm>
        </p:spPr>
        <p:txBody>
          <a:bodyPr/>
          <a:lstStyle/>
          <a:p>
            <a:pPr marL="0" indent="0">
              <a:buNone/>
            </a:pPr>
            <a:r>
              <a:rPr lang="en-US" dirty="0"/>
              <a:t>Circuit or an electrical circuit is a path or line through which an electrical current flows.</a:t>
            </a:r>
            <a:endParaRPr lang="th-TH" dirty="0"/>
          </a:p>
        </p:txBody>
      </p:sp>
      <p:pic>
        <p:nvPicPr>
          <p:cNvPr id="4" name="Picture 3">
            <a:extLst>
              <a:ext uri="{FF2B5EF4-FFF2-40B4-BE49-F238E27FC236}">
                <a16:creationId xmlns:a16="http://schemas.microsoft.com/office/drawing/2014/main" id="{60A7025B-83E4-4660-B7FB-AC52FF3C699A}"/>
              </a:ext>
            </a:extLst>
          </p:cNvPr>
          <p:cNvPicPr>
            <a:picLocks noChangeAspect="1"/>
          </p:cNvPicPr>
          <p:nvPr/>
        </p:nvPicPr>
        <p:blipFill>
          <a:blip r:embed="rId2"/>
          <a:stretch>
            <a:fillRect/>
          </a:stretch>
        </p:blipFill>
        <p:spPr>
          <a:xfrm>
            <a:off x="7811373" y="2472531"/>
            <a:ext cx="4152900" cy="3057525"/>
          </a:xfrm>
          <a:prstGeom prst="rect">
            <a:avLst/>
          </a:prstGeom>
        </p:spPr>
      </p:pic>
      <p:sp>
        <p:nvSpPr>
          <p:cNvPr id="5" name="Rectangle 4">
            <a:extLst>
              <a:ext uri="{FF2B5EF4-FFF2-40B4-BE49-F238E27FC236}">
                <a16:creationId xmlns:a16="http://schemas.microsoft.com/office/drawing/2014/main" id="{4BC3CC75-E3A7-41CF-8698-E057A6AFDC68}"/>
              </a:ext>
            </a:extLst>
          </p:cNvPr>
          <p:cNvSpPr/>
          <p:nvPr/>
        </p:nvSpPr>
        <p:spPr>
          <a:xfrm>
            <a:off x="7811373" y="2508308"/>
            <a:ext cx="4000325" cy="305752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6" name="Picture 5">
            <a:extLst>
              <a:ext uri="{FF2B5EF4-FFF2-40B4-BE49-F238E27FC236}">
                <a16:creationId xmlns:a16="http://schemas.microsoft.com/office/drawing/2014/main" id="{10D40984-EBF0-451B-A39C-EBA7EB77D468}"/>
              </a:ext>
            </a:extLst>
          </p:cNvPr>
          <p:cNvPicPr>
            <a:picLocks noChangeAspect="1"/>
          </p:cNvPicPr>
          <p:nvPr/>
        </p:nvPicPr>
        <p:blipFill>
          <a:blip r:embed="rId3"/>
          <a:stretch>
            <a:fillRect/>
          </a:stretch>
        </p:blipFill>
        <p:spPr>
          <a:xfrm>
            <a:off x="476250" y="2678855"/>
            <a:ext cx="6724650" cy="3381375"/>
          </a:xfrm>
          <a:prstGeom prst="rect">
            <a:avLst/>
          </a:prstGeom>
        </p:spPr>
      </p:pic>
      <p:sp>
        <p:nvSpPr>
          <p:cNvPr id="7" name="Rectangle 6">
            <a:extLst>
              <a:ext uri="{FF2B5EF4-FFF2-40B4-BE49-F238E27FC236}">
                <a16:creationId xmlns:a16="http://schemas.microsoft.com/office/drawing/2014/main" id="{4FF1541A-8CA1-4CD5-BB08-9FC8AFE7E1E2}"/>
              </a:ext>
            </a:extLst>
          </p:cNvPr>
          <p:cNvSpPr/>
          <p:nvPr/>
        </p:nvSpPr>
        <p:spPr>
          <a:xfrm>
            <a:off x="746620" y="2508308"/>
            <a:ext cx="6454280" cy="345626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2928557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D29ED-9AA4-4E78-925D-DA8096B6A5DB}"/>
              </a:ext>
            </a:extLst>
          </p:cNvPr>
          <p:cNvSpPr>
            <a:spLocks noGrp="1"/>
          </p:cNvSpPr>
          <p:nvPr>
            <p:ph type="title"/>
          </p:nvPr>
        </p:nvSpPr>
        <p:spPr>
          <a:xfrm>
            <a:off x="838200" y="113455"/>
            <a:ext cx="10515600" cy="944068"/>
          </a:xfrm>
        </p:spPr>
        <p:txBody>
          <a:bodyPr/>
          <a:lstStyle/>
          <a:p>
            <a:pPr algn="ctr"/>
            <a:r>
              <a:rPr lang="en-US" b="1" dirty="0">
                <a:solidFill>
                  <a:srgbClr val="C00000"/>
                </a:solidFill>
              </a:rPr>
              <a:t>CLOSED AND OPEN CIRCUIT</a:t>
            </a:r>
            <a:endParaRPr lang="th-TH" b="1" dirty="0">
              <a:solidFill>
                <a:srgbClr val="C00000"/>
              </a:solidFill>
            </a:endParaRPr>
          </a:p>
        </p:txBody>
      </p:sp>
      <p:sp>
        <p:nvSpPr>
          <p:cNvPr id="3" name="Content Placeholder 2">
            <a:extLst>
              <a:ext uri="{FF2B5EF4-FFF2-40B4-BE49-F238E27FC236}">
                <a16:creationId xmlns:a16="http://schemas.microsoft.com/office/drawing/2014/main" id="{4E48FB3F-E691-43C1-8719-9DDEFB460CF3}"/>
              </a:ext>
            </a:extLst>
          </p:cNvPr>
          <p:cNvSpPr>
            <a:spLocks noGrp="1"/>
          </p:cNvSpPr>
          <p:nvPr>
            <p:ph idx="1"/>
          </p:nvPr>
        </p:nvSpPr>
        <p:spPr>
          <a:xfrm>
            <a:off x="838200" y="969948"/>
            <a:ext cx="10515600" cy="4351338"/>
          </a:xfrm>
        </p:spPr>
        <p:txBody>
          <a:bodyPr/>
          <a:lstStyle/>
          <a:p>
            <a:pPr marL="0" indent="0">
              <a:buNone/>
            </a:pPr>
            <a:r>
              <a:rPr lang="en-US" dirty="0"/>
              <a:t>Closed circuit means a complete electrical connection around which current flows or circulates is called Closed Circuit. </a:t>
            </a:r>
          </a:p>
          <a:p>
            <a:pPr marL="0" indent="0">
              <a:buNone/>
            </a:pPr>
            <a:r>
              <a:rPr lang="en-US" dirty="0"/>
              <a:t>OR</a:t>
            </a:r>
          </a:p>
          <a:p>
            <a:pPr marL="0" indent="0">
              <a:buNone/>
            </a:pPr>
            <a:r>
              <a:rPr lang="en-US" dirty="0"/>
              <a:t>A closed circuit makes electrical current flow possible. </a:t>
            </a:r>
          </a:p>
          <a:p>
            <a:pPr marL="0" indent="0">
              <a:buNone/>
            </a:pPr>
            <a:endParaRPr lang="en-US" dirty="0"/>
          </a:p>
          <a:p>
            <a:pPr marL="0" indent="0">
              <a:buNone/>
            </a:pPr>
            <a:r>
              <a:rPr lang="en-US" dirty="0"/>
              <a:t>An open circuit does not allow electrical current to flow.</a:t>
            </a:r>
            <a:endParaRPr lang="th-TH" dirty="0"/>
          </a:p>
        </p:txBody>
      </p:sp>
      <p:pic>
        <p:nvPicPr>
          <p:cNvPr id="4" name="Picture 3">
            <a:extLst>
              <a:ext uri="{FF2B5EF4-FFF2-40B4-BE49-F238E27FC236}">
                <a16:creationId xmlns:a16="http://schemas.microsoft.com/office/drawing/2014/main" id="{F03D2EEC-27B3-4F17-BD87-B5309E6985C5}"/>
              </a:ext>
            </a:extLst>
          </p:cNvPr>
          <p:cNvPicPr>
            <a:picLocks noChangeAspect="1"/>
          </p:cNvPicPr>
          <p:nvPr/>
        </p:nvPicPr>
        <p:blipFill>
          <a:blip r:embed="rId2"/>
          <a:stretch>
            <a:fillRect/>
          </a:stretch>
        </p:blipFill>
        <p:spPr>
          <a:xfrm>
            <a:off x="609600" y="3967993"/>
            <a:ext cx="5486400" cy="2890007"/>
          </a:xfrm>
          <a:prstGeom prst="rect">
            <a:avLst/>
          </a:prstGeom>
        </p:spPr>
      </p:pic>
      <p:pic>
        <p:nvPicPr>
          <p:cNvPr id="5" name="Picture 4">
            <a:extLst>
              <a:ext uri="{FF2B5EF4-FFF2-40B4-BE49-F238E27FC236}">
                <a16:creationId xmlns:a16="http://schemas.microsoft.com/office/drawing/2014/main" id="{6039B13C-ADBA-4E32-8059-1397A3FD304C}"/>
              </a:ext>
            </a:extLst>
          </p:cNvPr>
          <p:cNvPicPr>
            <a:picLocks noChangeAspect="1"/>
          </p:cNvPicPr>
          <p:nvPr/>
        </p:nvPicPr>
        <p:blipFill>
          <a:blip r:embed="rId3"/>
          <a:stretch>
            <a:fillRect/>
          </a:stretch>
        </p:blipFill>
        <p:spPr>
          <a:xfrm>
            <a:off x="6324600" y="3967993"/>
            <a:ext cx="5684590" cy="2571750"/>
          </a:xfrm>
          <a:prstGeom prst="rect">
            <a:avLst/>
          </a:prstGeom>
        </p:spPr>
      </p:pic>
    </p:spTree>
    <p:extLst>
      <p:ext uri="{BB962C8B-B14F-4D97-AF65-F5344CB8AC3E}">
        <p14:creationId xmlns:p14="http://schemas.microsoft.com/office/powerpoint/2010/main" val="3625707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ED22B-7016-47FB-A693-ED409E42970E}"/>
              </a:ext>
            </a:extLst>
          </p:cNvPr>
          <p:cNvSpPr>
            <a:spLocks noGrp="1"/>
          </p:cNvSpPr>
          <p:nvPr>
            <p:ph type="title"/>
          </p:nvPr>
        </p:nvSpPr>
        <p:spPr>
          <a:xfrm>
            <a:off x="838200" y="138622"/>
            <a:ext cx="10515600" cy="784167"/>
          </a:xfrm>
        </p:spPr>
        <p:txBody>
          <a:bodyPr/>
          <a:lstStyle/>
          <a:p>
            <a:pPr algn="ctr"/>
            <a:r>
              <a:rPr lang="en-US" b="1" dirty="0">
                <a:solidFill>
                  <a:srgbClr val="C00000"/>
                </a:solidFill>
              </a:rPr>
              <a:t>SHORT CIRCUIT</a:t>
            </a:r>
            <a:endParaRPr lang="th-TH" b="1" dirty="0">
              <a:solidFill>
                <a:srgbClr val="C00000"/>
              </a:solidFill>
            </a:endParaRPr>
          </a:p>
        </p:txBody>
      </p:sp>
      <p:sp>
        <p:nvSpPr>
          <p:cNvPr id="3" name="Content Placeholder 2">
            <a:extLst>
              <a:ext uri="{FF2B5EF4-FFF2-40B4-BE49-F238E27FC236}">
                <a16:creationId xmlns:a16="http://schemas.microsoft.com/office/drawing/2014/main" id="{44AC8FD9-9E80-4863-8F7D-D54E3E027EB9}"/>
              </a:ext>
            </a:extLst>
          </p:cNvPr>
          <p:cNvSpPr>
            <a:spLocks noGrp="1"/>
          </p:cNvSpPr>
          <p:nvPr>
            <p:ph idx="1"/>
          </p:nvPr>
        </p:nvSpPr>
        <p:spPr>
          <a:xfrm>
            <a:off x="838200" y="922789"/>
            <a:ext cx="10515600" cy="4351338"/>
          </a:xfrm>
        </p:spPr>
        <p:txBody>
          <a:bodyPr/>
          <a:lstStyle/>
          <a:p>
            <a:pPr marL="0" indent="0">
              <a:buNone/>
            </a:pPr>
            <a:r>
              <a:rPr lang="en-US" dirty="0"/>
              <a:t>When both points (</a:t>
            </a:r>
            <a:r>
              <a:rPr lang="en-US" b="1" dirty="0"/>
              <a:t>+</a:t>
            </a:r>
            <a:r>
              <a:rPr lang="en-US" dirty="0"/>
              <a:t> &amp; </a:t>
            </a:r>
            <a:r>
              <a:rPr lang="en-US" b="1" dirty="0"/>
              <a:t>–</a:t>
            </a:r>
            <a:r>
              <a:rPr lang="en-US" dirty="0"/>
              <a:t>) of voltage source in a circuit gets joint with each other for some reason then it is called Short Circuit. </a:t>
            </a:r>
          </a:p>
          <a:p>
            <a:pPr marL="0" indent="0">
              <a:buNone/>
            </a:pPr>
            <a:r>
              <a:rPr lang="en-US" dirty="0"/>
              <a:t>Maximum current starts to flow under this situation. </a:t>
            </a:r>
          </a:p>
        </p:txBody>
      </p:sp>
      <p:pic>
        <p:nvPicPr>
          <p:cNvPr id="4" name="Picture 3">
            <a:extLst>
              <a:ext uri="{FF2B5EF4-FFF2-40B4-BE49-F238E27FC236}">
                <a16:creationId xmlns:a16="http://schemas.microsoft.com/office/drawing/2014/main" id="{1DD4FA07-2DCB-49D0-93AA-7281F9C0FC35}"/>
              </a:ext>
            </a:extLst>
          </p:cNvPr>
          <p:cNvPicPr>
            <a:picLocks noChangeAspect="1"/>
          </p:cNvPicPr>
          <p:nvPr/>
        </p:nvPicPr>
        <p:blipFill>
          <a:blip r:embed="rId2"/>
          <a:stretch>
            <a:fillRect/>
          </a:stretch>
        </p:blipFill>
        <p:spPr>
          <a:xfrm>
            <a:off x="431071" y="2655858"/>
            <a:ext cx="4400550" cy="3609975"/>
          </a:xfrm>
          <a:prstGeom prst="rect">
            <a:avLst/>
          </a:prstGeom>
        </p:spPr>
      </p:pic>
      <p:pic>
        <p:nvPicPr>
          <p:cNvPr id="5" name="Picture 4">
            <a:extLst>
              <a:ext uri="{FF2B5EF4-FFF2-40B4-BE49-F238E27FC236}">
                <a16:creationId xmlns:a16="http://schemas.microsoft.com/office/drawing/2014/main" id="{061CBE3A-DACC-475E-AA54-A6B34C66E5E6}"/>
              </a:ext>
            </a:extLst>
          </p:cNvPr>
          <p:cNvPicPr>
            <a:picLocks noChangeAspect="1"/>
          </p:cNvPicPr>
          <p:nvPr/>
        </p:nvPicPr>
        <p:blipFill>
          <a:blip r:embed="rId3"/>
          <a:stretch>
            <a:fillRect/>
          </a:stretch>
        </p:blipFill>
        <p:spPr>
          <a:xfrm>
            <a:off x="5304551" y="2646916"/>
            <a:ext cx="3143250" cy="3990975"/>
          </a:xfrm>
          <a:prstGeom prst="rect">
            <a:avLst/>
          </a:prstGeom>
        </p:spPr>
      </p:pic>
    </p:spTree>
    <p:extLst>
      <p:ext uri="{BB962C8B-B14F-4D97-AF65-F5344CB8AC3E}">
        <p14:creationId xmlns:p14="http://schemas.microsoft.com/office/powerpoint/2010/main" val="785641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CDAC-F068-489E-B016-551076F74DCC}"/>
              </a:ext>
            </a:extLst>
          </p:cNvPr>
          <p:cNvSpPr>
            <a:spLocks noGrp="1"/>
          </p:cNvSpPr>
          <p:nvPr>
            <p:ph type="title"/>
          </p:nvPr>
        </p:nvSpPr>
        <p:spPr/>
        <p:txBody>
          <a:bodyPr/>
          <a:lstStyle/>
          <a:p>
            <a:pPr algn="ctr"/>
            <a:r>
              <a:rPr lang="en-US" b="1" dirty="0">
                <a:solidFill>
                  <a:srgbClr val="C00000"/>
                </a:solidFill>
              </a:rPr>
              <a:t>SERIES AND PARALLEL CIRCUIT</a:t>
            </a:r>
            <a:endParaRPr lang="th-TH" b="1" dirty="0">
              <a:solidFill>
                <a:srgbClr val="C00000"/>
              </a:solidFill>
            </a:endParaRPr>
          </a:p>
        </p:txBody>
      </p:sp>
      <p:sp>
        <p:nvSpPr>
          <p:cNvPr id="3" name="Content Placeholder 2">
            <a:extLst>
              <a:ext uri="{FF2B5EF4-FFF2-40B4-BE49-F238E27FC236}">
                <a16:creationId xmlns:a16="http://schemas.microsoft.com/office/drawing/2014/main" id="{8C3E817A-75D5-489D-9652-5C1F059716E1}"/>
              </a:ext>
            </a:extLst>
          </p:cNvPr>
          <p:cNvSpPr>
            <a:spLocks noGrp="1"/>
          </p:cNvSpPr>
          <p:nvPr>
            <p:ph idx="1"/>
          </p:nvPr>
        </p:nvSpPr>
        <p:spPr>
          <a:xfrm>
            <a:off x="838200" y="1347453"/>
            <a:ext cx="10515600" cy="4351338"/>
          </a:xfrm>
        </p:spPr>
        <p:txBody>
          <a:bodyPr/>
          <a:lstStyle/>
          <a:p>
            <a:pPr marL="0" indent="0">
              <a:buNone/>
            </a:pPr>
            <a:r>
              <a:rPr lang="en-US" dirty="0"/>
              <a:t>A </a:t>
            </a:r>
            <a:r>
              <a:rPr lang="en-US" b="1" dirty="0"/>
              <a:t>series circuit</a:t>
            </a:r>
            <a:r>
              <a:rPr lang="en-US" dirty="0"/>
              <a:t> is a </a:t>
            </a:r>
            <a:r>
              <a:rPr lang="en-US" b="1" dirty="0"/>
              <a:t>circuit</a:t>
            </a:r>
            <a:r>
              <a:rPr lang="en-US" dirty="0"/>
              <a:t> in which resistors are arranged in a chain, so the current has only one path to take. The current is the same through each resistor, but voltage is different.</a:t>
            </a:r>
          </a:p>
          <a:p>
            <a:pPr marL="0" indent="0">
              <a:buNone/>
            </a:pPr>
            <a:endParaRPr lang="en-US" dirty="0"/>
          </a:p>
          <a:p>
            <a:pPr marL="0" indent="0">
              <a:buNone/>
            </a:pPr>
            <a:r>
              <a:rPr lang="en-US" dirty="0"/>
              <a:t>A </a:t>
            </a:r>
            <a:r>
              <a:rPr lang="en-US" b="1" dirty="0"/>
              <a:t>parallel circuit</a:t>
            </a:r>
            <a:r>
              <a:rPr lang="en-US" dirty="0"/>
              <a:t> has two or more paths for current to flow through. Voltage is the same across each component of the </a:t>
            </a:r>
            <a:r>
              <a:rPr lang="en-US" b="1" dirty="0"/>
              <a:t>parallel circuit, but current is different</a:t>
            </a:r>
            <a:r>
              <a:rPr lang="en-US" dirty="0"/>
              <a:t>.</a:t>
            </a:r>
            <a:endParaRPr lang="th-TH" dirty="0"/>
          </a:p>
        </p:txBody>
      </p:sp>
      <p:pic>
        <p:nvPicPr>
          <p:cNvPr id="4" name="Picture 3">
            <a:extLst>
              <a:ext uri="{FF2B5EF4-FFF2-40B4-BE49-F238E27FC236}">
                <a16:creationId xmlns:a16="http://schemas.microsoft.com/office/drawing/2014/main" id="{9B8C799A-F2A1-427B-82DF-4F696047A1C1}"/>
              </a:ext>
            </a:extLst>
          </p:cNvPr>
          <p:cNvPicPr>
            <a:picLocks noChangeAspect="1"/>
          </p:cNvPicPr>
          <p:nvPr/>
        </p:nvPicPr>
        <p:blipFill>
          <a:blip r:embed="rId2"/>
          <a:stretch>
            <a:fillRect/>
          </a:stretch>
        </p:blipFill>
        <p:spPr>
          <a:xfrm>
            <a:off x="898147" y="4483100"/>
            <a:ext cx="3676650" cy="2009775"/>
          </a:xfrm>
          <a:prstGeom prst="rect">
            <a:avLst/>
          </a:prstGeom>
        </p:spPr>
      </p:pic>
      <p:pic>
        <p:nvPicPr>
          <p:cNvPr id="5" name="Picture 4">
            <a:extLst>
              <a:ext uri="{FF2B5EF4-FFF2-40B4-BE49-F238E27FC236}">
                <a16:creationId xmlns:a16="http://schemas.microsoft.com/office/drawing/2014/main" id="{FAB1AF19-6C17-4BFD-B6E4-E3812A5012C3}"/>
              </a:ext>
            </a:extLst>
          </p:cNvPr>
          <p:cNvPicPr>
            <a:picLocks noChangeAspect="1"/>
          </p:cNvPicPr>
          <p:nvPr/>
        </p:nvPicPr>
        <p:blipFill>
          <a:blip r:embed="rId3"/>
          <a:stretch>
            <a:fillRect/>
          </a:stretch>
        </p:blipFill>
        <p:spPr>
          <a:xfrm>
            <a:off x="6864816" y="4540250"/>
            <a:ext cx="3848100" cy="1952625"/>
          </a:xfrm>
          <a:prstGeom prst="rect">
            <a:avLst/>
          </a:prstGeom>
        </p:spPr>
      </p:pic>
    </p:spTree>
    <p:extLst>
      <p:ext uri="{BB962C8B-B14F-4D97-AF65-F5344CB8AC3E}">
        <p14:creationId xmlns:p14="http://schemas.microsoft.com/office/powerpoint/2010/main" val="2616489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44A2C-B1EB-4970-8C78-F423AACB48EC}"/>
              </a:ext>
            </a:extLst>
          </p:cNvPr>
          <p:cNvSpPr>
            <a:spLocks noGrp="1"/>
          </p:cNvSpPr>
          <p:nvPr>
            <p:ph type="ctrTitle"/>
          </p:nvPr>
        </p:nvSpPr>
        <p:spPr>
          <a:xfrm>
            <a:off x="1633057" y="282753"/>
            <a:ext cx="9144000" cy="681270"/>
          </a:xfrm>
        </p:spPr>
        <p:txBody>
          <a:bodyPr>
            <a:normAutofit fontScale="90000"/>
          </a:bodyPr>
          <a:lstStyle/>
          <a:p>
            <a:r>
              <a:rPr lang="en-US" b="1" dirty="0">
                <a:solidFill>
                  <a:srgbClr val="C00000"/>
                </a:solidFill>
              </a:rPr>
              <a:t>ELECTRIC CURRENT</a:t>
            </a:r>
            <a:endParaRPr lang="th-TH" b="1" dirty="0">
              <a:solidFill>
                <a:srgbClr val="C00000"/>
              </a:solidFill>
            </a:endParaRPr>
          </a:p>
        </p:txBody>
      </p:sp>
      <p:sp>
        <p:nvSpPr>
          <p:cNvPr id="3" name="Subtitle 2">
            <a:extLst>
              <a:ext uri="{FF2B5EF4-FFF2-40B4-BE49-F238E27FC236}">
                <a16:creationId xmlns:a16="http://schemas.microsoft.com/office/drawing/2014/main" id="{48C8B6D1-59EA-4691-9D25-C5EBDDB80027}"/>
              </a:ext>
            </a:extLst>
          </p:cNvPr>
          <p:cNvSpPr>
            <a:spLocks noGrp="1"/>
          </p:cNvSpPr>
          <p:nvPr>
            <p:ph type="subTitle" idx="1"/>
          </p:nvPr>
        </p:nvSpPr>
        <p:spPr>
          <a:xfrm>
            <a:off x="257262" y="758170"/>
            <a:ext cx="11677475" cy="1655762"/>
          </a:xfrm>
        </p:spPr>
        <p:txBody>
          <a:bodyPr/>
          <a:lstStyle/>
          <a:p>
            <a:pPr algn="l"/>
            <a:r>
              <a:rPr lang="en-US" dirty="0"/>
              <a:t>Electric current  is the time rate of change of charge and measured in amperes (A).</a:t>
            </a:r>
          </a:p>
          <a:p>
            <a:pPr algn="l"/>
            <a:r>
              <a:rPr lang="en-US" dirty="0"/>
              <a:t>Mathematically, the relationship between current </a:t>
            </a:r>
            <a:r>
              <a:rPr lang="en-US" dirty="0" err="1"/>
              <a:t>i</a:t>
            </a:r>
            <a:r>
              <a:rPr lang="en-US" dirty="0"/>
              <a:t>, charge q, and time t is</a:t>
            </a:r>
            <a:endParaRPr lang="th-TH"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9AA39E9-B2A2-46F1-BC40-34E5592999BC}"/>
                  </a:ext>
                </a:extLst>
              </p:cNvPr>
              <p:cNvSpPr txBox="1"/>
              <p:nvPr/>
            </p:nvSpPr>
            <p:spPr>
              <a:xfrm>
                <a:off x="460297" y="1613956"/>
                <a:ext cx="5010795" cy="18694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𝑑𝑞</m:t>
                          </m:r>
                        </m:num>
                        <m:den>
                          <m:r>
                            <a:rPr lang="en-US" b="0" i="1" smtClean="0">
                              <a:latin typeface="Cambria Math" panose="02040503050406030204" pitchFamily="18" charset="0"/>
                            </a:rPr>
                            <m:t>𝑑𝑡</m:t>
                          </m:r>
                        </m:den>
                      </m:f>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1.1</m:t>
                          </m:r>
                        </m:e>
                      </m:d>
                    </m:oMath>
                  </m:oMathPara>
                </a14:m>
                <a:endParaRPr lang="en-US" b="0" dirty="0"/>
              </a:p>
              <a:p>
                <a:r>
                  <a:rPr lang="en-US" dirty="0"/>
                  <a:t>OR</a:t>
                </a:r>
              </a:p>
              <a:p>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𝑑𝑞</m:t>
                        </m:r>
                      </m:num>
                      <m:den>
                        <m:r>
                          <a:rPr lang="en-US" b="0" i="1" smtClean="0">
                            <a:latin typeface="Cambria Math" panose="02040503050406030204" pitchFamily="18" charset="0"/>
                          </a:rPr>
                          <m:t>𝑑𝑡</m:t>
                        </m:r>
                      </m:den>
                    </m:f>
                    <m:r>
                      <a:rPr lang="en-US" b="0" i="1" smtClean="0">
                        <a:latin typeface="Cambria Math" panose="02040503050406030204" pitchFamily="18" charset="0"/>
                      </a:rPr>
                      <m:t>                                     (1.1)</m:t>
                    </m:r>
                  </m:oMath>
                </a14:m>
                <a:r>
                  <a:rPr lang="en-US" dirty="0"/>
                  <a:t> </a:t>
                </a:r>
                <a:endParaRPr lang="th-TH" dirty="0"/>
              </a:p>
            </p:txBody>
          </p:sp>
        </mc:Choice>
        <mc:Fallback xmlns="">
          <p:sp>
            <p:nvSpPr>
              <p:cNvPr id="7" name="TextBox 6">
                <a:extLst>
                  <a:ext uri="{FF2B5EF4-FFF2-40B4-BE49-F238E27FC236}">
                    <a16:creationId xmlns:a16="http://schemas.microsoft.com/office/drawing/2014/main" id="{39AA39E9-B2A2-46F1-BC40-34E5592999BC}"/>
                  </a:ext>
                </a:extLst>
              </p:cNvPr>
              <p:cNvSpPr txBox="1">
                <a:spLocks noRot="1" noChangeAspect="1" noMove="1" noResize="1" noEditPoints="1" noAdjustHandles="1" noChangeArrowheads="1" noChangeShapeType="1" noTextEdit="1"/>
              </p:cNvSpPr>
              <p:nvPr/>
            </p:nvSpPr>
            <p:spPr>
              <a:xfrm>
                <a:off x="460297" y="1613956"/>
                <a:ext cx="5010795" cy="1869486"/>
              </a:xfrm>
              <a:prstGeom prst="rect">
                <a:avLst/>
              </a:prstGeom>
              <a:blipFill>
                <a:blip r:embed="rId2"/>
                <a:stretch>
                  <a:fillRect l="-4385"/>
                </a:stretch>
              </a:blipFill>
            </p:spPr>
            <p:txBody>
              <a:bodyPr/>
              <a:lstStyle/>
              <a:p>
                <a:r>
                  <a:rPr lang="th-TH">
                    <a:noFill/>
                  </a:rPr>
                  <a:t> </a:t>
                </a:r>
              </a:p>
            </p:txBody>
          </p:sp>
        </mc:Fallback>
      </mc:AlternateContent>
      <p:sp>
        <p:nvSpPr>
          <p:cNvPr id="11" name="Rectangle 10">
            <a:extLst>
              <a:ext uri="{FF2B5EF4-FFF2-40B4-BE49-F238E27FC236}">
                <a16:creationId xmlns:a16="http://schemas.microsoft.com/office/drawing/2014/main" id="{E40BA902-4978-42F1-ACAC-7D8680834496}"/>
              </a:ext>
            </a:extLst>
          </p:cNvPr>
          <p:cNvSpPr/>
          <p:nvPr/>
        </p:nvSpPr>
        <p:spPr>
          <a:xfrm>
            <a:off x="374407" y="3577274"/>
            <a:ext cx="5182573" cy="1384995"/>
          </a:xfrm>
          <a:prstGeom prst="rect">
            <a:avLst/>
          </a:prstGeom>
        </p:spPr>
        <p:txBody>
          <a:bodyPr wrap="none">
            <a:spAutoFit/>
          </a:bodyPr>
          <a:lstStyle/>
          <a:p>
            <a:r>
              <a:rPr lang="en-US" b="0" i="1" dirty="0">
                <a:latin typeface="Cambria Math" panose="02040503050406030204" pitchFamily="18" charset="0"/>
              </a:rPr>
              <a:t>From Equation (1.1)</a:t>
            </a:r>
          </a:p>
          <a:p>
            <a:r>
              <a:rPr lang="en-US" i="1" dirty="0" err="1">
                <a:latin typeface="Cambria Math" panose="02040503050406030204" pitchFamily="18" charset="0"/>
              </a:rPr>
              <a:t>idt</a:t>
            </a:r>
            <a:r>
              <a:rPr lang="en-US" i="1" dirty="0">
                <a:latin typeface="Cambria Math" panose="02040503050406030204" pitchFamily="18" charset="0"/>
              </a:rPr>
              <a:t> = </a:t>
            </a:r>
            <a:r>
              <a:rPr lang="en-US" i="1" dirty="0" err="1">
                <a:latin typeface="Cambria Math" panose="02040503050406030204" pitchFamily="18" charset="0"/>
              </a:rPr>
              <a:t>dq</a:t>
            </a:r>
            <a:endParaRPr lang="en-US" i="1" dirty="0">
              <a:latin typeface="Cambria Math" panose="02040503050406030204" pitchFamily="18" charset="0"/>
            </a:endParaRPr>
          </a:p>
          <a:p>
            <a:r>
              <a:rPr lang="en-US" dirty="0"/>
              <a:t>Applying Integration on both sides</a:t>
            </a:r>
            <a:endParaRPr lang="th-TH"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240E99A-1896-40FB-A525-DC005D3C3A2D}"/>
                  </a:ext>
                </a:extLst>
              </p:cNvPr>
              <p:cNvSpPr txBox="1"/>
              <p:nvPr/>
            </p:nvSpPr>
            <p:spPr>
              <a:xfrm>
                <a:off x="987104" y="4962269"/>
                <a:ext cx="2195729" cy="11301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th-TH" i="1" smtClean="0">
                              <a:latin typeface="Cambria Math" panose="02040503050406030204" pitchFamily="18" charset="0"/>
                            </a:rPr>
                          </m:ctrlPr>
                        </m:naryPr>
                        <m:sub/>
                        <m:sup/>
                        <m:e>
                          <m:r>
                            <a:rPr lang="en-US" b="0" i="1" smtClean="0">
                              <a:latin typeface="Cambria Math" panose="02040503050406030204" pitchFamily="18" charset="0"/>
                            </a:rPr>
                            <m:t>𝑖𝑑𝑡</m:t>
                          </m:r>
                          <m:r>
                            <a:rPr lang="en-US" b="0" i="1" smtClean="0">
                              <a:latin typeface="Cambria Math" panose="02040503050406030204" pitchFamily="18" charset="0"/>
                            </a:rPr>
                            <m:t>= </m:t>
                          </m:r>
                          <m:nary>
                            <m:naryPr>
                              <m:limLoc m:val="undOvr"/>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𝑑𝑞</m:t>
                              </m:r>
                            </m:e>
                          </m:nary>
                        </m:e>
                      </m:nary>
                    </m:oMath>
                  </m:oMathPara>
                </a14:m>
                <a:endParaRPr lang="th-TH" dirty="0"/>
              </a:p>
            </p:txBody>
          </p:sp>
        </mc:Choice>
        <mc:Fallback xmlns="">
          <p:sp>
            <p:nvSpPr>
              <p:cNvPr id="13" name="TextBox 12">
                <a:extLst>
                  <a:ext uri="{FF2B5EF4-FFF2-40B4-BE49-F238E27FC236}">
                    <a16:creationId xmlns:a16="http://schemas.microsoft.com/office/drawing/2014/main" id="{8240E99A-1896-40FB-A525-DC005D3C3A2D}"/>
                  </a:ext>
                </a:extLst>
              </p:cNvPr>
              <p:cNvSpPr txBox="1">
                <a:spLocks noRot="1" noChangeAspect="1" noMove="1" noResize="1" noEditPoints="1" noAdjustHandles="1" noChangeArrowheads="1" noChangeShapeType="1" noTextEdit="1"/>
              </p:cNvSpPr>
              <p:nvPr/>
            </p:nvSpPr>
            <p:spPr>
              <a:xfrm>
                <a:off x="987104" y="4962269"/>
                <a:ext cx="2195729" cy="1130181"/>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8E6CA61D-2B06-4AD5-AA03-5A71FB7492A1}"/>
                  </a:ext>
                </a:extLst>
              </p:cNvPr>
              <p:cNvSpPr/>
              <p:nvPr/>
            </p:nvSpPr>
            <p:spPr>
              <a:xfrm>
                <a:off x="2478300" y="5836675"/>
                <a:ext cx="8937062" cy="12225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th-TH" i="1" smtClean="0">
                              <a:latin typeface="Cambria Math" panose="02040503050406030204" pitchFamily="18" charset="0"/>
                            </a:rPr>
                          </m:ctrlPr>
                        </m:naryPr>
                        <m:sub/>
                        <m:sup/>
                        <m:e>
                          <m:r>
                            <a:rPr lang="en-US" b="0" i="1" smtClean="0">
                              <a:latin typeface="Cambria Math" panose="02040503050406030204" pitchFamily="18" charset="0"/>
                            </a:rPr>
                            <m:t>𝑖𝑑𝑡</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 </m:t>
                          </m:r>
                          <m:r>
                            <a:rPr lang="en-US" b="0" i="1" smtClean="0">
                              <a:latin typeface="Cambria Math" panose="02040503050406030204" pitchFamily="18" charset="0"/>
                            </a:rPr>
                            <m:t>𝑏𝑒𝑐𝑎𝑢𝑠𝑒</m:t>
                          </m:r>
                          <m:r>
                            <a:rPr lang="en-US" b="0" i="1" smtClean="0">
                              <a:latin typeface="Cambria Math" panose="02040503050406030204" pitchFamily="18" charset="0"/>
                            </a:rPr>
                            <m:t> </m:t>
                          </m:r>
                          <m:r>
                            <a:rPr lang="en-US" b="0" i="1" smtClean="0">
                              <a:latin typeface="Cambria Math" panose="02040503050406030204" pitchFamily="18" charset="0"/>
                            </a:rPr>
                            <m:t>𝐼𝑛𝑡𝑒𝑔𝑟𝑎𝑡𝑖𝑜𝑛</m:t>
                          </m:r>
                          <m:r>
                            <a:rPr lang="en-US" b="0" i="1" smtClean="0">
                              <a:latin typeface="Cambria Math" panose="02040503050406030204" pitchFamily="18" charset="0"/>
                            </a:rPr>
                            <m:t> </m:t>
                          </m:r>
                          <m:r>
                            <a:rPr lang="en-US" b="0" i="1" smtClean="0">
                              <a:latin typeface="Cambria Math" panose="02040503050406030204" pitchFamily="18" charset="0"/>
                            </a:rPr>
                            <m:t>𝑜𝑝𝑝𝑜𝑠𝑖𝑡𝑒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𝑑𝑒𝑟𝑖𝑣𝑎𝑡𝑖𝑣𝑒</m:t>
                          </m:r>
                        </m:e>
                      </m:nary>
                    </m:oMath>
                  </m:oMathPara>
                </a14:m>
                <a:endParaRPr lang="th-TH" dirty="0"/>
              </a:p>
            </p:txBody>
          </p:sp>
        </mc:Choice>
        <mc:Fallback xmlns="">
          <p:sp>
            <p:nvSpPr>
              <p:cNvPr id="18" name="Rectangle 17">
                <a:extLst>
                  <a:ext uri="{FF2B5EF4-FFF2-40B4-BE49-F238E27FC236}">
                    <a16:creationId xmlns:a16="http://schemas.microsoft.com/office/drawing/2014/main" id="{8E6CA61D-2B06-4AD5-AA03-5A71FB7492A1}"/>
                  </a:ext>
                </a:extLst>
              </p:cNvPr>
              <p:cNvSpPr>
                <a:spLocks noRot="1" noChangeAspect="1" noMove="1" noResize="1" noEditPoints="1" noAdjustHandles="1" noChangeArrowheads="1" noChangeShapeType="1" noTextEdit="1"/>
              </p:cNvSpPr>
              <p:nvPr/>
            </p:nvSpPr>
            <p:spPr>
              <a:xfrm>
                <a:off x="2478300" y="5836675"/>
                <a:ext cx="8937062" cy="1222514"/>
              </a:xfrm>
              <a:prstGeom prst="rect">
                <a:avLst/>
              </a:prstGeom>
              <a:blipFill>
                <a:blip r:embed="rId4"/>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250647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44A2C-B1EB-4970-8C78-F423AACB48EC}"/>
              </a:ext>
            </a:extLst>
          </p:cNvPr>
          <p:cNvSpPr>
            <a:spLocks noGrp="1"/>
          </p:cNvSpPr>
          <p:nvPr>
            <p:ph type="ctrTitle"/>
          </p:nvPr>
        </p:nvSpPr>
        <p:spPr>
          <a:xfrm>
            <a:off x="1633057" y="282753"/>
            <a:ext cx="9144000" cy="681270"/>
          </a:xfrm>
        </p:spPr>
        <p:txBody>
          <a:bodyPr>
            <a:normAutofit fontScale="90000"/>
          </a:bodyPr>
          <a:lstStyle/>
          <a:p>
            <a:r>
              <a:rPr lang="en-US" b="1" dirty="0">
                <a:solidFill>
                  <a:srgbClr val="C00000"/>
                </a:solidFill>
              </a:rPr>
              <a:t>ELECTRIC CURRENT</a:t>
            </a:r>
            <a:endParaRPr lang="th-TH" b="1" dirty="0">
              <a:solidFill>
                <a:srgbClr val="C00000"/>
              </a:solidFill>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240E99A-1896-40FB-A525-DC005D3C3A2D}"/>
                  </a:ext>
                </a:extLst>
              </p:cNvPr>
              <p:cNvSpPr txBox="1"/>
              <p:nvPr/>
            </p:nvSpPr>
            <p:spPr>
              <a:xfrm>
                <a:off x="1079382" y="964023"/>
                <a:ext cx="1607043" cy="11301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th-TH" i="1" smtClean="0">
                              <a:latin typeface="Cambria Math" panose="02040503050406030204" pitchFamily="18" charset="0"/>
                            </a:rPr>
                          </m:ctrlPr>
                        </m:naryPr>
                        <m:sub/>
                        <m:sup/>
                        <m:e>
                          <m:r>
                            <a:rPr lang="en-US" b="0" i="1" smtClean="0">
                              <a:latin typeface="Cambria Math" panose="02040503050406030204" pitchFamily="18" charset="0"/>
                            </a:rPr>
                            <m:t>𝑖𝑑𝑡</m:t>
                          </m:r>
                          <m:r>
                            <a:rPr lang="en-US" b="0" i="1" smtClean="0">
                              <a:latin typeface="Cambria Math" panose="02040503050406030204" pitchFamily="18" charset="0"/>
                            </a:rPr>
                            <m:t>=</m:t>
                          </m:r>
                          <m:r>
                            <a:rPr lang="en-US" b="0" i="1" smtClean="0">
                              <a:latin typeface="Cambria Math" panose="02040503050406030204" pitchFamily="18" charset="0"/>
                            </a:rPr>
                            <m:t>𝑄</m:t>
                          </m:r>
                        </m:e>
                      </m:nary>
                    </m:oMath>
                  </m:oMathPara>
                </a14:m>
                <a:endParaRPr lang="th-TH" dirty="0"/>
              </a:p>
            </p:txBody>
          </p:sp>
        </mc:Choice>
        <mc:Fallback xmlns="">
          <p:sp>
            <p:nvSpPr>
              <p:cNvPr id="13" name="TextBox 12">
                <a:extLst>
                  <a:ext uri="{FF2B5EF4-FFF2-40B4-BE49-F238E27FC236}">
                    <a16:creationId xmlns:a16="http://schemas.microsoft.com/office/drawing/2014/main" id="{8240E99A-1896-40FB-A525-DC005D3C3A2D}"/>
                  </a:ext>
                </a:extLst>
              </p:cNvPr>
              <p:cNvSpPr txBox="1">
                <a:spLocks noRot="1" noChangeAspect="1" noMove="1" noResize="1" noEditPoints="1" noAdjustHandles="1" noChangeArrowheads="1" noChangeShapeType="1" noTextEdit="1"/>
              </p:cNvSpPr>
              <p:nvPr/>
            </p:nvSpPr>
            <p:spPr>
              <a:xfrm>
                <a:off x="1079382" y="964023"/>
                <a:ext cx="1607043" cy="1130181"/>
              </a:xfrm>
              <a:prstGeom prst="rect">
                <a:avLst/>
              </a:prstGeom>
              <a:blipFill>
                <a:blip r:embed="rId2"/>
                <a:stretch>
                  <a:fillRect/>
                </a:stretch>
              </a:blipFill>
            </p:spPr>
            <p:txBody>
              <a:bodyPr/>
              <a:lstStyle/>
              <a:p>
                <a:r>
                  <a:rPr lang="th-TH">
                    <a:noFill/>
                  </a:rPr>
                  <a:t> </a:t>
                </a:r>
              </a:p>
            </p:txBody>
          </p:sp>
        </mc:Fallback>
      </mc:AlternateContent>
      <p:sp>
        <p:nvSpPr>
          <p:cNvPr id="17" name="Rectangle 16">
            <a:extLst>
              <a:ext uri="{FF2B5EF4-FFF2-40B4-BE49-F238E27FC236}">
                <a16:creationId xmlns:a16="http://schemas.microsoft.com/office/drawing/2014/main" id="{75D2188A-9CB2-4ACC-911C-51020F1D6C59}"/>
              </a:ext>
            </a:extLst>
          </p:cNvPr>
          <p:cNvSpPr/>
          <p:nvPr/>
        </p:nvSpPr>
        <p:spPr>
          <a:xfrm>
            <a:off x="265705" y="2723183"/>
            <a:ext cx="10592499" cy="523220"/>
          </a:xfrm>
          <a:prstGeom prst="rect">
            <a:avLst/>
          </a:prstGeom>
        </p:spPr>
        <p:txBody>
          <a:bodyPr wrap="square">
            <a:spAutoFit/>
          </a:bodyPr>
          <a:lstStyle/>
          <a:p>
            <a:r>
              <a:rPr lang="en-US" dirty="0"/>
              <a:t>The charge transferred between time t</a:t>
            </a:r>
            <a:r>
              <a:rPr lang="en-US" baseline="-25000" dirty="0"/>
              <a:t>0</a:t>
            </a:r>
            <a:r>
              <a:rPr lang="en-US" dirty="0"/>
              <a:t> and t is obtained </a:t>
            </a:r>
          </a:p>
        </p:txBody>
      </p:sp>
      <p:pic>
        <p:nvPicPr>
          <p:cNvPr id="6" name="Picture 5">
            <a:extLst>
              <a:ext uri="{FF2B5EF4-FFF2-40B4-BE49-F238E27FC236}">
                <a16:creationId xmlns:a16="http://schemas.microsoft.com/office/drawing/2014/main" id="{7C0A38F7-FAB9-4BF6-B415-CF3277C7CDB1}"/>
              </a:ext>
            </a:extLst>
          </p:cNvPr>
          <p:cNvPicPr>
            <a:picLocks noChangeAspect="1"/>
          </p:cNvPicPr>
          <p:nvPr/>
        </p:nvPicPr>
        <p:blipFill>
          <a:blip r:embed="rId3"/>
          <a:stretch>
            <a:fillRect/>
          </a:stretch>
        </p:blipFill>
        <p:spPr>
          <a:xfrm>
            <a:off x="8148235" y="3741885"/>
            <a:ext cx="3609975" cy="166447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6C42BAD-7C45-4225-BDC5-047004739CD5}"/>
                  </a:ext>
                </a:extLst>
              </p:cNvPr>
              <p:cNvSpPr txBox="1"/>
              <p:nvPr/>
            </p:nvSpPr>
            <p:spPr>
              <a:xfrm>
                <a:off x="1043410" y="3557435"/>
                <a:ext cx="1669688" cy="10166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trlPr>
                            <a:rPr lang="th-TH" i="1" smtClean="0">
                              <a:latin typeface="Cambria Math" panose="02040503050406030204" pitchFamily="18" charset="0"/>
                            </a:rPr>
                          </m:ctrlPr>
                        </m:naryPr>
                        <m:sub>
                          <m:sSub>
                            <m:sSubPr>
                              <m:ctrlPr>
                                <a:rPr lang="th-TH"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sub>
                        <m:sup>
                          <m:r>
                            <a:rPr lang="en-US" b="0" i="1" smtClean="0">
                              <a:latin typeface="Cambria Math" panose="02040503050406030204" pitchFamily="18" charset="0"/>
                            </a:rPr>
                            <m:t>𝑡</m:t>
                          </m:r>
                        </m:sup>
                        <m:e>
                          <m:r>
                            <a:rPr lang="en-US" b="0" i="1" smtClean="0">
                              <a:latin typeface="Cambria Math" panose="02040503050406030204" pitchFamily="18" charset="0"/>
                            </a:rPr>
                            <m:t>𝑖𝑑𝑡</m:t>
                          </m:r>
                          <m:r>
                            <a:rPr lang="en-US" b="0" i="1" smtClean="0">
                              <a:latin typeface="Cambria Math" panose="02040503050406030204" pitchFamily="18" charset="0"/>
                            </a:rPr>
                            <m:t>=</m:t>
                          </m:r>
                          <m:r>
                            <a:rPr lang="en-US" b="0" i="1" smtClean="0">
                              <a:latin typeface="Cambria Math" panose="02040503050406030204" pitchFamily="18" charset="0"/>
                            </a:rPr>
                            <m:t>𝑄</m:t>
                          </m:r>
                        </m:e>
                      </m:nary>
                    </m:oMath>
                  </m:oMathPara>
                </a14:m>
                <a:endParaRPr lang="th-TH" dirty="0"/>
              </a:p>
            </p:txBody>
          </p:sp>
        </mc:Choice>
        <mc:Fallback xmlns="">
          <p:sp>
            <p:nvSpPr>
              <p:cNvPr id="9" name="TextBox 8">
                <a:extLst>
                  <a:ext uri="{FF2B5EF4-FFF2-40B4-BE49-F238E27FC236}">
                    <a16:creationId xmlns:a16="http://schemas.microsoft.com/office/drawing/2014/main" id="{76C42BAD-7C45-4225-BDC5-047004739CD5}"/>
                  </a:ext>
                </a:extLst>
              </p:cNvPr>
              <p:cNvSpPr txBox="1">
                <a:spLocks noRot="1" noChangeAspect="1" noMove="1" noResize="1" noEditPoints="1" noAdjustHandles="1" noChangeArrowheads="1" noChangeShapeType="1" noTextEdit="1"/>
              </p:cNvSpPr>
              <p:nvPr/>
            </p:nvSpPr>
            <p:spPr>
              <a:xfrm>
                <a:off x="1043410" y="3557435"/>
                <a:ext cx="1669688" cy="1016689"/>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81AD957-0EF7-4F51-8E60-A62500A7B39A}"/>
                  </a:ext>
                </a:extLst>
              </p:cNvPr>
              <p:cNvSpPr/>
              <p:nvPr/>
            </p:nvSpPr>
            <p:spPr>
              <a:xfrm>
                <a:off x="716838" y="5043666"/>
                <a:ext cx="5777268" cy="725391"/>
              </a:xfrm>
              <a:prstGeom prst="rect">
                <a:avLst/>
              </a:prstGeom>
            </p:spPr>
            <p:txBody>
              <a:bodyPr wrap="square">
                <a:spAutoFit/>
              </a:bodyPr>
              <a:lstStyle/>
              <a:p>
                <a:r>
                  <a:rPr lang="en-US" dirty="0"/>
                  <a:t>Q = </a:t>
                </a:r>
                <a14:m>
                  <m:oMath xmlns:m="http://schemas.openxmlformats.org/officeDocument/2006/math">
                    <m:nary>
                      <m:naryPr>
                        <m:ctrlPr>
                          <a:rPr lang="th-TH" i="1">
                            <a:latin typeface="Cambria Math" panose="02040503050406030204" pitchFamily="18" charset="0"/>
                          </a:rPr>
                        </m:ctrlPr>
                      </m:naryPr>
                      <m:sub>
                        <m:sSub>
                          <m:sSubPr>
                            <m:ctrlPr>
                              <a:rPr lang="th-TH"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sub>
                      <m:sup>
                        <m:r>
                          <a:rPr lang="en-US" i="1">
                            <a:latin typeface="Cambria Math" panose="02040503050406030204" pitchFamily="18" charset="0"/>
                          </a:rPr>
                          <m:t>𝑡</m:t>
                        </m:r>
                      </m:sup>
                      <m:e>
                        <m:r>
                          <a:rPr lang="en-US" i="1">
                            <a:latin typeface="Cambria Math" panose="02040503050406030204" pitchFamily="18" charset="0"/>
                          </a:rPr>
                          <m:t>𝑖𝑑𝑡</m:t>
                        </m:r>
                        <m:r>
                          <a:rPr lang="en-US" b="0" i="1" smtClean="0">
                            <a:latin typeface="Cambria Math" panose="02040503050406030204" pitchFamily="18" charset="0"/>
                          </a:rPr>
                          <m:t>                                        (1.2)</m:t>
                        </m:r>
                      </m:e>
                    </m:nary>
                  </m:oMath>
                </a14:m>
                <a:endParaRPr lang="th-TH" dirty="0"/>
              </a:p>
            </p:txBody>
          </p:sp>
        </mc:Choice>
        <mc:Fallback xmlns="">
          <p:sp>
            <p:nvSpPr>
              <p:cNvPr id="3" name="Rectangle 2">
                <a:extLst>
                  <a:ext uri="{FF2B5EF4-FFF2-40B4-BE49-F238E27FC236}">
                    <a16:creationId xmlns:a16="http://schemas.microsoft.com/office/drawing/2014/main" id="{381AD957-0EF7-4F51-8E60-A62500A7B39A}"/>
                  </a:ext>
                </a:extLst>
              </p:cNvPr>
              <p:cNvSpPr>
                <a:spLocks noRot="1" noChangeAspect="1" noMove="1" noResize="1" noEditPoints="1" noAdjustHandles="1" noChangeArrowheads="1" noChangeShapeType="1" noTextEdit="1"/>
              </p:cNvSpPr>
              <p:nvPr/>
            </p:nvSpPr>
            <p:spPr>
              <a:xfrm>
                <a:off x="716838" y="5043666"/>
                <a:ext cx="5777268" cy="725391"/>
              </a:xfrm>
              <a:prstGeom prst="rect">
                <a:avLst/>
              </a:prstGeom>
              <a:blipFill>
                <a:blip r:embed="rId5"/>
                <a:stretch>
                  <a:fillRect l="-2218" b="-8403"/>
                </a:stretch>
              </a:blipFill>
            </p:spPr>
            <p:txBody>
              <a:bodyPr/>
              <a:lstStyle/>
              <a:p>
                <a:r>
                  <a:rPr lang="th-TH">
                    <a:noFill/>
                  </a:rPr>
                  <a:t> </a:t>
                </a:r>
              </a:p>
            </p:txBody>
          </p:sp>
        </mc:Fallback>
      </mc:AlternateContent>
    </p:spTree>
    <p:extLst>
      <p:ext uri="{BB962C8B-B14F-4D97-AF65-F5344CB8AC3E}">
        <p14:creationId xmlns:p14="http://schemas.microsoft.com/office/powerpoint/2010/main" val="271532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B9B54AF-B354-432B-858F-3177F57A1EC4}"/>
              </a:ext>
            </a:extLst>
          </p:cNvPr>
          <p:cNvSpPr>
            <a:spLocks noGrp="1"/>
          </p:cNvSpPr>
          <p:nvPr>
            <p:ph idx="1"/>
          </p:nvPr>
        </p:nvSpPr>
        <p:spPr>
          <a:xfrm>
            <a:off x="150302" y="558887"/>
            <a:ext cx="11938233" cy="6167329"/>
          </a:xfrm>
          <a:prstGeom prst="rect">
            <a:avLst/>
          </a:prstGeom>
        </p:spPr>
        <p:txBody>
          <a:bodyPr wrap="square">
            <a:spAutoFit/>
          </a:bodyPr>
          <a:lstStyle/>
          <a:p>
            <a:pPr marL="0" indent="0">
              <a:buNone/>
            </a:pPr>
            <a:r>
              <a:rPr lang="en-US" b="1" dirty="0">
                <a:solidFill>
                  <a:srgbClr val="C00000"/>
                </a:solidFill>
              </a:rPr>
              <a:t>Quiz:	How much charge is represented by 4,600 electrons?</a:t>
            </a:r>
          </a:p>
          <a:p>
            <a:pPr marL="0" indent="0">
              <a:buNone/>
            </a:pPr>
            <a:r>
              <a:rPr lang="en-US" dirty="0">
                <a:solidFill>
                  <a:schemeClr val="accent1"/>
                </a:solidFill>
              </a:rPr>
              <a:t>Solution: </a:t>
            </a:r>
          </a:p>
          <a:p>
            <a:pPr marL="0" indent="0">
              <a:buNone/>
            </a:pPr>
            <a:r>
              <a:rPr lang="en-US" dirty="0"/>
              <a:t>Each electron has 		=	-1.602 x 10</a:t>
            </a:r>
            <a:r>
              <a:rPr lang="en-US" baseline="30000" dirty="0"/>
              <a:t>-10</a:t>
            </a:r>
            <a:r>
              <a:rPr lang="en-US" dirty="0"/>
              <a:t> C/electron.</a:t>
            </a:r>
          </a:p>
          <a:p>
            <a:pPr marL="0" indent="0">
              <a:buNone/>
            </a:pPr>
            <a:r>
              <a:rPr lang="en-US" dirty="0"/>
              <a:t>Hence 4,600 electrons	=	-1.602 x 10</a:t>
            </a:r>
            <a:r>
              <a:rPr lang="en-US" baseline="30000" dirty="0"/>
              <a:t>-10</a:t>
            </a:r>
            <a:r>
              <a:rPr lang="en-US" dirty="0"/>
              <a:t> C/electron * 4,600 electrons</a:t>
            </a:r>
          </a:p>
          <a:p>
            <a:pPr marL="0" indent="0">
              <a:buNone/>
            </a:pPr>
            <a:r>
              <a:rPr lang="en-US" dirty="0"/>
              <a:t>Hence 4,600 electrons	=	-7.369 x 10</a:t>
            </a:r>
            <a:r>
              <a:rPr lang="en-US" baseline="30000" dirty="0"/>
              <a:t>-16 </a:t>
            </a:r>
            <a:r>
              <a:rPr lang="en-US" dirty="0"/>
              <a:t>C</a:t>
            </a:r>
          </a:p>
          <a:p>
            <a:pPr marL="0" indent="0">
              <a:buNone/>
            </a:pPr>
            <a:endParaRPr lang="en-US" dirty="0"/>
          </a:p>
          <a:p>
            <a:pPr marL="0" indent="0">
              <a:buNone/>
            </a:pPr>
            <a:endParaRPr lang="en-US" dirty="0"/>
          </a:p>
          <a:p>
            <a:pPr marL="0" indent="0">
              <a:buNone/>
            </a:pPr>
            <a:r>
              <a:rPr lang="en-US" dirty="0">
                <a:solidFill>
                  <a:schemeClr val="accent1"/>
                </a:solidFill>
              </a:rPr>
              <a:t>Solution: </a:t>
            </a:r>
          </a:p>
          <a:p>
            <a:pPr marL="0" indent="0">
              <a:buNone/>
            </a:pPr>
            <a:r>
              <a:rPr lang="en-US" dirty="0"/>
              <a:t>Each proton electron has=	1.602 x 10</a:t>
            </a:r>
            <a:r>
              <a:rPr lang="en-US" baseline="30000" dirty="0"/>
              <a:t>-10</a:t>
            </a:r>
            <a:r>
              <a:rPr lang="en-US" dirty="0"/>
              <a:t> C/electron.</a:t>
            </a:r>
          </a:p>
          <a:p>
            <a:pPr marL="0" indent="0">
              <a:buNone/>
            </a:pPr>
            <a:r>
              <a:rPr lang="en-US" dirty="0"/>
              <a:t>Hence 4,600 electrons	=	+1.602 x 10</a:t>
            </a:r>
            <a:r>
              <a:rPr lang="en-US" baseline="30000" dirty="0"/>
              <a:t>-10</a:t>
            </a:r>
            <a:r>
              <a:rPr lang="en-US" dirty="0"/>
              <a:t> C/electron * 6,000,000 electrons</a:t>
            </a:r>
          </a:p>
          <a:p>
            <a:pPr marL="0" indent="0">
              <a:buNone/>
            </a:pPr>
            <a:r>
              <a:rPr lang="en-US" dirty="0"/>
              <a:t>Hence 4,600 electrons	=	+9.612 x 10</a:t>
            </a:r>
            <a:r>
              <a:rPr lang="en-US" baseline="30000" dirty="0"/>
              <a:t>-13 </a:t>
            </a:r>
            <a:r>
              <a:rPr lang="en-US" dirty="0"/>
              <a:t>C</a:t>
            </a:r>
          </a:p>
          <a:p>
            <a:pPr marL="0" indent="0">
              <a:buNone/>
            </a:pPr>
            <a:endParaRPr lang="th-TH" dirty="0"/>
          </a:p>
        </p:txBody>
      </p:sp>
      <p:sp>
        <p:nvSpPr>
          <p:cNvPr id="6" name="Rectangle 5">
            <a:extLst>
              <a:ext uri="{FF2B5EF4-FFF2-40B4-BE49-F238E27FC236}">
                <a16:creationId xmlns:a16="http://schemas.microsoft.com/office/drawing/2014/main" id="{1381D8DA-7194-412E-8D44-27FD7D571816}"/>
              </a:ext>
            </a:extLst>
          </p:cNvPr>
          <p:cNvSpPr/>
          <p:nvPr/>
        </p:nvSpPr>
        <p:spPr>
          <a:xfrm>
            <a:off x="5593" y="3429000"/>
            <a:ext cx="11141280" cy="523220"/>
          </a:xfrm>
          <a:prstGeom prst="rect">
            <a:avLst/>
          </a:prstGeom>
        </p:spPr>
        <p:txBody>
          <a:bodyPr wrap="square">
            <a:spAutoFit/>
          </a:bodyPr>
          <a:lstStyle/>
          <a:p>
            <a:r>
              <a:rPr lang="en-US" b="1" dirty="0">
                <a:solidFill>
                  <a:srgbClr val="C00000"/>
                </a:solidFill>
              </a:rPr>
              <a:t>Quiz:	Calculate the amount of charge represented by six million protons.</a:t>
            </a:r>
            <a:endParaRPr lang="th-TH" b="1" dirty="0">
              <a:solidFill>
                <a:srgbClr val="C00000"/>
              </a:solidFill>
            </a:endParaRPr>
          </a:p>
        </p:txBody>
      </p:sp>
    </p:spTree>
    <p:extLst>
      <p:ext uri="{BB962C8B-B14F-4D97-AF65-F5344CB8AC3E}">
        <p14:creationId xmlns:p14="http://schemas.microsoft.com/office/powerpoint/2010/main" val="3780572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8C46F6-7690-44DE-9696-B2F029FAC3C4}"/>
              </a:ext>
            </a:extLst>
          </p:cNvPr>
          <p:cNvPicPr>
            <a:picLocks noChangeAspect="1"/>
          </p:cNvPicPr>
          <p:nvPr/>
        </p:nvPicPr>
        <p:blipFill>
          <a:blip r:embed="rId2"/>
          <a:stretch>
            <a:fillRect/>
          </a:stretch>
        </p:blipFill>
        <p:spPr>
          <a:xfrm>
            <a:off x="6985933" y="274215"/>
            <a:ext cx="5334000" cy="3771900"/>
          </a:xfrm>
          <a:prstGeom prst="rect">
            <a:avLst/>
          </a:prstGeom>
        </p:spPr>
      </p:pic>
      <p:pic>
        <p:nvPicPr>
          <p:cNvPr id="5" name="Picture 4">
            <a:extLst>
              <a:ext uri="{FF2B5EF4-FFF2-40B4-BE49-F238E27FC236}">
                <a16:creationId xmlns:a16="http://schemas.microsoft.com/office/drawing/2014/main" id="{7CDB5D88-4EDE-48EF-A77F-D700739D51D9}"/>
              </a:ext>
            </a:extLst>
          </p:cNvPr>
          <p:cNvPicPr>
            <a:picLocks noChangeAspect="1"/>
          </p:cNvPicPr>
          <p:nvPr/>
        </p:nvPicPr>
        <p:blipFill>
          <a:blip r:embed="rId3"/>
          <a:stretch>
            <a:fillRect/>
          </a:stretch>
        </p:blipFill>
        <p:spPr>
          <a:xfrm>
            <a:off x="388995" y="4659081"/>
            <a:ext cx="9593903" cy="1924704"/>
          </a:xfrm>
          <a:prstGeom prst="rect">
            <a:avLst/>
          </a:prstGeom>
        </p:spPr>
      </p:pic>
      <p:pic>
        <p:nvPicPr>
          <p:cNvPr id="6" name="Picture 5">
            <a:extLst>
              <a:ext uri="{FF2B5EF4-FFF2-40B4-BE49-F238E27FC236}">
                <a16:creationId xmlns:a16="http://schemas.microsoft.com/office/drawing/2014/main" id="{4BC608EF-F1B7-4023-9B3E-A03C053B0E65}"/>
              </a:ext>
            </a:extLst>
          </p:cNvPr>
          <p:cNvPicPr>
            <a:picLocks noChangeAspect="1"/>
          </p:cNvPicPr>
          <p:nvPr/>
        </p:nvPicPr>
        <p:blipFill>
          <a:blip r:embed="rId4"/>
          <a:stretch>
            <a:fillRect/>
          </a:stretch>
        </p:blipFill>
        <p:spPr>
          <a:xfrm>
            <a:off x="0" y="386024"/>
            <a:ext cx="6343650" cy="2143125"/>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53F07B01-6AD5-4178-AE57-01ACCEC2134E}"/>
                  </a:ext>
                </a:extLst>
              </p:cNvPr>
              <p:cNvSpPr/>
              <p:nvPr/>
            </p:nvSpPr>
            <p:spPr>
              <a:xfrm>
                <a:off x="1580453" y="3167390"/>
                <a:ext cx="2017155" cy="1384995"/>
              </a:xfrm>
              <a:prstGeom prst="rect">
                <a:avLst/>
              </a:prstGeom>
            </p:spPr>
            <p:txBody>
              <a:bodyPr wrap="none">
                <a:spAutoFit/>
              </a:bodyPr>
              <a:lstStyle/>
              <a:p>
                <a:r>
                  <a:rPr lang="en-US" dirty="0"/>
                  <a:t>sin</a:t>
                </a:r>
                <a:r>
                  <a:rPr lang="en-US" dirty="0">
                    <a:solidFill>
                      <a:schemeClr val="tx1"/>
                    </a:solidFill>
                  </a:rPr>
                  <a:t>2</a:t>
                </a:r>
                <a:r>
                  <a:rPr lang="en-US" dirty="0">
                    <a:solidFill>
                      <a:schemeClr val="tx1"/>
                    </a:solidFill>
                    <a:ea typeface="Cambria Math" panose="02040503050406030204" pitchFamily="18" charset="0"/>
                  </a:rPr>
                  <a:t> </a:t>
                </a:r>
                <a14:m>
                  <m:oMath xmlns:m="http://schemas.openxmlformats.org/officeDocument/2006/math">
                    <m:r>
                      <m:rPr>
                        <m:nor/>
                      </m:rPr>
                      <a:rPr lang="en-US" dirty="0" smtClean="0">
                        <a:solidFill>
                          <a:schemeClr val="tx1"/>
                        </a:solidFill>
                        <a:latin typeface="Cambria Math" panose="02040503050406030204" pitchFamily="18" charset="0"/>
                        <a:ea typeface="Cambria Math" panose="02040503050406030204" pitchFamily="18" charset="0"/>
                      </a:rPr>
                      <m:t>𝛑</m:t>
                    </m:r>
                  </m:oMath>
                </a14:m>
                <a:r>
                  <a:rPr lang="en-US" dirty="0">
                    <a:solidFill>
                      <a:schemeClr val="tx1"/>
                    </a:solidFill>
                  </a:rPr>
                  <a:t>    =  0</a:t>
                </a:r>
                <a:endParaRPr lang="th-TH" dirty="0"/>
              </a:p>
              <a:p>
                <a:endParaRPr lang="en-US" dirty="0"/>
              </a:p>
              <a:p>
                <a:r>
                  <a:rPr lang="en-US" dirty="0">
                    <a:solidFill>
                      <a:schemeClr val="tx1"/>
                    </a:solidFill>
                  </a:rPr>
                  <a:t>cos2</a:t>
                </a:r>
                <a:r>
                  <a:rPr lang="en-US" dirty="0">
                    <a:solidFill>
                      <a:schemeClr val="tx1"/>
                    </a:solidFill>
                    <a:ea typeface="Cambria Math" panose="02040503050406030204" pitchFamily="18" charset="0"/>
                  </a:rPr>
                  <a:t> </a:t>
                </a:r>
                <a14:m>
                  <m:oMath xmlns:m="http://schemas.openxmlformats.org/officeDocument/2006/math">
                    <m:r>
                      <m:rPr>
                        <m:nor/>
                      </m:rPr>
                      <a:rPr lang="en-US" dirty="0" smtClean="0">
                        <a:solidFill>
                          <a:schemeClr val="tx1"/>
                        </a:solidFill>
                        <a:latin typeface="Cambria Math" panose="02040503050406030204" pitchFamily="18" charset="0"/>
                        <a:ea typeface="Cambria Math" panose="02040503050406030204" pitchFamily="18" charset="0"/>
                      </a:rPr>
                      <m:t>𝛑</m:t>
                    </m:r>
                  </m:oMath>
                </a14:m>
                <a:r>
                  <a:rPr lang="en-US" dirty="0">
                    <a:solidFill>
                      <a:schemeClr val="tx1"/>
                    </a:solidFill>
                  </a:rPr>
                  <a:t>    =  1</a:t>
                </a:r>
                <a:endParaRPr lang="th-TH" dirty="0"/>
              </a:p>
            </p:txBody>
          </p:sp>
        </mc:Choice>
        <mc:Fallback xmlns="">
          <p:sp>
            <p:nvSpPr>
              <p:cNvPr id="7" name="Rectangle 6">
                <a:extLst>
                  <a:ext uri="{FF2B5EF4-FFF2-40B4-BE49-F238E27FC236}">
                    <a16:creationId xmlns:a16="http://schemas.microsoft.com/office/drawing/2014/main" id="{53F07B01-6AD5-4178-AE57-01ACCEC2134E}"/>
                  </a:ext>
                </a:extLst>
              </p:cNvPr>
              <p:cNvSpPr>
                <a:spLocks noRot="1" noChangeAspect="1" noMove="1" noResize="1" noEditPoints="1" noAdjustHandles="1" noChangeArrowheads="1" noChangeShapeType="1" noTextEdit="1"/>
              </p:cNvSpPr>
              <p:nvPr/>
            </p:nvSpPr>
            <p:spPr>
              <a:xfrm>
                <a:off x="1580453" y="3167390"/>
                <a:ext cx="2017155" cy="1384995"/>
              </a:xfrm>
              <a:prstGeom prst="rect">
                <a:avLst/>
              </a:prstGeom>
              <a:blipFill>
                <a:blip r:embed="rId5"/>
                <a:stretch>
                  <a:fillRect l="-6042" t="-7489" r="-5136" b="-8811"/>
                </a:stretch>
              </a:blipFill>
            </p:spPr>
            <p:txBody>
              <a:bodyPr/>
              <a:lstStyle/>
              <a:p>
                <a:r>
                  <a:rPr lang="th-TH">
                    <a:noFill/>
                  </a:rPr>
                  <a:t> </a:t>
                </a:r>
              </a:p>
            </p:txBody>
          </p:sp>
        </mc:Fallback>
      </mc:AlternateContent>
      <p:sp>
        <p:nvSpPr>
          <p:cNvPr id="8" name="Rectangle 7">
            <a:extLst>
              <a:ext uri="{FF2B5EF4-FFF2-40B4-BE49-F238E27FC236}">
                <a16:creationId xmlns:a16="http://schemas.microsoft.com/office/drawing/2014/main" id="{333754F3-3844-413C-BA9A-D541CDF67A98}"/>
              </a:ext>
            </a:extLst>
          </p:cNvPr>
          <p:cNvSpPr/>
          <p:nvPr/>
        </p:nvSpPr>
        <p:spPr>
          <a:xfrm>
            <a:off x="1208015" y="2734811"/>
            <a:ext cx="3120704" cy="181757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3317660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9E19-F3AF-4352-81D5-F6DB9730EC4C}"/>
              </a:ext>
            </a:extLst>
          </p:cNvPr>
          <p:cNvSpPr>
            <a:spLocks noGrp="1"/>
          </p:cNvSpPr>
          <p:nvPr>
            <p:ph type="title"/>
          </p:nvPr>
        </p:nvSpPr>
        <p:spPr>
          <a:xfrm>
            <a:off x="838200" y="131861"/>
            <a:ext cx="10515600" cy="745218"/>
          </a:xfrm>
        </p:spPr>
        <p:txBody>
          <a:bodyPr/>
          <a:lstStyle/>
          <a:p>
            <a:pPr algn="ctr"/>
            <a:r>
              <a:rPr lang="en-US" b="1" dirty="0">
                <a:solidFill>
                  <a:srgbClr val="C00000"/>
                </a:solidFill>
              </a:rPr>
              <a:t>SYLLABUS</a:t>
            </a:r>
            <a:endParaRPr lang="th-TH" b="1" dirty="0">
              <a:solidFill>
                <a:srgbClr val="C00000"/>
              </a:solidFill>
            </a:endParaRPr>
          </a:p>
        </p:txBody>
      </p:sp>
      <p:pic>
        <p:nvPicPr>
          <p:cNvPr id="4" name="Picture 3">
            <a:extLst>
              <a:ext uri="{FF2B5EF4-FFF2-40B4-BE49-F238E27FC236}">
                <a16:creationId xmlns:a16="http://schemas.microsoft.com/office/drawing/2014/main" id="{689CDF57-C106-4452-AAE2-80B50AE749C7}"/>
              </a:ext>
            </a:extLst>
          </p:cNvPr>
          <p:cNvPicPr>
            <a:picLocks noChangeAspect="1"/>
          </p:cNvPicPr>
          <p:nvPr/>
        </p:nvPicPr>
        <p:blipFill>
          <a:blip r:embed="rId2"/>
          <a:stretch>
            <a:fillRect/>
          </a:stretch>
        </p:blipFill>
        <p:spPr>
          <a:xfrm>
            <a:off x="494524" y="877079"/>
            <a:ext cx="9022702" cy="5505063"/>
          </a:xfrm>
          <a:prstGeom prst="rect">
            <a:avLst/>
          </a:prstGeom>
        </p:spPr>
      </p:pic>
    </p:spTree>
    <p:extLst>
      <p:ext uri="{BB962C8B-B14F-4D97-AF65-F5344CB8AC3E}">
        <p14:creationId xmlns:p14="http://schemas.microsoft.com/office/powerpoint/2010/main" val="4098413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7643840-AE1D-41B2-B65E-4E464053E922}"/>
                  </a:ext>
                </a:extLst>
              </p:cNvPr>
              <p:cNvSpPr>
                <a:spLocks noGrp="1"/>
              </p:cNvSpPr>
              <p:nvPr>
                <p:ph type="title"/>
              </p:nvPr>
            </p:nvSpPr>
            <p:spPr/>
            <p:txBody>
              <a:bodyPr>
                <a:normAutofit fontScale="90000"/>
              </a:bodyPr>
              <a:lstStyle/>
              <a:p>
                <a:r>
                  <a:rPr lang="en-US" b="1" dirty="0">
                    <a:solidFill>
                      <a:srgbClr val="C00000"/>
                    </a:solidFill>
                  </a:rPr>
                  <a:t>Quiz:	The total charge entering a terminal is given by </a:t>
                </a:r>
                <a14:m>
                  <m:oMath xmlns:m="http://schemas.openxmlformats.org/officeDocument/2006/math">
                    <m:r>
                      <a:rPr lang="en-US" b="1" i="1" smtClean="0">
                        <a:solidFill>
                          <a:srgbClr val="C00000"/>
                        </a:solidFill>
                        <a:latin typeface="Cambria Math" panose="02040503050406030204" pitchFamily="18" charset="0"/>
                      </a:rPr>
                      <m:t>𝒒</m:t>
                    </m:r>
                    <m:r>
                      <a:rPr lang="en-US" b="1" i="1" smtClean="0">
                        <a:solidFill>
                          <a:srgbClr val="C00000"/>
                        </a:solidFill>
                        <a:latin typeface="Cambria Math" panose="02040503050406030204" pitchFamily="18" charset="0"/>
                      </a:rPr>
                      <m:t>=</m:t>
                    </m:r>
                    <m:r>
                      <a:rPr lang="en-US" b="1" i="1" smtClean="0">
                        <a:solidFill>
                          <a:srgbClr val="C00000"/>
                        </a:solidFill>
                        <a:latin typeface="Cambria Math" panose="02040503050406030204" pitchFamily="18" charset="0"/>
                      </a:rPr>
                      <m:t>𝟓</m:t>
                    </m:r>
                    <m:r>
                      <a:rPr lang="en-US" b="1" i="1" smtClean="0">
                        <a:solidFill>
                          <a:srgbClr val="C00000"/>
                        </a:solidFill>
                        <a:latin typeface="Cambria Math" panose="02040503050406030204" pitchFamily="18" charset="0"/>
                      </a:rPr>
                      <m:t>𝒕</m:t>
                    </m:r>
                    <m:r>
                      <a:rPr lang="en-US" b="1" i="1" smtClean="0">
                        <a:solidFill>
                          <a:srgbClr val="C00000"/>
                        </a:solidFill>
                        <a:latin typeface="Cambria Math" panose="02040503050406030204" pitchFamily="18" charset="0"/>
                      </a:rPr>
                      <m:t> </m:t>
                    </m:r>
                    <m:r>
                      <a:rPr lang="en-US" b="1" i="1" smtClean="0">
                        <a:solidFill>
                          <a:srgbClr val="C00000"/>
                        </a:solidFill>
                        <a:latin typeface="Cambria Math" panose="02040503050406030204" pitchFamily="18" charset="0"/>
                      </a:rPr>
                      <m:t>𝒔𝒊𝒏</m:t>
                    </m:r>
                    <m:r>
                      <m:rPr>
                        <m:nor/>
                      </m:rPr>
                      <a:rPr lang="en-US" b="1" i="0" smtClean="0">
                        <a:solidFill>
                          <a:srgbClr val="C00000"/>
                        </a:solidFill>
                        <a:latin typeface="Cambria Math" panose="02040503050406030204" pitchFamily="18" charset="0"/>
                      </a:rPr>
                      <m:t>4</m:t>
                    </m:r>
                    <m:r>
                      <m:rPr>
                        <m:nor/>
                      </m:rPr>
                      <a:rPr lang="en-US" b="1" dirty="0" smtClean="0">
                        <a:solidFill>
                          <a:srgbClr val="C00000"/>
                        </a:solidFill>
                        <a:latin typeface="Cambria Math" panose="02040503050406030204" pitchFamily="18" charset="0"/>
                        <a:ea typeface="Cambria Math" panose="02040503050406030204" pitchFamily="18" charset="0"/>
                      </a:rPr>
                      <m:t>𝛑</m:t>
                    </m:r>
                    <m:r>
                      <m:rPr>
                        <m:nor/>
                      </m:rPr>
                      <a:rPr lang="en-US" b="1" i="0" dirty="0" smtClean="0">
                        <a:solidFill>
                          <a:srgbClr val="C00000"/>
                        </a:solidFill>
                        <a:latin typeface="Cambria Math" panose="02040503050406030204" pitchFamily="18" charset="0"/>
                        <a:ea typeface="Cambria Math" panose="02040503050406030204" pitchFamily="18" charset="0"/>
                      </a:rPr>
                      <m:t>t</m:t>
                    </m:r>
                    <m:r>
                      <m:rPr>
                        <m:nor/>
                      </m:rPr>
                      <a:rPr lang="en-US" b="1" i="0" dirty="0" smtClean="0">
                        <a:solidFill>
                          <a:srgbClr val="C00000"/>
                        </a:solidFill>
                        <a:latin typeface="Cambria Math" panose="02040503050406030204" pitchFamily="18" charset="0"/>
                        <a:ea typeface="Cambria Math" panose="02040503050406030204" pitchFamily="18" charset="0"/>
                      </a:rPr>
                      <m:t>  </m:t>
                    </m:r>
                    <m:r>
                      <m:rPr>
                        <m:nor/>
                      </m:rPr>
                      <a:rPr lang="en-US" b="1" i="0" dirty="0" smtClean="0">
                        <a:solidFill>
                          <a:srgbClr val="C00000"/>
                        </a:solidFill>
                        <a:latin typeface="Cambria Math" panose="02040503050406030204" pitchFamily="18" charset="0"/>
                        <a:ea typeface="Cambria Math" panose="02040503050406030204" pitchFamily="18" charset="0"/>
                      </a:rPr>
                      <m:t>m</m:t>
                    </m:r>
                    <m:r>
                      <a:rPr lang="en-US" b="1" i="1" dirty="0" smtClean="0">
                        <a:solidFill>
                          <a:srgbClr val="C00000"/>
                        </a:solidFill>
                        <a:latin typeface="Cambria Math" panose="02040503050406030204" pitchFamily="18" charset="0"/>
                        <a:ea typeface="Cambria Math" panose="02040503050406030204" pitchFamily="18" charset="0"/>
                      </a:rPr>
                      <m:t>𝑪</m:t>
                    </m:r>
                    <m:r>
                      <a:rPr lang="en-US" b="1" i="1" dirty="0" smtClean="0">
                        <a:solidFill>
                          <a:srgbClr val="C00000"/>
                        </a:solidFill>
                        <a:latin typeface="Cambria Math" panose="02040503050406030204" pitchFamily="18" charset="0"/>
                        <a:ea typeface="Cambria Math" panose="02040503050406030204" pitchFamily="18" charset="0"/>
                      </a:rPr>
                      <m:t>. </m:t>
                    </m:r>
                    <m:r>
                      <a:rPr lang="en-US" b="1" i="1" dirty="0" smtClean="0">
                        <a:solidFill>
                          <a:srgbClr val="C00000"/>
                        </a:solidFill>
                        <a:latin typeface="Cambria Math" panose="02040503050406030204" pitchFamily="18" charset="0"/>
                        <a:ea typeface="Cambria Math" panose="02040503050406030204" pitchFamily="18" charset="0"/>
                      </a:rPr>
                      <m:t>𝑪𝒂𝒍𝒄𝒖𝒍𝒂𝒕𝒆</m:t>
                    </m:r>
                    <m:r>
                      <a:rPr lang="en-US" b="1" i="1" dirty="0" smtClean="0">
                        <a:solidFill>
                          <a:srgbClr val="C00000"/>
                        </a:solidFill>
                        <a:latin typeface="Cambria Math" panose="02040503050406030204" pitchFamily="18" charset="0"/>
                        <a:ea typeface="Cambria Math" panose="02040503050406030204" pitchFamily="18" charset="0"/>
                      </a:rPr>
                      <m:t> </m:t>
                    </m:r>
                    <m:r>
                      <a:rPr lang="en-US" b="1" i="1" dirty="0" smtClean="0">
                        <a:solidFill>
                          <a:srgbClr val="C00000"/>
                        </a:solidFill>
                        <a:latin typeface="Cambria Math" panose="02040503050406030204" pitchFamily="18" charset="0"/>
                        <a:ea typeface="Cambria Math" panose="02040503050406030204" pitchFamily="18" charset="0"/>
                      </a:rPr>
                      <m:t>𝒕𝒉𝒆</m:t>
                    </m:r>
                  </m:oMath>
                </a14:m>
                <a:r>
                  <a:rPr lang="en-US" b="1" dirty="0">
                    <a:solidFill>
                      <a:srgbClr val="C00000"/>
                    </a:solidFill>
                  </a:rPr>
                  <a:t>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𝒄𝒖𝒓𝒓𝒆𝒏𝒕</m:t>
                    </m:r>
                    <m:r>
                      <a:rPr lang="en-US" b="1" i="1" dirty="0" smtClean="0">
                        <a:solidFill>
                          <a:srgbClr val="C00000"/>
                        </a:solidFill>
                        <a:latin typeface="Cambria Math" panose="02040503050406030204" pitchFamily="18" charset="0"/>
                        <a:ea typeface="Cambria Math" panose="02040503050406030204" pitchFamily="18" charset="0"/>
                      </a:rPr>
                      <m:t> </m:t>
                    </m:r>
                    <m:r>
                      <a:rPr lang="en-US" b="1" i="1" dirty="0" smtClean="0">
                        <a:solidFill>
                          <a:srgbClr val="C00000"/>
                        </a:solidFill>
                        <a:latin typeface="Cambria Math" panose="02040503050406030204" pitchFamily="18" charset="0"/>
                        <a:ea typeface="Cambria Math" panose="02040503050406030204" pitchFamily="18" charset="0"/>
                      </a:rPr>
                      <m:t>𝒂𝒕</m:t>
                    </m:r>
                    <m:r>
                      <a:rPr lang="en-US" b="1" i="1" dirty="0" smtClean="0">
                        <a:solidFill>
                          <a:srgbClr val="C00000"/>
                        </a:solidFill>
                        <a:latin typeface="Cambria Math" panose="02040503050406030204" pitchFamily="18" charset="0"/>
                        <a:ea typeface="Cambria Math" panose="02040503050406030204" pitchFamily="18" charset="0"/>
                      </a:rPr>
                      <m:t> </m:t>
                    </m:r>
                    <m:r>
                      <a:rPr lang="en-US" b="1" i="1" dirty="0" smtClean="0">
                        <a:solidFill>
                          <a:srgbClr val="C00000"/>
                        </a:solidFill>
                        <a:latin typeface="Cambria Math" panose="02040503050406030204" pitchFamily="18" charset="0"/>
                        <a:ea typeface="Cambria Math" panose="02040503050406030204" pitchFamily="18" charset="0"/>
                      </a:rPr>
                      <m:t>𝒕</m:t>
                    </m:r>
                    <m:r>
                      <a:rPr lang="en-US" b="1" i="1" dirty="0" smtClean="0">
                        <a:solidFill>
                          <a:srgbClr val="C00000"/>
                        </a:solidFill>
                        <a:latin typeface="Cambria Math" panose="02040503050406030204" pitchFamily="18" charset="0"/>
                        <a:ea typeface="Cambria Math" panose="02040503050406030204" pitchFamily="18" charset="0"/>
                      </a:rPr>
                      <m:t>=</m:t>
                    </m:r>
                    <m:r>
                      <a:rPr lang="en-US" b="1" i="1" dirty="0" smtClean="0">
                        <a:solidFill>
                          <a:srgbClr val="C00000"/>
                        </a:solidFill>
                        <a:latin typeface="Cambria Math" panose="02040503050406030204" pitchFamily="18" charset="0"/>
                        <a:ea typeface="Cambria Math" panose="02040503050406030204" pitchFamily="18" charset="0"/>
                      </a:rPr>
                      <m:t>𝟎</m:t>
                    </m:r>
                    <m:r>
                      <a:rPr lang="en-US" b="1" i="1" dirty="0" smtClean="0">
                        <a:solidFill>
                          <a:srgbClr val="C00000"/>
                        </a:solidFill>
                        <a:latin typeface="Cambria Math" panose="02040503050406030204" pitchFamily="18" charset="0"/>
                        <a:ea typeface="Cambria Math" panose="02040503050406030204" pitchFamily="18" charset="0"/>
                      </a:rPr>
                      <m:t>.</m:t>
                    </m:r>
                    <m:r>
                      <a:rPr lang="en-US" b="1" i="1" dirty="0" smtClean="0">
                        <a:solidFill>
                          <a:srgbClr val="C00000"/>
                        </a:solidFill>
                        <a:latin typeface="Cambria Math" panose="02040503050406030204" pitchFamily="18" charset="0"/>
                        <a:ea typeface="Cambria Math" panose="02040503050406030204" pitchFamily="18" charset="0"/>
                      </a:rPr>
                      <m:t>𝟓</m:t>
                    </m:r>
                    <m:r>
                      <a:rPr lang="en-US" b="1" i="1" dirty="0" smtClean="0">
                        <a:solidFill>
                          <a:srgbClr val="C00000"/>
                        </a:solidFill>
                        <a:latin typeface="Cambria Math" panose="02040503050406030204" pitchFamily="18" charset="0"/>
                        <a:ea typeface="Cambria Math" panose="02040503050406030204" pitchFamily="18" charset="0"/>
                      </a:rPr>
                      <m:t> </m:t>
                    </m:r>
                    <m:r>
                      <a:rPr lang="en-US" b="1" i="1" dirty="0" smtClean="0">
                        <a:solidFill>
                          <a:srgbClr val="C00000"/>
                        </a:solidFill>
                        <a:latin typeface="Cambria Math" panose="02040503050406030204" pitchFamily="18" charset="0"/>
                        <a:ea typeface="Cambria Math" panose="02040503050406030204" pitchFamily="18" charset="0"/>
                      </a:rPr>
                      <m:t>𝒔</m:t>
                    </m:r>
                    <m:r>
                      <a:rPr lang="en-US" b="1" i="1" dirty="0" smtClean="0">
                        <a:solidFill>
                          <a:srgbClr val="C00000"/>
                        </a:solidFill>
                        <a:latin typeface="Cambria Math" panose="02040503050406030204" pitchFamily="18" charset="0"/>
                        <a:ea typeface="Cambria Math" panose="02040503050406030204" pitchFamily="18" charset="0"/>
                      </a:rPr>
                      <m:t>.</m:t>
                    </m:r>
                  </m:oMath>
                </a14:m>
                <a:endParaRPr lang="th-TH" b="1" dirty="0">
                  <a:solidFill>
                    <a:srgbClr val="C00000"/>
                  </a:solidFill>
                </a:endParaRPr>
              </a:p>
            </p:txBody>
          </p:sp>
        </mc:Choice>
        <mc:Fallback xmlns="">
          <p:sp>
            <p:nvSpPr>
              <p:cNvPr id="2" name="Title 1">
                <a:extLst>
                  <a:ext uri="{FF2B5EF4-FFF2-40B4-BE49-F238E27FC236}">
                    <a16:creationId xmlns:a16="http://schemas.microsoft.com/office/drawing/2014/main" id="{57643840-AE1D-41B2-B65E-4E464053E922}"/>
                  </a:ext>
                </a:extLst>
              </p:cNvPr>
              <p:cNvSpPr>
                <a:spLocks noGrp="1" noRot="1" noChangeAspect="1" noMove="1" noResize="1" noEditPoints="1" noAdjustHandles="1" noChangeArrowheads="1" noChangeShapeType="1" noTextEdit="1"/>
              </p:cNvSpPr>
              <p:nvPr>
                <p:ph type="title"/>
              </p:nvPr>
            </p:nvSpPr>
            <p:spPr>
              <a:blipFill>
                <a:blip r:embed="rId2"/>
                <a:stretch>
                  <a:fillRect l="-2087" t="-29032" b="-922"/>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87236A-45AF-4008-BDF7-77AE800D0540}"/>
                  </a:ext>
                </a:extLst>
              </p:cNvPr>
              <p:cNvSpPr>
                <a:spLocks noGrp="1"/>
              </p:cNvSpPr>
              <p:nvPr>
                <p:ph idx="1"/>
              </p:nvPr>
            </p:nvSpPr>
            <p:spPr>
              <a:xfrm>
                <a:off x="377505" y="1825625"/>
                <a:ext cx="10976295" cy="4351338"/>
              </a:xfrm>
            </p:spPr>
            <p:txBody>
              <a:bodyPr/>
              <a:lstStyle/>
              <a:p>
                <a:pPr marL="0" indent="0">
                  <a:buNone/>
                </a:pPr>
                <a:r>
                  <a:rPr lang="en-US" dirty="0">
                    <a:solidFill>
                      <a:schemeClr val="accent1"/>
                    </a:solidFill>
                  </a:rPr>
                  <a:t>Solution:</a:t>
                </a:r>
              </a:p>
              <a:p>
                <a:pPr marL="0" indent="0">
                  <a:buNone/>
                </a:pPr>
                <a14:m>
                  <m:oMath xmlns:m="http://schemas.openxmlformats.org/officeDocument/2006/math">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𝑑𝑞</m:t>
                        </m:r>
                      </m:num>
                      <m:den>
                        <m:r>
                          <a:rPr lang="en-US" b="0" i="1" smtClean="0">
                            <a:solidFill>
                              <a:schemeClr val="tx1"/>
                            </a:solidFill>
                            <a:latin typeface="Cambria Math" panose="02040503050406030204" pitchFamily="18" charset="0"/>
                          </a:rPr>
                          <m:t>𝑑𝑡</m:t>
                        </m:r>
                      </m:den>
                    </m:f>
                    <m:r>
                      <a:rPr lang="en-US" b="0" i="1" smtClean="0">
                        <a:solidFill>
                          <a:schemeClr val="tx1"/>
                        </a:solidFill>
                        <a:latin typeface="Cambria Math" panose="02040503050406030204" pitchFamily="18" charset="0"/>
                      </a:rPr>
                      <m:t> =</m:t>
                    </m:r>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𝑑</m:t>
                        </m:r>
                      </m:num>
                      <m:den>
                        <m:r>
                          <a:rPr lang="en-US" b="0" i="1" smtClean="0">
                            <a:solidFill>
                              <a:schemeClr val="tx1"/>
                            </a:solidFill>
                            <a:latin typeface="Cambria Math" panose="02040503050406030204" pitchFamily="18" charset="0"/>
                          </a:rPr>
                          <m:t>𝑑𝑡</m:t>
                        </m:r>
                      </m:den>
                    </m:f>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𝑞</m:t>
                        </m:r>
                      </m:e>
                    </m:d>
                    <m:r>
                      <a:rPr lang="en-US" b="0" i="1" smtClean="0">
                        <a:solidFill>
                          <a:schemeClr val="tx1"/>
                        </a:solidFill>
                        <a:latin typeface="Cambria Math" panose="02040503050406030204" pitchFamily="18" charset="0"/>
                      </a:rPr>
                      <m:t>=</m:t>
                    </m:r>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𝑑</m:t>
                        </m:r>
                      </m:num>
                      <m:den>
                        <m:r>
                          <a:rPr lang="en-US" b="0" i="1" smtClean="0">
                            <a:solidFill>
                              <a:schemeClr val="tx1"/>
                            </a:solidFill>
                            <a:latin typeface="Cambria Math" panose="02040503050406030204" pitchFamily="18" charset="0"/>
                          </a:rPr>
                          <m:t>𝑑𝑡</m:t>
                        </m:r>
                      </m:den>
                    </m:f>
                    <m:r>
                      <a:rPr lang="en-US" b="0" i="1" smtClean="0">
                        <a:solidFill>
                          <a:schemeClr val="tx1"/>
                        </a:solidFill>
                        <a:latin typeface="Cambria Math" panose="02040503050406030204" pitchFamily="18" charset="0"/>
                      </a:rPr>
                      <m:t>(5</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𝑠𝑖𝑛</m:t>
                    </m:r>
                    <m:r>
                      <m:rPr>
                        <m:nor/>
                      </m:rPr>
                      <a:rPr lang="en-US" i="0" smtClean="0">
                        <a:solidFill>
                          <a:schemeClr val="tx1"/>
                        </a:solidFill>
                        <a:latin typeface="Cambria Math" panose="02040503050406030204" pitchFamily="18" charset="0"/>
                      </a:rPr>
                      <m:t>4</m:t>
                    </m:r>
                    <m:r>
                      <m:rPr>
                        <m:nor/>
                      </m:rPr>
                      <a:rPr lang="en-US" dirty="0" smtClean="0">
                        <a:solidFill>
                          <a:schemeClr val="tx1"/>
                        </a:solidFill>
                        <a:latin typeface="Cambria Math" panose="02040503050406030204" pitchFamily="18" charset="0"/>
                        <a:ea typeface="Cambria Math" panose="02040503050406030204" pitchFamily="18" charset="0"/>
                      </a:rPr>
                      <m:t>𝛑</m:t>
                    </m:r>
                    <m:r>
                      <m:rPr>
                        <m:nor/>
                      </m:rPr>
                      <a:rPr lang="en-US" i="0" dirty="0" smtClean="0">
                        <a:solidFill>
                          <a:schemeClr val="tx1"/>
                        </a:solidFill>
                        <a:latin typeface="Cambria Math" panose="02040503050406030204" pitchFamily="18" charset="0"/>
                        <a:ea typeface="Cambria Math" panose="02040503050406030204" pitchFamily="18" charset="0"/>
                      </a:rPr>
                      <m:t>t</m:t>
                    </m:r>
                    <m:r>
                      <m:rPr>
                        <m:nor/>
                      </m:rPr>
                      <a:rPr lang="en-US" i="0" dirty="0" smtClean="0">
                        <a:solidFill>
                          <a:schemeClr val="tx1"/>
                        </a:solidFill>
                        <a:latin typeface="Cambria Math" panose="02040503050406030204" pitchFamily="18" charset="0"/>
                        <a:ea typeface="Cambria Math" panose="02040503050406030204" pitchFamily="18" charset="0"/>
                      </a:rPr>
                      <m:t> </m:t>
                    </m:r>
                  </m:oMath>
                </a14:m>
                <a:r>
                  <a:rPr lang="en-US" dirty="0">
                    <a:solidFill>
                      <a:schemeClr val="tx1"/>
                    </a:solidFill>
                  </a:rPr>
                  <a:t>) mc/s = (</a:t>
                </a:r>
                <a14:m>
                  <m:oMath xmlns:m="http://schemas.openxmlformats.org/officeDocument/2006/math">
                    <m:r>
                      <a:rPr lang="en-US" b="0" i="1" smtClean="0">
                        <a:solidFill>
                          <a:schemeClr val="tx1"/>
                        </a:solidFill>
                        <a:latin typeface="Cambria Math" panose="02040503050406030204" pitchFamily="18" charset="0"/>
                      </a:rPr>
                      <m:t>5</m:t>
                    </m:r>
                    <m:r>
                      <a:rPr lang="en-US" b="0" i="1" smtClean="0">
                        <a:solidFill>
                          <a:schemeClr val="tx1"/>
                        </a:solidFill>
                        <a:latin typeface="Cambria Math" panose="02040503050406030204" pitchFamily="18" charset="0"/>
                      </a:rPr>
                      <m:t>𝑠𝑖𝑛</m:t>
                    </m:r>
                    <m:r>
                      <m:rPr>
                        <m:nor/>
                      </m:rPr>
                      <a:rPr lang="en-US" i="0" smtClean="0">
                        <a:solidFill>
                          <a:schemeClr val="tx1"/>
                        </a:solidFill>
                        <a:latin typeface="Cambria Math" panose="02040503050406030204" pitchFamily="18" charset="0"/>
                      </a:rPr>
                      <m:t>4</m:t>
                    </m:r>
                    <m:r>
                      <m:rPr>
                        <m:nor/>
                      </m:rPr>
                      <a:rPr lang="en-US" dirty="0" smtClean="0">
                        <a:solidFill>
                          <a:schemeClr val="tx1"/>
                        </a:solidFill>
                        <a:latin typeface="Cambria Math" panose="02040503050406030204" pitchFamily="18" charset="0"/>
                        <a:ea typeface="Cambria Math" panose="02040503050406030204" pitchFamily="18" charset="0"/>
                      </a:rPr>
                      <m:t>𝛑</m:t>
                    </m:r>
                    <m:r>
                      <m:rPr>
                        <m:nor/>
                      </m:rPr>
                      <a:rPr lang="en-US" i="0" dirty="0" smtClean="0">
                        <a:solidFill>
                          <a:schemeClr val="tx1"/>
                        </a:solidFill>
                        <a:latin typeface="Cambria Math" panose="02040503050406030204" pitchFamily="18" charset="0"/>
                        <a:ea typeface="Cambria Math" panose="02040503050406030204" pitchFamily="18" charset="0"/>
                      </a:rPr>
                      <m:t>t</m:t>
                    </m:r>
                    <m:r>
                      <m:rPr>
                        <m:nor/>
                      </m:rPr>
                      <a:rPr lang="en-US" i="0" dirty="0" smtClean="0">
                        <a:solidFill>
                          <a:schemeClr val="tx1"/>
                        </a:solidFill>
                        <a:latin typeface="Cambria Math" panose="02040503050406030204" pitchFamily="18" charset="0"/>
                        <a:ea typeface="Cambria Math" panose="02040503050406030204" pitchFamily="18" charset="0"/>
                      </a:rPr>
                      <m:t> </m:t>
                    </m:r>
                  </m:oMath>
                </a14:m>
                <a:r>
                  <a:rPr lang="en-US" dirty="0">
                    <a:solidFill>
                      <a:schemeClr val="tx1"/>
                    </a:solidFill>
                  </a:rPr>
                  <a:t>+20</a:t>
                </a:r>
                <a:r>
                  <a:rPr lang="en-US" dirty="0">
                    <a:solidFill>
                      <a:schemeClr val="tx1"/>
                    </a:solidFill>
                    <a:ea typeface="Cambria Math" panose="02040503050406030204" pitchFamily="18" charset="0"/>
                  </a:rPr>
                  <a:t> </a:t>
                </a:r>
                <a14:m>
                  <m:oMath xmlns:m="http://schemas.openxmlformats.org/officeDocument/2006/math">
                    <m:r>
                      <m:rPr>
                        <m:nor/>
                      </m:rPr>
                      <a:rPr lang="en-US" dirty="0" smtClean="0">
                        <a:solidFill>
                          <a:schemeClr val="tx1"/>
                        </a:solidFill>
                        <a:latin typeface="Cambria Math" panose="02040503050406030204" pitchFamily="18" charset="0"/>
                        <a:ea typeface="Cambria Math" panose="02040503050406030204" pitchFamily="18" charset="0"/>
                      </a:rPr>
                      <m:t>𝛑</m:t>
                    </m:r>
                    <m:r>
                      <m:rPr>
                        <m:nor/>
                      </m:rPr>
                      <a:rPr lang="en-US" i="0" dirty="0" smtClean="0">
                        <a:solidFill>
                          <a:schemeClr val="tx1"/>
                        </a:solidFill>
                        <a:latin typeface="Cambria Math" panose="02040503050406030204" pitchFamily="18" charset="0"/>
                        <a:ea typeface="Cambria Math" panose="02040503050406030204" pitchFamily="18" charset="0"/>
                      </a:rPr>
                      <m:t>t</m:t>
                    </m:r>
                  </m:oMath>
                </a14:m>
                <a:r>
                  <a:rPr lang="en-US" dirty="0">
                    <a:solidFill>
                      <a:schemeClr val="tx1"/>
                    </a:solidFill>
                  </a:rPr>
                  <a:t>cos4</a:t>
                </a:r>
                <a:r>
                  <a:rPr lang="en-US" dirty="0">
                    <a:solidFill>
                      <a:schemeClr val="tx1"/>
                    </a:solidFill>
                    <a:ea typeface="Cambria Math" panose="02040503050406030204" pitchFamily="18" charset="0"/>
                  </a:rPr>
                  <a:t> </a:t>
                </a:r>
                <a14:m>
                  <m:oMath xmlns:m="http://schemas.openxmlformats.org/officeDocument/2006/math">
                    <m:r>
                      <m:rPr>
                        <m:nor/>
                      </m:rPr>
                      <a:rPr lang="en-US" dirty="0" smtClean="0">
                        <a:solidFill>
                          <a:schemeClr val="tx1"/>
                        </a:solidFill>
                        <a:latin typeface="Cambria Math" panose="02040503050406030204" pitchFamily="18" charset="0"/>
                        <a:ea typeface="Cambria Math" panose="02040503050406030204" pitchFamily="18" charset="0"/>
                      </a:rPr>
                      <m:t>𝛑</m:t>
                    </m:r>
                    <m:r>
                      <m:rPr>
                        <m:nor/>
                      </m:rPr>
                      <a:rPr lang="en-US" i="0" dirty="0" smtClean="0">
                        <a:solidFill>
                          <a:schemeClr val="tx1"/>
                        </a:solidFill>
                        <a:latin typeface="Cambria Math" panose="02040503050406030204" pitchFamily="18" charset="0"/>
                        <a:ea typeface="Cambria Math" panose="02040503050406030204" pitchFamily="18" charset="0"/>
                      </a:rPr>
                      <m:t>t</m:t>
                    </m:r>
                  </m:oMath>
                </a14:m>
                <a:r>
                  <a:rPr lang="en-US" dirty="0">
                    <a:solidFill>
                      <a:schemeClr val="tx1"/>
                    </a:solidFill>
                  </a:rPr>
                  <a:t>)mA</a:t>
                </a:r>
              </a:p>
              <a:p>
                <a:pPr marL="0" indent="0">
                  <a:buNone/>
                </a:pPr>
                <a:r>
                  <a:rPr lang="en-US" dirty="0"/>
                  <a:t>At t = 0.5</a:t>
                </a:r>
              </a:p>
              <a:p>
                <a:pPr marL="0" indent="0">
                  <a:buNone/>
                </a:pPr>
                <a14:m>
                  <m:oMath xmlns:m="http://schemas.openxmlformats.org/officeDocument/2006/math">
                    <m:r>
                      <a:rPr lang="en-US" b="0" i="1" smtClean="0">
                        <a:solidFill>
                          <a:schemeClr val="tx1"/>
                        </a:solidFill>
                        <a:latin typeface="Cambria Math" panose="02040503050406030204" pitchFamily="18" charset="0"/>
                      </a:rPr>
                      <m:t>𝑖</m:t>
                    </m:r>
                  </m:oMath>
                </a14:m>
                <a:r>
                  <a:rPr lang="en-US"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5</m:t>
                    </m:r>
                    <m:r>
                      <a:rPr lang="en-US" b="0" i="1" smtClean="0">
                        <a:solidFill>
                          <a:schemeClr val="tx1"/>
                        </a:solidFill>
                        <a:latin typeface="Cambria Math" panose="02040503050406030204" pitchFamily="18" charset="0"/>
                      </a:rPr>
                      <m:t>𝑠𝑖𝑛</m:t>
                    </m:r>
                    <m:r>
                      <m:rPr>
                        <m:nor/>
                      </m:rPr>
                      <a:rPr lang="en-US" i="0" smtClean="0">
                        <a:solidFill>
                          <a:schemeClr val="tx1"/>
                        </a:solidFill>
                        <a:latin typeface="Cambria Math" panose="02040503050406030204" pitchFamily="18" charset="0"/>
                      </a:rPr>
                      <m:t>4</m:t>
                    </m:r>
                    <m:r>
                      <m:rPr>
                        <m:nor/>
                      </m:rPr>
                      <a:rPr lang="en-US" dirty="0" smtClean="0">
                        <a:solidFill>
                          <a:schemeClr val="tx1"/>
                        </a:solidFill>
                        <a:latin typeface="Cambria Math" panose="02040503050406030204" pitchFamily="18" charset="0"/>
                        <a:ea typeface="Cambria Math" panose="02040503050406030204" pitchFamily="18" charset="0"/>
                      </a:rPr>
                      <m:t>𝛑</m:t>
                    </m:r>
                    <m:r>
                      <m:rPr>
                        <m:nor/>
                      </m:rPr>
                      <a:rPr lang="en-US" i="0" dirty="0" smtClean="0">
                        <a:solidFill>
                          <a:schemeClr val="tx1"/>
                        </a:solidFill>
                        <a:latin typeface="Cambria Math" panose="02040503050406030204" pitchFamily="18" charset="0"/>
                        <a:ea typeface="Cambria Math" panose="02040503050406030204" pitchFamily="18" charset="0"/>
                      </a:rPr>
                      <m:t>t</m:t>
                    </m:r>
                    <m:r>
                      <m:rPr>
                        <m:nor/>
                      </m:rPr>
                      <a:rPr lang="en-US" i="0" dirty="0" smtClean="0">
                        <a:solidFill>
                          <a:schemeClr val="tx1"/>
                        </a:solidFill>
                        <a:latin typeface="Cambria Math" panose="02040503050406030204" pitchFamily="18" charset="0"/>
                        <a:ea typeface="Cambria Math" panose="02040503050406030204" pitchFamily="18" charset="0"/>
                      </a:rPr>
                      <m:t> </m:t>
                    </m:r>
                  </m:oMath>
                </a14:m>
                <a:r>
                  <a:rPr lang="en-US" dirty="0">
                    <a:solidFill>
                      <a:schemeClr val="tx1"/>
                    </a:solidFill>
                  </a:rPr>
                  <a:t>+20</a:t>
                </a:r>
                <a:r>
                  <a:rPr lang="en-US" dirty="0">
                    <a:solidFill>
                      <a:schemeClr val="tx1"/>
                    </a:solidFill>
                    <a:ea typeface="Cambria Math" panose="02040503050406030204" pitchFamily="18" charset="0"/>
                  </a:rPr>
                  <a:t> </a:t>
                </a:r>
                <a14:m>
                  <m:oMath xmlns:m="http://schemas.openxmlformats.org/officeDocument/2006/math">
                    <m:r>
                      <m:rPr>
                        <m:nor/>
                      </m:rPr>
                      <a:rPr lang="en-US" dirty="0" smtClean="0">
                        <a:solidFill>
                          <a:schemeClr val="tx1"/>
                        </a:solidFill>
                        <a:latin typeface="Cambria Math" panose="02040503050406030204" pitchFamily="18" charset="0"/>
                        <a:ea typeface="Cambria Math" panose="02040503050406030204" pitchFamily="18" charset="0"/>
                      </a:rPr>
                      <m:t>𝛑</m:t>
                    </m:r>
                    <m:r>
                      <m:rPr>
                        <m:nor/>
                      </m:rPr>
                      <a:rPr lang="en-US" i="0" dirty="0" smtClean="0">
                        <a:solidFill>
                          <a:schemeClr val="tx1"/>
                        </a:solidFill>
                        <a:latin typeface="Cambria Math" panose="02040503050406030204" pitchFamily="18" charset="0"/>
                        <a:ea typeface="Cambria Math" panose="02040503050406030204" pitchFamily="18" charset="0"/>
                      </a:rPr>
                      <m:t>t</m:t>
                    </m:r>
                  </m:oMath>
                </a14:m>
                <a:r>
                  <a:rPr lang="en-US" dirty="0">
                    <a:solidFill>
                      <a:schemeClr val="tx1"/>
                    </a:solidFill>
                  </a:rPr>
                  <a:t>cos4</a:t>
                </a:r>
                <a:r>
                  <a:rPr lang="en-US" dirty="0">
                    <a:solidFill>
                      <a:schemeClr val="tx1"/>
                    </a:solidFill>
                    <a:ea typeface="Cambria Math" panose="02040503050406030204" pitchFamily="18" charset="0"/>
                  </a:rPr>
                  <a:t> </a:t>
                </a:r>
                <a14:m>
                  <m:oMath xmlns:m="http://schemas.openxmlformats.org/officeDocument/2006/math">
                    <m:r>
                      <m:rPr>
                        <m:nor/>
                      </m:rPr>
                      <a:rPr lang="en-US" dirty="0" smtClean="0">
                        <a:solidFill>
                          <a:schemeClr val="tx1"/>
                        </a:solidFill>
                        <a:latin typeface="Cambria Math" panose="02040503050406030204" pitchFamily="18" charset="0"/>
                        <a:ea typeface="Cambria Math" panose="02040503050406030204" pitchFamily="18" charset="0"/>
                      </a:rPr>
                      <m:t>𝛑</m:t>
                    </m:r>
                    <m:r>
                      <m:rPr>
                        <m:nor/>
                      </m:rPr>
                      <a:rPr lang="en-US" i="0" dirty="0" smtClean="0">
                        <a:solidFill>
                          <a:schemeClr val="tx1"/>
                        </a:solidFill>
                        <a:latin typeface="Cambria Math" panose="02040503050406030204" pitchFamily="18" charset="0"/>
                        <a:ea typeface="Cambria Math" panose="02040503050406030204" pitchFamily="18" charset="0"/>
                      </a:rPr>
                      <m:t>t</m:t>
                    </m:r>
                  </m:oMath>
                </a14:m>
                <a:r>
                  <a:rPr lang="en-US" dirty="0">
                    <a:solidFill>
                      <a:schemeClr val="tx1"/>
                    </a:solidFill>
                  </a:rPr>
                  <a:t>)mA = </a:t>
                </a:r>
                <a14:m>
                  <m:oMath xmlns:m="http://schemas.openxmlformats.org/officeDocument/2006/math">
                    <m:r>
                      <a:rPr lang="en-US" b="0" i="1" smtClean="0">
                        <a:solidFill>
                          <a:schemeClr val="tx1"/>
                        </a:solidFill>
                        <a:latin typeface="Cambria Math" panose="02040503050406030204" pitchFamily="18" charset="0"/>
                      </a:rPr>
                      <m:t>5</m:t>
                    </m:r>
                    <m:r>
                      <a:rPr lang="en-US" b="0" i="1" smtClean="0">
                        <a:solidFill>
                          <a:schemeClr val="tx1"/>
                        </a:solidFill>
                        <a:latin typeface="Cambria Math" panose="02040503050406030204" pitchFamily="18" charset="0"/>
                      </a:rPr>
                      <m:t>𝑠𝑖𝑛</m:t>
                    </m:r>
                    <m:r>
                      <m:rPr>
                        <m:nor/>
                      </m:rPr>
                      <a:rPr lang="en-US" i="0" smtClean="0">
                        <a:solidFill>
                          <a:schemeClr val="tx1"/>
                        </a:solidFill>
                        <a:latin typeface="Cambria Math" panose="02040503050406030204" pitchFamily="18" charset="0"/>
                      </a:rPr>
                      <m:t>4</m:t>
                    </m:r>
                    <m:r>
                      <m:rPr>
                        <m:nor/>
                      </m:rPr>
                      <a:rPr lang="en-US" dirty="0" smtClean="0">
                        <a:solidFill>
                          <a:schemeClr val="tx1"/>
                        </a:solidFill>
                        <a:latin typeface="Cambria Math" panose="02040503050406030204" pitchFamily="18" charset="0"/>
                        <a:ea typeface="Cambria Math" panose="02040503050406030204" pitchFamily="18" charset="0"/>
                      </a:rPr>
                      <m:t>𝛑</m:t>
                    </m:r>
                    <m:r>
                      <m:rPr>
                        <m:nor/>
                      </m:rPr>
                      <a:rPr lang="en-US" b="0" i="0" dirty="0" smtClean="0">
                        <a:solidFill>
                          <a:schemeClr val="tx1"/>
                        </a:solidFill>
                        <a:latin typeface="Cambria Math" panose="02040503050406030204" pitchFamily="18" charset="0"/>
                        <a:ea typeface="Cambria Math" panose="02040503050406030204" pitchFamily="18" charset="0"/>
                      </a:rPr>
                      <m:t>(0.5) </m:t>
                    </m:r>
                  </m:oMath>
                </a14:m>
                <a:r>
                  <a:rPr lang="en-US" dirty="0">
                    <a:solidFill>
                      <a:schemeClr val="tx1"/>
                    </a:solidFill>
                  </a:rPr>
                  <a:t>+20</a:t>
                </a:r>
                <a:r>
                  <a:rPr lang="en-US" dirty="0">
                    <a:solidFill>
                      <a:schemeClr val="tx1"/>
                    </a:solidFill>
                    <a:ea typeface="Cambria Math" panose="02040503050406030204" pitchFamily="18" charset="0"/>
                  </a:rPr>
                  <a:t> </a:t>
                </a:r>
                <a14:m>
                  <m:oMath xmlns:m="http://schemas.openxmlformats.org/officeDocument/2006/math">
                    <m:r>
                      <m:rPr>
                        <m:nor/>
                      </m:rPr>
                      <a:rPr lang="en-US" dirty="0" smtClean="0">
                        <a:solidFill>
                          <a:schemeClr val="tx1"/>
                        </a:solidFill>
                        <a:latin typeface="Cambria Math" panose="02040503050406030204" pitchFamily="18" charset="0"/>
                        <a:ea typeface="Cambria Math" panose="02040503050406030204" pitchFamily="18" charset="0"/>
                      </a:rPr>
                      <m:t>𝛑</m:t>
                    </m:r>
                    <m:r>
                      <m:rPr>
                        <m:nor/>
                      </m:rPr>
                      <a:rPr lang="en-US" b="0" i="0" dirty="0" smtClean="0">
                        <a:solidFill>
                          <a:schemeClr val="tx1"/>
                        </a:solidFill>
                        <a:latin typeface="Cambria Math" panose="02040503050406030204" pitchFamily="18" charset="0"/>
                        <a:ea typeface="Cambria Math" panose="02040503050406030204" pitchFamily="18" charset="0"/>
                      </a:rPr>
                      <m:t>(0.5)</m:t>
                    </m:r>
                  </m:oMath>
                </a14:m>
                <a:r>
                  <a:rPr lang="en-US" dirty="0">
                    <a:solidFill>
                      <a:schemeClr val="tx1"/>
                    </a:solidFill>
                  </a:rPr>
                  <a:t>cos4</a:t>
                </a:r>
                <a:r>
                  <a:rPr lang="en-US" dirty="0">
                    <a:solidFill>
                      <a:schemeClr val="tx1"/>
                    </a:solidFill>
                    <a:ea typeface="Cambria Math" panose="02040503050406030204" pitchFamily="18" charset="0"/>
                  </a:rPr>
                  <a:t> </a:t>
                </a:r>
                <a14:m>
                  <m:oMath xmlns:m="http://schemas.openxmlformats.org/officeDocument/2006/math">
                    <m:r>
                      <m:rPr>
                        <m:nor/>
                      </m:rPr>
                      <a:rPr lang="en-US" dirty="0" smtClean="0">
                        <a:solidFill>
                          <a:schemeClr val="tx1"/>
                        </a:solidFill>
                        <a:latin typeface="Cambria Math" panose="02040503050406030204" pitchFamily="18" charset="0"/>
                        <a:ea typeface="Cambria Math" panose="02040503050406030204" pitchFamily="18" charset="0"/>
                      </a:rPr>
                      <m:t>𝛑</m:t>
                    </m:r>
                    <m:r>
                      <m:rPr>
                        <m:nor/>
                      </m:rPr>
                      <a:rPr lang="en-US" b="0" i="0" dirty="0" smtClean="0">
                        <a:solidFill>
                          <a:schemeClr val="tx1"/>
                        </a:solidFill>
                        <a:latin typeface="Cambria Math" panose="02040503050406030204" pitchFamily="18" charset="0"/>
                        <a:ea typeface="Cambria Math" panose="02040503050406030204" pitchFamily="18" charset="0"/>
                      </a:rPr>
                      <m:t>(0.5)</m:t>
                    </m:r>
                  </m:oMath>
                </a14:m>
                <a:endParaRPr lang="en-US" dirty="0">
                  <a:solidFill>
                    <a:schemeClr val="tx1"/>
                  </a:solidFill>
                </a:endParaRPr>
              </a:p>
              <a:p>
                <a:pPr marL="0" indent="0">
                  <a:buNone/>
                </a:pPr>
                <a14:m>
                  <m:oMath xmlns:m="http://schemas.openxmlformats.org/officeDocument/2006/math">
                    <m:r>
                      <a:rPr lang="en-US" b="0" i="1" smtClean="0">
                        <a:solidFill>
                          <a:schemeClr val="tx1"/>
                        </a:solidFill>
                        <a:latin typeface="Cambria Math" panose="02040503050406030204" pitchFamily="18" charset="0"/>
                      </a:rPr>
                      <m:t>𝑖</m:t>
                    </m:r>
                  </m:oMath>
                </a14:m>
                <a:r>
                  <a:rPr lang="en-US"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5</m:t>
                    </m:r>
                    <m:r>
                      <a:rPr lang="en-US" b="0" i="1" smtClean="0">
                        <a:solidFill>
                          <a:schemeClr val="tx1"/>
                        </a:solidFill>
                        <a:latin typeface="Cambria Math" panose="02040503050406030204" pitchFamily="18" charset="0"/>
                      </a:rPr>
                      <m:t>𝑠𝑖𝑛</m:t>
                    </m:r>
                    <m:r>
                      <m:rPr>
                        <m:nor/>
                      </m:rPr>
                      <a:rPr lang="en-US" b="0" i="0" smtClean="0">
                        <a:solidFill>
                          <a:schemeClr val="tx1"/>
                        </a:solidFill>
                        <a:latin typeface="Cambria Math" panose="02040503050406030204" pitchFamily="18" charset="0"/>
                      </a:rPr>
                      <m:t>2</m:t>
                    </m:r>
                    <m:r>
                      <m:rPr>
                        <m:nor/>
                      </m:rPr>
                      <a:rPr lang="en-US" dirty="0" smtClean="0">
                        <a:solidFill>
                          <a:schemeClr val="tx1"/>
                        </a:solidFill>
                        <a:latin typeface="Cambria Math" panose="02040503050406030204" pitchFamily="18" charset="0"/>
                        <a:ea typeface="Cambria Math" panose="02040503050406030204" pitchFamily="18" charset="0"/>
                      </a:rPr>
                      <m:t>𝛑</m:t>
                    </m:r>
                    <m:r>
                      <m:rPr>
                        <m:nor/>
                      </m:rPr>
                      <a:rPr lang="en-US" i="0" dirty="0" smtClean="0">
                        <a:solidFill>
                          <a:schemeClr val="tx1"/>
                        </a:solidFill>
                        <a:latin typeface="Cambria Math" panose="02040503050406030204" pitchFamily="18" charset="0"/>
                        <a:ea typeface="Cambria Math" panose="02040503050406030204" pitchFamily="18" charset="0"/>
                      </a:rPr>
                      <m:t> </m:t>
                    </m:r>
                  </m:oMath>
                </a14:m>
                <a:r>
                  <a:rPr lang="en-US" dirty="0">
                    <a:solidFill>
                      <a:schemeClr val="tx1"/>
                    </a:solidFill>
                  </a:rPr>
                  <a:t>+</a:t>
                </a:r>
                <a:r>
                  <a:rPr lang="en-US" dirty="0"/>
                  <a:t>10</a:t>
                </a:r>
                <a:r>
                  <a:rPr lang="en-US" dirty="0">
                    <a:solidFill>
                      <a:schemeClr val="tx1"/>
                    </a:solidFill>
                    <a:ea typeface="Cambria Math" panose="02040503050406030204" pitchFamily="18" charset="0"/>
                  </a:rPr>
                  <a:t> </a:t>
                </a:r>
                <a14:m>
                  <m:oMath xmlns:m="http://schemas.openxmlformats.org/officeDocument/2006/math">
                    <m:r>
                      <m:rPr>
                        <m:nor/>
                      </m:rPr>
                      <a:rPr lang="en-US" dirty="0" smtClean="0">
                        <a:solidFill>
                          <a:schemeClr val="tx1"/>
                        </a:solidFill>
                        <a:latin typeface="Cambria Math" panose="02040503050406030204" pitchFamily="18" charset="0"/>
                        <a:ea typeface="Cambria Math" panose="02040503050406030204" pitchFamily="18" charset="0"/>
                      </a:rPr>
                      <m:t>𝛑</m:t>
                    </m:r>
                  </m:oMath>
                </a14:m>
                <a:r>
                  <a:rPr lang="en-US" dirty="0">
                    <a:solidFill>
                      <a:schemeClr val="tx1"/>
                    </a:solidFill>
                  </a:rPr>
                  <a:t> cos2</a:t>
                </a:r>
                <a:r>
                  <a:rPr lang="en-US" dirty="0">
                    <a:solidFill>
                      <a:schemeClr val="tx1"/>
                    </a:solidFill>
                    <a:ea typeface="Cambria Math" panose="02040503050406030204" pitchFamily="18" charset="0"/>
                  </a:rPr>
                  <a:t> </a:t>
                </a:r>
                <a14:m>
                  <m:oMath xmlns:m="http://schemas.openxmlformats.org/officeDocument/2006/math">
                    <m:r>
                      <m:rPr>
                        <m:nor/>
                      </m:rPr>
                      <a:rPr lang="en-US" dirty="0" smtClean="0">
                        <a:solidFill>
                          <a:schemeClr val="tx1"/>
                        </a:solidFill>
                        <a:latin typeface="Cambria Math" panose="02040503050406030204" pitchFamily="18" charset="0"/>
                        <a:ea typeface="Cambria Math" panose="02040503050406030204" pitchFamily="18" charset="0"/>
                      </a:rPr>
                      <m:t>𝛑</m:t>
                    </m:r>
                  </m:oMath>
                </a14:m>
                <a:r>
                  <a:rPr lang="en-US" dirty="0">
                    <a:solidFill>
                      <a:schemeClr val="tx1"/>
                    </a:solidFill>
                  </a:rPr>
                  <a:t> = 5 * 0 + 10 </a:t>
                </a:r>
                <a14:m>
                  <m:oMath xmlns:m="http://schemas.openxmlformats.org/officeDocument/2006/math">
                    <m:r>
                      <m:rPr>
                        <m:nor/>
                      </m:rPr>
                      <a:rPr lang="en-US" dirty="0" smtClean="0">
                        <a:solidFill>
                          <a:schemeClr val="tx1"/>
                        </a:solidFill>
                        <a:latin typeface="Cambria Math" panose="02040503050406030204" pitchFamily="18" charset="0"/>
                        <a:ea typeface="Cambria Math" panose="02040503050406030204" pitchFamily="18" charset="0"/>
                      </a:rPr>
                      <m:t>𝛑</m:t>
                    </m:r>
                  </m:oMath>
                </a14:m>
                <a:r>
                  <a:rPr lang="en-US" dirty="0">
                    <a:solidFill>
                      <a:schemeClr val="tx1"/>
                    </a:solidFill>
                  </a:rPr>
                  <a:t> * 1 = 10 </a:t>
                </a:r>
                <a14:m>
                  <m:oMath xmlns:m="http://schemas.openxmlformats.org/officeDocument/2006/math">
                    <m:r>
                      <m:rPr>
                        <m:nor/>
                      </m:rPr>
                      <a:rPr lang="en-US" dirty="0" smtClean="0">
                        <a:solidFill>
                          <a:schemeClr val="tx1"/>
                        </a:solidFill>
                        <a:latin typeface="Cambria Math" panose="02040503050406030204" pitchFamily="18" charset="0"/>
                        <a:ea typeface="Cambria Math" panose="02040503050406030204" pitchFamily="18" charset="0"/>
                      </a:rPr>
                      <m:t>𝛑</m:t>
                    </m:r>
                  </m:oMath>
                </a14:m>
                <a:r>
                  <a:rPr lang="en-US" dirty="0">
                    <a:solidFill>
                      <a:schemeClr val="tx1"/>
                    </a:solidFill>
                  </a:rPr>
                  <a:t> = 10 * 3.14 </a:t>
                </a:r>
              </a:p>
              <a:p>
                <a:pPr marL="0" indent="0">
                  <a:buNone/>
                </a:pPr>
                <a:r>
                  <a:rPr lang="en-US" dirty="0" err="1"/>
                  <a:t>i</a:t>
                </a:r>
                <a:r>
                  <a:rPr lang="en-US" dirty="0"/>
                  <a:t> </a:t>
                </a:r>
                <a:r>
                  <a:rPr lang="en-US" dirty="0">
                    <a:solidFill>
                      <a:schemeClr val="tx1"/>
                    </a:solidFill>
                  </a:rPr>
                  <a:t>= 31.42 mA</a:t>
                </a:r>
              </a:p>
              <a:p>
                <a:pPr marL="0" indent="0">
                  <a:buNone/>
                </a:pPr>
                <a:endParaRPr lang="en-US" dirty="0">
                  <a:solidFill>
                    <a:schemeClr val="tx1"/>
                  </a:solidFill>
                </a:endParaRPr>
              </a:p>
              <a:p>
                <a:pPr marL="0" indent="0">
                  <a:buNone/>
                </a:pPr>
                <a:endParaRPr lang="th-TH" dirty="0">
                  <a:solidFill>
                    <a:schemeClr val="tx1"/>
                  </a:solidFill>
                </a:endParaRPr>
              </a:p>
            </p:txBody>
          </p:sp>
        </mc:Choice>
        <mc:Fallback xmlns="">
          <p:sp>
            <p:nvSpPr>
              <p:cNvPr id="3" name="Content Placeholder 2">
                <a:extLst>
                  <a:ext uri="{FF2B5EF4-FFF2-40B4-BE49-F238E27FC236}">
                    <a16:creationId xmlns:a16="http://schemas.microsoft.com/office/drawing/2014/main" id="{CF87236A-45AF-4008-BDF7-77AE800D0540}"/>
                  </a:ext>
                </a:extLst>
              </p:cNvPr>
              <p:cNvSpPr>
                <a:spLocks noGrp="1" noRot="1" noChangeAspect="1" noMove="1" noResize="1" noEditPoints="1" noAdjustHandles="1" noChangeArrowheads="1" noChangeShapeType="1" noTextEdit="1"/>
              </p:cNvSpPr>
              <p:nvPr>
                <p:ph idx="1"/>
              </p:nvPr>
            </p:nvSpPr>
            <p:spPr>
              <a:xfrm>
                <a:off x="377505" y="1825625"/>
                <a:ext cx="10976295" cy="4351338"/>
              </a:xfrm>
              <a:blipFill>
                <a:blip r:embed="rId3"/>
                <a:stretch>
                  <a:fillRect l="-1166" t="-2241"/>
                </a:stretch>
              </a:blipFill>
            </p:spPr>
            <p:txBody>
              <a:bodyPr/>
              <a:lstStyle/>
              <a:p>
                <a:r>
                  <a:rPr lang="th-TH">
                    <a:noFill/>
                  </a:rPr>
                  <a:t> </a:t>
                </a:r>
              </a:p>
            </p:txBody>
          </p:sp>
        </mc:Fallback>
      </mc:AlternateContent>
      <p:pic>
        <p:nvPicPr>
          <p:cNvPr id="5" name="Picture 4">
            <a:extLst>
              <a:ext uri="{FF2B5EF4-FFF2-40B4-BE49-F238E27FC236}">
                <a16:creationId xmlns:a16="http://schemas.microsoft.com/office/drawing/2014/main" id="{8F1F9D74-BC53-423E-8454-3CCD9DD78FA4}"/>
              </a:ext>
            </a:extLst>
          </p:cNvPr>
          <p:cNvPicPr>
            <a:picLocks noChangeAspect="1"/>
          </p:cNvPicPr>
          <p:nvPr/>
        </p:nvPicPr>
        <p:blipFill>
          <a:blip r:embed="rId4"/>
          <a:stretch>
            <a:fillRect/>
          </a:stretch>
        </p:blipFill>
        <p:spPr>
          <a:xfrm>
            <a:off x="2477854" y="4697835"/>
            <a:ext cx="9593903" cy="1924704"/>
          </a:xfrm>
          <a:prstGeom prst="rect">
            <a:avLst/>
          </a:prstGeom>
        </p:spPr>
      </p:pic>
    </p:spTree>
    <p:extLst>
      <p:ext uri="{BB962C8B-B14F-4D97-AF65-F5344CB8AC3E}">
        <p14:creationId xmlns:p14="http://schemas.microsoft.com/office/powerpoint/2010/main" val="1771145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7643840-AE1D-41B2-B65E-4E464053E922}"/>
                  </a:ext>
                </a:extLst>
              </p:cNvPr>
              <p:cNvSpPr>
                <a:spLocks noGrp="1"/>
              </p:cNvSpPr>
              <p:nvPr>
                <p:ph type="title"/>
              </p:nvPr>
            </p:nvSpPr>
            <p:spPr/>
            <p:txBody>
              <a:bodyPr>
                <a:normAutofit fontScale="90000"/>
              </a:bodyPr>
              <a:lstStyle/>
              <a:p>
                <a:r>
                  <a:rPr lang="en-US" b="1" dirty="0">
                    <a:solidFill>
                      <a:srgbClr val="C00000"/>
                    </a:solidFill>
                  </a:rPr>
                  <a:t>Quiz:	The total charge entering a terminal is given by </a:t>
                </a:r>
                <a14:m>
                  <m:oMath xmlns:m="http://schemas.openxmlformats.org/officeDocument/2006/math">
                    <m:r>
                      <a:rPr lang="en-US" b="1" i="1" smtClean="0">
                        <a:solidFill>
                          <a:srgbClr val="C00000"/>
                        </a:solidFill>
                        <a:latin typeface="Cambria Math" panose="02040503050406030204" pitchFamily="18" charset="0"/>
                      </a:rPr>
                      <m:t>𝒒</m:t>
                    </m:r>
                    <m:r>
                      <a:rPr lang="en-US" b="1" i="1" smtClean="0">
                        <a:solidFill>
                          <a:srgbClr val="C00000"/>
                        </a:solidFill>
                        <a:latin typeface="Cambria Math" panose="02040503050406030204" pitchFamily="18" charset="0"/>
                      </a:rPr>
                      <m:t>=(</m:t>
                    </m:r>
                    <m:r>
                      <a:rPr lang="en-US" b="1" i="1" smtClean="0">
                        <a:solidFill>
                          <a:srgbClr val="C00000"/>
                        </a:solidFill>
                        <a:latin typeface="Cambria Math" panose="02040503050406030204" pitchFamily="18" charset="0"/>
                      </a:rPr>
                      <m:t>𝟏𝟎</m:t>
                    </m:r>
                    <m:r>
                      <a:rPr lang="en-US" b="1" i="1" smtClean="0">
                        <a:solidFill>
                          <a:srgbClr val="C00000"/>
                        </a:solidFill>
                        <a:latin typeface="Cambria Math" panose="02040503050406030204" pitchFamily="18" charset="0"/>
                      </a:rPr>
                      <m:t> −</m:t>
                    </m:r>
                    <m:sSup>
                      <m:sSupPr>
                        <m:ctrlPr>
                          <a:rPr lang="th-TH"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10</m:t>
                        </m:r>
                        <m:r>
                          <a:rPr lang="en-US" b="0" i="1" smtClean="0">
                            <a:solidFill>
                              <a:srgbClr val="C00000"/>
                            </a:solidFill>
                            <a:latin typeface="Cambria Math" panose="02040503050406030204" pitchFamily="18" charset="0"/>
                          </a:rPr>
                          <m:t>𝑒</m:t>
                        </m:r>
                      </m:e>
                      <m:sup>
                        <m:r>
                          <a:rPr lang="en-US" b="0" i="1" smtClean="0">
                            <a:solidFill>
                              <a:srgbClr val="C00000"/>
                            </a:solidFill>
                            <a:latin typeface="Cambria Math" panose="02040503050406030204" pitchFamily="18" charset="0"/>
                          </a:rPr>
                          <m:t>−2</m:t>
                        </m:r>
                        <m:r>
                          <a:rPr lang="en-US" b="0" i="1" smtClean="0">
                            <a:solidFill>
                              <a:srgbClr val="C00000"/>
                            </a:solidFill>
                            <a:latin typeface="Cambria Math" panose="02040503050406030204" pitchFamily="18" charset="0"/>
                          </a:rPr>
                          <m:t>𝑡</m:t>
                        </m:r>
                      </m:sup>
                    </m:sSup>
                    <m:r>
                      <m:rPr>
                        <m:nor/>
                      </m:rPr>
                      <a:rPr lang="en-US" b="1" i="0" smtClean="0">
                        <a:solidFill>
                          <a:srgbClr val="C00000"/>
                        </a:solidFill>
                        <a:latin typeface="Cambria Math" panose="02040503050406030204" pitchFamily="18" charset="0"/>
                      </a:rPr>
                      <m:t>)</m:t>
                    </m:r>
                    <m:r>
                      <m:rPr>
                        <m:nor/>
                      </m:rPr>
                      <a:rPr lang="en-US" b="1" i="0" dirty="0" smtClean="0">
                        <a:solidFill>
                          <a:srgbClr val="C00000"/>
                        </a:solidFill>
                        <a:latin typeface="Cambria Math" panose="02040503050406030204" pitchFamily="18" charset="0"/>
                        <a:ea typeface="Cambria Math" panose="02040503050406030204" pitchFamily="18" charset="0"/>
                      </a:rPr>
                      <m:t>m</m:t>
                    </m:r>
                    <m:r>
                      <a:rPr lang="en-US" b="1" i="1" dirty="0" smtClean="0">
                        <a:solidFill>
                          <a:srgbClr val="C00000"/>
                        </a:solidFill>
                        <a:latin typeface="Cambria Math" panose="02040503050406030204" pitchFamily="18" charset="0"/>
                        <a:ea typeface="Cambria Math" panose="02040503050406030204" pitchFamily="18" charset="0"/>
                      </a:rPr>
                      <m:t>𝑪</m:t>
                    </m:r>
                    <m:r>
                      <a:rPr lang="en-US" b="1" i="1" dirty="0" smtClean="0">
                        <a:solidFill>
                          <a:srgbClr val="C00000"/>
                        </a:solidFill>
                        <a:latin typeface="Cambria Math" panose="02040503050406030204" pitchFamily="18" charset="0"/>
                        <a:ea typeface="Cambria Math" panose="02040503050406030204" pitchFamily="18" charset="0"/>
                      </a:rPr>
                      <m:t>. </m:t>
                    </m:r>
                    <m:r>
                      <a:rPr lang="en-US" b="1" i="1" dirty="0" smtClean="0">
                        <a:solidFill>
                          <a:srgbClr val="C00000"/>
                        </a:solidFill>
                        <a:latin typeface="Cambria Math" panose="02040503050406030204" pitchFamily="18" charset="0"/>
                        <a:ea typeface="Cambria Math" panose="02040503050406030204" pitchFamily="18" charset="0"/>
                      </a:rPr>
                      <m:t>𝑪𝒂𝒍𝒄𝒖𝒍𝒂𝒕𝒆</m:t>
                    </m:r>
                    <m:r>
                      <a:rPr lang="en-US" b="1" i="1" dirty="0" smtClean="0">
                        <a:solidFill>
                          <a:srgbClr val="C00000"/>
                        </a:solidFill>
                        <a:latin typeface="Cambria Math" panose="02040503050406030204" pitchFamily="18" charset="0"/>
                        <a:ea typeface="Cambria Math" panose="02040503050406030204" pitchFamily="18" charset="0"/>
                      </a:rPr>
                      <m:t> </m:t>
                    </m:r>
                    <m:r>
                      <a:rPr lang="en-US" b="1" i="1" dirty="0" smtClean="0">
                        <a:solidFill>
                          <a:srgbClr val="C00000"/>
                        </a:solidFill>
                        <a:latin typeface="Cambria Math" panose="02040503050406030204" pitchFamily="18" charset="0"/>
                        <a:ea typeface="Cambria Math" panose="02040503050406030204" pitchFamily="18" charset="0"/>
                      </a:rPr>
                      <m:t>𝒕𝒉𝒆</m:t>
                    </m:r>
                  </m:oMath>
                </a14:m>
                <a:r>
                  <a:rPr lang="en-US" b="1" dirty="0">
                    <a:solidFill>
                      <a:srgbClr val="C00000"/>
                    </a:solidFill>
                  </a:rPr>
                  <a:t> </a:t>
                </a:r>
                <a14:m>
                  <m:oMath xmlns:m="http://schemas.openxmlformats.org/officeDocument/2006/math">
                    <m:r>
                      <a:rPr lang="en-US" b="1" i="1" dirty="0" smtClean="0">
                        <a:solidFill>
                          <a:srgbClr val="C00000"/>
                        </a:solidFill>
                        <a:latin typeface="Cambria Math" panose="02040503050406030204" pitchFamily="18" charset="0"/>
                        <a:ea typeface="Cambria Math" panose="02040503050406030204" pitchFamily="18" charset="0"/>
                      </a:rPr>
                      <m:t>𝒄𝒖𝒓𝒓𝒆𝒏𝒕</m:t>
                    </m:r>
                    <m:r>
                      <a:rPr lang="en-US" b="1" i="1" dirty="0" smtClean="0">
                        <a:solidFill>
                          <a:srgbClr val="C00000"/>
                        </a:solidFill>
                        <a:latin typeface="Cambria Math" panose="02040503050406030204" pitchFamily="18" charset="0"/>
                        <a:ea typeface="Cambria Math" panose="02040503050406030204" pitchFamily="18" charset="0"/>
                      </a:rPr>
                      <m:t> </m:t>
                    </m:r>
                    <m:r>
                      <a:rPr lang="en-US" b="1" i="1" dirty="0" smtClean="0">
                        <a:solidFill>
                          <a:srgbClr val="C00000"/>
                        </a:solidFill>
                        <a:latin typeface="Cambria Math" panose="02040503050406030204" pitchFamily="18" charset="0"/>
                        <a:ea typeface="Cambria Math" panose="02040503050406030204" pitchFamily="18" charset="0"/>
                      </a:rPr>
                      <m:t>𝒂𝒕</m:t>
                    </m:r>
                    <m:r>
                      <a:rPr lang="en-US" b="1" i="1" dirty="0" smtClean="0">
                        <a:solidFill>
                          <a:srgbClr val="C00000"/>
                        </a:solidFill>
                        <a:latin typeface="Cambria Math" panose="02040503050406030204" pitchFamily="18" charset="0"/>
                        <a:ea typeface="Cambria Math" panose="02040503050406030204" pitchFamily="18" charset="0"/>
                      </a:rPr>
                      <m:t> </m:t>
                    </m:r>
                    <m:r>
                      <a:rPr lang="en-US" b="1" i="1" dirty="0" smtClean="0">
                        <a:solidFill>
                          <a:srgbClr val="C00000"/>
                        </a:solidFill>
                        <a:latin typeface="Cambria Math" panose="02040503050406030204" pitchFamily="18" charset="0"/>
                        <a:ea typeface="Cambria Math" panose="02040503050406030204" pitchFamily="18" charset="0"/>
                      </a:rPr>
                      <m:t>𝒕</m:t>
                    </m:r>
                    <m:r>
                      <a:rPr lang="en-US" b="1" i="1" dirty="0" smtClean="0">
                        <a:solidFill>
                          <a:srgbClr val="C00000"/>
                        </a:solidFill>
                        <a:latin typeface="Cambria Math" panose="02040503050406030204" pitchFamily="18" charset="0"/>
                        <a:ea typeface="Cambria Math" panose="02040503050406030204" pitchFamily="18" charset="0"/>
                      </a:rPr>
                      <m:t>=</m:t>
                    </m:r>
                    <m:r>
                      <a:rPr lang="en-US" b="1" i="1" dirty="0" smtClean="0">
                        <a:solidFill>
                          <a:srgbClr val="C00000"/>
                        </a:solidFill>
                        <a:latin typeface="Cambria Math" panose="02040503050406030204" pitchFamily="18" charset="0"/>
                        <a:ea typeface="Cambria Math" panose="02040503050406030204" pitchFamily="18" charset="0"/>
                      </a:rPr>
                      <m:t>𝟏</m:t>
                    </m:r>
                    <m:r>
                      <a:rPr lang="en-US" b="1" i="1" dirty="0" smtClean="0">
                        <a:solidFill>
                          <a:srgbClr val="C00000"/>
                        </a:solidFill>
                        <a:latin typeface="Cambria Math" panose="02040503050406030204" pitchFamily="18" charset="0"/>
                        <a:ea typeface="Cambria Math" panose="02040503050406030204" pitchFamily="18" charset="0"/>
                      </a:rPr>
                      <m:t>.</m:t>
                    </m:r>
                    <m:r>
                      <a:rPr lang="en-US" b="1" i="1" dirty="0" smtClean="0">
                        <a:solidFill>
                          <a:srgbClr val="C00000"/>
                        </a:solidFill>
                        <a:latin typeface="Cambria Math" panose="02040503050406030204" pitchFamily="18" charset="0"/>
                        <a:ea typeface="Cambria Math" panose="02040503050406030204" pitchFamily="18" charset="0"/>
                      </a:rPr>
                      <m:t>𝟎</m:t>
                    </m:r>
                    <m:r>
                      <a:rPr lang="en-US" b="1" i="1" dirty="0" smtClean="0">
                        <a:solidFill>
                          <a:srgbClr val="C00000"/>
                        </a:solidFill>
                        <a:latin typeface="Cambria Math" panose="02040503050406030204" pitchFamily="18" charset="0"/>
                        <a:ea typeface="Cambria Math" panose="02040503050406030204" pitchFamily="18" charset="0"/>
                      </a:rPr>
                      <m:t> </m:t>
                    </m:r>
                    <m:r>
                      <a:rPr lang="en-US" b="1" i="1" dirty="0" smtClean="0">
                        <a:solidFill>
                          <a:srgbClr val="C00000"/>
                        </a:solidFill>
                        <a:latin typeface="Cambria Math" panose="02040503050406030204" pitchFamily="18" charset="0"/>
                        <a:ea typeface="Cambria Math" panose="02040503050406030204" pitchFamily="18" charset="0"/>
                      </a:rPr>
                      <m:t>𝒔</m:t>
                    </m:r>
                    <m:r>
                      <a:rPr lang="en-US" b="1" i="1" dirty="0" smtClean="0">
                        <a:solidFill>
                          <a:srgbClr val="C00000"/>
                        </a:solidFill>
                        <a:latin typeface="Cambria Math" panose="02040503050406030204" pitchFamily="18" charset="0"/>
                        <a:ea typeface="Cambria Math" panose="02040503050406030204" pitchFamily="18" charset="0"/>
                      </a:rPr>
                      <m:t>.</m:t>
                    </m:r>
                  </m:oMath>
                </a14:m>
                <a:endParaRPr lang="th-TH" b="1" dirty="0">
                  <a:solidFill>
                    <a:srgbClr val="C00000"/>
                  </a:solidFill>
                </a:endParaRPr>
              </a:p>
            </p:txBody>
          </p:sp>
        </mc:Choice>
        <mc:Fallback xmlns="">
          <p:sp>
            <p:nvSpPr>
              <p:cNvPr id="2" name="Title 1">
                <a:extLst>
                  <a:ext uri="{FF2B5EF4-FFF2-40B4-BE49-F238E27FC236}">
                    <a16:creationId xmlns:a16="http://schemas.microsoft.com/office/drawing/2014/main" id="{57643840-AE1D-41B2-B65E-4E464053E922}"/>
                  </a:ext>
                </a:extLst>
              </p:cNvPr>
              <p:cNvSpPr>
                <a:spLocks noGrp="1" noRot="1" noChangeAspect="1" noMove="1" noResize="1" noEditPoints="1" noAdjustHandles="1" noChangeArrowheads="1" noChangeShapeType="1" noTextEdit="1"/>
              </p:cNvSpPr>
              <p:nvPr>
                <p:ph type="title"/>
              </p:nvPr>
            </p:nvSpPr>
            <p:spPr>
              <a:blipFill>
                <a:blip r:embed="rId2"/>
                <a:stretch>
                  <a:fillRect l="-2087" t="-29032" b="-922"/>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87236A-45AF-4008-BDF7-77AE800D0540}"/>
                  </a:ext>
                </a:extLst>
              </p:cNvPr>
              <p:cNvSpPr>
                <a:spLocks noGrp="1"/>
              </p:cNvSpPr>
              <p:nvPr>
                <p:ph idx="1"/>
              </p:nvPr>
            </p:nvSpPr>
            <p:spPr>
              <a:xfrm>
                <a:off x="377505" y="1825625"/>
                <a:ext cx="10976295" cy="4351338"/>
              </a:xfrm>
            </p:spPr>
            <p:txBody>
              <a:bodyPr>
                <a:normAutofit/>
              </a:bodyPr>
              <a:lstStyle/>
              <a:p>
                <a:pPr marL="0" indent="0">
                  <a:buNone/>
                </a:pPr>
                <a:r>
                  <a:rPr lang="en-US" dirty="0">
                    <a:solidFill>
                      <a:schemeClr val="accent1"/>
                    </a:solidFill>
                  </a:rPr>
                  <a:t>Solution:</a:t>
                </a:r>
              </a:p>
              <a:p>
                <a:pPr marL="0" indent="0">
                  <a:buNone/>
                </a:pPr>
                <a14:m>
                  <m:oMath xmlns:m="http://schemas.openxmlformats.org/officeDocument/2006/math">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𝑑𝑞</m:t>
                        </m:r>
                      </m:num>
                      <m:den>
                        <m:r>
                          <a:rPr lang="en-US" b="0" i="1" smtClean="0">
                            <a:solidFill>
                              <a:schemeClr val="tx1"/>
                            </a:solidFill>
                            <a:latin typeface="Cambria Math" panose="02040503050406030204" pitchFamily="18" charset="0"/>
                          </a:rPr>
                          <m:t>𝑑𝑡</m:t>
                        </m:r>
                      </m:den>
                    </m:f>
                    <m:r>
                      <a:rPr lang="en-US" b="0" i="1" smtClean="0">
                        <a:solidFill>
                          <a:schemeClr val="tx1"/>
                        </a:solidFill>
                        <a:latin typeface="Cambria Math" panose="02040503050406030204" pitchFamily="18" charset="0"/>
                      </a:rPr>
                      <m:t> =</m:t>
                    </m:r>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𝑑</m:t>
                        </m:r>
                      </m:num>
                      <m:den>
                        <m:r>
                          <a:rPr lang="en-US" b="0" i="1" smtClean="0">
                            <a:solidFill>
                              <a:schemeClr val="tx1"/>
                            </a:solidFill>
                            <a:latin typeface="Cambria Math" panose="02040503050406030204" pitchFamily="18" charset="0"/>
                          </a:rPr>
                          <m:t>𝑑𝑡</m:t>
                        </m:r>
                      </m:den>
                    </m:f>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𝑞</m:t>
                        </m:r>
                      </m:e>
                    </m:d>
                    <m:r>
                      <a:rPr lang="en-US" b="0" i="1" smtClean="0">
                        <a:solidFill>
                          <a:schemeClr val="tx1"/>
                        </a:solidFill>
                        <a:latin typeface="Cambria Math" panose="02040503050406030204" pitchFamily="18" charset="0"/>
                      </a:rPr>
                      <m:t>=</m:t>
                    </m:r>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𝑑</m:t>
                        </m:r>
                      </m:num>
                      <m:den>
                        <m:r>
                          <a:rPr lang="en-US" b="0" i="1" smtClean="0">
                            <a:solidFill>
                              <a:schemeClr val="tx1"/>
                            </a:solidFill>
                            <a:latin typeface="Cambria Math" panose="02040503050406030204" pitchFamily="18" charset="0"/>
                          </a:rPr>
                          <m:t>𝑑𝑡</m:t>
                        </m:r>
                      </m:den>
                    </m:f>
                    <m:r>
                      <a:rPr lang="en-US" b="0" i="1" smtClean="0">
                        <a:solidFill>
                          <a:schemeClr val="tx1"/>
                        </a:solidFill>
                        <a:latin typeface="Cambria Math" panose="02040503050406030204" pitchFamily="18" charset="0"/>
                      </a:rPr>
                      <m:t>(10 </m:t>
                    </m:r>
                    <m:r>
                      <a:rPr lang="en-US" b="1" i="1" smtClean="0">
                        <a:solidFill>
                          <a:schemeClr val="tx1"/>
                        </a:solidFill>
                        <a:latin typeface="Cambria Math" panose="02040503050406030204" pitchFamily="18" charset="0"/>
                      </a:rPr>
                      <m:t>−</m:t>
                    </m:r>
                    <m:sSup>
                      <m:sSupPr>
                        <m:ctrlPr>
                          <a:rPr lang="th-TH"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10</m:t>
                        </m:r>
                        <m:r>
                          <a:rPr lang="en-US" b="0" i="1" smtClean="0">
                            <a:solidFill>
                              <a:schemeClr val="tx1"/>
                            </a:solidFill>
                            <a:latin typeface="Cambria Math" panose="02040503050406030204" pitchFamily="18" charset="0"/>
                          </a:rPr>
                          <m:t>𝑒</m:t>
                        </m:r>
                      </m:e>
                      <m:sup>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𝑡</m:t>
                        </m:r>
                      </m:sup>
                    </m:sSup>
                  </m:oMath>
                </a14:m>
                <a:r>
                  <a:rPr lang="en-US" dirty="0">
                    <a:solidFill>
                      <a:schemeClr val="tx1"/>
                    </a:solidFill>
                  </a:rPr>
                  <a:t>) mc/s = (</a:t>
                </a:r>
                <a14:m>
                  <m:oMath xmlns:m="http://schemas.openxmlformats.org/officeDocument/2006/math">
                    <m:r>
                      <a:rPr lang="en-US" b="0" i="1" smtClean="0">
                        <a:solidFill>
                          <a:schemeClr val="tx1"/>
                        </a:solidFill>
                        <a:latin typeface="Cambria Math" panose="02040503050406030204" pitchFamily="18" charset="0"/>
                      </a:rPr>
                      <m:t>0−</m:t>
                    </m:r>
                    <m:sSup>
                      <m:sSupPr>
                        <m:ctrlPr>
                          <a:rPr lang="th-TH"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10</m:t>
                        </m:r>
                        <m:r>
                          <a:rPr lang="en-US" b="0" i="1" smtClean="0">
                            <a:solidFill>
                              <a:schemeClr val="tx1"/>
                            </a:solidFill>
                            <a:latin typeface="Cambria Math" panose="02040503050406030204" pitchFamily="18" charset="0"/>
                          </a:rPr>
                          <m:t>𝑒</m:t>
                        </m:r>
                      </m:e>
                      <m:sup>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𝑡</m:t>
                        </m:r>
                      </m:sup>
                    </m:sSup>
                  </m:oMath>
                </a14:m>
                <a:r>
                  <a:rPr lang="en-US" dirty="0">
                    <a:solidFill>
                      <a:schemeClr val="tx1"/>
                    </a:solidFill>
                  </a:rPr>
                  <a:t>(-2))mA</a:t>
                </a:r>
              </a:p>
              <a:p>
                <a:pPr marL="0" indent="0">
                  <a:buNone/>
                </a:pPr>
                <a14:m>
                  <m:oMath xmlns:m="http://schemas.openxmlformats.org/officeDocument/2006/math">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oMath>
                </a14:m>
                <a:r>
                  <a:rPr lang="en-US" dirty="0">
                    <a:solidFill>
                      <a:schemeClr val="tx1"/>
                    </a:solidFill>
                  </a:rPr>
                  <a:t>(</a:t>
                </a:r>
                <a14:m>
                  <m:oMath xmlns:m="http://schemas.openxmlformats.org/officeDocument/2006/math">
                    <m:r>
                      <a:rPr lang="en-US" b="0" i="1" smtClean="0">
                        <a:solidFill>
                          <a:schemeClr val="tx1"/>
                        </a:solidFill>
                        <a:latin typeface="Cambria Math" panose="02040503050406030204" pitchFamily="18" charset="0"/>
                      </a:rPr>
                      <m:t>0+20</m:t>
                    </m:r>
                    <m:sSup>
                      <m:sSupPr>
                        <m:ctrlPr>
                          <a:rPr lang="th-TH"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𝑒</m:t>
                        </m:r>
                      </m:e>
                      <m:sup>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𝑡</m:t>
                        </m:r>
                      </m:sup>
                    </m:sSup>
                  </m:oMath>
                </a14:m>
                <a:r>
                  <a:rPr lang="en-US" dirty="0">
                    <a:solidFill>
                      <a:schemeClr val="tx1"/>
                    </a:solidFill>
                  </a:rPr>
                  <a:t>)mA = </a:t>
                </a:r>
                <a14:m>
                  <m:oMath xmlns:m="http://schemas.openxmlformats.org/officeDocument/2006/math">
                    <m:r>
                      <a:rPr lang="en-US" b="0" i="1" smtClean="0">
                        <a:solidFill>
                          <a:schemeClr val="tx1"/>
                        </a:solidFill>
                        <a:latin typeface="Cambria Math" panose="02040503050406030204" pitchFamily="18" charset="0"/>
                      </a:rPr>
                      <m:t> 20</m:t>
                    </m:r>
                    <m:sSup>
                      <m:sSupPr>
                        <m:ctrlPr>
                          <a:rPr lang="th-TH"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𝑒</m:t>
                        </m:r>
                      </m:e>
                      <m:sup>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𝑡</m:t>
                        </m:r>
                      </m:sup>
                    </m:sSup>
                  </m:oMath>
                </a14:m>
                <a:r>
                  <a:rPr lang="en-US" dirty="0">
                    <a:solidFill>
                      <a:schemeClr val="tx1"/>
                    </a:solidFill>
                  </a:rPr>
                  <a:t>mA</a:t>
                </a:r>
              </a:p>
              <a:p>
                <a:pPr marL="0" indent="0">
                  <a:buNone/>
                </a:pPr>
                <a:endParaRPr lang="en-US" dirty="0">
                  <a:solidFill>
                    <a:schemeClr val="tx1"/>
                  </a:solidFill>
                </a:endParaRPr>
              </a:p>
              <a:p>
                <a:pPr marL="0" indent="0">
                  <a:buNone/>
                </a:pPr>
                <a:r>
                  <a:rPr lang="en-US" dirty="0">
                    <a:solidFill>
                      <a:schemeClr val="tx1"/>
                    </a:solidFill>
                  </a:rPr>
                  <a:t>At t = </a:t>
                </a:r>
                <a:r>
                  <a:rPr lang="en-US" dirty="0"/>
                  <a:t>1.0</a:t>
                </a:r>
                <a:endParaRPr lang="en-US" dirty="0">
                  <a:solidFill>
                    <a:schemeClr val="tx1"/>
                  </a:solidFill>
                </a:endParaRPr>
              </a:p>
              <a:p>
                <a:pPr marL="0" indent="0">
                  <a:buNone/>
                </a:pPr>
                <a14:m>
                  <m:oMath xmlns:m="http://schemas.openxmlformats.org/officeDocument/2006/math">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20</m:t>
                    </m:r>
                    <m:sSup>
                      <m:sSupPr>
                        <m:ctrlPr>
                          <a:rPr lang="th-TH"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𝑒</m:t>
                        </m:r>
                      </m:e>
                      <m:sup>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𝑡</m:t>
                        </m:r>
                      </m:sup>
                    </m:sSup>
                  </m:oMath>
                </a14:m>
                <a:r>
                  <a:rPr lang="en-US" dirty="0">
                    <a:solidFill>
                      <a:schemeClr val="tx1"/>
                    </a:solidFill>
                  </a:rPr>
                  <a:t>mA = </a:t>
                </a:r>
                <a14:m>
                  <m:oMath xmlns:m="http://schemas.openxmlformats.org/officeDocument/2006/math">
                    <m:r>
                      <a:rPr lang="en-US" b="0" i="1" smtClean="0">
                        <a:solidFill>
                          <a:schemeClr val="tx1"/>
                        </a:solidFill>
                        <a:latin typeface="Cambria Math" panose="02040503050406030204" pitchFamily="18" charset="0"/>
                      </a:rPr>
                      <m:t> 20</m:t>
                    </m:r>
                    <m:sSup>
                      <m:sSupPr>
                        <m:ctrlPr>
                          <a:rPr lang="th-TH"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𝑒</m:t>
                        </m:r>
                      </m:e>
                      <m:sup>
                        <m:r>
                          <a:rPr lang="en-US" b="0" i="1" smtClean="0">
                            <a:solidFill>
                              <a:schemeClr val="tx1"/>
                            </a:solidFill>
                            <a:latin typeface="Cambria Math" panose="02040503050406030204" pitchFamily="18" charset="0"/>
                          </a:rPr>
                          <m:t>−2∗1.0</m:t>
                        </m:r>
                      </m:sup>
                    </m:sSup>
                  </m:oMath>
                </a14:m>
                <a:r>
                  <a:rPr lang="en-US" dirty="0">
                    <a:solidFill>
                      <a:schemeClr val="tx1"/>
                    </a:solidFill>
                  </a:rPr>
                  <a:t>mA = </a:t>
                </a:r>
                <a14:m>
                  <m:oMath xmlns:m="http://schemas.openxmlformats.org/officeDocument/2006/math">
                    <m:r>
                      <a:rPr lang="en-US" b="0" i="1" smtClean="0">
                        <a:solidFill>
                          <a:schemeClr val="tx1"/>
                        </a:solidFill>
                        <a:latin typeface="Cambria Math" panose="02040503050406030204" pitchFamily="18" charset="0"/>
                      </a:rPr>
                      <m:t>20</m:t>
                    </m:r>
                    <m:sSup>
                      <m:sSupPr>
                        <m:ctrlPr>
                          <a:rPr lang="th-TH"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𝑒</m:t>
                        </m:r>
                      </m:e>
                      <m:sup>
                        <m:r>
                          <a:rPr lang="en-US" b="0" i="1" smtClean="0">
                            <a:solidFill>
                              <a:schemeClr val="tx1"/>
                            </a:solidFill>
                            <a:latin typeface="Cambria Math" panose="02040503050406030204" pitchFamily="18" charset="0"/>
                          </a:rPr>
                          <m:t>−2</m:t>
                        </m:r>
                      </m:sup>
                    </m:sSup>
                  </m:oMath>
                </a14:m>
                <a:r>
                  <a:rPr lang="en-US" dirty="0">
                    <a:solidFill>
                      <a:schemeClr val="tx1"/>
                    </a:solidFill>
                  </a:rPr>
                  <a:t> = 20 * 0.13534 mA = 2.707 mA</a:t>
                </a:r>
              </a:p>
              <a:p>
                <a:pPr marL="0" indent="0">
                  <a:buNone/>
                </a:pPr>
                <a:endParaRPr lang="en-US" dirty="0">
                  <a:solidFill>
                    <a:schemeClr val="tx1"/>
                  </a:solidFill>
                </a:endParaRPr>
              </a:p>
              <a:p>
                <a:pPr marL="0" indent="0">
                  <a:buNone/>
                </a:pPr>
                <a:r>
                  <a:rPr lang="en-US" dirty="0">
                    <a:solidFill>
                      <a:schemeClr val="tx1"/>
                    </a:solidFill>
                  </a:rPr>
                  <a:t> </a:t>
                </a:r>
              </a:p>
              <a:p>
                <a:pPr marL="0" indent="0">
                  <a:buNone/>
                </a:pPr>
                <a:endParaRPr lang="en-US" dirty="0">
                  <a:solidFill>
                    <a:schemeClr val="tx1"/>
                  </a:solidFill>
                </a:endParaRPr>
              </a:p>
              <a:p>
                <a:pPr marL="0" indent="0">
                  <a:buNone/>
                </a:pPr>
                <a:endParaRPr lang="th-TH" dirty="0">
                  <a:solidFill>
                    <a:schemeClr val="tx1"/>
                  </a:solidFill>
                </a:endParaRPr>
              </a:p>
            </p:txBody>
          </p:sp>
        </mc:Choice>
        <mc:Fallback xmlns="">
          <p:sp>
            <p:nvSpPr>
              <p:cNvPr id="3" name="Content Placeholder 2">
                <a:extLst>
                  <a:ext uri="{FF2B5EF4-FFF2-40B4-BE49-F238E27FC236}">
                    <a16:creationId xmlns:a16="http://schemas.microsoft.com/office/drawing/2014/main" id="{CF87236A-45AF-4008-BDF7-77AE800D0540}"/>
                  </a:ext>
                </a:extLst>
              </p:cNvPr>
              <p:cNvSpPr>
                <a:spLocks noGrp="1" noRot="1" noChangeAspect="1" noMove="1" noResize="1" noEditPoints="1" noAdjustHandles="1" noChangeArrowheads="1" noChangeShapeType="1" noTextEdit="1"/>
              </p:cNvSpPr>
              <p:nvPr>
                <p:ph idx="1"/>
              </p:nvPr>
            </p:nvSpPr>
            <p:spPr>
              <a:xfrm>
                <a:off x="377505" y="1825625"/>
                <a:ext cx="10976295" cy="4351338"/>
              </a:xfrm>
              <a:blipFill>
                <a:blip r:embed="rId3"/>
                <a:stretch>
                  <a:fillRect l="-1166" t="-2241"/>
                </a:stretch>
              </a:blipFill>
            </p:spPr>
            <p:txBody>
              <a:bodyPr/>
              <a:lstStyle/>
              <a:p>
                <a:r>
                  <a:rPr lang="th-TH">
                    <a:noFill/>
                  </a:rPr>
                  <a:t> </a:t>
                </a:r>
              </a:p>
            </p:txBody>
          </p:sp>
        </mc:Fallback>
      </mc:AlternateContent>
    </p:spTree>
    <p:extLst>
      <p:ext uri="{BB962C8B-B14F-4D97-AF65-F5344CB8AC3E}">
        <p14:creationId xmlns:p14="http://schemas.microsoft.com/office/powerpoint/2010/main" val="108398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F116B23-D468-456F-8714-46AA9EAD494D}"/>
                  </a:ext>
                </a:extLst>
              </p:cNvPr>
              <p:cNvSpPr>
                <a:spLocks noGrp="1"/>
              </p:cNvSpPr>
              <p:nvPr>
                <p:ph type="title"/>
              </p:nvPr>
            </p:nvSpPr>
            <p:spPr>
              <a:xfrm>
                <a:off x="754310" y="331569"/>
                <a:ext cx="10515600" cy="1325563"/>
              </a:xfrm>
            </p:spPr>
            <p:txBody>
              <a:bodyPr>
                <a:normAutofit fontScale="90000"/>
              </a:bodyPr>
              <a:lstStyle/>
              <a:p>
                <a:r>
                  <a:rPr lang="en-US" b="1" dirty="0">
                    <a:solidFill>
                      <a:srgbClr val="C00000"/>
                    </a:solidFill>
                  </a:rPr>
                  <a:t>Quiz:	Determine the total  charge entering a terminal between t = 1 s and t = 2 s if the current passing the terminal is </a:t>
                </a:r>
                <a14:m>
                  <m:oMath xmlns:m="http://schemas.openxmlformats.org/officeDocument/2006/math">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3</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𝑡</m:t>
                            </m:r>
                          </m:e>
                          <m:sup>
                            <m:r>
                              <a:rPr lang="en-US" b="0" i="1" smtClean="0">
                                <a:solidFill>
                                  <a:srgbClr val="C00000"/>
                                </a:solidFill>
                                <a:latin typeface="Cambria Math" panose="02040503050406030204" pitchFamily="18" charset="0"/>
                              </a:rPr>
                              <m:t>2</m:t>
                            </m:r>
                          </m:sup>
                        </m:sSup>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𝑡</m:t>
                        </m:r>
                      </m:e>
                    </m:d>
                    <m:r>
                      <a:rPr lang="en-US" b="0"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𝐴</m:t>
                    </m:r>
                    <m:r>
                      <m:rPr>
                        <m:nor/>
                      </m:rPr>
                      <a:rPr lang="en-US" b="1" i="0" smtClean="0">
                        <a:solidFill>
                          <a:srgbClr val="C00000"/>
                        </a:solidFill>
                        <a:latin typeface="Cambria Math" panose="02040503050406030204" pitchFamily="18" charset="0"/>
                      </a:rPr>
                      <m:t> </m:t>
                    </m:r>
                  </m:oMath>
                </a14:m>
                <a:endParaRPr lang="th-TH" dirty="0">
                  <a:solidFill>
                    <a:srgbClr val="C00000"/>
                  </a:solidFill>
                </a:endParaRPr>
              </a:p>
            </p:txBody>
          </p:sp>
        </mc:Choice>
        <mc:Fallback xmlns="">
          <p:sp>
            <p:nvSpPr>
              <p:cNvPr id="2" name="Title 1">
                <a:extLst>
                  <a:ext uri="{FF2B5EF4-FFF2-40B4-BE49-F238E27FC236}">
                    <a16:creationId xmlns:a16="http://schemas.microsoft.com/office/drawing/2014/main" id="{AF116B23-D468-456F-8714-46AA9EAD494D}"/>
                  </a:ext>
                </a:extLst>
              </p:cNvPr>
              <p:cNvSpPr>
                <a:spLocks noGrp="1" noRot="1" noChangeAspect="1" noMove="1" noResize="1" noEditPoints="1" noAdjustHandles="1" noChangeArrowheads="1" noChangeShapeType="1" noTextEdit="1"/>
              </p:cNvSpPr>
              <p:nvPr>
                <p:ph type="title"/>
              </p:nvPr>
            </p:nvSpPr>
            <p:spPr>
              <a:xfrm>
                <a:off x="754310" y="331569"/>
                <a:ext cx="10515600" cy="1325563"/>
              </a:xfrm>
              <a:blipFill>
                <a:blip r:embed="rId2"/>
                <a:stretch>
                  <a:fillRect l="-2087" t="-28899" b="-3302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595B514-4BA9-467A-AEEC-C3E1FE7D5D70}"/>
                  </a:ext>
                </a:extLst>
              </p:cNvPr>
              <p:cNvSpPr txBox="1"/>
              <p:nvPr/>
            </p:nvSpPr>
            <p:spPr>
              <a:xfrm>
                <a:off x="647693" y="2167706"/>
                <a:ext cx="8768170" cy="9684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2</m:t>
                          </m:r>
                        </m:sup>
                        <m:e>
                          <m:r>
                            <a:rPr lang="en-US" b="0" i="1" smtClean="0">
                              <a:latin typeface="Cambria Math" panose="02040503050406030204" pitchFamily="18" charset="0"/>
                            </a:rPr>
                            <m:t>𝑖𝑑𝑡</m:t>
                          </m:r>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2</m:t>
                              </m:r>
                            </m:sup>
                            <m:e>
                              <m:d>
                                <m:dPr>
                                  <m:ctrlPr>
                                    <a:rPr lang="en-US" b="0" i="1" smtClean="0">
                                      <a:latin typeface="Cambria Math" panose="02040503050406030204" pitchFamily="18" charset="0"/>
                                    </a:rPr>
                                  </m:ctrlPr>
                                </m:dPr>
                                <m:e>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𝑑𝑡</m:t>
                              </m:r>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2</m:t>
                                  </m:r>
                                </m:sup>
                                <m:e>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r>
                                    <a:rPr lang="en-US" b="0" i="1" smtClean="0">
                                      <a:latin typeface="Cambria Math" panose="02040503050406030204" pitchFamily="18" charset="0"/>
                                    </a:rPr>
                                    <m:t>𝑑𝑡</m:t>
                                  </m:r>
                                  <m:r>
                                    <a:rPr lang="en-US" b="0" i="1" smtClean="0">
                                      <a:latin typeface="Cambria Math" panose="02040503050406030204" pitchFamily="18" charset="0"/>
                                    </a:rPr>
                                    <m:t> −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2</m:t>
                                      </m:r>
                                    </m:sup>
                                    <m:e>
                                      <m:r>
                                        <a:rPr lang="en-US" b="0" i="1" smtClean="0">
                                          <a:latin typeface="Cambria Math" panose="02040503050406030204" pitchFamily="18" charset="0"/>
                                        </a:rPr>
                                        <m:t>𝑡𝑑𝑡</m:t>
                                      </m:r>
                                    </m:e>
                                  </m:nary>
                                  <m:r>
                                    <a:rPr lang="en-US" b="0" i="1" smtClean="0">
                                      <a:latin typeface="Cambria Math" panose="02040503050406030204" pitchFamily="18" charset="0"/>
                                    </a:rPr>
                                    <m:t>  </m:t>
                                  </m:r>
                                </m:e>
                              </m:nary>
                            </m:e>
                          </m:nary>
                        </m:e>
                      </m:nary>
                    </m:oMath>
                  </m:oMathPara>
                </a14:m>
                <a:endParaRPr lang="th-TH" dirty="0"/>
              </a:p>
            </p:txBody>
          </p:sp>
        </mc:Choice>
        <mc:Fallback xmlns="">
          <p:sp>
            <p:nvSpPr>
              <p:cNvPr id="8" name="TextBox 7">
                <a:extLst>
                  <a:ext uri="{FF2B5EF4-FFF2-40B4-BE49-F238E27FC236}">
                    <a16:creationId xmlns:a16="http://schemas.microsoft.com/office/drawing/2014/main" id="{A595B514-4BA9-467A-AEEC-C3E1FE7D5D70}"/>
                  </a:ext>
                </a:extLst>
              </p:cNvPr>
              <p:cNvSpPr txBox="1">
                <a:spLocks noRot="1" noChangeAspect="1" noMove="1" noResize="1" noEditPoints="1" noAdjustHandles="1" noChangeArrowheads="1" noChangeShapeType="1" noTextEdit="1"/>
              </p:cNvSpPr>
              <p:nvPr/>
            </p:nvSpPr>
            <p:spPr>
              <a:xfrm>
                <a:off x="647693" y="2167706"/>
                <a:ext cx="8768170" cy="968407"/>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1A92531-27BA-4F21-A0EA-0BCFCAD8DFE1}"/>
                  </a:ext>
                </a:extLst>
              </p:cNvPr>
              <p:cNvSpPr txBox="1"/>
              <p:nvPr/>
            </p:nvSpPr>
            <p:spPr>
              <a:xfrm>
                <a:off x="256375" y="3538800"/>
                <a:ext cx="10366048" cy="1772152"/>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r>
                              <a:rPr lang="en-US" b="0" i="1" smtClean="0">
                                <a:latin typeface="Cambria Math" panose="02040503050406030204" pitchFamily="18" charset="0"/>
                              </a:rPr>
                              <m:t>𝑡</m:t>
                            </m:r>
                          </m:e>
                          <m:sup>
                            <m:r>
                              <a:rPr lang="en-US" b="0" i="1" smtClean="0">
                                <a:latin typeface="Cambria Math" panose="02040503050406030204" pitchFamily="18" charset="0"/>
                              </a:rPr>
                              <m:t>3</m:t>
                            </m:r>
                          </m:sup>
                        </m:sSup>
                      </m:num>
                      <m:den>
                        <m:r>
                          <a:rPr lang="en-US" b="0" i="1" smtClean="0">
                            <a:latin typeface="Cambria Math" panose="02040503050406030204" pitchFamily="18" charset="0"/>
                          </a:rPr>
                          <m:t>3</m:t>
                        </m:r>
                      </m:den>
                    </m:f>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den>
                    </m:f>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oMath>
                </a14:m>
                <a:r>
                  <a:rPr lang="en-US" dirty="0"/>
                  <a:t> =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3</m:t>
                        </m:r>
                      </m:sup>
                    </m:s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den>
                    </m:f>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oMath>
                </a14:m>
                <a:r>
                  <a:rPr lang="en-US" dirty="0"/>
                  <a:t>) =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3</m:t>
                        </m:r>
                      </m:sup>
                    </m:s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oMath>
                </a14:m>
                <a:r>
                  <a:rPr lang="en-US" dirty="0"/>
                  <a:t>) – (</a:t>
                </a:r>
                <a14:m>
                  <m:oMath xmlns:m="http://schemas.openxmlformats.org/officeDocument/2006/math">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den>
                    </m:f>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oMath>
                </a14:m>
                <a:r>
                  <a:rPr lang="en-US" dirty="0"/>
                  <a:t>)</a:t>
                </a:r>
              </a:p>
              <a:p>
                <a:endParaRPr lang="en-US" dirty="0"/>
              </a:p>
              <a:p>
                <a:r>
                  <a:rPr lang="en-US" dirty="0"/>
                  <a:t>Q =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3</m:t>
                        </m:r>
                      </m:sup>
                    </m:sSup>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den>
                    </m:f>
                    <m:r>
                      <a:rPr lang="en-US" b="0" i="1" smtClean="0">
                        <a:latin typeface="Cambria Math" panose="02040503050406030204" pitchFamily="18" charset="0"/>
                      </a:rPr>
                      <m:t>)=(7) −(2 −1/2)=7 −(</m:t>
                    </m:r>
                    <m:f>
                      <m:fPr>
                        <m:ctrlPr>
                          <a:rPr lang="en-US" b="0" i="1" smtClean="0">
                            <a:latin typeface="Cambria Math" panose="02040503050406030204" pitchFamily="18" charset="0"/>
                          </a:rPr>
                        </m:ctrlPr>
                      </m:fPr>
                      <m:num>
                        <m:r>
                          <a:rPr lang="en-US" b="0" i="1" smtClean="0">
                            <a:latin typeface="Cambria Math" panose="02040503050406030204" pitchFamily="18" charset="0"/>
                          </a:rPr>
                          <m:t>4−1</m:t>
                        </m:r>
                      </m:num>
                      <m:den>
                        <m:r>
                          <a:rPr lang="en-US" b="0" i="1" smtClean="0">
                            <a:latin typeface="Cambria Math" panose="02040503050406030204" pitchFamily="18" charset="0"/>
                          </a:rPr>
                          <m:t>2</m:t>
                        </m:r>
                      </m:den>
                    </m:f>
                    <m:r>
                      <a:rPr lang="en-US" b="0" i="1" smtClean="0">
                        <a:latin typeface="Cambria Math" panose="02040503050406030204" pitchFamily="18" charset="0"/>
                      </a:rPr>
                      <m:t>)=7−</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2</m:t>
                        </m:r>
                      </m:den>
                    </m:f>
                    <m:r>
                      <a:rPr lang="en-US" b="0" i="1" smtClean="0">
                        <a:latin typeface="Cambria Math" panose="02040503050406030204" pitchFamily="18" charset="0"/>
                      </a:rPr>
                      <m:t>  </m:t>
                    </m:r>
                  </m:oMath>
                </a14:m>
                <a:endParaRPr lang="th-TH" dirty="0"/>
              </a:p>
            </p:txBody>
          </p:sp>
        </mc:Choice>
        <mc:Fallback xmlns="">
          <p:sp>
            <p:nvSpPr>
              <p:cNvPr id="10" name="TextBox 9">
                <a:extLst>
                  <a:ext uri="{FF2B5EF4-FFF2-40B4-BE49-F238E27FC236}">
                    <a16:creationId xmlns:a16="http://schemas.microsoft.com/office/drawing/2014/main" id="{61A92531-27BA-4F21-A0EA-0BCFCAD8DFE1}"/>
                  </a:ext>
                </a:extLst>
              </p:cNvPr>
              <p:cNvSpPr txBox="1">
                <a:spLocks noRot="1" noChangeAspect="1" noMove="1" noResize="1" noEditPoints="1" noAdjustHandles="1" noChangeArrowheads="1" noChangeShapeType="1" noTextEdit="1"/>
              </p:cNvSpPr>
              <p:nvPr/>
            </p:nvSpPr>
            <p:spPr>
              <a:xfrm>
                <a:off x="256375" y="3538800"/>
                <a:ext cx="10366048" cy="1772152"/>
              </a:xfrm>
              <a:prstGeom prst="rect">
                <a:avLst/>
              </a:prstGeom>
              <a:blipFill>
                <a:blip r:embed="rId4"/>
                <a:stretch>
                  <a:fillRect l="-2058" b="-6897"/>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D618DA3B-F689-42EA-932B-F99CF03E0983}"/>
                  </a:ext>
                </a:extLst>
              </p:cNvPr>
              <p:cNvSpPr/>
              <p:nvPr/>
            </p:nvSpPr>
            <p:spPr>
              <a:xfrm>
                <a:off x="193704" y="5428751"/>
                <a:ext cx="11283297" cy="701602"/>
              </a:xfrm>
              <a:prstGeom prst="rect">
                <a:avLst/>
              </a:prstGeom>
            </p:spPr>
            <p:txBody>
              <a:bodyPr wrap="square">
                <a:spAutoFit/>
              </a:bodyPr>
              <a:lstStyle/>
              <a:p>
                <a:r>
                  <a:rPr lang="en-US" dirty="0"/>
                  <a:t>Q = </a:t>
                </a:r>
                <a14:m>
                  <m:oMath xmlns:m="http://schemas.openxmlformats.org/officeDocument/2006/math">
                    <m:r>
                      <a:rPr lang="en-US" b="0" i="1" smtClean="0">
                        <a:latin typeface="Cambria Math" panose="02040503050406030204" pitchFamily="18" charset="0"/>
                      </a:rPr>
                      <m:t>7−</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2</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14−3</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11</m:t>
                        </m:r>
                      </m:num>
                      <m:den>
                        <m:r>
                          <a:rPr lang="en-US" b="0" i="1" smtClean="0">
                            <a:latin typeface="Cambria Math" panose="02040503050406030204" pitchFamily="18" charset="0"/>
                          </a:rPr>
                          <m:t>2</m:t>
                        </m:r>
                      </m:den>
                    </m:f>
                    <m:r>
                      <a:rPr lang="en-US" b="0" i="1" smtClean="0">
                        <a:latin typeface="Cambria Math" panose="02040503050406030204" pitchFamily="18" charset="0"/>
                      </a:rPr>
                      <m:t>=5.5 </m:t>
                    </m:r>
                    <m:r>
                      <a:rPr lang="en-US" b="0" i="1" smtClean="0">
                        <a:latin typeface="Cambria Math" panose="02040503050406030204" pitchFamily="18" charset="0"/>
                      </a:rPr>
                      <m:t>𝐶</m:t>
                    </m:r>
                  </m:oMath>
                </a14:m>
                <a:endParaRPr lang="th-TH" dirty="0"/>
              </a:p>
            </p:txBody>
          </p:sp>
        </mc:Choice>
        <mc:Fallback xmlns="">
          <p:sp>
            <p:nvSpPr>
              <p:cNvPr id="11" name="Rectangle 10">
                <a:extLst>
                  <a:ext uri="{FF2B5EF4-FFF2-40B4-BE49-F238E27FC236}">
                    <a16:creationId xmlns:a16="http://schemas.microsoft.com/office/drawing/2014/main" id="{D618DA3B-F689-42EA-932B-F99CF03E0983}"/>
                  </a:ext>
                </a:extLst>
              </p:cNvPr>
              <p:cNvSpPr>
                <a:spLocks noRot="1" noChangeAspect="1" noMove="1" noResize="1" noEditPoints="1" noAdjustHandles="1" noChangeArrowheads="1" noChangeShapeType="1" noTextEdit="1"/>
              </p:cNvSpPr>
              <p:nvPr/>
            </p:nvSpPr>
            <p:spPr>
              <a:xfrm>
                <a:off x="193704" y="5428751"/>
                <a:ext cx="11283297" cy="701602"/>
              </a:xfrm>
              <a:prstGeom prst="rect">
                <a:avLst/>
              </a:prstGeom>
              <a:blipFill>
                <a:blip r:embed="rId5"/>
                <a:stretch>
                  <a:fillRect l="-1135" b="-12174"/>
                </a:stretch>
              </a:blipFill>
            </p:spPr>
            <p:txBody>
              <a:bodyPr/>
              <a:lstStyle/>
              <a:p>
                <a:r>
                  <a:rPr lang="th-TH">
                    <a:noFill/>
                  </a:rPr>
                  <a:t> </a:t>
                </a:r>
              </a:p>
            </p:txBody>
          </p:sp>
        </mc:Fallback>
      </mc:AlternateContent>
    </p:spTree>
    <p:extLst>
      <p:ext uri="{BB962C8B-B14F-4D97-AF65-F5344CB8AC3E}">
        <p14:creationId xmlns:p14="http://schemas.microsoft.com/office/powerpoint/2010/main" val="3627918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7CAA-5069-44BB-AC98-7A4E28451A95}"/>
              </a:ext>
            </a:extLst>
          </p:cNvPr>
          <p:cNvSpPr>
            <a:spLocks noGrp="1"/>
          </p:cNvSpPr>
          <p:nvPr>
            <p:ph type="title"/>
          </p:nvPr>
        </p:nvSpPr>
        <p:spPr>
          <a:xfrm>
            <a:off x="838200" y="139870"/>
            <a:ext cx="10515600" cy="595928"/>
          </a:xfrm>
        </p:spPr>
        <p:txBody>
          <a:bodyPr>
            <a:normAutofit fontScale="90000"/>
          </a:bodyPr>
          <a:lstStyle/>
          <a:p>
            <a:pPr algn="ctr"/>
            <a:r>
              <a:rPr lang="en-US" b="1" dirty="0">
                <a:solidFill>
                  <a:srgbClr val="C00000"/>
                </a:solidFill>
              </a:rPr>
              <a:t>Electrical Network Analysis</a:t>
            </a:r>
            <a:endParaRPr lang="th-TH" b="1" dirty="0">
              <a:solidFill>
                <a:srgbClr val="C00000"/>
              </a:solidFill>
            </a:endParaRPr>
          </a:p>
        </p:txBody>
      </p:sp>
      <p:sp>
        <p:nvSpPr>
          <p:cNvPr id="3" name="Content Placeholder 2">
            <a:extLst>
              <a:ext uri="{FF2B5EF4-FFF2-40B4-BE49-F238E27FC236}">
                <a16:creationId xmlns:a16="http://schemas.microsoft.com/office/drawing/2014/main" id="{6B14AF95-7DB3-4C41-AAD1-D93A8C2A6CF0}"/>
              </a:ext>
            </a:extLst>
          </p:cNvPr>
          <p:cNvSpPr>
            <a:spLocks noGrp="1"/>
          </p:cNvSpPr>
          <p:nvPr>
            <p:ph idx="1"/>
          </p:nvPr>
        </p:nvSpPr>
        <p:spPr>
          <a:xfrm>
            <a:off x="512406" y="1246713"/>
            <a:ext cx="11346802" cy="5322038"/>
          </a:xfrm>
        </p:spPr>
        <p:txBody>
          <a:bodyPr>
            <a:normAutofit lnSpcReduction="10000"/>
          </a:bodyPr>
          <a:lstStyle/>
          <a:p>
            <a:pPr marL="0" indent="0" algn="just">
              <a:buNone/>
            </a:pPr>
            <a:r>
              <a:rPr lang="en-US" b="1" dirty="0">
                <a:solidFill>
                  <a:srgbClr val="7030A0"/>
                </a:solidFill>
              </a:rPr>
              <a:t>Course Outline:</a:t>
            </a:r>
            <a:r>
              <a:rPr lang="en-US" dirty="0"/>
              <a:t> Current and voltage transients, RLC circuits with DC and AC excitation, resonant circuit: series and parallel resonance in AC circuit, Q-Factor, bandwidth, selectivity. Poly phase generators, star and delta connections, phase sequence, voltage and current relations, Vector diagrams for balance and unbalanced three phase networks, three phase unbalanced star and delta connected loads, power in three phase circuits, and differential equations of its measurements, loop and node analysis using matrix approach, Two-port network, characterization of linear time-invariant, two ports by six sets of parameters, relationship among parameter sets, interconnection of two port network. Initial condition determination, Laplace transform and differential equations Laplace transforms of signals involving generalized functions, Convolution, Introduction to poles &amp; zeros and stability criteria, impedance functions and network theorems, Frequency response, magnitude and phase plots. Fourier series and transform</a:t>
            </a:r>
            <a:endParaRPr lang="th-TH" dirty="0"/>
          </a:p>
        </p:txBody>
      </p:sp>
      <p:sp>
        <p:nvSpPr>
          <p:cNvPr id="4" name="Rectangle 3">
            <a:extLst>
              <a:ext uri="{FF2B5EF4-FFF2-40B4-BE49-F238E27FC236}">
                <a16:creationId xmlns:a16="http://schemas.microsoft.com/office/drawing/2014/main" id="{E5BAAC24-7E9C-4D6E-A5A5-D7E8DE96D676}"/>
              </a:ext>
            </a:extLst>
          </p:cNvPr>
          <p:cNvSpPr/>
          <p:nvPr/>
        </p:nvSpPr>
        <p:spPr>
          <a:xfrm>
            <a:off x="838200" y="723493"/>
            <a:ext cx="10013302" cy="523220"/>
          </a:xfrm>
          <a:prstGeom prst="rect">
            <a:avLst/>
          </a:prstGeom>
        </p:spPr>
        <p:txBody>
          <a:bodyPr wrap="square">
            <a:spAutoFit/>
          </a:bodyPr>
          <a:lstStyle/>
          <a:p>
            <a:r>
              <a:rPr lang="en-US" dirty="0">
                <a:solidFill>
                  <a:srgbClr val="0070C0"/>
                </a:solidFill>
              </a:rPr>
              <a:t>Electrical Network Analysis Prerequisites: Linear Circuit Analysis </a:t>
            </a:r>
            <a:endParaRPr lang="th-TH" dirty="0">
              <a:solidFill>
                <a:srgbClr val="0070C0"/>
              </a:solidFill>
            </a:endParaRPr>
          </a:p>
        </p:txBody>
      </p:sp>
    </p:spTree>
    <p:extLst>
      <p:ext uri="{BB962C8B-B14F-4D97-AF65-F5344CB8AC3E}">
        <p14:creationId xmlns:p14="http://schemas.microsoft.com/office/powerpoint/2010/main" val="2972102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566D4-B50B-411A-95C7-C92C095D3576}"/>
              </a:ext>
            </a:extLst>
          </p:cNvPr>
          <p:cNvSpPr>
            <a:spLocks noGrp="1"/>
          </p:cNvSpPr>
          <p:nvPr>
            <p:ph type="title"/>
          </p:nvPr>
        </p:nvSpPr>
        <p:spPr/>
        <p:txBody>
          <a:bodyPr/>
          <a:lstStyle/>
          <a:p>
            <a:endParaRPr lang="th-TH"/>
          </a:p>
        </p:txBody>
      </p:sp>
      <p:sp>
        <p:nvSpPr>
          <p:cNvPr id="3" name="Content Placeholder 2">
            <a:extLst>
              <a:ext uri="{FF2B5EF4-FFF2-40B4-BE49-F238E27FC236}">
                <a16:creationId xmlns:a16="http://schemas.microsoft.com/office/drawing/2014/main" id="{45C1796A-C07D-4CE5-A349-A11C03492FDD}"/>
              </a:ext>
            </a:extLst>
          </p:cNvPr>
          <p:cNvSpPr>
            <a:spLocks noGrp="1"/>
          </p:cNvSpPr>
          <p:nvPr>
            <p:ph idx="1"/>
          </p:nvPr>
        </p:nvSpPr>
        <p:spPr/>
        <p:txBody>
          <a:bodyPr>
            <a:normAutofit fontScale="92500" lnSpcReduction="20000"/>
          </a:bodyPr>
          <a:lstStyle/>
          <a:p>
            <a:r>
              <a:rPr lang="en-US" i="1" dirty="0" err="1"/>
              <a:t>Volatge</a:t>
            </a:r>
            <a:r>
              <a:rPr lang="en-US" i="1" dirty="0"/>
              <a:t>  and Current connected long time, so due to this it attained the Steady </a:t>
            </a:r>
            <a:r>
              <a:rPr lang="en-US" i="1" dirty="0" err="1"/>
              <a:t>Stae</a:t>
            </a:r>
            <a:r>
              <a:rPr lang="en-US" i="1" dirty="0"/>
              <a:t> Condition</a:t>
            </a:r>
          </a:p>
          <a:p>
            <a:r>
              <a:rPr lang="en-US" i="1" dirty="0"/>
              <a:t>But for first time we connect the circuit and it takes the time reaches the steady state values of Voltage and Currents </a:t>
            </a:r>
          </a:p>
          <a:p>
            <a:endParaRPr lang="en-US" i="1" dirty="0"/>
          </a:p>
          <a:p>
            <a:r>
              <a:rPr lang="en-US" i="1" dirty="0"/>
              <a:t>So Suppose voltage connected long time with circuit and its steady state values of voltage and current is V</a:t>
            </a:r>
            <a:r>
              <a:rPr lang="en-US" i="1" baseline="-25000" dirty="0"/>
              <a:t>1</a:t>
            </a:r>
            <a:r>
              <a:rPr lang="en-US" i="1" dirty="0"/>
              <a:t> and I</a:t>
            </a:r>
            <a:r>
              <a:rPr lang="en-US" i="1" baseline="-25000" dirty="0"/>
              <a:t>1</a:t>
            </a:r>
            <a:endParaRPr lang="en-US" i="1" dirty="0"/>
          </a:p>
          <a:p>
            <a:r>
              <a:rPr lang="en-US" i="1" dirty="0"/>
              <a:t>If suddenly remove this voltage source from the circuit and circuit will attained the new values of voltage and currents that is V</a:t>
            </a:r>
            <a:r>
              <a:rPr lang="en-US" i="1" baseline="-25000" dirty="0"/>
              <a:t>2</a:t>
            </a:r>
            <a:r>
              <a:rPr lang="en-US" i="1" dirty="0"/>
              <a:t> and I</a:t>
            </a:r>
            <a:r>
              <a:rPr lang="en-US" i="1" baseline="-25000" dirty="0"/>
              <a:t>2</a:t>
            </a:r>
            <a:r>
              <a:rPr lang="en-US" i="1" dirty="0"/>
              <a:t> so time used to generate new values of V</a:t>
            </a:r>
            <a:r>
              <a:rPr lang="en-US" i="1" baseline="-25000" dirty="0"/>
              <a:t>2</a:t>
            </a:r>
            <a:r>
              <a:rPr lang="en-US" i="1" dirty="0"/>
              <a:t> and I</a:t>
            </a:r>
            <a:r>
              <a:rPr lang="en-US" i="1" baseline="-25000" dirty="0"/>
              <a:t>2 </a:t>
            </a:r>
            <a:r>
              <a:rPr lang="en-US" i="1" dirty="0"/>
              <a:t>is known as Transient time</a:t>
            </a:r>
          </a:p>
          <a:p>
            <a:r>
              <a:rPr lang="en-US" i="1" dirty="0"/>
              <a:t>So this transition period or time is very short amount of time which is in the range of milli second to microseconds</a:t>
            </a:r>
            <a:endParaRPr lang="th-TH" i="1" dirty="0"/>
          </a:p>
        </p:txBody>
      </p:sp>
    </p:spTree>
    <p:extLst>
      <p:ext uri="{BB962C8B-B14F-4D97-AF65-F5344CB8AC3E}">
        <p14:creationId xmlns:p14="http://schemas.microsoft.com/office/powerpoint/2010/main" val="2916026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8E3D-A821-4423-9898-700C6D58AC63}"/>
              </a:ext>
            </a:extLst>
          </p:cNvPr>
          <p:cNvSpPr>
            <a:spLocks noGrp="1"/>
          </p:cNvSpPr>
          <p:nvPr>
            <p:ph type="title"/>
          </p:nvPr>
        </p:nvSpPr>
        <p:spPr/>
        <p:txBody>
          <a:bodyPr/>
          <a:lstStyle/>
          <a:p>
            <a:endParaRPr lang="th-TH"/>
          </a:p>
        </p:txBody>
      </p:sp>
      <p:sp>
        <p:nvSpPr>
          <p:cNvPr id="3" name="Content Placeholder 2">
            <a:extLst>
              <a:ext uri="{FF2B5EF4-FFF2-40B4-BE49-F238E27FC236}">
                <a16:creationId xmlns:a16="http://schemas.microsoft.com/office/drawing/2014/main" id="{2F995827-2D37-40A9-8E2C-5E36FB244475}"/>
              </a:ext>
            </a:extLst>
          </p:cNvPr>
          <p:cNvSpPr>
            <a:spLocks noGrp="1"/>
          </p:cNvSpPr>
          <p:nvPr>
            <p:ph idx="1"/>
          </p:nvPr>
        </p:nvSpPr>
        <p:spPr/>
        <p:txBody>
          <a:bodyPr/>
          <a:lstStyle/>
          <a:p>
            <a:endParaRPr lang="th-TH"/>
          </a:p>
        </p:txBody>
      </p:sp>
      <p:pic>
        <p:nvPicPr>
          <p:cNvPr id="4" name="Picture 3">
            <a:extLst>
              <a:ext uri="{FF2B5EF4-FFF2-40B4-BE49-F238E27FC236}">
                <a16:creationId xmlns:a16="http://schemas.microsoft.com/office/drawing/2014/main" id="{8A6790A6-0A26-42C7-935D-C432E1B47CD7}"/>
              </a:ext>
            </a:extLst>
          </p:cNvPr>
          <p:cNvPicPr>
            <a:picLocks noChangeAspect="1"/>
          </p:cNvPicPr>
          <p:nvPr/>
        </p:nvPicPr>
        <p:blipFill>
          <a:blip r:embed="rId2"/>
          <a:stretch>
            <a:fillRect/>
          </a:stretch>
        </p:blipFill>
        <p:spPr>
          <a:xfrm>
            <a:off x="481318" y="681037"/>
            <a:ext cx="10591800" cy="3067050"/>
          </a:xfrm>
          <a:prstGeom prst="rect">
            <a:avLst/>
          </a:prstGeom>
        </p:spPr>
      </p:pic>
      <p:pic>
        <p:nvPicPr>
          <p:cNvPr id="5" name="Picture 4">
            <a:extLst>
              <a:ext uri="{FF2B5EF4-FFF2-40B4-BE49-F238E27FC236}">
                <a16:creationId xmlns:a16="http://schemas.microsoft.com/office/drawing/2014/main" id="{7A364132-802E-4529-B980-CDC704DBDC88}"/>
              </a:ext>
            </a:extLst>
          </p:cNvPr>
          <p:cNvPicPr>
            <a:picLocks noChangeAspect="1"/>
          </p:cNvPicPr>
          <p:nvPr/>
        </p:nvPicPr>
        <p:blipFill>
          <a:blip r:embed="rId3"/>
          <a:stretch>
            <a:fillRect/>
          </a:stretch>
        </p:blipFill>
        <p:spPr>
          <a:xfrm>
            <a:off x="1395849" y="4001294"/>
            <a:ext cx="5876925" cy="2524125"/>
          </a:xfrm>
          <a:prstGeom prst="rect">
            <a:avLst/>
          </a:prstGeom>
        </p:spPr>
      </p:pic>
    </p:spTree>
    <p:extLst>
      <p:ext uri="{BB962C8B-B14F-4D97-AF65-F5344CB8AC3E}">
        <p14:creationId xmlns:p14="http://schemas.microsoft.com/office/powerpoint/2010/main" val="3115013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16722-EA5B-4CD9-9AB6-2C0FF4351D34}"/>
              </a:ext>
            </a:extLst>
          </p:cNvPr>
          <p:cNvSpPr>
            <a:spLocks noGrp="1"/>
          </p:cNvSpPr>
          <p:nvPr>
            <p:ph type="title"/>
          </p:nvPr>
        </p:nvSpPr>
        <p:spPr/>
        <p:txBody>
          <a:bodyPr/>
          <a:lstStyle/>
          <a:p>
            <a:r>
              <a:rPr lang="en-US" dirty="0"/>
              <a:t>Transient Time</a:t>
            </a:r>
            <a:endParaRPr lang="th-TH" dirty="0"/>
          </a:p>
        </p:txBody>
      </p:sp>
      <p:sp>
        <p:nvSpPr>
          <p:cNvPr id="3" name="Content Placeholder 2">
            <a:extLst>
              <a:ext uri="{FF2B5EF4-FFF2-40B4-BE49-F238E27FC236}">
                <a16:creationId xmlns:a16="http://schemas.microsoft.com/office/drawing/2014/main" id="{A4A90803-39A3-46C1-944C-F36005BC2EFC}"/>
              </a:ext>
            </a:extLst>
          </p:cNvPr>
          <p:cNvSpPr>
            <a:spLocks noGrp="1"/>
          </p:cNvSpPr>
          <p:nvPr>
            <p:ph idx="1"/>
          </p:nvPr>
        </p:nvSpPr>
        <p:spPr/>
        <p:txBody>
          <a:bodyPr/>
          <a:lstStyle/>
          <a:p>
            <a:pPr marL="0" indent="0">
              <a:buNone/>
            </a:pPr>
            <a:r>
              <a:rPr lang="en-US" dirty="0"/>
              <a:t>A system is said to be in a </a:t>
            </a:r>
            <a:r>
              <a:rPr lang="en-US" b="1" dirty="0"/>
              <a:t>transient</a:t>
            </a:r>
            <a:r>
              <a:rPr lang="en-US" dirty="0"/>
              <a:t> state when a process variable or variables have been changed and the system has not yet reached a steady state. The </a:t>
            </a:r>
            <a:r>
              <a:rPr lang="en-US" b="1" dirty="0"/>
              <a:t>time</a:t>
            </a:r>
            <a:r>
              <a:rPr lang="en-US" dirty="0"/>
              <a:t> taken for the circuit to change from one steady state to another steady state is called the </a:t>
            </a:r>
            <a:r>
              <a:rPr lang="en-US" b="1" dirty="0"/>
              <a:t>transient time</a:t>
            </a:r>
            <a:r>
              <a:rPr lang="en-US" dirty="0"/>
              <a:t>.</a:t>
            </a:r>
            <a:endParaRPr lang="th-TH" dirty="0"/>
          </a:p>
        </p:txBody>
      </p:sp>
    </p:spTree>
    <p:extLst>
      <p:ext uri="{BB962C8B-B14F-4D97-AF65-F5344CB8AC3E}">
        <p14:creationId xmlns:p14="http://schemas.microsoft.com/office/powerpoint/2010/main" val="4063766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452CB-7983-4601-87DB-9BFC26BDA1DA}"/>
              </a:ext>
            </a:extLst>
          </p:cNvPr>
          <p:cNvSpPr>
            <a:spLocks noGrp="1"/>
          </p:cNvSpPr>
          <p:nvPr>
            <p:ph type="title"/>
          </p:nvPr>
        </p:nvSpPr>
        <p:spPr>
          <a:xfrm>
            <a:off x="838200" y="89001"/>
            <a:ext cx="10515600" cy="758287"/>
          </a:xfrm>
        </p:spPr>
        <p:txBody>
          <a:bodyPr>
            <a:normAutofit fontScale="90000"/>
          </a:bodyPr>
          <a:lstStyle/>
          <a:p>
            <a:pPr algn="ctr"/>
            <a:r>
              <a:rPr lang="en-US" sz="3200" b="1" dirty="0">
                <a:solidFill>
                  <a:srgbClr val="C00000"/>
                </a:solidFill>
              </a:rPr>
              <a:t>Importance of Transients or</a:t>
            </a:r>
            <a:br>
              <a:rPr lang="en-US" sz="3200" b="1" dirty="0">
                <a:solidFill>
                  <a:srgbClr val="C00000"/>
                </a:solidFill>
              </a:rPr>
            </a:br>
            <a:r>
              <a:rPr lang="en-US" sz="3200" b="1" dirty="0">
                <a:solidFill>
                  <a:srgbClr val="C00000"/>
                </a:solidFill>
              </a:rPr>
              <a:t>Why we read transient analysis in the circuit</a:t>
            </a:r>
            <a:endParaRPr lang="th-TH" sz="3200" b="1" dirty="0">
              <a:solidFill>
                <a:srgbClr val="C00000"/>
              </a:solidFill>
            </a:endParaRPr>
          </a:p>
        </p:txBody>
      </p:sp>
      <p:pic>
        <p:nvPicPr>
          <p:cNvPr id="4" name="Picture 3">
            <a:extLst>
              <a:ext uri="{FF2B5EF4-FFF2-40B4-BE49-F238E27FC236}">
                <a16:creationId xmlns:a16="http://schemas.microsoft.com/office/drawing/2014/main" id="{9C7C101D-FC23-4DFA-AAEC-CC8D1C619736}"/>
              </a:ext>
            </a:extLst>
          </p:cNvPr>
          <p:cNvPicPr>
            <a:picLocks noChangeAspect="1"/>
          </p:cNvPicPr>
          <p:nvPr/>
        </p:nvPicPr>
        <p:blipFill>
          <a:blip r:embed="rId2"/>
          <a:stretch>
            <a:fillRect/>
          </a:stretch>
        </p:blipFill>
        <p:spPr>
          <a:xfrm>
            <a:off x="552625" y="3429000"/>
            <a:ext cx="11353800" cy="4210050"/>
          </a:xfrm>
          <a:prstGeom prst="rect">
            <a:avLst/>
          </a:prstGeom>
        </p:spPr>
      </p:pic>
      <p:sp>
        <p:nvSpPr>
          <p:cNvPr id="6" name="Content Placeholder 5">
            <a:extLst>
              <a:ext uri="{FF2B5EF4-FFF2-40B4-BE49-F238E27FC236}">
                <a16:creationId xmlns:a16="http://schemas.microsoft.com/office/drawing/2014/main" id="{1BFAB8A9-298D-4F20-B9BC-FD8C50504C52}"/>
              </a:ext>
            </a:extLst>
          </p:cNvPr>
          <p:cNvSpPr>
            <a:spLocks noGrp="1"/>
          </p:cNvSpPr>
          <p:nvPr>
            <p:ph idx="1"/>
          </p:nvPr>
        </p:nvSpPr>
        <p:spPr>
          <a:xfrm>
            <a:off x="410012" y="847288"/>
            <a:ext cx="10515600" cy="4351338"/>
          </a:xfrm>
        </p:spPr>
        <p:txBody>
          <a:bodyPr/>
          <a:lstStyle/>
          <a:p>
            <a:r>
              <a:rPr lang="en-US" dirty="0"/>
              <a:t>Let us some spike comes in the circuits , may be some components may be failed , so it is necessary to see the behavior of the circuit that abruptly changes due to spikes, so how circuit behave due to this abrupt changes , so it is necessary to the values of </a:t>
            </a:r>
            <a:r>
              <a:rPr lang="en-US" dirty="0" err="1"/>
              <a:t>volateg</a:t>
            </a:r>
            <a:r>
              <a:rPr lang="en-US" dirty="0"/>
              <a:t> and current, if we analyze this current and voltage due to this transient, so whether our circuit is sustain such transient or not able to sustain the transients Transient is important particularly in switching application, like transistor act as switch</a:t>
            </a:r>
            <a:endParaRPr lang="th-TH" dirty="0"/>
          </a:p>
        </p:txBody>
      </p:sp>
    </p:spTree>
    <p:extLst>
      <p:ext uri="{BB962C8B-B14F-4D97-AF65-F5344CB8AC3E}">
        <p14:creationId xmlns:p14="http://schemas.microsoft.com/office/powerpoint/2010/main" val="3029871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6B530-C747-435F-9426-F039C743D730}"/>
              </a:ext>
            </a:extLst>
          </p:cNvPr>
          <p:cNvSpPr>
            <a:spLocks noGrp="1"/>
          </p:cNvSpPr>
          <p:nvPr>
            <p:ph type="title"/>
          </p:nvPr>
        </p:nvSpPr>
        <p:spPr/>
        <p:txBody>
          <a:bodyPr/>
          <a:lstStyle/>
          <a:p>
            <a:endParaRPr lang="th-TH"/>
          </a:p>
        </p:txBody>
      </p:sp>
      <p:sp>
        <p:nvSpPr>
          <p:cNvPr id="3" name="Content Placeholder 2">
            <a:extLst>
              <a:ext uri="{FF2B5EF4-FFF2-40B4-BE49-F238E27FC236}">
                <a16:creationId xmlns:a16="http://schemas.microsoft.com/office/drawing/2014/main" id="{46781BC1-B48D-4474-8439-8CD7358B2C37}"/>
              </a:ext>
            </a:extLst>
          </p:cNvPr>
          <p:cNvSpPr>
            <a:spLocks noGrp="1"/>
          </p:cNvSpPr>
          <p:nvPr>
            <p:ph idx="1"/>
          </p:nvPr>
        </p:nvSpPr>
        <p:spPr/>
        <p:txBody>
          <a:bodyPr/>
          <a:lstStyle/>
          <a:p>
            <a:r>
              <a:rPr lang="en-US" dirty="0"/>
              <a:t>It is important to understand the behavior of the transistor or how it is fast as a switch from ON to OFF state</a:t>
            </a:r>
            <a:endParaRPr lang="th-TH" dirty="0"/>
          </a:p>
        </p:txBody>
      </p:sp>
    </p:spTree>
    <p:extLst>
      <p:ext uri="{BB962C8B-B14F-4D97-AF65-F5344CB8AC3E}">
        <p14:creationId xmlns:p14="http://schemas.microsoft.com/office/powerpoint/2010/main" val="141796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48B82-FE8C-420E-8B68-C4CBC1035B4F}"/>
              </a:ext>
            </a:extLst>
          </p:cNvPr>
          <p:cNvSpPr>
            <a:spLocks noGrp="1"/>
          </p:cNvSpPr>
          <p:nvPr>
            <p:ph type="title"/>
          </p:nvPr>
        </p:nvSpPr>
        <p:spPr/>
        <p:txBody>
          <a:bodyPr/>
          <a:lstStyle/>
          <a:p>
            <a:endParaRPr lang="th-TH"/>
          </a:p>
        </p:txBody>
      </p:sp>
      <p:sp>
        <p:nvSpPr>
          <p:cNvPr id="3" name="Content Placeholder 2">
            <a:extLst>
              <a:ext uri="{FF2B5EF4-FFF2-40B4-BE49-F238E27FC236}">
                <a16:creationId xmlns:a16="http://schemas.microsoft.com/office/drawing/2014/main" id="{22FF73E4-342C-4A26-A698-01860281955A}"/>
              </a:ext>
            </a:extLst>
          </p:cNvPr>
          <p:cNvSpPr>
            <a:spLocks noGrp="1"/>
          </p:cNvSpPr>
          <p:nvPr>
            <p:ph idx="1"/>
          </p:nvPr>
        </p:nvSpPr>
        <p:spPr/>
        <p:txBody>
          <a:bodyPr/>
          <a:lstStyle/>
          <a:p>
            <a:r>
              <a:rPr lang="en-US" dirty="0"/>
              <a:t>Now we see the behavior of basic components Resistor, Inductor and Capacitor for this transient conditions </a:t>
            </a:r>
          </a:p>
          <a:p>
            <a:r>
              <a:rPr lang="en-US" dirty="0"/>
              <a:t>So we see how this components like resistor behave in transients </a:t>
            </a:r>
          </a:p>
          <a:p>
            <a:r>
              <a:rPr lang="en-US" dirty="0"/>
              <a:t>At time t = 0, the resistor connected </a:t>
            </a:r>
          </a:p>
          <a:p>
            <a:r>
              <a:rPr lang="en-US" dirty="0"/>
              <a:t>time t = 0</a:t>
            </a:r>
            <a:r>
              <a:rPr lang="en-US" baseline="30000" dirty="0"/>
              <a:t>-</a:t>
            </a:r>
            <a:r>
              <a:rPr lang="en-US" dirty="0"/>
              <a:t> is the time just before close the switch</a:t>
            </a:r>
            <a:endParaRPr lang="th-TH" dirty="0"/>
          </a:p>
        </p:txBody>
      </p:sp>
    </p:spTree>
    <p:extLst>
      <p:ext uri="{BB962C8B-B14F-4D97-AF65-F5344CB8AC3E}">
        <p14:creationId xmlns:p14="http://schemas.microsoft.com/office/powerpoint/2010/main" val="1731138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977</TotalTime>
  <Words>854</Words>
  <Application>Microsoft Office PowerPoint</Application>
  <PresentationFormat>Widescreen</PresentationFormat>
  <Paragraphs>92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ELECTRICAL NETWORK ANALYSIS  3rd Semester (3+1)</vt:lpstr>
      <vt:lpstr>SYLLABUS</vt:lpstr>
      <vt:lpstr>Electrical Network Analysis</vt:lpstr>
      <vt:lpstr>PowerPoint Presentation</vt:lpstr>
      <vt:lpstr>PowerPoint Presentation</vt:lpstr>
      <vt:lpstr>Transient Time</vt:lpstr>
      <vt:lpstr>Importance of Transients or Why we read transient analysis in the circuit</vt:lpstr>
      <vt:lpstr>PowerPoint Presentation</vt:lpstr>
      <vt:lpstr>PowerPoint Presentation</vt:lpstr>
      <vt:lpstr>PowerPoint Presentation</vt:lpstr>
      <vt:lpstr>PowerPoint Presentation</vt:lpstr>
      <vt:lpstr>CIRCUIT/ELECTRICAL CIRCUIT</vt:lpstr>
      <vt:lpstr>CLOSED AND OPEN CIRCUIT</vt:lpstr>
      <vt:lpstr>SHORT CIRCUIT</vt:lpstr>
      <vt:lpstr>SERIES AND PARALLEL CIRCUIT</vt:lpstr>
      <vt:lpstr>ELECTRIC CURRENT</vt:lpstr>
      <vt:lpstr>ELECTRIC CURRENT</vt:lpstr>
      <vt:lpstr>PowerPoint Presentation</vt:lpstr>
      <vt:lpstr>PowerPoint Presentation</vt:lpstr>
      <vt:lpstr>Quiz: The total charge entering a terminal is given by q=5t sin"4πt  m" C. Calculate the current at t=0.5 s.</vt:lpstr>
      <vt:lpstr>Quiz: The total charge entering a terminal is given by q=(10 -〖10e〗^(-2t) ")m" C. Calculate the current at t=1.0 s.</vt:lpstr>
      <vt:lpstr>Quiz: Determine the total  charge entering a terminal between t = 1 s and t = 2 s if the current passing the terminal is i=(3t^2-t)  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CURRENT</dc:title>
  <dc:creator>user</dc:creator>
  <cp:lastModifiedBy>user</cp:lastModifiedBy>
  <cp:revision>28</cp:revision>
  <dcterms:created xsi:type="dcterms:W3CDTF">2020-02-23T23:35:21Z</dcterms:created>
  <dcterms:modified xsi:type="dcterms:W3CDTF">2020-02-25T16:59:58Z</dcterms:modified>
</cp:coreProperties>
</file>