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9821-0C46-4489-9FAC-5B895E79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EC1F-F6F9-4360-9AE3-144310FD9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BC01-550B-45A1-9930-69A1A2BA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357FE-D530-4FEB-ABE2-98C0CDF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AC97-B2B5-45C9-B476-05313231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17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ACD6-8296-4639-9F8A-6BD83E70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E922E-371E-4BCA-9ECE-820A4446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64B3-352B-40EF-8E7D-9F989CC0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8882-2A6D-4BAD-8CF3-8286D24D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C0AC-BB7C-499E-82E1-B33C08C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01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C9650-CF54-46D8-95D2-8F75875C4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EB92C-DDDD-4C7D-B2BD-F3667247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85F2-35FE-49B4-96FF-26A8E5C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601F-F8F9-4C81-9CDD-35BA5861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2627-97D7-4F0A-B3CF-828387E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039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92D-BA74-4B4D-91D5-4AE66887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9919-3341-4C84-86D7-F3C8C673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B6199-8526-45B0-91A9-8E0B7E67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D0546-4A9E-4280-9B5F-8ED5F50D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8BAC-B440-4A7C-B16F-873ECD7B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727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22D1-5579-4FF8-AEAB-69B971A1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2230-E97F-485D-B47D-10A43B69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8C95-C79F-4BB2-9543-2B2BFDF6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9DB1-2CDF-4DCB-8130-FB92F27D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A7452-9A6E-49EC-A388-52F2DB8F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83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933-5279-4C82-B275-54606616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7330-9604-4FB2-988C-E7AF459D3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0D12A-AA54-4C37-A475-4E6508FC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F14B-38A1-4DB8-BFBC-3D0A572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A77F9-C44B-4EA9-87FA-0154A73D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28EDB-5A64-4EA7-86BE-02C7C30F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364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60CD-7D51-40B5-8F9B-AD4C1E3B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FAFE-5975-4583-97CA-1B176B71D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1B1C7-5887-4C65-B313-484FD6498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16474-CBDF-4289-9867-40F5F30ED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91B77-4C73-4E04-A296-7E60433D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1B91B-D342-4540-BB64-C8EA395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C2CC2-6FD2-4197-87E3-3B25E32E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489A6-68C9-41B5-BC76-98110232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85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C200-12CE-4016-B6B5-E029E67F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12155-5AF7-47B3-92B5-91D543D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F1D10-D0BC-41AF-88E7-6FE16F65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0B74-14A7-4E4D-974F-17607321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79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4FC3A-9062-42B3-A716-3B57E5E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3DA04-4140-40BC-952B-06E72CD4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578FC-8010-4BE5-9240-ECA4628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37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9080-E65D-4E13-9AA6-E0CE2EAE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6EAD-FDCD-45F9-AE93-611E6937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06C37-F568-43AA-89FE-60AEA48B2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D70E9-6AB8-4F57-AB69-93E9C1B5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AF5DD-2EC7-4200-BFF6-E43DE733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4D80D-A9F8-4186-B18B-7A2937B9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321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9DAE-B7FA-409C-87CD-30B1E3B1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E248D-0B07-4FF1-B998-B3B1C2910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205D5-B2B6-42CF-B1D3-15C7CC7B1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C6A26-7467-4623-BA8B-FA2D7CEA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42F6-9868-4D3E-98AA-EDDEC2DE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5CAF9-0432-4A0B-B8B2-4016E554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5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985F1-3410-4891-9740-B460ADDB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B0103-30A3-4423-913D-9752DA3A4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FE0D-4D0F-4595-BD47-7277FD859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317F-2388-4D9B-B051-1A4D40EADA15}" type="datetimeFigureOut">
              <a:rPr lang="th-TH" smtClean="0"/>
              <a:t>07/07/64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9FA5-137B-458C-ADE3-E0295F964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F5783-C273-42AB-AB8E-A5B27747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EB7E-3286-49D0-9D14-BB91C59561B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71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95.png"/><Relationship Id="rId9" Type="http://schemas.openxmlformats.org/officeDocument/2006/relationships/image" Target="../media/image10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F9FB-F278-4B64-8E23-926BCA4CE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Impedance Parameters OR</a:t>
            </a:r>
            <a:br>
              <a:rPr lang="en-US" b="1" dirty="0"/>
            </a:br>
            <a:r>
              <a:rPr lang="en-US" b="1" dirty="0"/>
              <a:t>Z-Parameters OR</a:t>
            </a:r>
            <a:br>
              <a:rPr lang="en-US" b="1" dirty="0"/>
            </a:br>
            <a:r>
              <a:rPr lang="en-US" b="1" dirty="0"/>
              <a:t>Open Circuit Parameters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105247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1E7D54-791F-45D0-9133-8D9783C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" y="854998"/>
            <a:ext cx="5962650" cy="2094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/>
              <p:nvPr/>
            </p:nvSpPr>
            <p:spPr>
              <a:xfrm>
                <a:off x="302157" y="3589568"/>
                <a:ext cx="117043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9</m:t>
                    </m:r>
                    <m:sSub>
                      <m:sSubPr>
                        <m:ctrlPr>
                          <a:rPr lang="th-T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7" y="3589568"/>
                <a:ext cx="11704312" cy="369332"/>
              </a:xfrm>
              <a:prstGeom prst="rect">
                <a:avLst/>
              </a:prstGeom>
              <a:blipFill>
                <a:blip r:embed="rId3"/>
                <a:stretch>
                  <a:fillRect l="-938" t="-1667" b="-66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/>
              <p:nvPr/>
            </p:nvSpPr>
            <p:spPr>
              <a:xfrm>
                <a:off x="302157" y="3046888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7" y="3046888"/>
                <a:ext cx="29002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/>
              <p:nvPr/>
            </p:nvSpPr>
            <p:spPr>
              <a:xfrm>
                <a:off x="373048" y="6152691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8" y="6152691"/>
                <a:ext cx="34011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7DBA5-2ACE-48CA-AE16-90F619FF9698}"/>
                  </a:ext>
                </a:extLst>
              </p:cNvPr>
              <p:cNvSpPr txBox="1"/>
              <p:nvPr/>
            </p:nvSpPr>
            <p:spPr>
              <a:xfrm>
                <a:off x="235895" y="4097162"/>
                <a:ext cx="8741127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h-TH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7DBA5-2ACE-48CA-AE16-90F619FF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5" y="4097162"/>
                <a:ext cx="8741127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B48B6A-4A9C-4954-8FB6-2F3D346EDFB5}"/>
                  </a:ext>
                </a:extLst>
              </p:cNvPr>
              <p:cNvSpPr txBox="1"/>
              <p:nvPr/>
            </p:nvSpPr>
            <p:spPr>
              <a:xfrm>
                <a:off x="81501" y="4974036"/>
                <a:ext cx="372717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th-TH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B48B6A-4A9C-4954-8FB6-2F3D346E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1" y="4974036"/>
                <a:ext cx="3727174" cy="90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1B56E7-666C-452B-A61C-A52360133A50}"/>
              </a:ext>
            </a:extLst>
          </p:cNvPr>
          <p:cNvCxnSpPr>
            <a:cxnSpLocks/>
          </p:cNvCxnSpPr>
          <p:nvPr/>
        </p:nvCxnSpPr>
        <p:spPr>
          <a:xfrm flipV="1">
            <a:off x="1630017" y="5788550"/>
            <a:ext cx="0" cy="5009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449A84-2CA5-4083-A496-C917AAA21382}"/>
              </a:ext>
            </a:extLst>
          </p:cNvPr>
          <p:cNvCxnSpPr>
            <a:cxnSpLocks/>
          </p:cNvCxnSpPr>
          <p:nvPr/>
        </p:nvCxnSpPr>
        <p:spPr>
          <a:xfrm flipV="1">
            <a:off x="2776330" y="5772647"/>
            <a:ext cx="0" cy="51683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EBEA3-C7F5-47A4-9CA7-FF2F7419269B}"/>
                  </a:ext>
                </a:extLst>
              </p:cNvPr>
              <p:cNvSpPr txBox="1"/>
              <p:nvPr/>
            </p:nvSpPr>
            <p:spPr>
              <a:xfrm>
                <a:off x="6154313" y="5424928"/>
                <a:ext cx="3569141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EBEA3-C7F5-47A4-9CA7-FF2F74192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13" y="5424928"/>
                <a:ext cx="3569141" cy="90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5C4A4FB-42C7-42B4-94BB-1F5802992FD7}"/>
              </a:ext>
            </a:extLst>
          </p:cNvPr>
          <p:cNvSpPr txBox="1"/>
          <p:nvPr/>
        </p:nvSpPr>
        <p:spPr>
          <a:xfrm>
            <a:off x="241024" y="54908"/>
            <a:ext cx="10803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Q: Determine the h-Parameter for the given circuit below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D2600-4AF9-4F49-A6D8-CFF9817DD23D}"/>
                  </a:ext>
                </a:extLst>
              </p:cNvPr>
              <p:cNvSpPr txBox="1"/>
              <p:nvPr/>
            </p:nvSpPr>
            <p:spPr>
              <a:xfrm>
                <a:off x="7323150" y="753347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D2600-4AF9-4F49-A6D8-CFF9817DD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150" y="753347"/>
                <a:ext cx="3012235" cy="430887"/>
              </a:xfrm>
              <a:prstGeom prst="rect">
                <a:avLst/>
              </a:prstGeom>
              <a:blipFill>
                <a:blip r:embed="rId9"/>
                <a:stretch>
                  <a:fillRect l="-2429" t="-5714" r="-60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7437B4-362D-4BAB-91C0-56143D97765F}"/>
                  </a:ext>
                </a:extLst>
              </p:cNvPr>
              <p:cNvSpPr txBox="1"/>
              <p:nvPr/>
            </p:nvSpPr>
            <p:spPr>
              <a:xfrm>
                <a:off x="7128682" y="1322329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7437B4-362D-4BAB-91C0-56143D977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682" y="1322329"/>
                <a:ext cx="340117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4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1E7D54-791F-45D0-9133-8D9783C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4" y="77151"/>
            <a:ext cx="5962650" cy="233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/>
              <p:nvPr/>
            </p:nvSpPr>
            <p:spPr>
              <a:xfrm>
                <a:off x="518481" y="3015242"/>
                <a:ext cx="111550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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FAFFC-D520-4F58-9229-23C48E8DA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" y="3015242"/>
                <a:ext cx="11155037" cy="430887"/>
              </a:xfrm>
              <a:prstGeom prst="rect">
                <a:avLst/>
              </a:prstGeom>
              <a:blipFill>
                <a:blip r:embed="rId3"/>
                <a:stretch>
                  <a:fillRect t="-285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/>
              <p:nvPr/>
            </p:nvSpPr>
            <p:spPr>
              <a:xfrm>
                <a:off x="518481" y="2520610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095F34-A963-495B-8157-3E383F69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" y="2520610"/>
                <a:ext cx="29002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88A4C-28C7-4CDF-B285-3C1D5D4DC058}"/>
                  </a:ext>
                </a:extLst>
              </p:cNvPr>
              <p:cNvSpPr txBox="1"/>
              <p:nvPr/>
            </p:nvSpPr>
            <p:spPr>
              <a:xfrm>
                <a:off x="8476090" y="1031337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188A4C-28C7-4CDF-B285-3C1D5D4DC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090" y="1031337"/>
                <a:ext cx="3012235" cy="430887"/>
              </a:xfrm>
              <a:prstGeom prst="rect">
                <a:avLst/>
              </a:prstGeom>
              <a:blipFill>
                <a:blip r:embed="rId5"/>
                <a:stretch>
                  <a:fillRect l="-2424" t="-5634" r="-404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/>
              <p:nvPr/>
            </p:nvSpPr>
            <p:spPr>
              <a:xfrm>
                <a:off x="8281622" y="1600319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F37671-317C-472B-B71C-009C7AE99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622" y="1600319"/>
                <a:ext cx="34011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767DA-A29B-4544-8CCD-B3CBB7A35F6C}"/>
                  </a:ext>
                </a:extLst>
              </p:cNvPr>
              <p:cNvSpPr txBox="1"/>
              <p:nvPr/>
            </p:nvSpPr>
            <p:spPr>
              <a:xfrm>
                <a:off x="518481" y="3642663"/>
                <a:ext cx="5317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−−−−−−(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E767DA-A29B-4544-8CCD-B3CBB7A35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1" y="3642663"/>
                <a:ext cx="5317776" cy="523220"/>
              </a:xfrm>
              <a:prstGeom prst="rect">
                <a:avLst/>
              </a:prstGeom>
              <a:blipFill>
                <a:blip r:embed="rId7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0FD2E8E-48B6-4D0B-917E-E2926EEF5CF1}"/>
              </a:ext>
            </a:extLst>
          </p:cNvPr>
          <p:cNvSpPr txBox="1"/>
          <p:nvPr/>
        </p:nvSpPr>
        <p:spPr>
          <a:xfrm>
            <a:off x="5748793" y="3627726"/>
            <a:ext cx="327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value of I</a:t>
            </a:r>
            <a:r>
              <a:rPr lang="en-GB" baseline="-25000" dirty="0"/>
              <a:t>2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37C8-5469-49C5-AC95-F92E932B314E}"/>
                  </a:ext>
                </a:extLst>
              </p:cNvPr>
              <p:cNvSpPr txBox="1"/>
              <p:nvPr/>
            </p:nvSpPr>
            <p:spPr>
              <a:xfrm>
                <a:off x="518480" y="4334983"/>
                <a:ext cx="11432329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th-TH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37C8-5469-49C5-AC95-F92E932B3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80" y="4334983"/>
                <a:ext cx="11432329" cy="703911"/>
              </a:xfrm>
              <a:prstGeom prst="rect">
                <a:avLst/>
              </a:prstGeom>
              <a:blipFill>
                <a:blip r:embed="rId8"/>
                <a:stretch>
                  <a:fillRect b="-1810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719A41-1139-4233-A939-733495C0E3D6}"/>
                  </a:ext>
                </a:extLst>
              </p:cNvPr>
              <p:cNvSpPr txBox="1"/>
              <p:nvPr/>
            </p:nvSpPr>
            <p:spPr>
              <a:xfrm>
                <a:off x="550286" y="4962404"/>
                <a:ext cx="2836628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719A41-1139-4233-A939-733495C0E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6" y="4962404"/>
                <a:ext cx="2836628" cy="901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5AE342-F3F8-4416-AD87-E7DA1C294A21}"/>
                  </a:ext>
                </a:extLst>
              </p:cNvPr>
              <p:cNvSpPr txBox="1"/>
              <p:nvPr/>
            </p:nvSpPr>
            <p:spPr>
              <a:xfrm>
                <a:off x="669234" y="6291131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5AE342-F3F8-4416-AD87-E7DA1C294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34" y="6291131"/>
                <a:ext cx="3012235" cy="430887"/>
              </a:xfrm>
              <a:prstGeom prst="rect">
                <a:avLst/>
              </a:prstGeom>
              <a:blipFill>
                <a:blip r:embed="rId10"/>
                <a:stretch>
                  <a:fillRect l="-2429" t="-5634" r="-60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87611E-0FC7-45BC-BAD8-45C03AD3A8E0}"/>
              </a:ext>
            </a:extLst>
          </p:cNvPr>
          <p:cNvCxnSpPr/>
          <p:nvPr/>
        </p:nvCxnSpPr>
        <p:spPr>
          <a:xfrm flipV="1">
            <a:off x="1661823" y="5645426"/>
            <a:ext cx="0" cy="64570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340AC8-0E14-4E64-89B3-2F604917246F}"/>
              </a:ext>
            </a:extLst>
          </p:cNvPr>
          <p:cNvCxnSpPr>
            <a:cxnSpLocks/>
          </p:cNvCxnSpPr>
          <p:nvPr/>
        </p:nvCxnSpPr>
        <p:spPr>
          <a:xfrm flipV="1">
            <a:off x="2808136" y="5864189"/>
            <a:ext cx="0" cy="4918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B98AA4-B8C6-4C43-B0A6-D4AD60790C6C}"/>
                  </a:ext>
                </a:extLst>
              </p:cNvPr>
              <p:cNvSpPr txBox="1"/>
              <p:nvPr/>
            </p:nvSpPr>
            <p:spPr>
              <a:xfrm>
                <a:off x="3681470" y="5153701"/>
                <a:ext cx="291016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B98AA4-B8C6-4C43-B0A6-D4AD6079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470" y="5153701"/>
                <a:ext cx="2910162" cy="9017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13B648-8816-427C-9F60-9EC47EC0F091}"/>
                  </a:ext>
                </a:extLst>
              </p:cNvPr>
              <p:cNvSpPr txBox="1"/>
              <p:nvPr/>
            </p:nvSpPr>
            <p:spPr>
              <a:xfrm>
                <a:off x="7117425" y="5000393"/>
                <a:ext cx="4524289" cy="1773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13B648-8816-427C-9F60-9EC47EC0F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425" y="5000393"/>
                <a:ext cx="4524289" cy="17731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48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98FC-01E7-43DE-9138-28C32600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57" y="158392"/>
            <a:ext cx="10515600" cy="42205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Inverse Hybrid or g-Parameters</a:t>
            </a:r>
            <a:endParaRPr lang="th-TH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72760-99B7-4C85-963D-EEFB56BA1DDB}"/>
                  </a:ext>
                </a:extLst>
              </p:cNvPr>
              <p:cNvSpPr txBox="1"/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72760-99B7-4C85-963D-EEFB56BA1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59D23A-826B-4611-9B00-E08DAB37EA66}"/>
                  </a:ext>
                </a:extLst>
              </p:cNvPr>
              <p:cNvSpPr txBox="1"/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59D23A-826B-4611-9B00-E08DAB37E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213624C-8103-4DBF-A25B-99FF6BA5266B}"/>
              </a:ext>
            </a:extLst>
          </p:cNvPr>
          <p:cNvSpPr txBox="1"/>
          <p:nvPr/>
        </p:nvSpPr>
        <p:spPr>
          <a:xfrm>
            <a:off x="310100" y="1598212"/>
            <a:ext cx="11881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generate the inverse h-parameter, simply input side variables of current with voltage and voltage with currents only V</a:t>
            </a:r>
            <a:r>
              <a:rPr lang="en-GB" baseline="-25000" dirty="0"/>
              <a:t>1</a:t>
            </a:r>
            <a:r>
              <a:rPr lang="en-GB" dirty="0"/>
              <a:t> = I</a:t>
            </a:r>
            <a:r>
              <a:rPr lang="en-GB" baseline="-25000" dirty="0"/>
              <a:t>1</a:t>
            </a:r>
            <a:r>
              <a:rPr lang="en-GB" dirty="0"/>
              <a:t> and Z = g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07455-12E4-45EE-8F62-9639E29E645E}"/>
                  </a:ext>
                </a:extLst>
              </p:cNvPr>
              <p:cNvSpPr txBox="1"/>
              <p:nvPr/>
            </p:nvSpPr>
            <p:spPr>
              <a:xfrm>
                <a:off x="647358" y="254246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07455-12E4-45EE-8F62-9639E29E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58" y="2542460"/>
                <a:ext cx="2958566" cy="430887"/>
              </a:xfrm>
              <a:prstGeom prst="rect">
                <a:avLst/>
              </a:prstGeom>
              <a:blipFill>
                <a:blip r:embed="rId4"/>
                <a:stretch>
                  <a:fillRect l="-2675" t="-1408" r="-617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33BCB4-82AF-4EFD-8304-3E60EC586096}"/>
                  </a:ext>
                </a:extLst>
              </p:cNvPr>
              <p:cNvSpPr txBox="1"/>
              <p:nvPr/>
            </p:nvSpPr>
            <p:spPr>
              <a:xfrm>
                <a:off x="310100" y="3046865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33BCB4-82AF-4EFD-8304-3E60EC58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" y="3046865"/>
                <a:ext cx="3663563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13DB8F-0261-4CBE-96A6-DAB3FA6FF32B}"/>
              </a:ext>
            </a:extLst>
          </p:cNvPr>
          <p:cNvSpPr txBox="1"/>
          <p:nvPr/>
        </p:nvSpPr>
        <p:spPr>
          <a:xfrm>
            <a:off x="368017" y="3541411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 into Matrix Form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BF89D4-635F-45AE-9465-9EE51442A9A1}"/>
                  </a:ext>
                </a:extLst>
              </p:cNvPr>
              <p:cNvSpPr txBox="1"/>
              <p:nvPr/>
            </p:nvSpPr>
            <p:spPr>
              <a:xfrm>
                <a:off x="541570" y="4151661"/>
                <a:ext cx="3432093" cy="815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BF89D4-635F-45AE-9465-9EE51442A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0" y="4151661"/>
                <a:ext cx="3432093" cy="815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69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C8CB5-0246-4B2B-985A-2A88D7CFCCE0}"/>
                  </a:ext>
                </a:extLst>
              </p:cNvPr>
              <p:cNvSpPr txBox="1"/>
              <p:nvPr/>
            </p:nvSpPr>
            <p:spPr>
              <a:xfrm>
                <a:off x="91778" y="1374182"/>
                <a:ext cx="9751938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Driving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Admittance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CC8CB5-0246-4B2B-985A-2A88D7CF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1374182"/>
                <a:ext cx="9751938" cy="9694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4B0A8-346B-4ED8-BA0B-B2C4456D67AA}"/>
                  </a:ext>
                </a:extLst>
              </p:cNvPr>
              <p:cNvSpPr txBox="1"/>
              <p:nvPr/>
            </p:nvSpPr>
            <p:spPr>
              <a:xfrm>
                <a:off x="575797" y="196826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4B0A8-346B-4ED8-BA0B-B2C4456D6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97" y="196826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675" t="-1408" r="-617" b="-1408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06607-D37B-4D11-A610-AEC429061194}"/>
                  </a:ext>
                </a:extLst>
              </p:cNvPr>
              <p:cNvSpPr txBox="1"/>
              <p:nvPr/>
            </p:nvSpPr>
            <p:spPr>
              <a:xfrm>
                <a:off x="238539" y="701231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06607-D37B-4D11-A610-AEC42906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701231"/>
                <a:ext cx="3663563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3BFF73-485D-4593-95E5-B329D9A3213F}"/>
                  </a:ext>
                </a:extLst>
              </p:cNvPr>
              <p:cNvSpPr txBox="1"/>
              <p:nvPr/>
            </p:nvSpPr>
            <p:spPr>
              <a:xfrm>
                <a:off x="238539" y="2459567"/>
                <a:ext cx="9751938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Driving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Impedance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3BFF73-485D-4593-95E5-B329D9A32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2459567"/>
                <a:ext cx="9751938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8CCC7-4005-46F4-A491-DA62F214938B}"/>
                  </a:ext>
                </a:extLst>
              </p:cNvPr>
              <p:cNvSpPr txBox="1"/>
              <p:nvPr/>
            </p:nvSpPr>
            <p:spPr>
              <a:xfrm>
                <a:off x="91778" y="3520403"/>
                <a:ext cx="8241189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Reverse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Current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68CCC7-4005-46F4-A491-DA62F2149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3520403"/>
                <a:ext cx="8241189" cy="969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305AF-0988-4359-AC36-0ADD48E6B25E}"/>
                  </a:ext>
                </a:extLst>
              </p:cNvPr>
              <p:cNvSpPr txBox="1"/>
              <p:nvPr/>
            </p:nvSpPr>
            <p:spPr>
              <a:xfrm>
                <a:off x="238539" y="4785986"/>
                <a:ext cx="8241189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Open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Voltage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305AF-0988-4359-AC36-0ADD48E6B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39" y="4785986"/>
                <a:ext cx="8241189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71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5BD52F-E473-4C84-82F3-677B5AEA4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18" y="352134"/>
            <a:ext cx="3829050" cy="216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40C4D-F633-493F-A5F9-E34721E3152D}"/>
              </a:ext>
            </a:extLst>
          </p:cNvPr>
          <p:cNvSpPr txBox="1"/>
          <p:nvPr/>
        </p:nvSpPr>
        <p:spPr>
          <a:xfrm>
            <a:off x="604299" y="2623930"/>
            <a:ext cx="540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Circuit change into s-domain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2E52D-813E-4EAD-8C1A-2B18F127C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92" y="3256771"/>
            <a:ext cx="4533900" cy="3448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/>
              <p:nvPr/>
            </p:nvSpPr>
            <p:spPr>
              <a:xfrm>
                <a:off x="6348444" y="1405423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44" y="1405423"/>
                <a:ext cx="2958566" cy="430887"/>
              </a:xfrm>
              <a:prstGeom prst="rect">
                <a:avLst/>
              </a:prstGeom>
              <a:blipFill>
                <a:blip r:embed="rId4"/>
                <a:stretch>
                  <a:fillRect l="-2675" t="-2857" r="-617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/>
              <p:nvPr/>
            </p:nvSpPr>
            <p:spPr>
              <a:xfrm>
                <a:off x="6011186" y="1909828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86" y="1909828"/>
                <a:ext cx="3663563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74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/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blipFill>
                <a:blip r:embed="rId2"/>
                <a:stretch>
                  <a:fillRect l="-2680" t="-2857" r="-825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/>
              <p:nvPr/>
            </p:nvSpPr>
            <p:spPr>
              <a:xfrm>
                <a:off x="6003235" y="772791"/>
                <a:ext cx="36635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235" y="772791"/>
                <a:ext cx="3663563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4E07E0-DAA2-43EC-B3AC-5A7B47D14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67" y="6249"/>
            <a:ext cx="4210050" cy="1708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85919B-9090-4E11-836B-CBAB23D375A2}"/>
                  </a:ext>
                </a:extLst>
              </p:cNvPr>
              <p:cNvSpPr txBox="1"/>
              <p:nvPr/>
            </p:nvSpPr>
            <p:spPr>
              <a:xfrm>
                <a:off x="117612" y="2246939"/>
                <a:ext cx="112607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h-TH" dirty="0">
                    <a:sym typeface="Symbol" panose="05050102010706020507" pitchFamily="18" charset="2"/>
                  </a:rPr>
                  <a:t>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h-TH" dirty="0"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85919B-9090-4E11-836B-CBAB23D37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2" y="2246939"/>
                <a:ext cx="11260704" cy="523220"/>
              </a:xfrm>
              <a:prstGeom prst="rect">
                <a:avLst/>
              </a:prstGeom>
              <a:blipFill>
                <a:blip r:embed="rId5"/>
                <a:stretch>
                  <a:fillRect l="-271" t="-22353" b="-364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F5D44-9726-4D61-BE72-B9FE4E9B6E85}"/>
                  </a:ext>
                </a:extLst>
              </p:cNvPr>
              <p:cNvSpPr txBox="1"/>
              <p:nvPr/>
            </p:nvSpPr>
            <p:spPr>
              <a:xfrm>
                <a:off x="-292956" y="2629644"/>
                <a:ext cx="10038521" cy="1015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th-TH" dirty="0">
                          <a:sym typeface="Symbol" panose="05050102010706020507" pitchFamily="18" charset="2"/>
                        </a:rPr>
                        <m:t></m:t>
                      </m:r>
                      <m:r>
                        <m:rPr>
                          <m:nor/>
                        </m:rPr>
                        <a:rPr lang="en-GB" b="0" i="0" dirty="0" smtClean="0">
                          <a:sym typeface="Symbol" panose="05050102010706020507" pitchFamily="18" charset="2"/>
                        </a:rPr>
                        <m:t> 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GB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th-TH" dirty="0">
                          <a:sym typeface="Symbol" panose="05050102010706020507" pitchFamily="18" charset="2"/>
                        </a:rPr>
                        <m:t>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−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GB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F5D44-9726-4D61-BE72-B9FE4E9B6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2956" y="2629644"/>
                <a:ext cx="10038521" cy="10154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8B354B-52BD-4A28-9345-82780F462C0A}"/>
                  </a:ext>
                </a:extLst>
              </p:cNvPr>
              <p:cNvSpPr txBox="1"/>
              <p:nvPr/>
            </p:nvSpPr>
            <p:spPr>
              <a:xfrm>
                <a:off x="173271" y="3429000"/>
                <a:ext cx="7841643" cy="748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8B354B-52BD-4A28-9345-82780F462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1" y="3429000"/>
                <a:ext cx="7841643" cy="748603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EC469-417C-4767-89C4-FB2E3A679E90}"/>
                  </a:ext>
                </a:extLst>
              </p:cNvPr>
              <p:cNvSpPr txBox="1"/>
              <p:nvPr/>
            </p:nvSpPr>
            <p:spPr>
              <a:xfrm>
                <a:off x="173271" y="4303891"/>
                <a:ext cx="6241774" cy="748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32EC469-417C-4767-89C4-FB2E3A67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1" y="4303891"/>
                <a:ext cx="6241774" cy="748603"/>
              </a:xfrm>
              <a:prstGeom prst="rect">
                <a:avLst/>
              </a:prstGeom>
              <a:blipFill>
                <a:blip r:embed="rId8"/>
                <a:stretch>
                  <a:fillRect b="-113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8F7778-7999-4B60-851B-77F1B79026E6}"/>
                  </a:ext>
                </a:extLst>
              </p:cNvPr>
              <p:cNvSpPr txBox="1"/>
              <p:nvPr/>
            </p:nvSpPr>
            <p:spPr>
              <a:xfrm>
                <a:off x="173271" y="5771446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8F7778-7999-4B60-851B-77F1B7902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1" y="5771446"/>
                <a:ext cx="2958566" cy="430887"/>
              </a:xfrm>
              <a:prstGeom prst="rect">
                <a:avLst/>
              </a:prstGeom>
              <a:blipFill>
                <a:blip r:embed="rId9"/>
                <a:stretch>
                  <a:fillRect l="-2675" t="-1429" r="-617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C97636-C3C8-4BE0-A79D-8ECB1B96BAF3}"/>
              </a:ext>
            </a:extLst>
          </p:cNvPr>
          <p:cNvCxnSpPr/>
          <p:nvPr/>
        </p:nvCxnSpPr>
        <p:spPr>
          <a:xfrm flipV="1">
            <a:off x="1200647" y="5052494"/>
            <a:ext cx="0" cy="7917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C0D5EF-45D0-4D58-9F0C-45C98570DA74}"/>
              </a:ext>
            </a:extLst>
          </p:cNvPr>
          <p:cNvCxnSpPr/>
          <p:nvPr/>
        </p:nvCxnSpPr>
        <p:spPr>
          <a:xfrm flipV="1">
            <a:off x="2561646" y="4979731"/>
            <a:ext cx="0" cy="79171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C675DC-E263-45C7-A27C-09F6C95DAE1F}"/>
                  </a:ext>
                </a:extLst>
              </p:cNvPr>
              <p:cNvSpPr txBox="1"/>
              <p:nvPr/>
            </p:nvSpPr>
            <p:spPr>
              <a:xfrm>
                <a:off x="4332788" y="5176242"/>
                <a:ext cx="6241774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GB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C675DC-E263-45C7-A27C-09F6C95DA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788" y="5176242"/>
                <a:ext cx="6241774" cy="9089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3B13AB6-F900-4AEB-8355-1F50AAC102D6}"/>
              </a:ext>
            </a:extLst>
          </p:cNvPr>
          <p:cNvSpPr txBox="1"/>
          <p:nvPr/>
        </p:nvSpPr>
        <p:spPr>
          <a:xfrm>
            <a:off x="492980" y="1754753"/>
            <a:ext cx="295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Branch-1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5325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/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F46914-9624-422A-97EB-0CF6A28A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82" y="156500"/>
                <a:ext cx="2958566" cy="430887"/>
              </a:xfrm>
              <a:prstGeom prst="rect">
                <a:avLst/>
              </a:prstGeom>
              <a:blipFill>
                <a:blip r:embed="rId2"/>
                <a:stretch>
                  <a:fillRect l="-2680" t="-2857" r="-825"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/>
              <p:nvPr/>
            </p:nvSpPr>
            <p:spPr>
              <a:xfrm>
                <a:off x="317472" y="6294558"/>
                <a:ext cx="42380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58D14-D942-4DD3-8535-D2F6334C4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2" y="6294558"/>
                <a:ext cx="4238045" cy="523220"/>
              </a:xfrm>
              <a:prstGeom prst="rect">
                <a:avLst/>
              </a:prstGeom>
              <a:blipFill>
                <a:blip r:embed="rId3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54E07E0-DAA2-43EC-B3AC-5A7B47D14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67" y="6249"/>
            <a:ext cx="4210050" cy="1708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85919B-9090-4E11-836B-CBAB23D375A2}"/>
                  </a:ext>
                </a:extLst>
              </p:cNvPr>
              <p:cNvSpPr txBox="1"/>
              <p:nvPr/>
            </p:nvSpPr>
            <p:spPr>
              <a:xfrm>
                <a:off x="158694" y="2118579"/>
                <a:ext cx="12033306" cy="703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th-TH" dirty="0">
                    <a:sym typeface="Symbol" panose="05050102010706020507" pitchFamily="18" charset="2"/>
                  </a:rPr>
                  <a:t>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h-TH" dirty="0">
                        <a:sym typeface="Symbol" panose="05050102010706020507" pitchFamily="18" charset="2"/>
                      </a:rPr>
                      <m:t></m:t>
                    </m:r>
                    <m:r>
                      <m:rPr>
                        <m:nor/>
                      </m:rPr>
                      <a:rPr lang="th-TH" dirty="0"/>
                      <m:t> 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−−−(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85919B-9090-4E11-836B-CBAB23D37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" y="2118579"/>
                <a:ext cx="12033306" cy="703013"/>
              </a:xfrm>
              <a:prstGeom prst="rect">
                <a:avLst/>
              </a:prstGeom>
              <a:blipFill>
                <a:blip r:embed="rId5"/>
                <a:stretch>
                  <a:fillRect b="-1913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3B13AB6-F900-4AEB-8355-1F50AAC102D6}"/>
              </a:ext>
            </a:extLst>
          </p:cNvPr>
          <p:cNvSpPr txBox="1"/>
          <p:nvPr/>
        </p:nvSpPr>
        <p:spPr>
          <a:xfrm>
            <a:off x="492980" y="1754753"/>
            <a:ext cx="295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Branch-2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B6735-3B4B-4B2E-B812-E3A6297822C2}"/>
              </a:ext>
            </a:extLst>
          </p:cNvPr>
          <p:cNvSpPr txBox="1"/>
          <p:nvPr/>
        </p:nvSpPr>
        <p:spPr>
          <a:xfrm>
            <a:off x="285667" y="2914899"/>
            <a:ext cx="612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Value of I</a:t>
            </a:r>
            <a:r>
              <a:rPr lang="en-GB" baseline="-25000" dirty="0"/>
              <a:t>1</a:t>
            </a:r>
            <a:r>
              <a:rPr lang="en-GB" dirty="0"/>
              <a:t> in </a:t>
            </a:r>
            <a:r>
              <a:rPr lang="en-GB" dirty="0" err="1"/>
              <a:t>eq</a:t>
            </a:r>
            <a:r>
              <a:rPr lang="en-GB" dirty="0">
                <a:sym typeface="Wingdings" panose="05000000000000000000" pitchFamily="2" charset="2"/>
              </a:rPr>
              <a:t> (B)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D98B3-A78F-4835-9D97-FE33D7E16B5E}"/>
                  </a:ext>
                </a:extLst>
              </p:cNvPr>
              <p:cNvSpPr txBox="1"/>
              <p:nvPr/>
            </p:nvSpPr>
            <p:spPr>
              <a:xfrm>
                <a:off x="317472" y="3292444"/>
                <a:ext cx="993913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th-T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−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th-TH" sz="2400" dirty="0"/>
                            <m:t> </m:t>
                          </m:r>
                          <m:sSub>
                            <m:sSubPr>
                              <m:ctrlPr>
                                <a:rPr lang="th-T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4D98B3-A78F-4835-9D97-FE33D7E1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2" y="3292444"/>
                <a:ext cx="9939130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46895-A241-461C-9C02-E82C421E275F}"/>
                  </a:ext>
                </a:extLst>
              </p:cNvPr>
              <p:cNvSpPr txBox="1"/>
              <p:nvPr/>
            </p:nvSpPr>
            <p:spPr>
              <a:xfrm>
                <a:off x="317472" y="4182277"/>
                <a:ext cx="10748175" cy="819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sz="2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sz="280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den>
                        </m:f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h-TH" dirty="0">
                    <a:sym typeface="Symbol" panose="05050102010706020507" pitchFamily="18" charset="2"/>
                  </a:rPr>
                  <a:t></a:t>
                </a:r>
                <a:r>
                  <a:rPr lang="th-T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946895-A241-461C-9C02-E82C421E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2" y="4182277"/>
                <a:ext cx="10748175" cy="819776"/>
              </a:xfrm>
              <a:prstGeom prst="rect">
                <a:avLst/>
              </a:prstGeom>
              <a:blipFill>
                <a:blip r:embed="rId7"/>
                <a:stretch>
                  <a:fillRect b="-814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FAEBE1-21B1-4C1D-BC4B-5DC02456503F}"/>
                  </a:ext>
                </a:extLst>
              </p:cNvPr>
              <p:cNvSpPr txBox="1"/>
              <p:nvPr/>
            </p:nvSpPr>
            <p:spPr>
              <a:xfrm>
                <a:off x="-235816" y="4874398"/>
                <a:ext cx="6094674" cy="1033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GB" i="1" dirty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FAEBE1-21B1-4C1D-BC4B-5DC02456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816" y="4874398"/>
                <a:ext cx="6094674" cy="1033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CDB114-E7C9-468A-8628-C15DCA6DF329}"/>
              </a:ext>
            </a:extLst>
          </p:cNvPr>
          <p:cNvCxnSpPr/>
          <p:nvPr/>
        </p:nvCxnSpPr>
        <p:spPr>
          <a:xfrm flipV="1">
            <a:off x="1598212" y="5804451"/>
            <a:ext cx="0" cy="5804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022305-11CA-46F3-8EAF-B47B2AA47E98}"/>
              </a:ext>
            </a:extLst>
          </p:cNvPr>
          <p:cNvCxnSpPr/>
          <p:nvPr/>
        </p:nvCxnSpPr>
        <p:spPr>
          <a:xfrm flipV="1">
            <a:off x="3469625" y="5804451"/>
            <a:ext cx="0" cy="58044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56BFC0-6D4A-4FF8-980B-F31DFBFE4D58}"/>
                  </a:ext>
                </a:extLst>
              </p:cNvPr>
              <p:cNvSpPr txBox="1"/>
              <p:nvPr/>
            </p:nvSpPr>
            <p:spPr>
              <a:xfrm>
                <a:off x="5915319" y="5542841"/>
                <a:ext cx="5959201" cy="834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  <m:r>
                      <a:rPr lang="en-GB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GB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GB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GB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th-TH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>
                    <a:solidFill>
                      <a:srgbClr val="C00000"/>
                    </a:solidFill>
                  </a:rPr>
                  <a:t> </a:t>
                </a:r>
                <a:endParaRPr lang="th-TH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856BFC0-6D4A-4FF8-980B-F31DFBFE4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319" y="5542841"/>
                <a:ext cx="5959201" cy="834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32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3D3448-F7CB-40F4-83A8-8416D9F05889}"/>
                  </a:ext>
                </a:extLst>
              </p:cNvPr>
              <p:cNvSpPr txBox="1"/>
              <p:nvPr/>
            </p:nvSpPr>
            <p:spPr>
              <a:xfrm>
                <a:off x="518824" y="522882"/>
                <a:ext cx="6094674" cy="1922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GB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GB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3D3448-F7CB-40F4-83A8-8416D9F0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24" y="522882"/>
                <a:ext cx="6094674" cy="1922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21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E787-9B45-4C3E-9D66-22B0BBBF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2183"/>
            <a:ext cx="11926957" cy="7576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Q: Determine the Z-Parameter for the given circuit below</a:t>
            </a:r>
            <a:endParaRPr lang="th-TH" sz="4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/>
              <p:nvPr/>
            </p:nvSpPr>
            <p:spPr>
              <a:xfrm>
                <a:off x="343482" y="6057347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2" y="6057347"/>
                <a:ext cx="2958566" cy="430887"/>
              </a:xfrm>
              <a:prstGeom prst="rect">
                <a:avLst/>
              </a:prstGeom>
              <a:blipFill>
                <a:blip r:embed="rId2"/>
                <a:stretch>
                  <a:fillRect l="-2469" t="-2857" r="-61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/>
              <p:nvPr/>
            </p:nvSpPr>
            <p:spPr>
              <a:xfrm>
                <a:off x="11543" y="2087755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" y="2087755"/>
                <a:ext cx="3401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58A8E2-9CA5-4933-9939-2A5C8B99435A}"/>
              </a:ext>
            </a:extLst>
          </p:cNvPr>
          <p:cNvSpPr txBox="1"/>
          <p:nvPr/>
        </p:nvSpPr>
        <p:spPr>
          <a:xfrm>
            <a:off x="181223" y="2726098"/>
            <a:ext cx="7631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/>
              <a:t>Take Loop 1, so - to + = + and + to - =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46BF7-CCD6-4697-8C9D-CB0805A5B1FD}"/>
                  </a:ext>
                </a:extLst>
              </p:cNvPr>
              <p:cNvSpPr txBox="1"/>
              <p:nvPr/>
            </p:nvSpPr>
            <p:spPr>
              <a:xfrm>
                <a:off x="232845" y="3448636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= 0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46BF7-CCD6-4697-8C9D-CB0805A5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3448636"/>
                <a:ext cx="8775983" cy="523220"/>
              </a:xfrm>
              <a:prstGeom prst="rect">
                <a:avLst/>
              </a:prstGeom>
              <a:blipFill>
                <a:blip r:embed="rId4"/>
                <a:stretch>
                  <a:fillRect l="-347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DCE9701-67BB-49CB-990D-A69371A4B7F3}"/>
              </a:ext>
            </a:extLst>
          </p:cNvPr>
          <p:cNvSpPr txBox="1"/>
          <p:nvPr/>
        </p:nvSpPr>
        <p:spPr>
          <a:xfrm>
            <a:off x="132521" y="939818"/>
            <a:ext cx="772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Solution: </a:t>
            </a:r>
            <a:r>
              <a:rPr lang="en-US" dirty="0"/>
              <a:t>From Original Equation of Z-Parameters</a:t>
            </a:r>
            <a:endParaRPr lang="th-TH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79146E-AA91-421C-9070-4790DB1958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61189" y="949304"/>
            <a:ext cx="3978303" cy="2370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889B49-4B80-4FFD-BD06-541FBE0E07C8}"/>
                  </a:ext>
                </a:extLst>
              </p:cNvPr>
              <p:cNvSpPr txBox="1"/>
              <p:nvPr/>
            </p:nvSpPr>
            <p:spPr>
              <a:xfrm>
                <a:off x="232845" y="4274664"/>
                <a:ext cx="6138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= 0</a:t>
                </a:r>
                <a:endParaRPr lang="th-T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889B49-4B80-4FFD-BD06-541FBE0E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4274664"/>
                <a:ext cx="6138406" cy="523220"/>
              </a:xfrm>
              <a:prstGeom prst="rect">
                <a:avLst/>
              </a:prstGeom>
              <a:blipFill>
                <a:blip r:embed="rId6"/>
                <a:stretch>
                  <a:fillRect l="-49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6A75F-7639-40A6-8D09-33258E68F28D}"/>
                  </a:ext>
                </a:extLst>
              </p:cNvPr>
              <p:cNvSpPr txBox="1"/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= 0</a:t>
                </a:r>
                <a:endParaRPr lang="th-TH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6A75F-7639-40A6-8D09-33258E68F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blipFill>
                <a:blip r:embed="rId7"/>
                <a:stretch>
                  <a:fillRect l="-49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E402D0-8F5D-4A0B-976E-E9066345F9EC}"/>
              </a:ext>
            </a:extLst>
          </p:cNvPr>
          <p:cNvCxnSpPr>
            <a:cxnSpLocks/>
          </p:cNvCxnSpPr>
          <p:nvPr/>
        </p:nvCxnSpPr>
        <p:spPr>
          <a:xfrm>
            <a:off x="1272209" y="5470497"/>
            <a:ext cx="0" cy="64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60AAA0-D8E1-48E8-B197-537D8E081129}"/>
              </a:ext>
            </a:extLst>
          </p:cNvPr>
          <p:cNvCxnSpPr>
            <a:cxnSpLocks/>
          </p:cNvCxnSpPr>
          <p:nvPr/>
        </p:nvCxnSpPr>
        <p:spPr>
          <a:xfrm>
            <a:off x="2593451" y="5470497"/>
            <a:ext cx="0" cy="586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/>
              <p:nvPr/>
            </p:nvSpPr>
            <p:spPr>
              <a:xfrm>
                <a:off x="232845" y="166368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1663680"/>
                <a:ext cx="2958566" cy="430887"/>
              </a:xfrm>
              <a:prstGeom prst="rect">
                <a:avLst/>
              </a:prstGeom>
              <a:blipFill>
                <a:blip r:embed="rId8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/>
              <p:nvPr/>
            </p:nvSpPr>
            <p:spPr>
              <a:xfrm>
                <a:off x="4614012" y="5502312"/>
                <a:ext cx="3854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12" y="5502312"/>
                <a:ext cx="385411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2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/>
              <p:nvPr/>
            </p:nvSpPr>
            <p:spPr>
              <a:xfrm>
                <a:off x="343482" y="6057347"/>
                <a:ext cx="29833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47364-61B1-46A6-A1E3-D3321146B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82" y="6057347"/>
                <a:ext cx="2983381" cy="430887"/>
              </a:xfrm>
              <a:prstGeom prst="rect">
                <a:avLst/>
              </a:prstGeom>
              <a:blipFill>
                <a:blip r:embed="rId2"/>
                <a:stretch>
                  <a:fillRect l="-2449" t="-2857" r="-612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/>
              <p:nvPr/>
            </p:nvSpPr>
            <p:spPr>
              <a:xfrm>
                <a:off x="11543" y="1610328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78FADE-1216-46E9-908F-1B77DC5F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3" y="1610328"/>
                <a:ext cx="3401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58A8E2-9CA5-4933-9939-2A5C8B99435A}"/>
              </a:ext>
            </a:extLst>
          </p:cNvPr>
          <p:cNvSpPr txBox="1"/>
          <p:nvPr/>
        </p:nvSpPr>
        <p:spPr>
          <a:xfrm>
            <a:off x="181223" y="2726098"/>
            <a:ext cx="7631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/>
              <a:t>Take Loop 2, so - to + = + and + to - =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46BF7-CCD6-4697-8C9D-CB0805A5B1FD}"/>
                  </a:ext>
                </a:extLst>
              </p:cNvPr>
              <p:cNvSpPr txBox="1"/>
              <p:nvPr/>
            </p:nvSpPr>
            <p:spPr>
              <a:xfrm>
                <a:off x="234761" y="3317792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) = 0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F46BF7-CCD6-4697-8C9D-CB0805A5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1" y="3317792"/>
                <a:ext cx="8775983" cy="523220"/>
              </a:xfrm>
              <a:prstGeom prst="rect">
                <a:avLst/>
              </a:prstGeom>
              <a:blipFill>
                <a:blip r:embed="rId4"/>
                <a:stretch>
                  <a:fillRect l="-34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DCE9701-67BB-49CB-990D-A69371A4B7F3}"/>
              </a:ext>
            </a:extLst>
          </p:cNvPr>
          <p:cNvSpPr txBox="1"/>
          <p:nvPr/>
        </p:nvSpPr>
        <p:spPr>
          <a:xfrm>
            <a:off x="132521" y="261327"/>
            <a:ext cx="772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Equation of Z-Parameters</a:t>
            </a:r>
            <a:endParaRPr lang="th-TH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79146E-AA91-421C-9070-4790DB19581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61189" y="949304"/>
            <a:ext cx="3978303" cy="2370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6A75F-7639-40A6-8D09-33258E68F28D}"/>
                  </a:ext>
                </a:extLst>
              </p:cNvPr>
              <p:cNvSpPr txBox="1"/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= 0</a:t>
                </a:r>
                <a:endParaRPr lang="th-TH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16A75F-7639-40A6-8D09-33258E68F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5068587"/>
                <a:ext cx="6138406" cy="523220"/>
              </a:xfrm>
              <a:prstGeom prst="rect">
                <a:avLst/>
              </a:prstGeom>
              <a:blipFill>
                <a:blip r:embed="rId6"/>
                <a:stretch>
                  <a:fillRect l="-49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E402D0-8F5D-4A0B-976E-E9066345F9EC}"/>
              </a:ext>
            </a:extLst>
          </p:cNvPr>
          <p:cNvCxnSpPr>
            <a:cxnSpLocks/>
          </p:cNvCxnSpPr>
          <p:nvPr/>
        </p:nvCxnSpPr>
        <p:spPr>
          <a:xfrm>
            <a:off x="1272209" y="5470497"/>
            <a:ext cx="0" cy="6440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60AAA0-D8E1-48E8-B197-537D8E081129}"/>
              </a:ext>
            </a:extLst>
          </p:cNvPr>
          <p:cNvCxnSpPr>
            <a:cxnSpLocks/>
          </p:cNvCxnSpPr>
          <p:nvPr/>
        </p:nvCxnSpPr>
        <p:spPr>
          <a:xfrm>
            <a:off x="2593451" y="5470497"/>
            <a:ext cx="0" cy="586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/>
              <p:nvPr/>
            </p:nvSpPr>
            <p:spPr>
              <a:xfrm>
                <a:off x="232845" y="917432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99A326-6A64-4C22-ACEA-2BE7952FB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917432"/>
                <a:ext cx="2958566" cy="430887"/>
              </a:xfrm>
              <a:prstGeom prst="rect">
                <a:avLst/>
              </a:prstGeom>
              <a:blipFill>
                <a:blip r:embed="rId7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/>
              <p:nvPr/>
            </p:nvSpPr>
            <p:spPr>
              <a:xfrm>
                <a:off x="3572392" y="5759104"/>
                <a:ext cx="38541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h-TH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th-TH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8E2AE6-F426-43C2-A663-2C834D39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392" y="5759104"/>
                <a:ext cx="38541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5A387-6EF4-46A4-8C61-58BD9CF48A3F}"/>
                  </a:ext>
                </a:extLst>
              </p:cNvPr>
              <p:cNvSpPr txBox="1"/>
              <p:nvPr/>
            </p:nvSpPr>
            <p:spPr>
              <a:xfrm>
                <a:off x="234761" y="3939835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= 0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55A387-6EF4-46A4-8C61-58BD9CF4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1" y="3939835"/>
                <a:ext cx="8775983" cy="523220"/>
              </a:xfrm>
              <a:prstGeom prst="rect">
                <a:avLst/>
              </a:prstGeom>
              <a:blipFill>
                <a:blip r:embed="rId9"/>
                <a:stretch>
                  <a:fillRect l="-347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4371-B4A4-4A2E-AD47-7159FFF2F17F}"/>
                  </a:ext>
                </a:extLst>
              </p:cNvPr>
              <p:cNvSpPr txBox="1"/>
              <p:nvPr/>
            </p:nvSpPr>
            <p:spPr>
              <a:xfrm>
                <a:off x="234761" y="4484712"/>
                <a:ext cx="87759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70</m:t>
                    </m:r>
                    <m:sSub>
                      <m:sSubPr>
                        <m:ctrlPr>
                          <a:rPr lang="th-TH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= 0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4371-B4A4-4A2E-AD47-7159FFF2F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61" y="4484712"/>
                <a:ext cx="8775983" cy="523220"/>
              </a:xfrm>
              <a:prstGeom prst="rect">
                <a:avLst/>
              </a:prstGeom>
              <a:blipFill>
                <a:blip r:embed="rId10"/>
                <a:stretch>
                  <a:fillRect l="-347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3E56E7-FD90-4D4C-B38A-92D1E51BC3A1}"/>
                  </a:ext>
                </a:extLst>
              </p:cNvPr>
              <p:cNvSpPr txBox="1"/>
              <p:nvPr/>
            </p:nvSpPr>
            <p:spPr>
              <a:xfrm>
                <a:off x="7625301" y="4484712"/>
                <a:ext cx="4116788" cy="884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3E56E7-FD90-4D4C-B38A-92D1E51BC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301" y="4484712"/>
                <a:ext cx="4116788" cy="8845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521B-8BE8-43D6-9248-A8BDB08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" y="103368"/>
            <a:ext cx="12136341" cy="644056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002060"/>
                </a:solidFill>
              </a:rPr>
              <a:t>Admittance Parameters OR Y-Parameters OR Short Circuit Parameters</a:t>
            </a:r>
            <a:endParaRPr lang="th-TH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666DEE-196B-4874-868A-A079EFE98FD0}"/>
                  </a:ext>
                </a:extLst>
              </p:cNvPr>
              <p:cNvSpPr txBox="1"/>
              <p:nvPr/>
            </p:nvSpPr>
            <p:spPr>
              <a:xfrm>
                <a:off x="267309" y="1022554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666DEE-196B-4874-868A-A079EFE98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09" y="1022554"/>
                <a:ext cx="3401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EBDFA9-3A49-4933-9E9B-FC3A9AE9AEB8}"/>
                  </a:ext>
                </a:extLst>
              </p:cNvPr>
              <p:cNvSpPr txBox="1"/>
              <p:nvPr/>
            </p:nvSpPr>
            <p:spPr>
              <a:xfrm>
                <a:off x="488612" y="614750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EBDFA9-3A49-4933-9E9B-FC3A9AE9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12" y="614750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474" t="-1408" r="-825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C61839-F213-4897-AA83-4C797EB0099A}"/>
              </a:ext>
            </a:extLst>
          </p:cNvPr>
          <p:cNvSpPr txBox="1"/>
          <p:nvPr/>
        </p:nvSpPr>
        <p:spPr>
          <a:xfrm>
            <a:off x="267309" y="1477510"/>
            <a:ext cx="11657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Simply Changes Voltages into currents, Currents into voltages and Impedances changes into Admittances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/>
              <p:nvPr/>
            </p:nvSpPr>
            <p:spPr>
              <a:xfrm>
                <a:off x="395192" y="2919190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2" y="2919190"/>
                <a:ext cx="314540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/>
              <p:nvPr/>
            </p:nvSpPr>
            <p:spPr>
              <a:xfrm>
                <a:off x="488612" y="2439513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12" y="2439513"/>
                <a:ext cx="2958566" cy="430887"/>
              </a:xfrm>
              <a:prstGeom prst="rect">
                <a:avLst/>
              </a:prstGeom>
              <a:blipFill>
                <a:blip r:embed="rId5"/>
                <a:stretch>
                  <a:fillRect l="-2062" t="-1408" r="-206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866A081-F4F5-4AB7-8DEF-3984CAE1CA6B}"/>
              </a:ext>
            </a:extLst>
          </p:cNvPr>
          <p:cNvSpPr txBox="1"/>
          <p:nvPr/>
        </p:nvSpPr>
        <p:spPr>
          <a:xfrm>
            <a:off x="488612" y="3412593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 into Matrix Form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13A4D-DB3C-45FA-B016-9023FAD7C845}"/>
                  </a:ext>
                </a:extLst>
              </p:cNvPr>
              <p:cNvSpPr txBox="1"/>
              <p:nvPr/>
            </p:nvSpPr>
            <p:spPr>
              <a:xfrm>
                <a:off x="572495" y="4321482"/>
                <a:ext cx="3296287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F13A4D-DB3C-45FA-B016-9023FAD7C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5" y="4321482"/>
                <a:ext cx="3296287" cy="792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62F6A-1C50-4025-AAA4-1D90FEC21225}"/>
                  </a:ext>
                </a:extLst>
              </p:cNvPr>
              <p:cNvSpPr txBox="1"/>
              <p:nvPr/>
            </p:nvSpPr>
            <p:spPr>
              <a:xfrm>
                <a:off x="716943" y="6027806"/>
                <a:ext cx="19121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62F6A-1C50-4025-AAA4-1D90FEC21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3" y="6027806"/>
                <a:ext cx="1912127" cy="430887"/>
              </a:xfrm>
              <a:prstGeom prst="rect">
                <a:avLst/>
              </a:prstGeom>
              <a:blipFill>
                <a:blip r:embed="rId7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76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C61839-F213-4897-AA83-4C797EB0099A}"/>
              </a:ext>
            </a:extLst>
          </p:cNvPr>
          <p:cNvSpPr txBox="1"/>
          <p:nvPr/>
        </p:nvSpPr>
        <p:spPr>
          <a:xfrm>
            <a:off x="201719" y="176491"/>
            <a:ext cx="11657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 Y</a:t>
            </a:r>
            <a:r>
              <a:rPr lang="en-GB" baseline="-25000" dirty="0"/>
              <a:t>11</a:t>
            </a:r>
            <a:r>
              <a:rPr lang="en-GB" dirty="0"/>
              <a:t> , so V</a:t>
            </a:r>
            <a:r>
              <a:rPr lang="en-GB" baseline="-25000" dirty="0"/>
              <a:t>2</a:t>
            </a:r>
            <a:r>
              <a:rPr lang="en-GB" dirty="0"/>
              <a:t> is zero, when voltage is zero means it is Shor Circuited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/>
              <p:nvPr/>
            </p:nvSpPr>
            <p:spPr>
              <a:xfrm>
                <a:off x="8807116" y="1139870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A9FC19-FB27-419B-B2DE-D66B3CBA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116" y="1139870"/>
                <a:ext cx="31454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/>
              <p:nvPr/>
            </p:nvSpPr>
            <p:spPr>
              <a:xfrm>
                <a:off x="8900535" y="612021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AF6DC7-925A-4F97-99BA-EC3D074A3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535" y="612021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062" t="-1408" r="-206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83991-A63D-4492-8890-25BA056DC981}"/>
                  </a:ext>
                </a:extLst>
              </p:cNvPr>
              <p:cNvSpPr txBox="1"/>
              <p:nvPr/>
            </p:nvSpPr>
            <p:spPr>
              <a:xfrm>
                <a:off x="368115" y="802463"/>
                <a:ext cx="22373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83991-A63D-4492-8890-25BA056D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5" y="802463"/>
                <a:ext cx="2237343" cy="430887"/>
              </a:xfrm>
              <a:prstGeom prst="rect">
                <a:avLst/>
              </a:prstGeom>
              <a:blipFill>
                <a:blip r:embed="rId4"/>
                <a:stretch>
                  <a:fillRect l="-3542" t="-2857" r="-3542" b="-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1A2832-BAC1-4D47-B73F-C1009FA32968}"/>
                  </a:ext>
                </a:extLst>
              </p:cNvPr>
              <p:cNvSpPr txBox="1"/>
              <p:nvPr/>
            </p:nvSpPr>
            <p:spPr>
              <a:xfrm>
                <a:off x="239481" y="1478438"/>
                <a:ext cx="10049510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𝐷𝑟𝑖𝑣𝑖𝑛𝑔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1A2832-BAC1-4D47-B73F-C1009FA3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1" y="1478438"/>
                <a:ext cx="10049510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8292BC-75F2-44BC-862D-AC98E9A629D6}"/>
                  </a:ext>
                </a:extLst>
              </p:cNvPr>
              <p:cNvSpPr txBox="1"/>
              <p:nvPr/>
            </p:nvSpPr>
            <p:spPr>
              <a:xfrm>
                <a:off x="201720" y="2705435"/>
                <a:ext cx="9888486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𝐹𝑜𝑟𝑤𝑎𝑟𝑑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8292BC-75F2-44BC-862D-AC98E9A6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20" y="2705435"/>
                <a:ext cx="9888486" cy="969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C30781-5F8F-4D28-923C-E9B4AA477882}"/>
                  </a:ext>
                </a:extLst>
              </p:cNvPr>
              <p:cNvSpPr txBox="1"/>
              <p:nvPr/>
            </p:nvSpPr>
            <p:spPr>
              <a:xfrm>
                <a:off x="319993" y="3668814"/>
                <a:ext cx="9888486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𝑅𝑒𝑣𝑒𝑟𝑠𝑒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C30781-5F8F-4D28-923C-E9B4AA477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3" y="3668814"/>
                <a:ext cx="9888486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6E812F-2E9D-4F7A-ABE3-0E5B494F542E}"/>
                  </a:ext>
                </a:extLst>
              </p:cNvPr>
              <p:cNvSpPr txBox="1"/>
              <p:nvPr/>
            </p:nvSpPr>
            <p:spPr>
              <a:xfrm>
                <a:off x="368115" y="4889757"/>
                <a:ext cx="10588782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𝐷𝑟𝑖𝑣𝑖𝑛𝑔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𝑃𝑜𝑖𝑛𝑡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𝐴𝑑𝑚𝑖𝑡𝑡𝑎𝑛𝑐𝑒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6E812F-2E9D-4F7A-ABE3-0E5B494F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5" y="4889757"/>
                <a:ext cx="10588782" cy="969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56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C1D3DF-51C0-4F49-A4F8-78E55D9A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31" y="879118"/>
            <a:ext cx="5400675" cy="2181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/>
              <p:nvPr/>
            </p:nvSpPr>
            <p:spPr>
              <a:xfrm>
                <a:off x="8352451" y="2905780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51" y="2905780"/>
                <a:ext cx="314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/>
              <p:nvPr/>
            </p:nvSpPr>
            <p:spPr>
              <a:xfrm>
                <a:off x="504513" y="6259508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3" y="6259508"/>
                <a:ext cx="2958566" cy="430887"/>
              </a:xfrm>
              <a:prstGeom prst="rect">
                <a:avLst/>
              </a:prstGeom>
              <a:blipFill>
                <a:blip r:embed="rId4"/>
                <a:stretch>
                  <a:fillRect l="-2062" t="-1408" r="-206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/>
              <p:nvPr/>
            </p:nvSpPr>
            <p:spPr>
              <a:xfrm>
                <a:off x="342816" y="3814900"/>
                <a:ext cx="11155037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6" y="3814900"/>
                <a:ext cx="11155037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/>
              <p:nvPr/>
            </p:nvSpPr>
            <p:spPr>
              <a:xfrm>
                <a:off x="342817" y="3274438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17" y="3274438"/>
                <a:ext cx="29002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/>
              <p:nvPr/>
            </p:nvSpPr>
            <p:spPr>
              <a:xfrm>
                <a:off x="65970" y="4719468"/>
                <a:ext cx="345393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− 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0" y="4719468"/>
                <a:ext cx="3453931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C686B-7CB7-4545-BA08-57AFC7F67BD7}"/>
              </a:ext>
            </a:extLst>
          </p:cNvPr>
          <p:cNvCxnSpPr/>
          <p:nvPr/>
        </p:nvCxnSpPr>
        <p:spPr>
          <a:xfrm flipV="1">
            <a:off x="1399430" y="5618432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0B714-7DC5-4879-824D-31EC84190656}"/>
              </a:ext>
            </a:extLst>
          </p:cNvPr>
          <p:cNvCxnSpPr/>
          <p:nvPr/>
        </p:nvCxnSpPr>
        <p:spPr>
          <a:xfrm flipV="1">
            <a:off x="2728623" y="5618432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/>
              <p:nvPr/>
            </p:nvSpPr>
            <p:spPr>
              <a:xfrm>
                <a:off x="8445869" y="2474893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869" y="2474893"/>
                <a:ext cx="2958566" cy="430887"/>
              </a:xfrm>
              <a:prstGeom prst="rect">
                <a:avLst/>
              </a:prstGeom>
              <a:blipFill>
                <a:blip r:embed="rId8"/>
                <a:stretch>
                  <a:fillRect l="-2058" t="-1408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/>
              <p:nvPr/>
            </p:nvSpPr>
            <p:spPr>
              <a:xfrm>
                <a:off x="4057816" y="5356822"/>
                <a:ext cx="6094674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𝑒𝑟𝑒𝑓𝑜𝑟𝑒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16" y="5356822"/>
                <a:ext cx="6094674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3B109F8A-ED3B-4F77-B059-42C82FFA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2183"/>
            <a:ext cx="11926957" cy="7576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Q: Determine the Y-Parameter for the given circuit below</a:t>
            </a:r>
            <a:endParaRPr lang="th-TH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0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/>
              <p:nvPr/>
            </p:nvSpPr>
            <p:spPr>
              <a:xfrm>
                <a:off x="9140016" y="727123"/>
                <a:ext cx="31454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F17A3-72B2-4AB0-9FCC-47FAD19C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016" y="727123"/>
                <a:ext cx="31454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/>
              <p:nvPr/>
            </p:nvSpPr>
            <p:spPr>
              <a:xfrm>
                <a:off x="438543" y="4546447"/>
                <a:ext cx="30247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89983A-FC4E-424F-8295-DB5A7456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43" y="4546447"/>
                <a:ext cx="3024738" cy="430887"/>
              </a:xfrm>
              <a:prstGeom prst="rect">
                <a:avLst/>
              </a:prstGeom>
              <a:blipFill>
                <a:blip r:embed="rId3"/>
                <a:stretch>
                  <a:fillRect l="-2419" t="-1429" r="-605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/>
              <p:nvPr/>
            </p:nvSpPr>
            <p:spPr>
              <a:xfrm>
                <a:off x="136082" y="1790805"/>
                <a:ext cx="11155037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F85E45-A349-4258-98AF-6FC8F779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2" y="1790805"/>
                <a:ext cx="11155037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/>
              <p:nvPr/>
            </p:nvSpPr>
            <p:spPr>
              <a:xfrm>
                <a:off x="-62700" y="735744"/>
                <a:ext cx="29002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CA3AB-AA22-478E-90D1-51C20D44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700" y="735744"/>
                <a:ext cx="29002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/>
              <p:nvPr/>
            </p:nvSpPr>
            <p:spPr>
              <a:xfrm>
                <a:off x="0" y="3006407"/>
                <a:ext cx="3453931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68277-623D-41DB-8F74-DEFE9DF76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6407"/>
                <a:ext cx="3453931" cy="910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C686B-7CB7-4545-BA08-57AFC7F67BD7}"/>
              </a:ext>
            </a:extLst>
          </p:cNvPr>
          <p:cNvCxnSpPr/>
          <p:nvPr/>
        </p:nvCxnSpPr>
        <p:spPr>
          <a:xfrm flipV="1">
            <a:off x="1468632" y="3901649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0B714-7DC5-4879-824D-31EC84190656}"/>
              </a:ext>
            </a:extLst>
          </p:cNvPr>
          <p:cNvCxnSpPr/>
          <p:nvPr/>
        </p:nvCxnSpPr>
        <p:spPr>
          <a:xfrm flipV="1">
            <a:off x="2662653" y="3905371"/>
            <a:ext cx="0" cy="64107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/>
              <p:nvPr/>
            </p:nvSpPr>
            <p:spPr>
              <a:xfrm>
                <a:off x="9233434" y="296236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EF8CB3-9DF7-4716-A909-9951611B5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434" y="296236"/>
                <a:ext cx="2958566" cy="430887"/>
              </a:xfrm>
              <a:prstGeom prst="rect">
                <a:avLst/>
              </a:prstGeom>
              <a:blipFill>
                <a:blip r:embed="rId7"/>
                <a:stretch>
                  <a:fillRect l="-2062" t="-2857" r="-206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/>
              <p:nvPr/>
            </p:nvSpPr>
            <p:spPr>
              <a:xfrm>
                <a:off x="3538622" y="3284833"/>
                <a:ext cx="5271421" cy="910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𝑒𝑟𝑒𝑓𝑜𝑟𝑒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EF35D0-D6EE-4F3B-BE38-C0E36DF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622" y="3284833"/>
                <a:ext cx="5271421" cy="910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F4009D-9FC0-42B7-A0F1-87A316A52DA4}"/>
                  </a:ext>
                </a:extLst>
              </p:cNvPr>
              <p:cNvSpPr txBox="1"/>
              <p:nvPr/>
            </p:nvSpPr>
            <p:spPr>
              <a:xfrm>
                <a:off x="265235" y="4977334"/>
                <a:ext cx="4145088" cy="1767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h-T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F4009D-9FC0-42B7-A0F1-87A316A52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35" y="4977334"/>
                <a:ext cx="4145088" cy="1767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99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28C7-5D3E-4D3E-B8D7-165F5542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53" y="139713"/>
            <a:ext cx="10515600" cy="54132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Hybrid-Parameters or h-Parameters</a:t>
            </a:r>
            <a:endParaRPr lang="th-TH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1498B-6AFC-44CB-B63B-E3D131002297}"/>
                  </a:ext>
                </a:extLst>
              </p:cNvPr>
              <p:cNvSpPr txBox="1"/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1498B-6AFC-44CB-B63B-E3D131002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94" y="790577"/>
                <a:ext cx="340117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98A3D-A9E4-40E7-B789-35592146221E}"/>
                  </a:ext>
                </a:extLst>
              </p:cNvPr>
              <p:cNvSpPr txBox="1"/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98A3D-A9E4-40E7-B789-35592146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45" y="836744"/>
                <a:ext cx="2958566" cy="430887"/>
              </a:xfrm>
              <a:prstGeom prst="rect">
                <a:avLst/>
              </a:prstGeom>
              <a:blipFill>
                <a:blip r:embed="rId3"/>
                <a:stretch>
                  <a:fillRect l="-2469" t="-1408" r="-61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336491-C464-4E46-8FF4-B6871CF7CC28}"/>
              </a:ext>
            </a:extLst>
          </p:cNvPr>
          <p:cNvSpPr txBox="1"/>
          <p:nvPr/>
        </p:nvSpPr>
        <p:spPr>
          <a:xfrm>
            <a:off x="310100" y="1598212"/>
            <a:ext cx="11881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generate the h-parameter, simply output side variables of current with voltage and voltage with currents only I</a:t>
            </a:r>
            <a:r>
              <a:rPr lang="en-GB" baseline="-25000" dirty="0"/>
              <a:t>2</a:t>
            </a:r>
            <a:r>
              <a:rPr lang="en-GB" dirty="0"/>
              <a:t> = V</a:t>
            </a:r>
            <a:r>
              <a:rPr lang="en-GB" baseline="-25000" dirty="0"/>
              <a:t>2</a:t>
            </a:r>
            <a:r>
              <a:rPr lang="en-GB" dirty="0"/>
              <a:t> , V</a:t>
            </a:r>
            <a:r>
              <a:rPr lang="en-GB" baseline="-25000" dirty="0"/>
              <a:t>2</a:t>
            </a:r>
            <a:r>
              <a:rPr lang="en-GB" dirty="0"/>
              <a:t> = I</a:t>
            </a:r>
            <a:r>
              <a:rPr lang="en-GB" baseline="-25000" dirty="0"/>
              <a:t>2</a:t>
            </a:r>
            <a:r>
              <a:rPr lang="en-GB" dirty="0"/>
              <a:t> and Z = h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/>
              <p:nvPr/>
            </p:nvSpPr>
            <p:spPr>
              <a:xfrm>
                <a:off x="310100" y="2667456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" y="2667456"/>
                <a:ext cx="3012235" cy="430887"/>
              </a:xfrm>
              <a:prstGeom prst="rect">
                <a:avLst/>
              </a:prstGeom>
              <a:blipFill>
                <a:blip r:embed="rId4"/>
                <a:stretch>
                  <a:fillRect l="-2429" t="-5714" r="-607" b="-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/>
              <p:nvPr/>
            </p:nvSpPr>
            <p:spPr>
              <a:xfrm>
                <a:off x="115632" y="3236438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2" y="3236438"/>
                <a:ext cx="34011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1EEE3D6-1F5A-404E-8005-99A2F5F99297}"/>
              </a:ext>
            </a:extLst>
          </p:cNvPr>
          <p:cNvSpPr txBox="1"/>
          <p:nvPr/>
        </p:nvSpPr>
        <p:spPr>
          <a:xfrm>
            <a:off x="232845" y="3897753"/>
            <a:ext cx="6094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 into Matrix Form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8E9B07-044E-4021-BC3B-066958303F75}"/>
                  </a:ext>
                </a:extLst>
              </p:cNvPr>
              <p:cNvSpPr txBox="1"/>
              <p:nvPr/>
            </p:nvSpPr>
            <p:spPr>
              <a:xfrm>
                <a:off x="413468" y="4794233"/>
                <a:ext cx="3432093" cy="815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th-TH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8E9B07-044E-4021-BC3B-066958303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68" y="4794233"/>
                <a:ext cx="3432093" cy="815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5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/>
              <p:nvPr/>
            </p:nvSpPr>
            <p:spPr>
              <a:xfrm>
                <a:off x="286246" y="313871"/>
                <a:ext cx="30122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99B42-A901-4559-9AE4-9FCE55C7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6" y="313871"/>
                <a:ext cx="3012235" cy="430887"/>
              </a:xfrm>
              <a:prstGeom prst="rect">
                <a:avLst/>
              </a:prstGeom>
              <a:blipFill>
                <a:blip r:embed="rId2"/>
                <a:stretch>
                  <a:fillRect l="-2429" t="-4225" r="-607" b="-422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/>
              <p:nvPr/>
            </p:nvSpPr>
            <p:spPr>
              <a:xfrm>
                <a:off x="91778" y="882853"/>
                <a:ext cx="34011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400EC9-177D-4212-84BC-C2BBA8B1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882853"/>
                <a:ext cx="34011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288F04-DB42-4837-A779-275D571F726D}"/>
                  </a:ext>
                </a:extLst>
              </p:cNvPr>
              <p:cNvSpPr txBox="1"/>
              <p:nvPr/>
            </p:nvSpPr>
            <p:spPr>
              <a:xfrm>
                <a:off x="0" y="2495620"/>
                <a:ext cx="105868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/>
                        <m:t>ratio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of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input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voltage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to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input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current</m:t>
                      </m:r>
                      <m:r>
                        <m:rPr>
                          <m:nor/>
                        </m:rPr>
                        <a:rPr lang="en-US"/>
                        <m:t>, </m:t>
                      </m:r>
                      <m:r>
                        <m:rPr>
                          <m:nor/>
                        </m:rPr>
                        <a:rPr lang="en-US"/>
                        <m:t>at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short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circuited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output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port</m:t>
                      </m:r>
                    </m:oMath>
                  </m:oMathPara>
                </a14:m>
                <a:endParaRPr lang="th-TH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288F04-DB42-4837-A779-275D571F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95620"/>
                <a:ext cx="10586824" cy="523220"/>
              </a:xfrm>
              <a:prstGeom prst="rect">
                <a:avLst/>
              </a:prstGeom>
              <a:blipFill>
                <a:blip r:embed="rId4"/>
                <a:stretch>
                  <a:fillRect l="-58" r="-115" b="-814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B217C-E541-4310-8677-977576F7C052}"/>
                  </a:ext>
                </a:extLst>
              </p:cNvPr>
              <p:cNvSpPr txBox="1"/>
              <p:nvPr/>
            </p:nvSpPr>
            <p:spPr>
              <a:xfrm>
                <a:off x="155390" y="3194698"/>
                <a:ext cx="7787964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open</m:t>
                      </m:r>
                      <m:r>
                        <m:rPr>
                          <m:nor/>
                        </m:rPr>
                        <a:rPr lang="en-GB" smtClean="0"/>
                        <m:t>−</m:t>
                      </m:r>
                      <m:r>
                        <m:rPr>
                          <m:nor/>
                        </m:rPr>
                        <a:rPr lang="en-GB" smtClean="0"/>
                        <m:t>circuit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output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Admittance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B217C-E541-4310-8677-977576F7C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0" y="3194698"/>
                <a:ext cx="7787964" cy="969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BA216F-314C-4206-B688-9A24001350B0}"/>
                  </a:ext>
                </a:extLst>
              </p:cNvPr>
              <p:cNvSpPr txBox="1"/>
              <p:nvPr/>
            </p:nvSpPr>
            <p:spPr>
              <a:xfrm>
                <a:off x="155389" y="4253547"/>
                <a:ext cx="7318837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open</m:t>
                      </m:r>
                      <m:r>
                        <m:rPr>
                          <m:nor/>
                        </m:rPr>
                        <a:rPr lang="en-GB"/>
                        <m:t>−</m:t>
                      </m:r>
                      <m:r>
                        <m:rPr>
                          <m:nor/>
                        </m:rPr>
                        <a:rPr lang="en-GB"/>
                        <m:t>circuit</m:t>
                      </m:r>
                      <m:r>
                        <m:rPr>
                          <m:nor/>
                        </m:rPr>
                        <a:rPr lang="en-GB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reverse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voltage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/>
                        <m:t>gain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</m:oMath>
                  </m:oMathPara>
                </a14:m>
                <a:endParaRPr lang="en-US" b="0" i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BA216F-314C-4206-B688-9A2400135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9" y="4253547"/>
                <a:ext cx="7318837" cy="969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889E6-3D42-4692-A249-C9790D44E840}"/>
                  </a:ext>
                </a:extLst>
              </p:cNvPr>
              <p:cNvSpPr txBox="1"/>
              <p:nvPr/>
            </p:nvSpPr>
            <p:spPr>
              <a:xfrm>
                <a:off x="91778" y="5670112"/>
                <a:ext cx="7576269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short</m:t>
                      </m:r>
                      <m:r>
                        <m:rPr>
                          <m:nor/>
                        </m:rPr>
                        <a:rPr lang="en-GB" smtClean="0"/>
                        <m:t>−</m:t>
                      </m:r>
                      <m:r>
                        <m:rPr>
                          <m:nor/>
                        </m:rPr>
                        <a:rPr lang="en-GB" smtClean="0"/>
                        <m:t>circuit</m:t>
                      </m:r>
                      <m:r>
                        <m:rPr>
                          <m:nor/>
                        </m:rPr>
                        <a:rPr lang="en-GB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forward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b="0" i="0" smtClean="0"/>
                        <m:t>current</m:t>
                      </m:r>
                      <m:r>
                        <m:rPr>
                          <m:nor/>
                        </m:rPr>
                        <a:rPr lang="en-GB" b="0" i="0" smtClean="0"/>
                        <m:t> </m:t>
                      </m:r>
                      <m:r>
                        <m:rPr>
                          <m:nor/>
                        </m:rPr>
                        <a:rPr lang="en-GB" smtClean="0"/>
                        <m:t>gain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889E6-3D42-4692-A249-C9790D44E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5670112"/>
                <a:ext cx="7576269" cy="969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49D077-432D-4146-9F28-D67B9769E64C}"/>
                  </a:ext>
                </a:extLst>
              </p:cNvPr>
              <p:cNvSpPr txBox="1"/>
              <p:nvPr/>
            </p:nvSpPr>
            <p:spPr>
              <a:xfrm>
                <a:off x="91778" y="1350329"/>
                <a:ext cx="9212574" cy="969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Short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Circuit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Driving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Impedance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49D077-432D-4146-9F28-D67B9769E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8" y="1350329"/>
                <a:ext cx="9212574" cy="969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6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1166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Impedance Parameters OR Z-Parameters OR Open Circuit Parameters</vt:lpstr>
      <vt:lpstr>Q: Determine the Z-Parameter for the given circuit below</vt:lpstr>
      <vt:lpstr>PowerPoint Presentation</vt:lpstr>
      <vt:lpstr>Admittance Parameters OR Y-Parameters OR Short Circuit Parameters</vt:lpstr>
      <vt:lpstr>PowerPoint Presentation</vt:lpstr>
      <vt:lpstr>Q: Determine the Y-Parameter for the given circuit below</vt:lpstr>
      <vt:lpstr>PowerPoint Presentation</vt:lpstr>
      <vt:lpstr>Hybrid-Parameters or h-Parameters</vt:lpstr>
      <vt:lpstr>PowerPoint Presentation</vt:lpstr>
      <vt:lpstr>PowerPoint Presentation</vt:lpstr>
      <vt:lpstr>PowerPoint Presentation</vt:lpstr>
      <vt:lpstr>Inverse Hybrid or g-Parameters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Impedance Parameters OR Z-Parameters OR Open Circuit Parameters</dc:title>
  <dc:creator>Wazir laghari</dc:creator>
  <cp:lastModifiedBy>Wazir laghari</cp:lastModifiedBy>
  <cp:revision>35</cp:revision>
  <dcterms:created xsi:type="dcterms:W3CDTF">2021-07-04T06:40:43Z</dcterms:created>
  <dcterms:modified xsi:type="dcterms:W3CDTF">2021-07-07T05:03:02Z</dcterms:modified>
</cp:coreProperties>
</file>