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5" r:id="rId2"/>
    <p:sldId id="456" r:id="rId3"/>
    <p:sldId id="265" r:id="rId4"/>
    <p:sldId id="262" r:id="rId5"/>
    <p:sldId id="458" r:id="rId6"/>
    <p:sldId id="457" r:id="rId7"/>
    <p:sldId id="460" r:id="rId8"/>
    <p:sldId id="462" r:id="rId9"/>
    <p:sldId id="464" r:id="rId10"/>
    <p:sldId id="467" r:id="rId11"/>
    <p:sldId id="455" r:id="rId1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3DC9B-471E-48C0-BA12-AA0BA610B0A0}" type="datetimeFigureOut">
              <a:rPr lang="th-TH" smtClean="0"/>
              <a:t>22/11/63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4D6B4-66E8-4185-973C-DDD0EFBF1FF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416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A4EF9-4071-45FF-B2A0-01FFC43F7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55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8169-63D2-4C8F-8B83-3A5750212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C134B-9B60-46CA-B0A6-4ED5EC0F6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F7F5-0300-419F-BF86-6CD6A172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22/11/63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F95BF-AB52-40D4-91C8-2F95A62F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E3576-BD21-409B-B6F7-18341A6F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530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7B25-A9C0-4E7A-A71D-F767A087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1B10F-960D-44B6-93A8-01B1B63E5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4BB00-A811-4435-B41A-6A58F892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22/11/63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3815-B46F-4C15-A924-C96B7A43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D7240-4019-4729-9088-B8F1AE8D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574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29194-E522-4DD4-BCE2-9F22FE620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2AE4B-6B6F-4BDE-95F2-976D38B43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4318-F2F9-49E8-BBDC-97FB77A4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22/11/63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DB968-7575-4ECD-8782-56AFFF87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1B3F7-2366-4D90-B498-F1E451F4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702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0A97-2700-4B2B-8D06-16EE122A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3A74-C66B-49C7-AED2-DEE007EB5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A2E3A-C0D2-49B0-A4C6-4D437236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22/11/63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B240A-2902-49EF-BDE5-F655B6F5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9F4DD-01A2-4119-8CA9-77B3055A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373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0699-6A46-4501-A904-1C7840B3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15DC9-38A3-4F0D-8C2C-5309D9A6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56379-BD86-40ED-82B9-852992E4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22/11/63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96BDE-3B7F-40BC-9366-5B59E111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2E07B-3220-44B3-8715-76D9265E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345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C485-BCDC-4BA4-A9E2-D2D1D1F2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4056-7D05-4DC1-99AA-9925C3986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69363-722E-4672-8F50-8E9EE5425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316E8-B9EF-4E62-9949-477F8E7A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22/11/63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2780E-4124-4759-9901-8CD460BE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B2449-7AEE-4073-8244-52EE702C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488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0DA0-21EC-46B4-BB12-A9458D45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FE735-2411-40CD-9D19-7B3B0D879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B0969-F3B0-4D73-A539-9C98FFE82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6A9EF-8EBF-40AC-AC0F-92BEDDB24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61AF1-1BC4-4B8C-A28F-E44FBE669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C53AB-89C5-4660-8BA5-1530E8A1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22/11/63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3983B0-3F1F-450E-9F02-8E1AFA41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822E3-A84C-4D36-A866-AD02A350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899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0172-9E51-483C-BDB7-9EDCCFB8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B1B76-FC51-4D6D-8B7E-927024D2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22/11/63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7632A-E8FB-43EF-8014-53E42CCD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CA672-B2EC-4F43-8320-D2377223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679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6C93F-A95C-4788-B7AB-75CA62BD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22/11/63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CE296-26BF-47F8-9759-5E74DEAC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BADEA-5A2C-4276-A3DF-B382ECE8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866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9BD5-39FE-4516-A431-7B1F4386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3990A-BFEE-4ACC-9C74-48082E288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93D3B-8276-4E3D-AD08-1804676CE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77E18-F28C-49BC-AEA1-4895263C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22/11/63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70F99-3AE4-430F-AE63-5435E147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EC3E6-9D5F-4436-A19B-4712C637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486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15A7-2BB6-4F2D-A672-CF513104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D9046-F5C5-45BA-815D-009EB7CE6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D5046-F44C-426B-9DB5-DA1389E42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66395-7E8B-455C-AEE1-7B1C4A48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22/11/63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CF073-9E7C-42D3-92B1-BDAC0853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91E8E-9899-4ED9-8FC7-E162B793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619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0D3EC-45BF-4FD5-8741-BB194FB4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F67B5-ACB6-43A2-8414-7DDBDC4C5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7F540-318A-4C7F-9286-630A78601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4F87C-95EE-474C-9F00-C4E6B588EA28}" type="datetimeFigureOut">
              <a:rPr lang="th-TH" smtClean="0"/>
              <a:t>22/11/63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11F4-4E80-43D9-A95C-4007C452C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9DF2-55D9-49F2-8DBB-DA4164714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940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4155" y="3049588"/>
            <a:ext cx="7772400" cy="53181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Lecture No: 2&amp;3</a:t>
            </a:r>
            <a:b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b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Dr. Wazir Muhammad Laghari</a:t>
            </a:r>
            <a:br>
              <a:rPr lang="en-US" sz="28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8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Email: wazirlaghari@buetk.edu.pk</a:t>
            </a:r>
          </a:p>
        </p:txBody>
      </p:sp>
      <p:sp>
        <p:nvSpPr>
          <p:cNvPr id="5" name="AutoShape 2" descr="Image result for BUITEMS mono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BUITEMS monogram"/>
          <p:cNvSpPr>
            <a:spLocks noChangeAspect="1" noChangeArrowheads="1"/>
          </p:cNvSpPr>
          <p:nvPr/>
        </p:nvSpPr>
        <p:spPr bwMode="auto">
          <a:xfrm>
            <a:off x="1679575" y="-966788"/>
            <a:ext cx="20955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0" y="4341812"/>
            <a:ext cx="8382000" cy="1588"/>
          </a:xfrm>
          <a:prstGeom prst="line">
            <a:avLst/>
          </a:prstGeom>
          <a:ln w="635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571" y="1062038"/>
            <a:ext cx="1896320" cy="1833562"/>
          </a:xfrm>
          <a:prstGeom prst="ellipse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590800" y="5181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15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Electrical Engineering Department </a:t>
            </a:r>
          </a:p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Balochistan University of Engineering and Technology</a:t>
            </a:r>
          </a:p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Khuzdar </a:t>
            </a:r>
          </a:p>
        </p:txBody>
      </p:sp>
    </p:spTree>
    <p:extLst>
      <p:ext uri="{BB962C8B-B14F-4D97-AF65-F5344CB8AC3E}">
        <p14:creationId xmlns:p14="http://schemas.microsoft.com/office/powerpoint/2010/main" val="263124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C367-701F-45CF-9F0D-C61ECAFC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10" y="99394"/>
            <a:ext cx="10515600" cy="5816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Recurrent State of Markov Chain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15999-8004-4C0B-84BC-2DBE86CE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22" y="7817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onBreakingSpaceOverride"/>
              </a:rPr>
              <a:t>A recurrent state is a state for which whatever the transitions you make there is always a path to go back to that initial state, otherwise it is a transient state.</a:t>
            </a:r>
            <a:endParaRPr lang="th-T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92C1EE-57FD-443B-B31B-B9E99D364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724" y="1951192"/>
            <a:ext cx="8801437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1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881C-9E49-467A-B69B-9349ADDE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225" y="29869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i="1" dirty="0"/>
              <a:t>THE END</a:t>
            </a:r>
            <a:endParaRPr lang="th-TH" sz="6600" b="1" i="1" dirty="0"/>
          </a:p>
        </p:txBody>
      </p:sp>
    </p:spTree>
    <p:extLst>
      <p:ext uri="{BB962C8B-B14F-4D97-AF65-F5344CB8AC3E}">
        <p14:creationId xmlns:p14="http://schemas.microsoft.com/office/powerpoint/2010/main" val="349168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3664-D45C-44CB-8220-A845484F8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15" y="221820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Stochastic Process</a:t>
            </a:r>
            <a:endParaRPr lang="th-TH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08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0FAF-4870-4AAD-9679-A4D90607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97" y="154734"/>
            <a:ext cx="10515600" cy="52630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Random Variable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7A6FA-C40C-43D5-9439-7A337CB58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953" y="919317"/>
            <a:ext cx="11688271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 Random Variable assigns a numerical value to the outcomes in the sample space of a random phenomena.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 Random Variable is a set of possible values from a random experiment. OR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It is a variable whose possible values are numerical outcomes of random phenomena.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It is denoted by capital X.</a:t>
            </a:r>
            <a:endParaRPr lang="th-TH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BDD40-4723-4AAB-92E6-1CBADEE9D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97" y="3641416"/>
            <a:ext cx="5157999" cy="1867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D30DB0-9BDA-4E8B-934F-9B30FC48F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296" y="3641413"/>
            <a:ext cx="6425751" cy="1867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C8F9B-8C66-4D44-9573-7DF6AB5BC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53" y="5591175"/>
            <a:ext cx="4343400" cy="10644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39ECF1-3F60-4CF3-A93F-71AB92AD9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379" y="5508931"/>
            <a:ext cx="3162300" cy="123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2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F350CD-7C58-4748-AB23-8776BAD671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52695" y="877605"/>
            <a:ext cx="4295775" cy="242222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0A0838-2F39-4F6E-ABDC-CA56DE312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018964"/>
              </p:ext>
            </p:extLst>
          </p:nvPr>
        </p:nvGraphicFramePr>
        <p:xfrm>
          <a:off x="566695" y="877605"/>
          <a:ext cx="5725160" cy="23591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8175">
                  <a:extLst>
                    <a:ext uri="{9D8B030D-6E8A-4147-A177-3AD203B41FA5}">
                      <a16:colId xmlns:a16="http://schemas.microsoft.com/office/drawing/2014/main" val="2300453545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3714691403"/>
                    </a:ext>
                  </a:extLst>
                </a:gridCol>
                <a:gridCol w="1908810">
                  <a:extLst>
                    <a:ext uri="{9D8B030D-6E8A-4147-A177-3AD203B41FA5}">
                      <a16:colId xmlns:a16="http://schemas.microsoft.com/office/drawing/2014/main" val="13455149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No: of (X) Cell/Mobile Phones, X = Random Variable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Prob P(X=x), x=no: of values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962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450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450/1000 = 0.45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542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340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340/1000 = 0.34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500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110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110/1000 = 0.11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5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40/1000 = 0.04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149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40/1000 = 0.04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179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20/1000 = 0.02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249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5245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F8AAD58-5292-49E9-AC45-0A46687AA519}"/>
              </a:ext>
            </a:extLst>
          </p:cNvPr>
          <p:cNvSpPr txBox="1"/>
          <p:nvPr/>
        </p:nvSpPr>
        <p:spPr>
          <a:xfrm>
            <a:off x="436970" y="291313"/>
            <a:ext cx="1125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Suppose a Company want to increase the sell of their Mobiles </a:t>
            </a:r>
            <a:endParaRPr lang="th-T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DD240-2CE5-46F1-ABB8-0F46EE6EDA42}"/>
              </a:ext>
            </a:extLst>
          </p:cNvPr>
          <p:cNvSpPr txBox="1"/>
          <p:nvPr/>
        </p:nvSpPr>
        <p:spPr>
          <a:xfrm>
            <a:off x="299658" y="3299833"/>
            <a:ext cx="11256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Q: What are the probability that out of 1000 customers buy more than 4 cell phones?</a:t>
            </a:r>
            <a:endParaRPr lang="th-TH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B00FAF-22E2-477D-A866-A7188D3CF5C5}"/>
                  </a:ext>
                </a:extLst>
              </p:cNvPr>
              <p:cNvSpPr txBox="1"/>
              <p:nvPr/>
            </p:nvSpPr>
            <p:spPr>
              <a:xfrm>
                <a:off x="299659" y="3978319"/>
                <a:ext cx="11256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&gt;4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=6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=0.04+0.02=0.06 </m:t>
                    </m:r>
                  </m:oMath>
                </a14:m>
                <a:r>
                  <a:rPr lang="en-US" sz="2000" b="0" dirty="0"/>
                  <a:t> = </a:t>
                </a:r>
                <a:r>
                  <a:rPr lang="en-US" sz="2000" dirty="0"/>
                  <a:t>1000* 0.06 = 60 customers</a:t>
                </a:r>
                <a:endParaRPr lang="th-TH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B00FAF-22E2-477D-A866-A7188D3CF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59" y="3978319"/>
                <a:ext cx="11256020" cy="307777"/>
              </a:xfrm>
              <a:prstGeom prst="rect">
                <a:avLst/>
              </a:prstGeom>
              <a:blipFill>
                <a:blip r:embed="rId3"/>
                <a:stretch>
                  <a:fillRect l="-758" t="-34000" b="-4200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E66A769-4ACA-4F16-AA68-623AE133356A}"/>
              </a:ext>
            </a:extLst>
          </p:cNvPr>
          <p:cNvSpPr txBox="1"/>
          <p:nvPr/>
        </p:nvSpPr>
        <p:spPr>
          <a:xfrm>
            <a:off x="299659" y="4343404"/>
            <a:ext cx="11256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Q: What are the probability that out of 1000 customers buy more than 2 cell phones?</a:t>
            </a:r>
            <a:endParaRPr lang="th-TH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47D2ED-2E4F-4BCE-B297-57E3C3B39153}"/>
                  </a:ext>
                </a:extLst>
              </p:cNvPr>
              <p:cNvSpPr txBox="1"/>
              <p:nvPr/>
            </p:nvSpPr>
            <p:spPr>
              <a:xfrm>
                <a:off x="299658" y="4875052"/>
                <a:ext cx="1174129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=6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=0.11+0.04+0.04+0.02=0.21 </m:t>
                    </m:r>
                  </m:oMath>
                </a14:m>
                <a:r>
                  <a:rPr lang="en-US" sz="1800" b="0" dirty="0"/>
                  <a:t> = </a:t>
                </a:r>
                <a:r>
                  <a:rPr lang="en-US" sz="1800" dirty="0"/>
                  <a:t>1000* 0.21 = 210 customers</a:t>
                </a:r>
                <a:endParaRPr lang="th-TH" sz="1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47D2ED-2E4F-4BCE-B297-57E3C3B39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58" y="4875052"/>
                <a:ext cx="11741291" cy="646331"/>
              </a:xfrm>
              <a:prstGeom prst="rect">
                <a:avLst/>
              </a:prstGeom>
              <a:blipFill>
                <a:blip r:embed="rId4"/>
                <a:stretch>
                  <a:fillRect l="-415" t="-5660" b="-1037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C56DE7B-C5A7-49D7-BDE8-728707A7F04F}"/>
              </a:ext>
            </a:extLst>
          </p:cNvPr>
          <p:cNvSpPr txBox="1"/>
          <p:nvPr/>
        </p:nvSpPr>
        <p:spPr>
          <a:xfrm>
            <a:off x="224553" y="5441569"/>
            <a:ext cx="10891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Q: What are the probability that out of 1000 customers buy more than 1 cell phones?</a:t>
            </a:r>
            <a:endParaRPr lang="th-TH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30F4D5-5009-46F0-B82F-984F32D2A67E}"/>
                  </a:ext>
                </a:extLst>
              </p:cNvPr>
              <p:cNvSpPr txBox="1"/>
              <p:nvPr/>
            </p:nvSpPr>
            <p:spPr>
              <a:xfrm>
                <a:off x="348336" y="6077521"/>
                <a:ext cx="1115866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=6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=0.34+0.11+0.04+0.04+0.02=0.55 </m:t>
                    </m:r>
                  </m:oMath>
                </a14:m>
                <a:r>
                  <a:rPr lang="en-US" sz="1600" b="0" dirty="0"/>
                  <a:t> = </a:t>
                </a:r>
                <a:r>
                  <a:rPr lang="en-US" sz="1600" dirty="0"/>
                  <a:t>1000* 0.55 = 550 customers</a:t>
                </a:r>
                <a:endParaRPr lang="th-TH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30F4D5-5009-46F0-B82F-984F32D2A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36" y="6077521"/>
                <a:ext cx="11158664" cy="584775"/>
              </a:xfrm>
              <a:prstGeom prst="rect">
                <a:avLst/>
              </a:prstGeom>
              <a:blipFill>
                <a:blip r:embed="rId5"/>
                <a:stretch>
                  <a:fillRect l="-273" t="-3125" b="-937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70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0FAF-4870-4AAD-9679-A4D90607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97" y="154734"/>
            <a:ext cx="10515600" cy="52630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Stochastic Process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7A6FA-C40C-43D5-9439-7A337CB58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953" y="919317"/>
            <a:ext cx="11688271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Any process changes with respect to time is known as Stochastic Process.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Stochastic Process is a probabilistic type model, in which the current state of a process depend all its previous state.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It is a family of random variable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7030A0"/>
                </a:solidFill>
              </a:rPr>
              <a:t>Uses: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To examine and predict the behavior of consumers in terms of their brand loyalty and switching patterns to other brands.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Usually constructed in terms of transition probabilities.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Used to study the stock market price movements</a:t>
            </a:r>
          </a:p>
        </p:txBody>
      </p:sp>
    </p:spTree>
    <p:extLst>
      <p:ext uri="{BB962C8B-B14F-4D97-AF65-F5344CB8AC3E}">
        <p14:creationId xmlns:p14="http://schemas.microsoft.com/office/powerpoint/2010/main" val="104327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DCB0-5112-4269-8648-E6AD9615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54174"/>
            <a:ext cx="10515600" cy="5268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Irreducible And Not Irreducible Markov Chain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3740-E14C-49FD-BAD4-2BC25F65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836123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Markov Chain is said to be irreducible if every state communicate with every other state, otherwise it is called as Not Irreducible.</a:t>
            </a:r>
            <a:endParaRPr lang="th-T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3F0E6-F4E9-4E7D-9E4E-90EB112D8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311560"/>
            <a:ext cx="2438400" cy="1323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182F75-EF6D-44B4-8FE0-6FDFEDDCE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87" y="2473485"/>
            <a:ext cx="3629025" cy="1162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E17389-F507-4C4C-8E9A-F9A624F053B1}"/>
              </a:ext>
            </a:extLst>
          </p:cNvPr>
          <p:cNvSpPr txBox="1"/>
          <p:nvPr/>
        </p:nvSpPr>
        <p:spPr>
          <a:xfrm>
            <a:off x="7038975" y="2367171"/>
            <a:ext cx="43243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Irreducible (</a:t>
            </a:r>
            <a:r>
              <a:rPr lang="en-US" sz="2400" b="1" dirty="0"/>
              <a:t>original sate always </a:t>
            </a:r>
          </a:p>
          <a:p>
            <a:r>
              <a:rPr lang="en-US" sz="2400" b="1" dirty="0"/>
              <a:t>count as reachable</a:t>
            </a:r>
            <a:r>
              <a:rPr lang="en-US" sz="24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C(0) = {0,1,2} </a:t>
            </a:r>
          </a:p>
          <a:p>
            <a:r>
              <a:rPr lang="en-US" dirty="0"/>
              <a:t>C(1) = {0,1,2}</a:t>
            </a:r>
          </a:p>
          <a:p>
            <a:r>
              <a:rPr lang="en-US" dirty="0"/>
              <a:t>C(2) = {0,1,2}</a:t>
            </a:r>
            <a:endParaRPr lang="th-T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A5E1A-F30A-4D74-9BCF-B752D3B1464D}"/>
              </a:ext>
            </a:extLst>
          </p:cNvPr>
          <p:cNvSpPr txBox="1"/>
          <p:nvPr/>
        </p:nvSpPr>
        <p:spPr>
          <a:xfrm>
            <a:off x="295275" y="1788340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Q: Check whether Markov Chain is Irreducible or Not Irreducible</a:t>
            </a:r>
            <a:endParaRPr lang="th-TH" dirty="0">
              <a:solidFill>
                <a:srgbClr val="C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08811E-A293-42DF-A420-BAEAF0D11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3955396"/>
            <a:ext cx="5934075" cy="26700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C35CC7-3462-4077-B2AC-2C7A8C6C70A4}"/>
              </a:ext>
            </a:extLst>
          </p:cNvPr>
          <p:cNvSpPr txBox="1"/>
          <p:nvPr/>
        </p:nvSpPr>
        <p:spPr>
          <a:xfrm>
            <a:off x="6970826" y="4566281"/>
            <a:ext cx="42392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Irreducible (</a:t>
            </a:r>
            <a:r>
              <a:rPr lang="en-US" sz="2400" b="1" dirty="0"/>
              <a:t>original sate always </a:t>
            </a:r>
          </a:p>
          <a:p>
            <a:r>
              <a:rPr lang="en-US" sz="2400" b="1" dirty="0"/>
              <a:t>count as reachable</a:t>
            </a:r>
            <a:r>
              <a:rPr lang="en-US" sz="24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sz="2400" dirty="0"/>
              <a:t>C(1) = {1,2,3,4} </a:t>
            </a:r>
          </a:p>
          <a:p>
            <a:r>
              <a:rPr lang="en-US" sz="2400" dirty="0"/>
              <a:t>C(2) = {1,2,3,4}</a:t>
            </a:r>
          </a:p>
          <a:p>
            <a:r>
              <a:rPr lang="en-US" sz="2400" dirty="0"/>
              <a:t>C(3) = {1,2,3,4}</a:t>
            </a:r>
          </a:p>
          <a:p>
            <a:r>
              <a:rPr lang="en-US" sz="2400" dirty="0"/>
              <a:t>C(4) = {1,2,3,4}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55184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365C19-D5EB-4F78-A607-5848009E4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87" y="1285875"/>
            <a:ext cx="3619500" cy="2143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66EC69-AAEC-4897-9A58-25ABA240D810}"/>
              </a:ext>
            </a:extLst>
          </p:cNvPr>
          <p:cNvSpPr txBox="1"/>
          <p:nvPr/>
        </p:nvSpPr>
        <p:spPr>
          <a:xfrm>
            <a:off x="3835288" y="1193543"/>
            <a:ext cx="4968848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Not Irreducible (</a:t>
            </a:r>
            <a:r>
              <a:rPr lang="en-US" sz="1800" b="1" dirty="0"/>
              <a:t>original sate always count as reachable</a:t>
            </a:r>
            <a:r>
              <a:rPr lang="en-US" sz="18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sz="1800" b="1" dirty="0">
                <a:solidFill>
                  <a:srgbClr val="C00000"/>
                </a:solidFill>
              </a:rPr>
              <a:t> </a:t>
            </a:r>
          </a:p>
          <a:p>
            <a:r>
              <a:rPr lang="en-US" dirty="0"/>
              <a:t>C(S1) = {S1,S2,S3,S4,S5}</a:t>
            </a:r>
          </a:p>
          <a:p>
            <a:r>
              <a:rPr lang="en-US" dirty="0"/>
              <a:t>C(S2) = {S1,S2,S3,S4,S5}</a:t>
            </a:r>
          </a:p>
          <a:p>
            <a:r>
              <a:rPr lang="en-US" dirty="0"/>
              <a:t>C(S3) = {S1,S2,S3,S4,S5}</a:t>
            </a:r>
          </a:p>
          <a:p>
            <a:r>
              <a:rPr lang="en-US" dirty="0"/>
              <a:t>C(S4) = {S4,S5}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61E0E-4ECA-4378-90B8-C5F38067013F}"/>
              </a:ext>
            </a:extLst>
          </p:cNvPr>
          <p:cNvSpPr txBox="1"/>
          <p:nvPr/>
        </p:nvSpPr>
        <p:spPr>
          <a:xfrm>
            <a:off x="384287" y="50170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Q: Check whether Markov Chain is Irreducible or Not Irreducible</a:t>
            </a:r>
            <a:endParaRPr lang="th-TH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FA8246-5B7D-4ACB-8A1E-D3ADA3CEC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73" y="4595812"/>
            <a:ext cx="3648075" cy="1952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52BB35-08D6-48C9-A23A-CC9E5FA5CAB9}"/>
              </a:ext>
            </a:extLst>
          </p:cNvPr>
          <p:cNvSpPr txBox="1"/>
          <p:nvPr/>
        </p:nvSpPr>
        <p:spPr>
          <a:xfrm>
            <a:off x="4549071" y="4180344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Irreducible (</a:t>
            </a:r>
            <a:r>
              <a:rPr lang="en-US" sz="2000" b="1" dirty="0"/>
              <a:t>original sate always </a:t>
            </a:r>
          </a:p>
          <a:p>
            <a:r>
              <a:rPr lang="en-US" sz="2000" b="1" dirty="0"/>
              <a:t>count as reachable</a:t>
            </a:r>
            <a:r>
              <a:rPr lang="en-US" sz="20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sz="2000" dirty="0"/>
              <a:t>C(S1) = {S1,S2,S3,S4,S5}</a:t>
            </a:r>
          </a:p>
          <a:p>
            <a:r>
              <a:rPr lang="en-US" sz="2000" dirty="0"/>
              <a:t>C(S2) = {S1,S2,S3,S4,S5}</a:t>
            </a:r>
          </a:p>
          <a:p>
            <a:r>
              <a:rPr lang="en-US" sz="2000" dirty="0"/>
              <a:t>C(S3) = {S1,S2,S3,S4,S5}</a:t>
            </a:r>
          </a:p>
          <a:p>
            <a:r>
              <a:rPr lang="en-US" sz="2000" dirty="0"/>
              <a:t>C(S4) = {S1,S2,S3,S4,S5}</a:t>
            </a:r>
          </a:p>
          <a:p>
            <a:r>
              <a:rPr lang="en-US" sz="2000" dirty="0"/>
              <a:t>C(S5) = {S1,S2,S3,S4,S5}</a:t>
            </a:r>
          </a:p>
          <a:p>
            <a:endParaRPr lang="th-TH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FFBD6E-C489-4F6F-878E-246E34D0CE59}"/>
              </a:ext>
            </a:extLst>
          </p:cNvPr>
          <p:cNvSpPr/>
          <p:nvPr/>
        </p:nvSpPr>
        <p:spPr>
          <a:xfrm>
            <a:off x="215788" y="1024926"/>
            <a:ext cx="8208022" cy="277023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CB89D9-EA26-4C79-A1FD-A7E0208FAF8A}"/>
              </a:ext>
            </a:extLst>
          </p:cNvPr>
          <p:cNvSpPr/>
          <p:nvPr/>
        </p:nvSpPr>
        <p:spPr>
          <a:xfrm>
            <a:off x="368186" y="4056114"/>
            <a:ext cx="7740033" cy="263804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08ED69C-AC9B-4FA5-B013-0F4D0B65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73" y="64669"/>
            <a:ext cx="10515600" cy="5268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Irreducible And Not Irreducible Markov Chain</a:t>
            </a: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5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3DAE9C-D64E-463B-BBDE-960E7F777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08" y="1250475"/>
            <a:ext cx="6610350" cy="3629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3338EE-74C4-450A-B2D1-0594F31C0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92" y="4960751"/>
            <a:ext cx="8229600" cy="17430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ED0930-6F19-4CA2-8928-EA8EE3D4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54174"/>
            <a:ext cx="10515600" cy="5268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Irreducible And Not Irreducible Markov Chain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806AD-65B3-4E72-8D1B-4639E99E962C}"/>
              </a:ext>
            </a:extLst>
          </p:cNvPr>
          <p:cNvSpPr txBox="1"/>
          <p:nvPr/>
        </p:nvSpPr>
        <p:spPr>
          <a:xfrm>
            <a:off x="295275" y="727255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Q: Check whether Markov Chain is Irreducible or Not Irreducible</a:t>
            </a:r>
            <a:endParaRPr lang="th-T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86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C367-701F-45CF-9F0D-C61ECAFC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10" y="99394"/>
            <a:ext cx="10515600" cy="5816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Recurrent State of Markov Chain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15999-8004-4C0B-84BC-2DBE86CE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22" y="7817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onBreakingSpaceOverride"/>
              </a:rPr>
              <a:t>A recurrent state is a state for which whatever the transitions you make there is always a path to go back to that initial state, otherwise it is a transient state.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4DC2C7-A32A-4107-9580-B3BAA4549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15" y="1982549"/>
            <a:ext cx="5446614" cy="45838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3A5FC5-5F05-4728-B4C6-D23F9AD98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741" y="1866815"/>
            <a:ext cx="5595937" cy="458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3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760</Words>
  <Application>Microsoft Office PowerPoint</Application>
  <PresentationFormat>Widescreen</PresentationFormat>
  <Paragraphs>90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NonBreakingSpaceOverride</vt:lpstr>
      <vt:lpstr>Times New Roman</vt:lpstr>
      <vt:lpstr>Wingdings</vt:lpstr>
      <vt:lpstr>Office Theme</vt:lpstr>
      <vt:lpstr>Lecture No: 2&amp;3  by   Dr. Wazir Muhammad Laghari  Email: wazirlaghari@buetk.edu.pk</vt:lpstr>
      <vt:lpstr>Stochastic Process</vt:lpstr>
      <vt:lpstr>Random Variable</vt:lpstr>
      <vt:lpstr>PowerPoint Presentation</vt:lpstr>
      <vt:lpstr>Stochastic Process</vt:lpstr>
      <vt:lpstr>Irreducible And Not Irreducible Markov Chain</vt:lpstr>
      <vt:lpstr>Irreducible And Not Irreducible Markov Chain</vt:lpstr>
      <vt:lpstr>Irreducible And Not Irreducible Markov Chain</vt:lpstr>
      <vt:lpstr>Recurrent State of Markov Chain</vt:lpstr>
      <vt:lpstr>Recurrent State of Markov Chain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RESEARCH OR OPERATIONAL RESEARCH</dc:title>
  <dc:creator>Wazir laghari</dc:creator>
  <cp:lastModifiedBy>Wazir laghari</cp:lastModifiedBy>
  <cp:revision>49</cp:revision>
  <dcterms:created xsi:type="dcterms:W3CDTF">2020-11-07T06:28:16Z</dcterms:created>
  <dcterms:modified xsi:type="dcterms:W3CDTF">2020-11-22T11:01:36Z</dcterms:modified>
</cp:coreProperties>
</file>