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5" r:id="rId2"/>
    <p:sldId id="446" r:id="rId3"/>
    <p:sldId id="256" r:id="rId4"/>
    <p:sldId id="447" r:id="rId5"/>
    <p:sldId id="275" r:id="rId6"/>
    <p:sldId id="301" r:id="rId7"/>
    <p:sldId id="284" r:id="rId8"/>
    <p:sldId id="285" r:id="rId9"/>
    <p:sldId id="286" r:id="rId10"/>
    <p:sldId id="294" r:id="rId11"/>
    <p:sldId id="295" r:id="rId12"/>
    <p:sldId id="297" r:id="rId13"/>
    <p:sldId id="300" r:id="rId14"/>
    <p:sldId id="298" r:id="rId15"/>
    <p:sldId id="299" r:id="rId16"/>
    <p:sldId id="449" r:id="rId17"/>
    <p:sldId id="451" r:id="rId18"/>
    <p:sldId id="452" r:id="rId19"/>
    <p:sldId id="453" r:id="rId20"/>
    <p:sldId id="454" r:id="rId21"/>
    <p:sldId id="455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3DC9B-471E-48C0-BA12-AA0BA610B0A0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4D6B4-66E8-4185-973C-DDD0EFBF1F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416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A4EF9-4071-45FF-B2A0-01FFC43F7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8169-63D2-4C8F-8B83-3A5750212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C134B-9B60-46CA-B0A6-4ED5EC0F6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F7F5-0300-419F-BF86-6CD6A172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F95BF-AB52-40D4-91C8-2F95A62F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E3576-BD21-409B-B6F7-18341A6F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53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7B25-A9C0-4E7A-A71D-F767A087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1B10F-960D-44B6-93A8-01B1B63E5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4BB00-A811-4435-B41A-6A58F892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815-B46F-4C15-A924-C96B7A43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D7240-4019-4729-9088-B8F1AE8D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574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29194-E522-4DD4-BCE2-9F22FE620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2AE4B-6B6F-4BDE-95F2-976D38B43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4318-F2F9-49E8-BBDC-97FB77A4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B968-7575-4ECD-8782-56AFFF87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B3F7-2366-4D90-B498-F1E451F4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702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0A97-2700-4B2B-8D06-16EE122A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3A74-C66B-49C7-AED2-DEE007EB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A2E3A-C0D2-49B0-A4C6-4D437236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240A-2902-49EF-BDE5-F655B6F5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9F4DD-01A2-4119-8CA9-77B3055A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373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0699-6A46-4501-A904-1C7840B3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15DC9-38A3-4F0D-8C2C-5309D9A6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6379-BD86-40ED-82B9-852992E4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6BDE-3B7F-40BC-9366-5B59E111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2E07B-3220-44B3-8715-76D9265E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345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C485-BCDC-4BA4-A9E2-D2D1D1F2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4056-7D05-4DC1-99AA-9925C3986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9363-722E-4672-8F50-8E9EE5425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316E8-B9EF-4E62-9949-477F8E7A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2780E-4124-4759-9901-8CD460BE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B2449-7AEE-4073-8244-52EE702C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488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0DA0-21EC-46B4-BB12-A9458D45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E735-2411-40CD-9D19-7B3B0D879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B0969-F3B0-4D73-A539-9C98FFE82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6A9EF-8EBF-40AC-AC0F-92BEDDB24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61AF1-1BC4-4B8C-A28F-E44FBE669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C53AB-89C5-4660-8BA5-1530E8A1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983B0-3F1F-450E-9F02-8E1AFA41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822E3-A84C-4D36-A866-AD02A350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899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0172-9E51-483C-BDB7-9EDCCFB8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B1B76-FC51-4D6D-8B7E-927024D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7632A-E8FB-43EF-8014-53E42CCD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CA672-B2EC-4F43-8320-D2377223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679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6C93F-A95C-4788-B7AB-75CA62BD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CE296-26BF-47F8-9759-5E74DEAC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BADEA-5A2C-4276-A3DF-B382ECE8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866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9BD5-39FE-4516-A431-7B1F4386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990A-BFEE-4ACC-9C74-48082E28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93D3B-8276-4E3D-AD08-1804676CE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77E18-F28C-49BC-AEA1-4895263C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70F99-3AE4-430F-AE63-5435E147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EC3E6-9D5F-4436-A19B-4712C637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486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15A7-2BB6-4F2D-A672-CF513104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D9046-F5C5-45BA-815D-009EB7CE6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D5046-F44C-426B-9DB5-DA1389E42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6395-7E8B-455C-AEE1-7B1C4A48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F87C-95EE-474C-9F00-C4E6B588EA28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CF073-9E7C-42D3-92B1-BDAC0853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91E8E-9899-4ED9-8FC7-E162B793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619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0D3EC-45BF-4FD5-8741-BB194FB4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F67B5-ACB6-43A2-8414-7DDBDC4C5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F540-318A-4C7F-9286-630A78601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F87C-95EE-474C-9F00-C4E6B588EA28}" type="datetimeFigureOut">
              <a:rPr lang="th-TH" smtClean="0"/>
              <a:t>08/11/63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11F4-4E80-43D9-A95C-4007C452C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9DF2-55D9-49F2-8DBB-DA4164714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11306-7AC2-4596-9A15-E6CAB96A12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940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155" y="3049588"/>
            <a:ext cx="7772400" cy="53181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Operation Research</a:t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Credit Hours = 3</a:t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Dr. Wazir Muhammad Laghari</a:t>
            </a:r>
            <a:b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Email: wazirlaghari@buetk.edu.pk</a:t>
            </a:r>
          </a:p>
        </p:txBody>
      </p:sp>
      <p:sp>
        <p:nvSpPr>
          <p:cNvPr id="5" name="AutoShape 2" descr="Image result for BUITEMS mono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BUITEMS monogram"/>
          <p:cNvSpPr>
            <a:spLocks noChangeAspect="1" noChangeArrowheads="1"/>
          </p:cNvSpPr>
          <p:nvPr/>
        </p:nvSpPr>
        <p:spPr bwMode="auto">
          <a:xfrm>
            <a:off x="1679575" y="-966788"/>
            <a:ext cx="20955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0" y="4341812"/>
            <a:ext cx="8382000" cy="1588"/>
          </a:xfrm>
          <a:prstGeom prst="line">
            <a:avLst/>
          </a:prstGeom>
          <a:ln w="635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71" y="1062038"/>
            <a:ext cx="1896320" cy="1833562"/>
          </a:xfrm>
          <a:prstGeom prst="ellipse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590800" y="5181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15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Electrical Engineering Department </a:t>
            </a:r>
          </a:p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Balochistan University of Engineering and Technology</a:t>
            </a:r>
          </a:p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Khuzdar </a:t>
            </a:r>
          </a:p>
        </p:txBody>
      </p:sp>
    </p:spTree>
    <p:extLst>
      <p:ext uri="{BB962C8B-B14F-4D97-AF65-F5344CB8AC3E}">
        <p14:creationId xmlns:p14="http://schemas.microsoft.com/office/powerpoint/2010/main" val="263124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9748-025D-4522-AEF0-85E98956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13" y="135921"/>
            <a:ext cx="10515600" cy="746112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Probability (Calculated Guess)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5E9F-74B9-487F-BF74-C1D8F4B1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0" y="1016421"/>
            <a:ext cx="11761100" cy="52629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Probability is the branch of mathematics concerning numerical descriptions of how likely an event is to occur, or how likely it is that a proposition is true. </a:t>
            </a:r>
          </a:p>
          <a:p>
            <a:pPr algn="just"/>
            <a:r>
              <a:rPr lang="en-US" dirty="0"/>
              <a:t>The probability of an event is a number between 0 and 1, where, roughly speaking, 0 indicates impossibility of the event and 1 indicates certainty.</a:t>
            </a:r>
          </a:p>
          <a:p>
            <a:pPr algn="just"/>
            <a:r>
              <a:rPr lang="en-US" dirty="0"/>
              <a:t>The higher the probability of an event, the more likely it is that the event will occur. A simple example is the tossing of a fair (unbiased) coin. </a:t>
            </a:r>
          </a:p>
          <a:p>
            <a:pPr algn="just"/>
            <a:r>
              <a:rPr lang="en-US" dirty="0"/>
              <a:t>Since the coin is fair, the two outcomes ("heads" and "tails") are both equally probable; the probability of "heads" equals the probability of "tails"; and since no other outcomes are possible, the probability of either "heads" or "tails" is 1/2 (which could also be written as 0.5 or 50%).</a:t>
            </a:r>
          </a:p>
          <a:p>
            <a:pPr algn="just"/>
            <a:endParaRPr lang="en-US" dirty="0"/>
          </a:p>
          <a:p>
            <a:pPr algn="just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8809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6FB3-0C58-4A62-A513-8337DC92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3" y="13543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Observation or Measurement And </a:t>
            </a:r>
            <a:br>
              <a:rPr lang="en-US" b="1" dirty="0"/>
            </a:br>
            <a:r>
              <a:rPr lang="en-US" b="1" dirty="0"/>
              <a:t>Experiment or Random Experiment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9445-4E75-46B1-9B22-1F9ABB666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3" y="1545579"/>
            <a:ext cx="11953412" cy="3274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Suppose a coin is tossed once and the up face is recorded. The recorded is called an observation or measurement.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Nunit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The process of making observation is called an Experiment.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Nunit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Tossing a coin, rolling a die and drawing a card from a deck are all examples of random experiments.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A4B33-360C-48E5-8084-B6C7CBAB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1" y="4660695"/>
            <a:ext cx="2657475" cy="2061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64265-AC7A-4A3E-878A-8E5DE3D1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39" y="4660695"/>
            <a:ext cx="3002819" cy="2061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D0211-551D-427E-99A7-7554F427A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497" y="5248620"/>
            <a:ext cx="2351832" cy="124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8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ADB6-4569-48D9-9307-50C51191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65" y="227339"/>
            <a:ext cx="10515600" cy="6544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Sample Space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F8F4-5036-473F-A303-80265B56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56" y="1000237"/>
            <a:ext cx="11466414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The sample space is the set of all possible outcomes in an experiment.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Nunito"/>
              </a:rPr>
              <a:t>Example:</a:t>
            </a:r>
            <a:endParaRPr lang="en-US" b="0" i="0" dirty="0">
              <a:solidFill>
                <a:srgbClr val="000000"/>
              </a:solidFill>
              <a:effectLst/>
              <a:latin typeface="Nunit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Tossing a coin: the sample space is {</a:t>
            </a:r>
            <a:r>
              <a:rPr lang="en-US" b="0" i="1" dirty="0">
                <a:solidFill>
                  <a:srgbClr val="000000"/>
                </a:solidFill>
                <a:effectLst/>
                <a:latin typeface="Nunito"/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Nunito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/>
              </a:rPr>
              <a:t>}</a:t>
            </a:r>
            <a:r>
              <a:rPr lang="en-US" dirty="0">
                <a:solidFill>
                  <a:srgbClr val="000000"/>
                </a:solidFill>
                <a:latin typeface="Nunito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Nunito"/>
              </a:rPr>
              <a:t>Tossing a two coin: the sample space is {HH, HT, TH, TT}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Nunito"/>
              </a:rPr>
              <a:t>Rolling a Die : the sample space is {1,2,3,4,5,6}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5ABC5-2025-4EDC-A524-1087C49D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859901"/>
            <a:ext cx="4468660" cy="2997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885A29-E6F7-4FC8-A9CE-4274E57D5509}"/>
              </a:ext>
            </a:extLst>
          </p:cNvPr>
          <p:cNvSpPr txBox="1"/>
          <p:nvPr/>
        </p:nvSpPr>
        <p:spPr>
          <a:xfrm>
            <a:off x="5154626" y="4572000"/>
            <a:ext cx="486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 {HH, HT, TH, TT}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8755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8F0B-71C9-427A-9A6E-B23D81AB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Flip a coin 3 times. List the sample space.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7481D-D26F-4CB2-BA15-4F9E984E24E1}"/>
              </a:ext>
            </a:extLst>
          </p:cNvPr>
          <p:cNvSpPr txBox="1"/>
          <p:nvPr/>
        </p:nvSpPr>
        <p:spPr>
          <a:xfrm>
            <a:off x="838200" y="1796432"/>
            <a:ext cx="981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 {HHH, HHT, HTH, HTT, THH, THT, TTH,TTT}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C9FC0-37C4-4F9F-A265-E673117E1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21" y="2856488"/>
            <a:ext cx="8067675" cy="38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C4DB-546D-44EE-969D-E1A672A4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88" y="376562"/>
            <a:ext cx="7189099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Sample Space of 1 Kid in Line {Boy, Girl}</a:t>
            </a:r>
            <a:endParaRPr lang="th-TH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12F05-E0D3-4FE7-A2D8-DCBD8A7EC244}"/>
              </a:ext>
            </a:extLst>
          </p:cNvPr>
          <p:cNvSpPr txBox="1"/>
          <p:nvPr/>
        </p:nvSpPr>
        <p:spPr>
          <a:xfrm>
            <a:off x="239388" y="1560284"/>
            <a:ext cx="10005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Sample Space of 2 Kids in Line {Boy </a:t>
            </a:r>
            <a:r>
              <a:rPr lang="en-US" dirty="0" err="1"/>
              <a:t>Boy</a:t>
            </a:r>
            <a:r>
              <a:rPr lang="en-US" dirty="0"/>
              <a:t>, Boy Girl, Girl Boy, Girl </a:t>
            </a:r>
            <a:r>
              <a:rPr lang="en-US" dirty="0" err="1"/>
              <a:t>Girl</a:t>
            </a:r>
            <a:r>
              <a:rPr lang="en-US" dirty="0"/>
              <a:t> }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D09BA4-67F9-4C2B-BB1B-4B686D4C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516" y="684527"/>
            <a:ext cx="640080" cy="709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E5243A-837F-4D54-8CE6-15BFF347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03" y="2006228"/>
            <a:ext cx="333060" cy="640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C94671-5066-4D3A-B20A-F639B33AA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020" y="2006228"/>
            <a:ext cx="264936" cy="640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C000AF-E50C-4FCF-9C65-345A5356B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341" y="2015649"/>
            <a:ext cx="264936" cy="6400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076E05-FCD5-498D-87C8-8D6261CCC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468" y="2006228"/>
            <a:ext cx="264936" cy="640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A4C380-BF0D-4EB7-8121-9CE54E69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68" y="2007959"/>
            <a:ext cx="333060" cy="6400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D36EB76-DAAD-4AB3-AD03-EBCAB6E87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380" y="1991704"/>
            <a:ext cx="264936" cy="6400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9E0606-922C-4BBC-A5D5-F42F4F8CA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903" y="2036650"/>
            <a:ext cx="333060" cy="640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81E9B15-6686-4559-8398-97B8FA46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220" y="2006228"/>
            <a:ext cx="333060" cy="6400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8E88152-C19D-47C2-A3FB-222753168398}"/>
              </a:ext>
            </a:extLst>
          </p:cNvPr>
          <p:cNvSpPr txBox="1"/>
          <p:nvPr/>
        </p:nvSpPr>
        <p:spPr>
          <a:xfrm>
            <a:off x="110119" y="3091535"/>
            <a:ext cx="11453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Sample Space of 3 Kids in Line {BBB, …. GGG}</a:t>
            </a:r>
            <a:endParaRPr lang="th-T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BC2C51-1BF5-4D57-8DCA-84D3061960CB}"/>
              </a:ext>
            </a:extLst>
          </p:cNvPr>
          <p:cNvSpPr txBox="1"/>
          <p:nvPr/>
        </p:nvSpPr>
        <p:spPr>
          <a:xfrm>
            <a:off x="477430" y="4248319"/>
            <a:ext cx="599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 of Sample Space = 2</a:t>
            </a:r>
            <a:r>
              <a:rPr lang="en-US" baseline="30000" dirty="0"/>
              <a:t>S</a:t>
            </a:r>
            <a:endParaRPr lang="th-TH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6D74527-B14C-4651-A9C5-A6148BDA0154}"/>
              </a:ext>
            </a:extLst>
          </p:cNvPr>
          <p:cNvSpPr/>
          <p:nvPr/>
        </p:nvSpPr>
        <p:spPr>
          <a:xfrm>
            <a:off x="4750025" y="2036650"/>
            <a:ext cx="971891" cy="6804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31E9D1-F7A0-4559-9250-42742CEC36A2}"/>
              </a:ext>
            </a:extLst>
          </p:cNvPr>
          <p:cNvSpPr/>
          <p:nvPr/>
        </p:nvSpPr>
        <p:spPr>
          <a:xfrm>
            <a:off x="6025275" y="1986059"/>
            <a:ext cx="971891" cy="6804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153B394-B43D-487B-897C-5EBB62864EB9}"/>
              </a:ext>
            </a:extLst>
          </p:cNvPr>
          <p:cNvSpPr/>
          <p:nvPr/>
        </p:nvSpPr>
        <p:spPr>
          <a:xfrm>
            <a:off x="7453212" y="1986059"/>
            <a:ext cx="971891" cy="6804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DF636C-BCD1-4081-8968-2FC6FC796C0A}"/>
              </a:ext>
            </a:extLst>
          </p:cNvPr>
          <p:cNvSpPr/>
          <p:nvPr/>
        </p:nvSpPr>
        <p:spPr>
          <a:xfrm>
            <a:off x="8788405" y="2000044"/>
            <a:ext cx="971891" cy="6804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EB25EBC-F67A-43F7-8341-B4347EE92116}"/>
              </a:ext>
            </a:extLst>
          </p:cNvPr>
          <p:cNvSpPr/>
          <p:nvPr/>
        </p:nvSpPr>
        <p:spPr>
          <a:xfrm>
            <a:off x="6762600" y="552253"/>
            <a:ext cx="971891" cy="8002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438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4E38-8CA2-41AE-8051-17AB3B2A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Flip a coin 4 times. List the sample space.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8F873-4D2F-40C7-936B-DB5B0369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1" y="1690688"/>
            <a:ext cx="6008377" cy="5086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DA59A0-A560-4233-A57B-86F45074A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70" y="2660214"/>
            <a:ext cx="50196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4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FD8D-D64B-4D0F-8251-F2550133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26" y="11973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Markov Chain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BCB5-441B-4A14-ABA0-CF9F5FD0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14" y="1768980"/>
            <a:ext cx="10515600" cy="48907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Markov Chain is a random process in which the occurrence of future (next) state depends on the immediately (current) preceding sate it is known as Markov Chain Or Process</a:t>
            </a: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State: A state is a condition or location of an object in the system at specific or time is known as state.</a:t>
            </a:r>
          </a:p>
          <a:p>
            <a:pPr marL="0" indent="0">
              <a:buNone/>
            </a:pPr>
            <a:r>
              <a:rPr lang="en-US" dirty="0"/>
              <a:t>Behavior of consumers in terms of their brand (state because check different brands) loyalty and switching pattern.</a:t>
            </a:r>
          </a:p>
          <a:p>
            <a:pPr marL="0" indent="0">
              <a:buNone/>
            </a:pPr>
            <a:r>
              <a:rPr lang="en-US" dirty="0"/>
              <a:t>System = Market Place</a:t>
            </a:r>
          </a:p>
          <a:p>
            <a:pPr marL="0" indent="0">
              <a:buNone/>
            </a:pPr>
            <a:r>
              <a:rPr lang="en-US" dirty="0"/>
              <a:t>Any Machine use to made or manufacture a product, we also sue Markov Chain.</a:t>
            </a: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82E8C-63F2-4F10-81E8-FEF89F92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617" y="119735"/>
            <a:ext cx="2944447" cy="16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24B3E-FCFA-4D75-8927-63349022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41" y="456820"/>
            <a:ext cx="6029325" cy="3743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4BE95F-E6E7-459D-B728-A62800E4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59" y="1070087"/>
            <a:ext cx="48006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5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437C81-778D-47D7-8280-95AD11659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309562"/>
            <a:ext cx="82010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7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790C3-6E92-4C61-B202-8E56EB9A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94" y="1286633"/>
            <a:ext cx="8562301" cy="5199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210F0-D7EC-4EE1-B247-8398BDA4D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3552825"/>
            <a:ext cx="36480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8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DA90CEA-ECEB-4ED4-B502-F46853954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031504"/>
              </p:ext>
            </p:extLst>
          </p:nvPr>
        </p:nvGraphicFramePr>
        <p:xfrm>
          <a:off x="202301" y="659746"/>
          <a:ext cx="11806280" cy="5134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7323">
                  <a:extLst>
                    <a:ext uri="{9D8B030D-6E8A-4147-A177-3AD203B41FA5}">
                      <a16:colId xmlns:a16="http://schemas.microsoft.com/office/drawing/2014/main" val="384856492"/>
                    </a:ext>
                  </a:extLst>
                </a:gridCol>
                <a:gridCol w="10508957">
                  <a:extLst>
                    <a:ext uri="{9D8B030D-6E8A-4147-A177-3AD203B41FA5}">
                      <a16:colId xmlns:a16="http://schemas.microsoft.com/office/drawing/2014/main" val="178000836"/>
                    </a:ext>
                  </a:extLst>
                </a:gridCol>
              </a:tblGrid>
              <a:tr h="222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 No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858338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01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Formulation and analysis of probabilistic models in operations research</a:t>
                      </a: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3696983124"/>
                  </a:ext>
                </a:extLst>
              </a:tr>
              <a:tr h="423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Poisson processes</a:t>
                      </a: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2042994511"/>
                  </a:ext>
                </a:extLst>
              </a:tr>
              <a:tr h="74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Renewal processes</a:t>
                      </a:r>
                    </a:p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Markov chains</a:t>
                      </a:r>
                    </a:p>
                    <a:p>
                      <a:pPr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330658621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04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Queuing theory</a:t>
                      </a: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3785848965"/>
                  </a:ext>
                </a:extLst>
              </a:tr>
              <a:tr h="4950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 05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Markovian decision processes</a:t>
                      </a:r>
                    </a:p>
                    <a:p>
                      <a:pPr lvl="0" algn="just"/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1371556339"/>
                  </a:ext>
                </a:extLst>
              </a:tr>
              <a:tr h="5501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 06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series analysis</a:t>
                      </a:r>
                    </a:p>
                    <a:p>
                      <a:pPr lvl="0" algn="just"/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2790715069"/>
                  </a:ext>
                </a:extLst>
              </a:tr>
              <a:tr h="423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 07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areas reliability</a:t>
                      </a: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2481269350"/>
                  </a:ext>
                </a:extLst>
              </a:tr>
              <a:tr h="5934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Lecture: 08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Traffic flows</a:t>
                      </a:r>
                    </a:p>
                    <a:p>
                      <a:pPr lvl="0"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 and inventory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endParaRPr>
                    </a:p>
                  </a:txBody>
                  <a:tcPr marL="37085" marR="37085" marT="0" marB="0"/>
                </a:tc>
                <a:extLst>
                  <a:ext uri="{0D108BD9-81ED-4DB2-BD59-A6C34878D82A}">
                    <a16:rowId xmlns:a16="http://schemas.microsoft.com/office/drawing/2014/main" val="90743592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7C4F4-18CC-42A8-BA43-C412F9FE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</a:t>
            </a:fld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8CA32-D37A-42A9-A7C7-407D8F6AFD33}"/>
              </a:ext>
            </a:extLst>
          </p:cNvPr>
          <p:cNvSpPr/>
          <p:nvPr/>
        </p:nvSpPr>
        <p:spPr>
          <a:xfrm>
            <a:off x="3381673" y="136525"/>
            <a:ext cx="5980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b="1" u="sng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Lecture Tentative Plan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23417-5CBA-48E6-B9D6-B24FD3865198}"/>
              </a:ext>
            </a:extLst>
          </p:cNvPr>
          <p:cNvSpPr txBox="1"/>
          <p:nvPr/>
        </p:nvSpPr>
        <p:spPr>
          <a:xfrm>
            <a:off x="202301" y="5947213"/>
            <a:ext cx="7348152" cy="649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7100"/>
            <a:r>
              <a:rPr lang="en-US" sz="1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Recommended Books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4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914400" lvl="1" indent="-285750">
              <a:lnSpc>
                <a:spcPct val="103000"/>
              </a:lnSpc>
              <a:spcAft>
                <a:spcPts val="0"/>
              </a:spcAft>
              <a:buFont typeface="+mj-lt"/>
              <a:buAutoNum type="arabicPeriod"/>
              <a:tabLst>
                <a:tab pos="12573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C. Richard Cassady, Joel A.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Nachlas</a:t>
            </a:r>
            <a:r>
              <a:rPr lang="en-US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, Probability Models in Operations Research</a:t>
            </a:r>
          </a:p>
          <a:p>
            <a:pPr marL="742950" marR="914400" lvl="1" indent="-285750">
              <a:lnSpc>
                <a:spcPct val="103000"/>
              </a:lnSpc>
              <a:spcAft>
                <a:spcPts val="0"/>
              </a:spcAft>
              <a:buFont typeface="+mj-lt"/>
              <a:buAutoNum type="arabicPeriod"/>
              <a:tabLst>
                <a:tab pos="12573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Wayne L. Winston, Introduction to Probability Models: Operations Research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95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F1DFB1-0FA2-4B96-9451-18D84A9AC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3500"/>
            <a:ext cx="10515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07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881C-9E49-467A-B69B-9349ADDE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25" y="29869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i="1" dirty="0"/>
              <a:t>THE END</a:t>
            </a:r>
            <a:endParaRPr lang="th-TH" sz="6600" b="1" i="1" dirty="0"/>
          </a:p>
        </p:txBody>
      </p:sp>
    </p:spTree>
    <p:extLst>
      <p:ext uri="{BB962C8B-B14F-4D97-AF65-F5344CB8AC3E}">
        <p14:creationId xmlns:p14="http://schemas.microsoft.com/office/powerpoint/2010/main" val="349168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4CB2-7CBB-4D10-B376-22EE40699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405" y="194209"/>
            <a:ext cx="11353126" cy="192590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Operation Research /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Operational Research /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Quantitative Techniques for Management /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Quantitative Analysis for Management /</a:t>
            </a:r>
            <a:endParaRPr lang="th-TH" sz="3200" b="1" dirty="0">
              <a:solidFill>
                <a:srgbClr val="7030A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C74CCB-6905-44FB-A473-7D6636129BBA}"/>
              </a:ext>
            </a:extLst>
          </p:cNvPr>
          <p:cNvSpPr/>
          <p:nvPr/>
        </p:nvSpPr>
        <p:spPr>
          <a:xfrm>
            <a:off x="995319" y="3123525"/>
            <a:ext cx="2848397" cy="1561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0ECBF-6C6B-44C0-9EAC-08DB32C6B7B2}"/>
              </a:ext>
            </a:extLst>
          </p:cNvPr>
          <p:cNvSpPr txBox="1"/>
          <p:nvPr/>
        </p:nvSpPr>
        <p:spPr>
          <a:xfrm>
            <a:off x="995319" y="4814760"/>
            <a:ext cx="31174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means a thing that is ready to use or in a working condition.</a:t>
            </a:r>
            <a:endParaRPr lang="th-TH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52D3E5-0C6A-4021-8562-C646126857C2}"/>
              </a:ext>
            </a:extLst>
          </p:cNvPr>
          <p:cNvSpPr/>
          <p:nvPr/>
        </p:nvSpPr>
        <p:spPr>
          <a:xfrm>
            <a:off x="6096000" y="3172078"/>
            <a:ext cx="3048000" cy="14646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Research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EC139-4145-4792-BF47-EB4F8BDD80CE}"/>
              </a:ext>
            </a:extLst>
          </p:cNvPr>
          <p:cNvSpPr txBox="1"/>
          <p:nvPr/>
        </p:nvSpPr>
        <p:spPr>
          <a:xfrm>
            <a:off x="6096000" y="4636736"/>
            <a:ext cx="41936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means to investigate something or to test something or To investigate or To review.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3147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2B4B-7CDA-4F9E-8B01-5244FEB8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92" y="234669"/>
            <a:ext cx="11297156" cy="76874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Operation Research </a:t>
            </a:r>
            <a:br>
              <a:rPr lang="en-US" sz="4400" b="1" dirty="0">
                <a:solidFill>
                  <a:srgbClr val="7030A0"/>
                </a:solidFill>
              </a:rPr>
            </a:b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030C-D737-44BE-8945-11425FE8C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92" y="1003412"/>
            <a:ext cx="11771216" cy="57485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We all are doing operational research in daily life to make better decision for our profit or for maximizing our profit.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You can purchase something and than you compare it.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Each industry apply the operational research to maximize the profit.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Operation research also helps us to develop a model for decision making.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/>
          </a:p>
          <a:p>
            <a:pPr marL="0" indent="0">
              <a:buNone/>
            </a:pPr>
            <a:endParaRPr lang="th-TH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81412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02A64F-B952-4557-BF46-E934BDA3A95B}"/>
              </a:ext>
            </a:extLst>
          </p:cNvPr>
          <p:cNvSpPr/>
          <p:nvPr/>
        </p:nvSpPr>
        <p:spPr>
          <a:xfrm>
            <a:off x="3544312" y="275129"/>
            <a:ext cx="2888857" cy="121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Mathematical Model</a:t>
            </a:r>
            <a:endParaRPr lang="th-T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A7A903-B604-4340-B005-80008F50C4CD}"/>
              </a:ext>
            </a:extLst>
          </p:cNvPr>
          <p:cNvSpPr/>
          <p:nvPr/>
        </p:nvSpPr>
        <p:spPr>
          <a:xfrm>
            <a:off x="1301469" y="3221177"/>
            <a:ext cx="2888857" cy="121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Deterministic Model</a:t>
            </a:r>
            <a:endParaRPr lang="th-TH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6E7B3D-6168-4FCC-8154-176D52E47E99}"/>
              </a:ext>
            </a:extLst>
          </p:cNvPr>
          <p:cNvSpPr/>
          <p:nvPr/>
        </p:nvSpPr>
        <p:spPr>
          <a:xfrm>
            <a:off x="5874818" y="3221177"/>
            <a:ext cx="2888857" cy="121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Probabilistic Model</a:t>
            </a:r>
            <a:endParaRPr lang="th-T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06E051-AE89-4BE4-ADC2-6BF0AE3F822C}"/>
              </a:ext>
            </a:extLst>
          </p:cNvPr>
          <p:cNvCxnSpPr>
            <a:stCxn id="5" idx="2"/>
          </p:cNvCxnSpPr>
          <p:nvPr/>
        </p:nvCxnSpPr>
        <p:spPr>
          <a:xfrm>
            <a:off x="4988741" y="1488934"/>
            <a:ext cx="4046" cy="6858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10F50-56AA-49D1-93B7-B8CC7210D950}"/>
              </a:ext>
            </a:extLst>
          </p:cNvPr>
          <p:cNvCxnSpPr/>
          <p:nvPr/>
        </p:nvCxnSpPr>
        <p:spPr>
          <a:xfrm flipH="1">
            <a:off x="2581360" y="2174734"/>
            <a:ext cx="24073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FBE3EB-484C-4AB9-9B83-5C23E7158914}"/>
              </a:ext>
            </a:extLst>
          </p:cNvPr>
          <p:cNvCxnSpPr/>
          <p:nvPr/>
        </p:nvCxnSpPr>
        <p:spPr>
          <a:xfrm flipH="1">
            <a:off x="4988741" y="2174734"/>
            <a:ext cx="24073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A98782-C94F-460E-955C-22D83A014E56}"/>
              </a:ext>
            </a:extLst>
          </p:cNvPr>
          <p:cNvCxnSpPr>
            <a:cxnSpLocks/>
          </p:cNvCxnSpPr>
          <p:nvPr/>
        </p:nvCxnSpPr>
        <p:spPr>
          <a:xfrm>
            <a:off x="2581360" y="2174734"/>
            <a:ext cx="4046" cy="10364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02D50C-2AA6-4792-805F-7C6E62497003}"/>
              </a:ext>
            </a:extLst>
          </p:cNvPr>
          <p:cNvCxnSpPr>
            <a:cxnSpLocks/>
          </p:cNvCxnSpPr>
          <p:nvPr/>
        </p:nvCxnSpPr>
        <p:spPr>
          <a:xfrm flipV="1">
            <a:off x="7396122" y="2174734"/>
            <a:ext cx="1" cy="10464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1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A362-5EBF-42DE-9D9F-82896E3A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73" y="294017"/>
            <a:ext cx="11745042" cy="1325563"/>
          </a:xfrm>
        </p:spPr>
        <p:txBody>
          <a:bodyPr/>
          <a:lstStyle/>
          <a:p>
            <a:r>
              <a:rPr lang="en-US" sz="4400" b="1" dirty="0">
                <a:solidFill>
                  <a:srgbClr val="7030A0"/>
                </a:solidFill>
              </a:rPr>
              <a:t>Deterministic Versus Probabilistic Model</a:t>
            </a:r>
            <a:br>
              <a:rPr lang="en-US" sz="4400" b="1" dirty="0">
                <a:solidFill>
                  <a:srgbClr val="7030A0"/>
                </a:solidFill>
              </a:rPr>
            </a:b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BDDD-4412-435D-8DC0-DABC926E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73" y="1135062"/>
            <a:ext cx="115554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Such models assume conditions of complete certainty and perfect knowledge.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Such models can assume different values with given probability.</a:t>
            </a:r>
            <a:endParaRPr lang="th-TH" sz="2800" dirty="0">
              <a:solidFill>
                <a:schemeClr val="accent2"/>
              </a:solidFill>
            </a:endParaRPr>
          </a:p>
          <a:p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550E9-B2A5-40F3-B563-27C6EEF4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85975"/>
            <a:ext cx="7498282" cy="2724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2BEAA-4C9D-41A6-B5C9-FAC48F6D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3" y="4612460"/>
            <a:ext cx="10962348" cy="226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A13027-07A9-4F2D-8CDF-DA667564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409" y="2352675"/>
            <a:ext cx="4148306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8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60821-E57A-4FC7-B7D2-7E06B4FA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46" y="1764062"/>
            <a:ext cx="9772650" cy="49110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7779848-97B5-45AB-A0C1-62BCEA83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73" y="294017"/>
            <a:ext cx="11745042" cy="1325563"/>
          </a:xfrm>
        </p:spPr>
        <p:txBody>
          <a:bodyPr/>
          <a:lstStyle/>
          <a:p>
            <a:r>
              <a:rPr lang="en-US" sz="4400" b="1" dirty="0">
                <a:solidFill>
                  <a:srgbClr val="7030A0"/>
                </a:solidFill>
              </a:rPr>
              <a:t>Deterministic Versus Probabilistic Model</a:t>
            </a:r>
            <a:br>
              <a:rPr lang="en-US" sz="4400" b="1" dirty="0">
                <a:solidFill>
                  <a:srgbClr val="7030A0"/>
                </a:solidFill>
              </a:rPr>
            </a:b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1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93BB3-AA6E-41ED-917E-F3D620F9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262357"/>
            <a:ext cx="10020300" cy="56522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8F0A392-CA5C-4187-A301-DF762B9A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73" y="294017"/>
            <a:ext cx="11745042" cy="1325563"/>
          </a:xfrm>
        </p:spPr>
        <p:txBody>
          <a:bodyPr/>
          <a:lstStyle/>
          <a:p>
            <a:r>
              <a:rPr lang="en-US" sz="4400" b="1" dirty="0">
                <a:solidFill>
                  <a:srgbClr val="7030A0"/>
                </a:solidFill>
              </a:rPr>
              <a:t>Deterministic Versus Probabilistic Model</a:t>
            </a:r>
            <a:br>
              <a:rPr lang="en-US" sz="4400" b="1" dirty="0">
                <a:solidFill>
                  <a:srgbClr val="7030A0"/>
                </a:solidFill>
              </a:rPr>
            </a:b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5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334303-9845-47CD-9509-B6387BE4E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149069"/>
            <a:ext cx="9763125" cy="4645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175470-F92E-4232-9724-DF6CEAF4D969}"/>
              </a:ext>
            </a:extLst>
          </p:cNvPr>
          <p:cNvSpPr txBox="1"/>
          <p:nvPr/>
        </p:nvSpPr>
        <p:spPr>
          <a:xfrm>
            <a:off x="64736" y="5826978"/>
            <a:ext cx="4361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Suppose 10 person height is 6 feet and weight should be 70 kg. It is not necessary every person having height 6 feet and its weight is 70 kg </a:t>
            </a:r>
            <a:endParaRPr lang="th-TH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E1515F-479E-4F03-B7E5-D9D5445E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73" y="294017"/>
            <a:ext cx="11745042" cy="1325563"/>
          </a:xfrm>
        </p:spPr>
        <p:txBody>
          <a:bodyPr/>
          <a:lstStyle/>
          <a:p>
            <a:r>
              <a:rPr lang="en-US" sz="4400" b="1" dirty="0">
                <a:solidFill>
                  <a:srgbClr val="7030A0"/>
                </a:solidFill>
              </a:rPr>
              <a:t>Deterministic Versus Probabilistic Model</a:t>
            </a:r>
            <a:br>
              <a:rPr lang="en-US" sz="4400" b="1" dirty="0">
                <a:solidFill>
                  <a:srgbClr val="7030A0"/>
                </a:solidFill>
              </a:rPr>
            </a:b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5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811</Words>
  <Application>Microsoft Office PowerPoint</Application>
  <PresentationFormat>Widescreen</PresentationFormat>
  <Paragraphs>93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Nunito</vt:lpstr>
      <vt:lpstr>Times New Roman</vt:lpstr>
      <vt:lpstr>Wingdings</vt:lpstr>
      <vt:lpstr>Office Theme</vt:lpstr>
      <vt:lpstr>Operation Research Credit Hours = 3  by   Dr. Wazir Muhammad Laghari  Email: wazirlaghari@buetk.edu.pk</vt:lpstr>
      <vt:lpstr>PowerPoint Presentation</vt:lpstr>
      <vt:lpstr>Operation Research / Operational Research / Quantitative Techniques for Management / Quantitative Analysis for Management /</vt:lpstr>
      <vt:lpstr>Operation Research  </vt:lpstr>
      <vt:lpstr>PowerPoint Presentation</vt:lpstr>
      <vt:lpstr>Deterministic Versus Probabilistic Model </vt:lpstr>
      <vt:lpstr>Deterministic Versus Probabilistic Model </vt:lpstr>
      <vt:lpstr>Deterministic Versus Probabilistic Model </vt:lpstr>
      <vt:lpstr>Deterministic Versus Probabilistic Model </vt:lpstr>
      <vt:lpstr>Probability (Calculated Guess)</vt:lpstr>
      <vt:lpstr>Observation or Measurement And  Experiment or Random Experiment</vt:lpstr>
      <vt:lpstr>Sample Space</vt:lpstr>
      <vt:lpstr>Example: Flip a coin 3 times. List the sample space.</vt:lpstr>
      <vt:lpstr>Sample Space of 1 Kid in Line {Boy, Girl}</vt:lpstr>
      <vt:lpstr>Example: Flip a coin 4 times. List the sample space.</vt:lpstr>
      <vt:lpstr>Markov Chain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RESEARCH OR OPERATIONAL RESEARCH</dc:title>
  <dc:creator>Wazir laghari</dc:creator>
  <cp:lastModifiedBy>Wazir laghari</cp:lastModifiedBy>
  <cp:revision>31</cp:revision>
  <dcterms:created xsi:type="dcterms:W3CDTF">2020-11-07T06:28:16Z</dcterms:created>
  <dcterms:modified xsi:type="dcterms:W3CDTF">2020-11-07T21:28:42Z</dcterms:modified>
</cp:coreProperties>
</file>