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6" r:id="rId9"/>
    <p:sldId id="267" r:id="rId10"/>
    <p:sldId id="268" r:id="rId11"/>
    <p:sldId id="269" r:id="rId12"/>
    <p:sldId id="270" r:id="rId13"/>
    <p:sldId id="271" r:id="rId14"/>
    <p:sldId id="274" r:id="rId15"/>
    <p:sldId id="273" r:id="rId16"/>
    <p:sldId id="272" r:id="rId1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A7F4-227A-424C-BE02-3562A250DF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E2DB27DC-6D22-48E3-86E0-C00F44017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7D28DFF1-ECF5-4D57-BDC9-4ACD4F20518E}"/>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32674E83-7D5C-4A75-8151-1E4E5454BDF4}"/>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9E7C524-7300-46F4-811B-31BECEB48ACF}"/>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298742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FDC5-874E-4E3D-82BE-3F342F0F7406}"/>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FBBD7892-D72D-47F4-AAC8-5D7604B68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C08AD158-827F-469A-9A33-1B2AAC04A83F}"/>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26C8A4D1-B39D-42C7-9140-2C2D04F7E8C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C133D2A1-CB01-4150-9F7A-3BC3C7C15469}"/>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54070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9FFC4-7B34-4DA7-A06D-6181A395C7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9F6EE405-8188-408C-9B5B-D07EB1087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8C92643-7BBB-436E-B0D6-0C8AD3DDF725}"/>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B631F973-1C6A-428D-9EC5-2EC09ACFE1C8}"/>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C276E1D-2DA3-488B-AB03-A0C834277174}"/>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306517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DF95-4527-4A2C-80E1-7504972806CE}"/>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6ECC6F99-BBAD-4A47-A239-17614A3F06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C7B84BB9-7F5D-4468-82FF-C33B0C614197}"/>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BFC59775-CCF8-4BE4-9675-03B95E1B0E1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31091A4-132B-4EAC-B336-1BE7A15A0FF2}"/>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8980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EFE1-1411-43AB-A476-62317696D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084E1692-689B-45AA-9AC2-31D2EBAAD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7FFE8-5EA8-48FE-AF80-EE6DD7085D6B}"/>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6DC8815C-BB53-4465-9EC9-F7A3E75C5E0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07310C2-AD3A-4A8C-92C7-475964B9CB49}"/>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208267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7FF3-C05E-4198-9BA9-296E84E302B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8B508431-03A5-41EE-A309-BB6E2D6EB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AF17C144-6ECD-4DEE-806A-5CA118771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B14E62BC-244B-4105-A213-655A68FB7673}"/>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6" name="Footer Placeholder 5">
            <a:extLst>
              <a:ext uri="{FF2B5EF4-FFF2-40B4-BE49-F238E27FC236}">
                <a16:creationId xmlns:a16="http://schemas.microsoft.com/office/drawing/2014/main" id="{265AEC19-BFD7-4224-9E52-400B52BE7CA3}"/>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A61A2741-DBA3-4FE7-A77D-265CCBBE49D7}"/>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423144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469E-7382-48F3-A342-583AEB332FD0}"/>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942528EF-A15E-4BF3-B386-C6A64822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E399E-D323-458A-8C56-B6185434F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C7784BDB-A352-44C0-BC14-95EB5C8EB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4D241-BB98-4FAC-AD36-89702E0E4B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987BDC9C-09E2-4437-8CE8-B9629322B4C3}"/>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8" name="Footer Placeholder 7">
            <a:extLst>
              <a:ext uri="{FF2B5EF4-FFF2-40B4-BE49-F238E27FC236}">
                <a16:creationId xmlns:a16="http://schemas.microsoft.com/office/drawing/2014/main" id="{9454B569-CF71-4FE7-91BA-5F47569F8E05}"/>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25680DB1-A666-41CE-A40A-5FC3C04EF328}"/>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199723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F5DB-AE17-43CD-B5DE-EBCF5E49432E}"/>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318B3C8A-6BE3-43E3-B244-B8C7DA25F9B7}"/>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4" name="Footer Placeholder 3">
            <a:extLst>
              <a:ext uri="{FF2B5EF4-FFF2-40B4-BE49-F238E27FC236}">
                <a16:creationId xmlns:a16="http://schemas.microsoft.com/office/drawing/2014/main" id="{55175FFB-3C73-4340-AA16-D58B65929BF7}"/>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3CA20A8E-4237-426D-A275-A878994EC2B1}"/>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426870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F4734-185B-488A-83C8-7000A6CBBC5B}"/>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3" name="Footer Placeholder 2">
            <a:extLst>
              <a:ext uri="{FF2B5EF4-FFF2-40B4-BE49-F238E27FC236}">
                <a16:creationId xmlns:a16="http://schemas.microsoft.com/office/drawing/2014/main" id="{E6256E65-0B01-4612-BB6D-8C01B5A63500}"/>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1CB51EFA-833F-4D34-BD9D-9E8A6BEE1736}"/>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277663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427D-44DF-4CF6-8FB7-571306847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E46BEC8B-C1D0-41C0-B479-CFD00F5EE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A530FFEE-651D-4A95-8BA3-7A503A0B6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2903D-5BC2-4B78-BCA5-21BCE60C4A14}"/>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6" name="Footer Placeholder 5">
            <a:extLst>
              <a:ext uri="{FF2B5EF4-FFF2-40B4-BE49-F238E27FC236}">
                <a16:creationId xmlns:a16="http://schemas.microsoft.com/office/drawing/2014/main" id="{C88E7868-E236-4AF5-A745-D4F23BDED7FE}"/>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E95C2ED8-6DD0-4A23-9DE3-96855DFF41C1}"/>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14203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3E2C-A1B6-4EF7-BCF3-2AE14B9F0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672AF47B-7771-4D15-A37F-25D3F2DBB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B6EB316C-7900-41A2-8677-3D28942CB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06600-49A7-4EE5-B6B0-09A2E965858C}"/>
              </a:ext>
            </a:extLst>
          </p:cNvPr>
          <p:cNvSpPr>
            <a:spLocks noGrp="1"/>
          </p:cNvSpPr>
          <p:nvPr>
            <p:ph type="dt" sz="half" idx="10"/>
          </p:nvPr>
        </p:nvSpPr>
        <p:spPr/>
        <p:txBody>
          <a:bodyPr/>
          <a:lstStyle/>
          <a:p>
            <a:fld id="{01E7EE22-9F9D-483B-B0BF-1DDC5C051D7A}" type="datetimeFigureOut">
              <a:rPr lang="th-TH" smtClean="0"/>
              <a:t>18/12/63</a:t>
            </a:fld>
            <a:endParaRPr lang="th-TH"/>
          </a:p>
        </p:txBody>
      </p:sp>
      <p:sp>
        <p:nvSpPr>
          <p:cNvPr id="6" name="Footer Placeholder 5">
            <a:extLst>
              <a:ext uri="{FF2B5EF4-FFF2-40B4-BE49-F238E27FC236}">
                <a16:creationId xmlns:a16="http://schemas.microsoft.com/office/drawing/2014/main" id="{E3432CE3-4E6A-4E5A-8DE0-7B271F4C64C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2466D18-11C5-412A-AB8C-1C081D204297}"/>
              </a:ext>
            </a:extLst>
          </p:cNvPr>
          <p:cNvSpPr>
            <a:spLocks noGrp="1"/>
          </p:cNvSpPr>
          <p:nvPr>
            <p:ph type="sldNum" sz="quarter" idx="12"/>
          </p:nvPr>
        </p:nvSpPr>
        <p:spPr/>
        <p:txBody>
          <a:bodyPr/>
          <a:lstStyle/>
          <a:p>
            <a:fld id="{1FB20B7C-B818-4178-BDDE-9E4A270ECC69}" type="slidenum">
              <a:rPr lang="th-TH" smtClean="0"/>
              <a:t>‹#›</a:t>
            </a:fld>
            <a:endParaRPr lang="th-TH"/>
          </a:p>
        </p:txBody>
      </p:sp>
    </p:spTree>
    <p:extLst>
      <p:ext uri="{BB962C8B-B14F-4D97-AF65-F5344CB8AC3E}">
        <p14:creationId xmlns:p14="http://schemas.microsoft.com/office/powerpoint/2010/main" val="331057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A28E4-BA3C-43C4-8EC6-1E87C0453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71209037-CD51-43B6-9B74-69E8E5898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D076D6A-0C0B-472A-9EED-551C18B08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7EE22-9F9D-483B-B0BF-1DDC5C051D7A}" type="datetimeFigureOut">
              <a:rPr lang="th-TH" smtClean="0"/>
              <a:t>18/12/63</a:t>
            </a:fld>
            <a:endParaRPr lang="th-TH"/>
          </a:p>
        </p:txBody>
      </p:sp>
      <p:sp>
        <p:nvSpPr>
          <p:cNvPr id="5" name="Footer Placeholder 4">
            <a:extLst>
              <a:ext uri="{FF2B5EF4-FFF2-40B4-BE49-F238E27FC236}">
                <a16:creationId xmlns:a16="http://schemas.microsoft.com/office/drawing/2014/main" id="{6FEF280B-40B3-4C1D-9B8E-29B95D78F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948A14F0-62D2-4FDB-BA64-763985B17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0B7C-B818-4178-BDDE-9E4A270ECC69}" type="slidenum">
              <a:rPr lang="th-TH" smtClean="0"/>
              <a:t>‹#›</a:t>
            </a:fld>
            <a:endParaRPr lang="th-TH"/>
          </a:p>
        </p:txBody>
      </p:sp>
    </p:spTree>
    <p:extLst>
      <p:ext uri="{BB962C8B-B14F-4D97-AF65-F5344CB8AC3E}">
        <p14:creationId xmlns:p14="http://schemas.microsoft.com/office/powerpoint/2010/main" val="374523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etracontech.com/project/design-and-construction-of-civil-works-installation-of-equipment-of-static-var-compensator-svc-at-220-kv-new-kotlakpat-grid-lahor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Unified_power_flow_controller#cite_note-ScienceDirect-2" TargetMode="External"/><Relationship Id="rId13" Type="http://schemas.openxmlformats.org/officeDocument/2006/relationships/hyperlink" Target="https://en.wikipedia.org/wiki/Electrical_reactance" TargetMode="External"/><Relationship Id="rId3" Type="http://schemas.openxmlformats.org/officeDocument/2006/relationships/hyperlink" Target="https://en.wikipedia.org/wiki/Reactive_power" TargetMode="External"/><Relationship Id="rId7" Type="http://schemas.openxmlformats.org/officeDocument/2006/relationships/hyperlink" Target="https://en.wikipedia.org/wiki/FACTS" TargetMode="External"/><Relationship Id="rId12" Type="http://schemas.openxmlformats.org/officeDocument/2006/relationships/hyperlink" Target="https://en.wikipedia.org/wiki/Unified_power_flow_controller#cite_note-IEEE_Journals_&amp;_Magazine_2018-1-3" TargetMode="External"/><Relationship Id="rId2" Type="http://schemas.openxmlformats.org/officeDocument/2006/relationships/hyperlink" Target="https://en.wikipedia.org/wiki/Electricity" TargetMode="External"/><Relationship Id="rId1" Type="http://schemas.openxmlformats.org/officeDocument/2006/relationships/slideLayout" Target="../slideLayouts/slideLayout2.xml"/><Relationship Id="rId6" Type="http://schemas.openxmlformats.org/officeDocument/2006/relationships/hyperlink" Target="https://en.wikipedia.org/wiki/Unified_power_flow_controller#cite_note-IEEE_Journals_&amp;_Magazine_2018-1" TargetMode="External"/><Relationship Id="rId11" Type="http://schemas.openxmlformats.org/officeDocument/2006/relationships/hyperlink" Target="https://en.wikipedia.org/wiki/Static_synchronous_series_compensator" TargetMode="External"/><Relationship Id="rId5" Type="http://schemas.openxmlformats.org/officeDocument/2006/relationships/hyperlink" Target="https://en.wikipedia.org/wiki/Electric_power_transmission" TargetMode="External"/><Relationship Id="rId10" Type="http://schemas.openxmlformats.org/officeDocument/2006/relationships/hyperlink" Target="https://en.wikipedia.org/wiki/STATCOM" TargetMode="External"/><Relationship Id="rId4" Type="http://schemas.openxmlformats.org/officeDocument/2006/relationships/hyperlink" Target="https://en.wikipedia.org/wiki/High-voltage" TargetMode="External"/><Relationship Id="rId9" Type="http://schemas.openxmlformats.org/officeDocument/2006/relationships/hyperlink" Target="https://en.wikipedia.org/wiki/Thyristor" TargetMode="External"/><Relationship Id="rId14" Type="http://schemas.openxmlformats.org/officeDocument/2006/relationships/hyperlink" Target="https://en.wikipedia.org/wiki/Unified_power_flow_controller#cite_note-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5A6876-0A5E-4CDD-B930-98F12811AF56}"/>
              </a:ext>
            </a:extLst>
          </p:cNvPr>
          <p:cNvSpPr>
            <a:spLocks noGrp="1"/>
          </p:cNvSpPr>
          <p:nvPr>
            <p:ph type="subTitle" idx="1"/>
          </p:nvPr>
        </p:nvSpPr>
        <p:spPr>
          <a:xfrm>
            <a:off x="543612" y="1386739"/>
            <a:ext cx="9144000" cy="1655762"/>
          </a:xfrm>
        </p:spPr>
        <p:txBody>
          <a:bodyPr/>
          <a:lstStyle/>
          <a:p>
            <a:endParaRPr lang="th-TH" dirty="0"/>
          </a:p>
        </p:txBody>
      </p:sp>
      <p:pic>
        <p:nvPicPr>
          <p:cNvPr id="5" name="Picture 4">
            <a:extLst>
              <a:ext uri="{FF2B5EF4-FFF2-40B4-BE49-F238E27FC236}">
                <a16:creationId xmlns:a16="http://schemas.microsoft.com/office/drawing/2014/main" id="{460F9ABD-F5C8-4473-A834-21476BCC3D12}"/>
              </a:ext>
            </a:extLst>
          </p:cNvPr>
          <p:cNvPicPr>
            <a:picLocks noChangeAspect="1"/>
          </p:cNvPicPr>
          <p:nvPr/>
        </p:nvPicPr>
        <p:blipFill>
          <a:blip r:embed="rId2"/>
          <a:stretch>
            <a:fillRect/>
          </a:stretch>
        </p:blipFill>
        <p:spPr>
          <a:xfrm>
            <a:off x="2839486" y="271462"/>
            <a:ext cx="8667750" cy="6315075"/>
          </a:xfrm>
          <a:prstGeom prst="rect">
            <a:avLst/>
          </a:prstGeom>
        </p:spPr>
      </p:pic>
    </p:spTree>
    <p:extLst>
      <p:ext uri="{BB962C8B-B14F-4D97-AF65-F5344CB8AC3E}">
        <p14:creationId xmlns:p14="http://schemas.microsoft.com/office/powerpoint/2010/main" val="180746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337053-C493-467B-8C16-DED9EEDE51E5}"/>
              </a:ext>
            </a:extLst>
          </p:cNvPr>
          <p:cNvSpPr txBox="1">
            <a:spLocks/>
          </p:cNvSpPr>
          <p:nvPr/>
        </p:nvSpPr>
        <p:spPr>
          <a:xfrm>
            <a:off x="63374" y="93521"/>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DISADVANTAGES OF UPFC</a:t>
            </a:r>
            <a:endParaRPr lang="th-TH" sz="5400" b="1" dirty="0">
              <a:solidFill>
                <a:srgbClr val="7030A0"/>
              </a:solidFill>
            </a:endParaRPr>
          </a:p>
        </p:txBody>
      </p:sp>
      <p:sp>
        <p:nvSpPr>
          <p:cNvPr id="9" name="TextBox 8">
            <a:extLst>
              <a:ext uri="{FF2B5EF4-FFF2-40B4-BE49-F238E27FC236}">
                <a16:creationId xmlns:a16="http://schemas.microsoft.com/office/drawing/2014/main" id="{F757015E-F871-4984-9B44-A43138DF6901}"/>
              </a:ext>
            </a:extLst>
          </p:cNvPr>
          <p:cNvSpPr txBox="1"/>
          <p:nvPr/>
        </p:nvSpPr>
        <p:spPr>
          <a:xfrm>
            <a:off x="335437" y="715224"/>
            <a:ext cx="11669457" cy="4093428"/>
          </a:xfrm>
          <a:prstGeom prst="rect">
            <a:avLst/>
          </a:prstGeom>
          <a:noFill/>
        </p:spPr>
        <p:txBody>
          <a:bodyPr wrap="square" rtlCol="0">
            <a:spAutoFit/>
          </a:bodyPr>
          <a:lstStyle/>
          <a:p>
            <a:pPr marL="457200" indent="-457200">
              <a:buFont typeface="Wingdings" panose="05000000000000000000" pitchFamily="2" charset="2"/>
              <a:buChar char="q"/>
            </a:pPr>
            <a:r>
              <a:rPr lang="en-US" sz="2000" dirty="0"/>
              <a:t>Two VSCs are required, and VSC especially for the transmission voltage level have very high cost.</a:t>
            </a:r>
          </a:p>
          <a:p>
            <a:pPr marL="457200" indent="-4572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So the total cost of UPFC is higher as compared to other FACTS devices, this cost including all installation costs and energy production costs etc.</a:t>
            </a:r>
          </a:p>
          <a:p>
            <a:pPr marL="457200" indent="-4572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Its cost per KVAR is very high means cost of generation of KVAR is very high.</a:t>
            </a:r>
          </a:p>
          <a:p>
            <a:pPr marL="457200" indent="-4572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There is no competition in UPFC manufacturers and hence procurement, and installation is an exclusive monopoly of the supplier.</a:t>
            </a:r>
          </a:p>
          <a:p>
            <a:pPr marL="457200" indent="-4572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There are only 2 installations of UPFC around the world due to its high cost, as compared of SVC, TCSC, and STATCOM.</a:t>
            </a:r>
          </a:p>
          <a:p>
            <a:endParaRPr lang="th-TH" sz="2000" dirty="0"/>
          </a:p>
        </p:txBody>
      </p:sp>
      <p:pic>
        <p:nvPicPr>
          <p:cNvPr id="11" name="Picture 10">
            <a:extLst>
              <a:ext uri="{FF2B5EF4-FFF2-40B4-BE49-F238E27FC236}">
                <a16:creationId xmlns:a16="http://schemas.microsoft.com/office/drawing/2014/main" id="{173E0893-B8AF-45AC-BF69-3B6D231926A0}"/>
              </a:ext>
            </a:extLst>
          </p:cNvPr>
          <p:cNvPicPr>
            <a:picLocks noChangeAspect="1"/>
          </p:cNvPicPr>
          <p:nvPr/>
        </p:nvPicPr>
        <p:blipFill>
          <a:blip r:embed="rId2"/>
          <a:stretch>
            <a:fillRect/>
          </a:stretch>
        </p:blipFill>
        <p:spPr>
          <a:xfrm>
            <a:off x="3044857" y="4289196"/>
            <a:ext cx="8283479" cy="2353156"/>
          </a:xfrm>
          <a:prstGeom prst="rect">
            <a:avLst/>
          </a:prstGeom>
        </p:spPr>
      </p:pic>
    </p:spTree>
    <p:extLst>
      <p:ext uri="{BB962C8B-B14F-4D97-AF65-F5344CB8AC3E}">
        <p14:creationId xmlns:p14="http://schemas.microsoft.com/office/powerpoint/2010/main" val="49561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EAAD-9922-4BBC-BCFC-093FF300116F}"/>
              </a:ext>
            </a:extLst>
          </p:cNvPr>
          <p:cNvSpPr>
            <a:spLocks noGrp="1"/>
          </p:cNvSpPr>
          <p:nvPr>
            <p:ph type="title"/>
          </p:nvPr>
        </p:nvSpPr>
        <p:spPr>
          <a:xfrm>
            <a:off x="261041" y="162963"/>
            <a:ext cx="11669917" cy="604271"/>
          </a:xfrm>
        </p:spPr>
        <p:txBody>
          <a:bodyPr>
            <a:normAutofit fontScale="90000"/>
          </a:bodyPr>
          <a:lstStyle/>
          <a:p>
            <a:r>
              <a:rPr lang="en-US" sz="2800" b="1" dirty="0">
                <a:solidFill>
                  <a:srgbClr val="7030A0"/>
                </a:solidFill>
              </a:rPr>
              <a:t>INSTALLATION OF SVC COMPENSATOR AT 220 KV NEW KOTLAPAT GRID, LAHORE, PAKISTAN</a:t>
            </a:r>
            <a:endParaRPr lang="th-TH" sz="2800" b="1" dirty="0">
              <a:solidFill>
                <a:srgbClr val="7030A0"/>
              </a:solidFill>
            </a:endParaRPr>
          </a:p>
        </p:txBody>
      </p:sp>
      <p:pic>
        <p:nvPicPr>
          <p:cNvPr id="5" name="Picture 4">
            <a:extLst>
              <a:ext uri="{FF2B5EF4-FFF2-40B4-BE49-F238E27FC236}">
                <a16:creationId xmlns:a16="http://schemas.microsoft.com/office/drawing/2014/main" id="{29024B82-81EB-4919-91B7-1A5C2CC6CD52}"/>
              </a:ext>
            </a:extLst>
          </p:cNvPr>
          <p:cNvPicPr>
            <a:picLocks noChangeAspect="1"/>
          </p:cNvPicPr>
          <p:nvPr/>
        </p:nvPicPr>
        <p:blipFill>
          <a:blip r:embed="rId2"/>
          <a:stretch>
            <a:fillRect/>
          </a:stretch>
        </p:blipFill>
        <p:spPr>
          <a:xfrm>
            <a:off x="5316638" y="1050201"/>
            <a:ext cx="6759175" cy="5368705"/>
          </a:xfrm>
          <a:prstGeom prst="rect">
            <a:avLst/>
          </a:prstGeom>
        </p:spPr>
      </p:pic>
      <p:sp>
        <p:nvSpPr>
          <p:cNvPr id="7" name="TextBox 6">
            <a:extLst>
              <a:ext uri="{FF2B5EF4-FFF2-40B4-BE49-F238E27FC236}">
                <a16:creationId xmlns:a16="http://schemas.microsoft.com/office/drawing/2014/main" id="{3F56A4A8-D55E-46C7-809D-305618B72E79}"/>
              </a:ext>
            </a:extLst>
          </p:cNvPr>
          <p:cNvSpPr txBox="1"/>
          <p:nvPr/>
        </p:nvSpPr>
        <p:spPr>
          <a:xfrm>
            <a:off x="965703" y="6581001"/>
            <a:ext cx="11428491" cy="461665"/>
          </a:xfrm>
          <a:prstGeom prst="rect">
            <a:avLst/>
          </a:prstGeom>
          <a:noFill/>
        </p:spPr>
        <p:txBody>
          <a:bodyPr wrap="square">
            <a:spAutoFit/>
          </a:bodyPr>
          <a:lstStyle/>
          <a:p>
            <a:r>
              <a:rPr lang="en-US" sz="1200" i="1" dirty="0"/>
              <a:t>[1] </a:t>
            </a:r>
            <a:r>
              <a:rPr lang="th-TH" sz="1200" i="1" dirty="0">
                <a:hlinkClick r:id="rId3"/>
              </a:rPr>
              <a:t>https://netracontech.com/project/design-and-construction-of-civil-works-installation-of-equipment-of-static-var-compensator-svc-at-220-kv-new-kotlakpat-grid-lahore/</a:t>
            </a:r>
            <a:endParaRPr lang="th-TH" sz="1200" i="1" dirty="0"/>
          </a:p>
          <a:p>
            <a:r>
              <a:rPr lang="en-US" sz="1200" i="1" dirty="0"/>
              <a:t>[2] https://www.adb.org/sites/default/files/project-document/75883/37192-033-pak-emr-01.pdf</a:t>
            </a:r>
            <a:endParaRPr lang="th-TH" sz="1200" i="1" dirty="0"/>
          </a:p>
        </p:txBody>
      </p:sp>
      <p:sp>
        <p:nvSpPr>
          <p:cNvPr id="9" name="TextBox 8">
            <a:extLst>
              <a:ext uri="{FF2B5EF4-FFF2-40B4-BE49-F238E27FC236}">
                <a16:creationId xmlns:a16="http://schemas.microsoft.com/office/drawing/2014/main" id="{6B6EEB5B-74A3-492A-A5D0-A7F6D5D50F86}"/>
              </a:ext>
            </a:extLst>
          </p:cNvPr>
          <p:cNvSpPr txBox="1"/>
          <p:nvPr/>
        </p:nvSpPr>
        <p:spPr>
          <a:xfrm>
            <a:off x="116187" y="1707065"/>
            <a:ext cx="6097508" cy="3046988"/>
          </a:xfrm>
          <a:prstGeom prst="rect">
            <a:avLst/>
          </a:prstGeom>
          <a:noFill/>
        </p:spPr>
        <p:txBody>
          <a:bodyPr wrap="square">
            <a:spAutoFit/>
          </a:bodyPr>
          <a:lstStyle/>
          <a:p>
            <a:pPr algn="l"/>
            <a:r>
              <a:rPr lang="en-US" sz="1100" b="1" cap="all" dirty="0">
                <a:solidFill>
                  <a:srgbClr val="1F365C"/>
                </a:solidFill>
                <a:effectLst/>
                <a:latin typeface="Open Sans Condensed"/>
              </a:rPr>
              <a:t>DESIGN AND CONSTRUCTION OF CIVIL WORKS, INSTALLATION OF EQUIPMENT OF STATIC VAR COMPENSATOR (SVC) AT 220 KV NEW KOTLAKPAT GRID, LAHORE,</a:t>
            </a:r>
          </a:p>
          <a:p>
            <a:pPr algn="l"/>
            <a:endParaRPr lang="en-US" sz="800" b="1" cap="all" dirty="0">
              <a:solidFill>
                <a:srgbClr val="1F365C"/>
              </a:solidFill>
              <a:effectLst/>
              <a:latin typeface="Open Sans Condensed"/>
            </a:endParaRPr>
          </a:p>
          <a:p>
            <a:r>
              <a:rPr lang="en-US" sz="1800" dirty="0">
                <a:effectLst/>
              </a:rPr>
              <a:t>Equipment : SVC</a:t>
            </a:r>
          </a:p>
          <a:p>
            <a:r>
              <a:rPr lang="en-US" sz="1800" dirty="0">
                <a:effectLst/>
              </a:rPr>
              <a:t>Client: NTDC / ABB</a:t>
            </a:r>
            <a:br>
              <a:rPr lang="en-US" sz="1800" dirty="0">
                <a:effectLst/>
              </a:rPr>
            </a:br>
            <a:r>
              <a:rPr lang="en-US" sz="1800" dirty="0">
                <a:effectLst/>
              </a:rPr>
              <a:t>Time Period: Aug 2013 ~ Mar 2016</a:t>
            </a:r>
          </a:p>
          <a:p>
            <a:r>
              <a:rPr lang="en-US" sz="1800" b="0" dirty="0">
                <a:solidFill>
                  <a:srgbClr val="1F365C"/>
                </a:solidFill>
                <a:effectLst/>
                <a:latin typeface="Open Sans Condensed"/>
              </a:rPr>
              <a:t>Tender No.</a:t>
            </a:r>
          </a:p>
          <a:p>
            <a:r>
              <a:rPr lang="en-US" sz="1800" dirty="0">
                <a:effectLst/>
              </a:rPr>
              <a:t>ADB-14-2009</a:t>
            </a:r>
          </a:p>
          <a:p>
            <a:r>
              <a:rPr lang="en-US" sz="1800" b="0" dirty="0">
                <a:solidFill>
                  <a:srgbClr val="1F365C"/>
                </a:solidFill>
                <a:effectLst/>
                <a:latin typeface="Open Sans Condensed"/>
              </a:rPr>
              <a:t>Consultant</a:t>
            </a:r>
          </a:p>
          <a:p>
            <a:r>
              <a:rPr lang="en-US" sz="1800" dirty="0">
                <a:effectLst/>
              </a:rPr>
              <a:t>—</a:t>
            </a:r>
          </a:p>
          <a:p>
            <a:r>
              <a:rPr lang="en-US" sz="1800" b="0" dirty="0">
                <a:solidFill>
                  <a:srgbClr val="1F365C"/>
                </a:solidFill>
                <a:effectLst/>
                <a:latin typeface="Open Sans Condensed"/>
              </a:rPr>
              <a:t>Contractor</a:t>
            </a:r>
          </a:p>
          <a:p>
            <a:r>
              <a:rPr lang="en-US" sz="1800" dirty="0">
                <a:effectLst/>
              </a:rPr>
              <a:t>ABB(Pvt.) Ltd. Pakistan</a:t>
            </a:r>
          </a:p>
        </p:txBody>
      </p:sp>
      <p:sp>
        <p:nvSpPr>
          <p:cNvPr id="10" name="Rectangle 9">
            <a:extLst>
              <a:ext uri="{FF2B5EF4-FFF2-40B4-BE49-F238E27FC236}">
                <a16:creationId xmlns:a16="http://schemas.microsoft.com/office/drawing/2014/main" id="{FF442C57-C5D4-43E6-BC3F-DD372583F0E6}"/>
              </a:ext>
            </a:extLst>
          </p:cNvPr>
          <p:cNvSpPr/>
          <p:nvPr/>
        </p:nvSpPr>
        <p:spPr>
          <a:xfrm>
            <a:off x="116187" y="1707065"/>
            <a:ext cx="5623710" cy="344387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TextBox 11">
            <a:extLst>
              <a:ext uri="{FF2B5EF4-FFF2-40B4-BE49-F238E27FC236}">
                <a16:creationId xmlns:a16="http://schemas.microsoft.com/office/drawing/2014/main" id="{7CE70838-3EC9-45D3-90B7-C9A843A68ADC}"/>
              </a:ext>
            </a:extLst>
          </p:cNvPr>
          <p:cNvSpPr txBox="1"/>
          <p:nvPr/>
        </p:nvSpPr>
        <p:spPr>
          <a:xfrm>
            <a:off x="391562" y="5173569"/>
            <a:ext cx="4433935" cy="1323439"/>
          </a:xfrm>
          <a:prstGeom prst="rect">
            <a:avLst/>
          </a:prstGeom>
          <a:noFill/>
        </p:spPr>
        <p:txBody>
          <a:bodyPr wrap="square">
            <a:spAutoFit/>
          </a:bodyPr>
          <a:lstStyle/>
          <a:p>
            <a:r>
              <a:rPr lang="en-US" sz="2000" dirty="0"/>
              <a:t>Similarly the subproject namely installation of SVC at Quetta has been deleted from Tranche-II and shifted against future Tranche in MFF</a:t>
            </a:r>
            <a:endParaRPr lang="th-TH" sz="2000" dirty="0"/>
          </a:p>
        </p:txBody>
      </p:sp>
    </p:spTree>
    <p:extLst>
      <p:ext uri="{BB962C8B-B14F-4D97-AF65-F5344CB8AC3E}">
        <p14:creationId xmlns:p14="http://schemas.microsoft.com/office/powerpoint/2010/main" val="17736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96123-EC25-4912-B494-79F4889F2E43}"/>
              </a:ext>
            </a:extLst>
          </p:cNvPr>
          <p:cNvPicPr>
            <a:picLocks noChangeAspect="1"/>
          </p:cNvPicPr>
          <p:nvPr/>
        </p:nvPicPr>
        <p:blipFill>
          <a:blip r:embed="rId2"/>
          <a:stretch>
            <a:fillRect/>
          </a:stretch>
        </p:blipFill>
        <p:spPr>
          <a:xfrm>
            <a:off x="557212" y="642937"/>
            <a:ext cx="11077575" cy="5572125"/>
          </a:xfrm>
          <a:prstGeom prst="rect">
            <a:avLst/>
          </a:prstGeom>
        </p:spPr>
      </p:pic>
    </p:spTree>
    <p:extLst>
      <p:ext uri="{BB962C8B-B14F-4D97-AF65-F5344CB8AC3E}">
        <p14:creationId xmlns:p14="http://schemas.microsoft.com/office/powerpoint/2010/main" val="46923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E518A-CFB1-4E28-9219-FBFD0610EBC6}"/>
              </a:ext>
            </a:extLst>
          </p:cNvPr>
          <p:cNvSpPr txBox="1"/>
          <p:nvPr/>
        </p:nvSpPr>
        <p:spPr>
          <a:xfrm>
            <a:off x="188613" y="824391"/>
            <a:ext cx="11878147" cy="5324535"/>
          </a:xfrm>
          <a:prstGeom prst="rect">
            <a:avLst/>
          </a:prstGeom>
          <a:noFill/>
        </p:spPr>
        <p:txBody>
          <a:bodyPr wrap="square" rtlCol="0">
            <a:spAutoFit/>
          </a:bodyPr>
          <a:lstStyle/>
          <a:p>
            <a:pPr marL="457200" indent="-457200" algn="just">
              <a:buFont typeface="Wingdings" panose="05000000000000000000" pitchFamily="2" charset="2"/>
              <a:buChar char="q"/>
            </a:pPr>
            <a:r>
              <a:rPr lang="en-US" sz="2000" dirty="0"/>
              <a:t>Abbreviation of UPFC is the Unified Power Flow Controller (UPFC).</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It is used for Power Flow purpose, but not used for Power Quality purpose.</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For Power Quality control purpose, we used UPQC (unified power quality conditioner).</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This concept was proposed in 1991.</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The UPFC was devised for the real-time control and dynamic compensation of AC transmission systems.</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It is versatile device because it control the power, it control the phase angle and it control all the solution which you required.</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The UPFC can control, simultaneously or selectively, all the parameters affecting power flow in the transmission line (i.e., voltage, impedance and phase angle).</a:t>
            </a:r>
          </a:p>
          <a:p>
            <a:pPr marL="457200" indent="-457200" algn="just">
              <a:buFont typeface="Wingdings" panose="05000000000000000000" pitchFamily="2" charset="2"/>
              <a:buChar char="q"/>
            </a:pPr>
            <a:endParaRPr lang="en-US" sz="2000" dirty="0"/>
          </a:p>
          <a:p>
            <a:pPr algn="just"/>
            <a:endParaRPr lang="th-TH" sz="2000" dirty="0"/>
          </a:p>
        </p:txBody>
      </p:sp>
      <p:sp>
        <p:nvSpPr>
          <p:cNvPr id="4" name="Title 1">
            <a:extLst>
              <a:ext uri="{FF2B5EF4-FFF2-40B4-BE49-F238E27FC236}">
                <a16:creationId xmlns:a16="http://schemas.microsoft.com/office/drawing/2014/main" id="{9E5127F2-1688-4731-9B69-7C21B13F2B1E}"/>
              </a:ext>
            </a:extLst>
          </p:cNvPr>
          <p:cNvSpPr txBox="1">
            <a:spLocks/>
          </p:cNvSpPr>
          <p:nvPr/>
        </p:nvSpPr>
        <p:spPr>
          <a:xfrm>
            <a:off x="63374" y="93521"/>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UPFC</a:t>
            </a:r>
            <a:endParaRPr lang="th-TH" sz="5400" b="1" dirty="0">
              <a:solidFill>
                <a:srgbClr val="7030A0"/>
              </a:solidFill>
            </a:endParaRPr>
          </a:p>
        </p:txBody>
      </p:sp>
    </p:spTree>
    <p:extLst>
      <p:ext uri="{BB962C8B-B14F-4D97-AF65-F5344CB8AC3E}">
        <p14:creationId xmlns:p14="http://schemas.microsoft.com/office/powerpoint/2010/main" val="399895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E518A-CFB1-4E28-9219-FBFD0610EBC6}"/>
              </a:ext>
            </a:extLst>
          </p:cNvPr>
          <p:cNvSpPr txBox="1"/>
          <p:nvPr/>
        </p:nvSpPr>
        <p:spPr>
          <a:xfrm>
            <a:off x="188613" y="824391"/>
            <a:ext cx="11878147" cy="3170099"/>
          </a:xfrm>
          <a:prstGeom prst="rect">
            <a:avLst/>
          </a:prstGeom>
          <a:noFill/>
        </p:spPr>
        <p:txBody>
          <a:bodyPr wrap="square" rtlCol="0">
            <a:spAutoFit/>
          </a:bodyPr>
          <a:lstStyle/>
          <a:p>
            <a:pPr marL="457200" indent="-457200" algn="just">
              <a:buFont typeface="Wingdings" panose="05000000000000000000" pitchFamily="2" charset="2"/>
              <a:buChar char="q"/>
            </a:pPr>
            <a:r>
              <a:rPr lang="en-US" sz="2000" dirty="0"/>
              <a:t>It can independently control both the real and reactive power flow in the line, because active power cannot be control by the shunt compensation and also series compensation independently cannot control the flow of active and reactive power.</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In UPFC it is possible to decouple the Active and Reactive power. </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r>
              <a:rPr lang="en-US" sz="2000" dirty="0"/>
              <a:t>UPFC is the interconnected FACTS device of STATCOM (Shunt part) with SSSC (Series part).</a:t>
            </a:r>
          </a:p>
          <a:p>
            <a:pPr marL="457200" indent="-457200" algn="just">
              <a:buFont typeface="Wingdings" panose="05000000000000000000" pitchFamily="2" charset="2"/>
              <a:buChar char="q"/>
            </a:pPr>
            <a:endParaRPr lang="en-US" sz="2000" dirty="0"/>
          </a:p>
          <a:p>
            <a:pPr marL="457200" indent="-457200" algn="just">
              <a:buFont typeface="Wingdings" panose="05000000000000000000" pitchFamily="2" charset="2"/>
              <a:buChar char="q"/>
            </a:pPr>
            <a:endParaRPr lang="en-US" sz="2000" dirty="0"/>
          </a:p>
          <a:p>
            <a:pPr algn="just"/>
            <a:endParaRPr lang="th-TH" sz="2000" dirty="0"/>
          </a:p>
        </p:txBody>
      </p:sp>
      <p:sp>
        <p:nvSpPr>
          <p:cNvPr id="4" name="Title 1">
            <a:extLst>
              <a:ext uri="{FF2B5EF4-FFF2-40B4-BE49-F238E27FC236}">
                <a16:creationId xmlns:a16="http://schemas.microsoft.com/office/drawing/2014/main" id="{9E5127F2-1688-4731-9B69-7C21B13F2B1E}"/>
              </a:ext>
            </a:extLst>
          </p:cNvPr>
          <p:cNvSpPr txBox="1">
            <a:spLocks/>
          </p:cNvSpPr>
          <p:nvPr/>
        </p:nvSpPr>
        <p:spPr>
          <a:xfrm>
            <a:off x="63374" y="93521"/>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UPFC</a:t>
            </a:r>
            <a:endParaRPr lang="th-TH" sz="5400" b="1" dirty="0">
              <a:solidFill>
                <a:srgbClr val="7030A0"/>
              </a:solidFill>
            </a:endParaRPr>
          </a:p>
        </p:txBody>
      </p:sp>
    </p:spTree>
    <p:extLst>
      <p:ext uri="{BB962C8B-B14F-4D97-AF65-F5344CB8AC3E}">
        <p14:creationId xmlns:p14="http://schemas.microsoft.com/office/powerpoint/2010/main" val="333161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E518A-CFB1-4E28-9219-FBFD0610EBC6}"/>
              </a:ext>
            </a:extLst>
          </p:cNvPr>
          <p:cNvSpPr txBox="1"/>
          <p:nvPr/>
        </p:nvSpPr>
        <p:spPr>
          <a:xfrm>
            <a:off x="188613" y="824391"/>
            <a:ext cx="11878147" cy="3170099"/>
          </a:xfrm>
          <a:prstGeom prst="rect">
            <a:avLst/>
          </a:prstGeom>
          <a:noFill/>
        </p:spPr>
        <p:txBody>
          <a:bodyPr wrap="square" rtlCol="0">
            <a:spAutoFit/>
          </a:bodyPr>
          <a:lstStyle/>
          <a:p>
            <a:pPr marL="457200" indent="-457200" algn="just">
              <a:buFont typeface="Wingdings" panose="05000000000000000000" pitchFamily="2" charset="2"/>
              <a:buChar char="q"/>
            </a:pPr>
            <a:r>
              <a:rPr lang="en-US" sz="2000" dirty="0"/>
              <a:t>For practical implementation purposes, the UPFC consists of two voltage sourced converters.</a:t>
            </a:r>
          </a:p>
          <a:p>
            <a:pPr marL="457200" indent="-457200" algn="just">
              <a:buFont typeface="Wingdings" panose="05000000000000000000" pitchFamily="2" charset="2"/>
              <a:buChar char="q"/>
            </a:pPr>
            <a:r>
              <a:rPr lang="en-US" sz="2000" dirty="0"/>
              <a:t>It is the back-to-back converters, labeled as “Converter 1” (shunt) and “Converter2” (series) as shown in the Figure, are operated from a common dc link provided by a dc storage capacitor.</a:t>
            </a:r>
          </a:p>
          <a:p>
            <a:pPr marL="457200" indent="-457200" algn="just">
              <a:buFont typeface="Wingdings" panose="05000000000000000000" pitchFamily="2" charset="2"/>
              <a:buChar char="q"/>
            </a:pPr>
            <a:r>
              <a:rPr lang="en-US" sz="2000" dirty="0"/>
              <a:t>This arrangement functions as an ideal ac-to-ac power converter in which the real power can freely flow in either direction between the ac terminal of two converters.</a:t>
            </a:r>
          </a:p>
          <a:p>
            <a:pPr marL="457200" indent="-457200" algn="just">
              <a:buFont typeface="Wingdings" panose="05000000000000000000" pitchFamily="2" charset="2"/>
              <a:buChar char="q"/>
            </a:pPr>
            <a:r>
              <a:rPr lang="en-US" sz="2000" dirty="0"/>
              <a:t>Each converter can independently generate (or absorb) reactive power at its own ac output terminal.</a:t>
            </a:r>
          </a:p>
          <a:p>
            <a:pPr marL="457200" indent="-457200" algn="just">
              <a:buFont typeface="Wingdings" panose="05000000000000000000" pitchFamily="2" charset="2"/>
              <a:buChar char="q"/>
            </a:pPr>
            <a:r>
              <a:rPr lang="en-US" sz="2000" dirty="0"/>
              <a:t>Converter 2 (series) provides the main function of the UPFC by injecting a voltage </a:t>
            </a:r>
            <a:r>
              <a:rPr lang="en-US" sz="2000" dirty="0" err="1"/>
              <a:t>V</a:t>
            </a:r>
            <a:r>
              <a:rPr lang="en-US" sz="2000" baseline="-25000" dirty="0" err="1"/>
              <a:t>pq</a:t>
            </a:r>
            <a:r>
              <a:rPr lang="en-US" sz="2000" dirty="0"/>
              <a:t> with controllable magnitude </a:t>
            </a:r>
            <a:r>
              <a:rPr lang="en-US" sz="2000" dirty="0" err="1"/>
              <a:t>V</a:t>
            </a:r>
            <a:r>
              <a:rPr lang="en-US" sz="2000" baseline="-25000" dirty="0" err="1"/>
              <a:t>pq</a:t>
            </a:r>
            <a:r>
              <a:rPr lang="en-US" sz="2000" baseline="-25000" dirty="0"/>
              <a:t> </a:t>
            </a:r>
            <a:r>
              <a:rPr lang="en-US" sz="2000" dirty="0"/>
              <a:t>and phase angle </a:t>
            </a:r>
            <a:r>
              <a:rPr lang="en-US" sz="2000" dirty="0">
                <a:sym typeface="Symbol" panose="05050102010706020507" pitchFamily="18" charset="2"/>
              </a:rPr>
              <a:t> in series with the line via an insertion transformer.</a:t>
            </a:r>
            <a:endParaRPr lang="en-US" sz="2000" dirty="0"/>
          </a:p>
          <a:p>
            <a:pPr marL="457200" indent="-457200" algn="just">
              <a:buFont typeface="Wingdings" panose="05000000000000000000" pitchFamily="2" charset="2"/>
              <a:buChar char="q"/>
            </a:pPr>
            <a:endParaRPr lang="en-US" sz="2000" dirty="0"/>
          </a:p>
          <a:p>
            <a:pPr algn="just"/>
            <a:endParaRPr lang="th-TH" sz="2000" dirty="0"/>
          </a:p>
        </p:txBody>
      </p:sp>
      <p:sp>
        <p:nvSpPr>
          <p:cNvPr id="4" name="Title 1">
            <a:extLst>
              <a:ext uri="{FF2B5EF4-FFF2-40B4-BE49-F238E27FC236}">
                <a16:creationId xmlns:a16="http://schemas.microsoft.com/office/drawing/2014/main" id="{9E5127F2-1688-4731-9B69-7C21B13F2B1E}"/>
              </a:ext>
            </a:extLst>
          </p:cNvPr>
          <p:cNvSpPr txBox="1">
            <a:spLocks/>
          </p:cNvSpPr>
          <p:nvPr/>
        </p:nvSpPr>
        <p:spPr>
          <a:xfrm>
            <a:off x="63374" y="93521"/>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UPFC</a:t>
            </a:r>
            <a:endParaRPr lang="th-TH" sz="5400" b="1" dirty="0">
              <a:solidFill>
                <a:srgbClr val="7030A0"/>
              </a:solidFill>
            </a:endParaRPr>
          </a:p>
        </p:txBody>
      </p:sp>
      <p:pic>
        <p:nvPicPr>
          <p:cNvPr id="5" name="Picture 4">
            <a:extLst>
              <a:ext uri="{FF2B5EF4-FFF2-40B4-BE49-F238E27FC236}">
                <a16:creationId xmlns:a16="http://schemas.microsoft.com/office/drawing/2014/main" id="{252FF428-D980-469B-9221-6B2C7342AABB}"/>
              </a:ext>
            </a:extLst>
          </p:cNvPr>
          <p:cNvPicPr>
            <a:picLocks noChangeAspect="1"/>
          </p:cNvPicPr>
          <p:nvPr/>
        </p:nvPicPr>
        <p:blipFill>
          <a:blip r:embed="rId2"/>
          <a:stretch>
            <a:fillRect/>
          </a:stretch>
        </p:blipFill>
        <p:spPr>
          <a:xfrm>
            <a:off x="1023042" y="3425145"/>
            <a:ext cx="9746102" cy="2862323"/>
          </a:xfrm>
          <a:prstGeom prst="rect">
            <a:avLst/>
          </a:prstGeom>
        </p:spPr>
      </p:pic>
    </p:spTree>
    <p:extLst>
      <p:ext uri="{BB962C8B-B14F-4D97-AF65-F5344CB8AC3E}">
        <p14:creationId xmlns:p14="http://schemas.microsoft.com/office/powerpoint/2010/main" val="238455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8728-2F5F-44D0-B6AD-2D5588ACFCE4}"/>
              </a:ext>
            </a:extLst>
          </p:cNvPr>
          <p:cNvSpPr>
            <a:spLocks noGrp="1"/>
          </p:cNvSpPr>
          <p:nvPr>
            <p:ph type="title"/>
          </p:nvPr>
        </p:nvSpPr>
        <p:spPr/>
        <p:txBody>
          <a:bodyPr/>
          <a:lstStyle/>
          <a:p>
            <a:pPr algn="ctr"/>
            <a:r>
              <a:rPr lang="en-US" b="1" dirty="0"/>
              <a:t>UPFC</a:t>
            </a:r>
            <a:endParaRPr lang="th-TH" b="1" dirty="0"/>
          </a:p>
        </p:txBody>
      </p:sp>
      <p:sp>
        <p:nvSpPr>
          <p:cNvPr id="3" name="Content Placeholder 2">
            <a:extLst>
              <a:ext uri="{FF2B5EF4-FFF2-40B4-BE49-F238E27FC236}">
                <a16:creationId xmlns:a16="http://schemas.microsoft.com/office/drawing/2014/main" id="{51E6CC2A-18A3-4763-B8D4-1CD7A3FE198B}"/>
              </a:ext>
            </a:extLst>
          </p:cNvPr>
          <p:cNvSpPr>
            <a:spLocks noGrp="1"/>
          </p:cNvSpPr>
          <p:nvPr>
            <p:ph idx="1"/>
          </p:nvPr>
        </p:nvSpPr>
        <p:spPr/>
        <p:txBody>
          <a:bodyPr>
            <a:normAutofit fontScale="55000" lnSpcReduction="20000"/>
          </a:bodyPr>
          <a:lstStyle/>
          <a:p>
            <a:pPr algn="l"/>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unified power flow controller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UPFC</a:t>
            </a:r>
            <a:r>
              <a:rPr lang="en-US" b="0" i="0" dirty="0">
                <a:solidFill>
                  <a:srgbClr val="202122"/>
                </a:solidFill>
                <a:effectLst/>
                <a:latin typeface="Arial" panose="020B0604020202020204" pitchFamily="34" charset="0"/>
              </a:rPr>
              <a:t>) is an </a:t>
            </a:r>
            <a:r>
              <a:rPr lang="en-US" b="0" i="0" u="none" strike="noStrike" dirty="0">
                <a:solidFill>
                  <a:srgbClr val="0B0080"/>
                </a:solidFill>
                <a:effectLst/>
                <a:latin typeface="Arial" panose="020B0604020202020204" pitchFamily="34" charset="0"/>
                <a:hlinkClick r:id="rId2" tooltip="Electricity"/>
              </a:rPr>
              <a:t>electrical</a:t>
            </a:r>
            <a:r>
              <a:rPr lang="en-US" b="0" i="0" dirty="0">
                <a:solidFill>
                  <a:srgbClr val="202122"/>
                </a:solidFill>
                <a:effectLst/>
                <a:latin typeface="Arial" panose="020B0604020202020204" pitchFamily="34" charset="0"/>
              </a:rPr>
              <a:t> device for providing fast-acting </a:t>
            </a:r>
            <a:r>
              <a:rPr lang="en-US" b="0" i="0" u="none" strike="noStrike" dirty="0">
                <a:solidFill>
                  <a:srgbClr val="0B0080"/>
                </a:solidFill>
                <a:effectLst/>
                <a:latin typeface="Arial" panose="020B0604020202020204" pitchFamily="34" charset="0"/>
                <a:hlinkClick r:id="rId3" tooltip="Reactive power"/>
              </a:rPr>
              <a:t>reactive power</a:t>
            </a:r>
            <a:r>
              <a:rPr lang="en-US" b="0" i="0" dirty="0">
                <a:solidFill>
                  <a:srgbClr val="202122"/>
                </a:solidFill>
                <a:effectLst/>
                <a:latin typeface="Arial" panose="020B0604020202020204" pitchFamily="34" charset="0"/>
              </a:rPr>
              <a:t> compensation on </a:t>
            </a:r>
            <a:r>
              <a:rPr lang="en-US" b="0" i="0" u="none" strike="noStrike" dirty="0">
                <a:solidFill>
                  <a:srgbClr val="0B0080"/>
                </a:solidFill>
                <a:effectLst/>
                <a:latin typeface="Arial" panose="020B0604020202020204" pitchFamily="34" charset="0"/>
                <a:hlinkClick r:id="rId4" tooltip="High-voltage"/>
              </a:rPr>
              <a:t>high-voltage</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5" tooltip="Electric power transmission"/>
              </a:rPr>
              <a:t>electricity transmission</a:t>
            </a:r>
            <a:r>
              <a:rPr lang="en-US" b="0" i="0" dirty="0">
                <a:solidFill>
                  <a:srgbClr val="202122"/>
                </a:solidFill>
                <a:effectLst/>
                <a:latin typeface="Arial" panose="020B0604020202020204" pitchFamily="34" charset="0"/>
              </a:rPr>
              <a:t> networks. It uses a pair of three-phase controllable bridges to produce current that is injected into a transmission line using a series transformer.</a:t>
            </a:r>
            <a:r>
              <a:rPr lang="en-US" b="0" i="0" u="none" strike="noStrike" baseline="30000" dirty="0">
                <a:solidFill>
                  <a:srgbClr val="0B0080"/>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controller can control active and reactive power flows in a transmission line.</a:t>
            </a:r>
          </a:p>
          <a:p>
            <a:pPr algn="l"/>
            <a:r>
              <a:rPr lang="en-US" b="0" i="0" dirty="0">
                <a:solidFill>
                  <a:srgbClr val="202122"/>
                </a:solidFill>
                <a:effectLst/>
                <a:latin typeface="Arial" panose="020B0604020202020204" pitchFamily="34" charset="0"/>
              </a:rPr>
              <a:t>Unified Power Flow Controller (UPFC), as a representative of the third generation of </a:t>
            </a:r>
            <a:r>
              <a:rPr lang="en-US" b="0" i="0" u="none" strike="noStrike" dirty="0">
                <a:solidFill>
                  <a:srgbClr val="0B0080"/>
                </a:solidFill>
                <a:effectLst/>
                <a:latin typeface="Arial" panose="020B0604020202020204" pitchFamily="34" charset="0"/>
                <a:hlinkClick r:id="rId7" tooltip="FACTS"/>
              </a:rPr>
              <a:t>FACTS</a:t>
            </a:r>
            <a:r>
              <a:rPr lang="en-US" b="0" i="0" dirty="0">
                <a:solidFill>
                  <a:srgbClr val="202122"/>
                </a:solidFill>
                <a:effectLst/>
                <a:latin typeface="Arial" panose="020B0604020202020204" pitchFamily="34" charset="0"/>
              </a:rPr>
              <a:t> devices, is by far the most comprehensive FACTS device,</a:t>
            </a:r>
            <a:r>
              <a:rPr lang="en-US" b="0" i="0" u="none" strike="noStrike" baseline="30000" dirty="0">
                <a:solidFill>
                  <a:srgbClr val="0B0080"/>
                </a:solidFill>
                <a:effectLst/>
                <a:latin typeface="Arial" panose="020B0604020202020204" pitchFamily="34" charset="0"/>
                <a:hlinkClick r:id="rId8"/>
              </a:rPr>
              <a:t>[2]</a:t>
            </a:r>
            <a:r>
              <a:rPr lang="en-US" b="0" i="0" dirty="0">
                <a:solidFill>
                  <a:srgbClr val="202122"/>
                </a:solidFill>
                <a:effectLst/>
                <a:latin typeface="Arial" panose="020B0604020202020204" pitchFamily="34" charset="0"/>
              </a:rPr>
              <a:t> in power system steady-state it can implement power flow regulation, reasonably controlling line active power and reactive power, improving the transmission capacity of power system, and in power system transient state it can realize fast-acting reactive power compensation, dynamically supporting the voltage at the access point and improving system voltage stability, moreover, it can improve the damping of the system and power angle stability.</a:t>
            </a:r>
          </a:p>
          <a:p>
            <a:pPr algn="l"/>
            <a:r>
              <a:rPr lang="en-US" b="0" i="0" dirty="0">
                <a:solidFill>
                  <a:srgbClr val="202122"/>
                </a:solidFill>
                <a:effectLst/>
                <a:latin typeface="Arial" panose="020B0604020202020204" pitchFamily="34" charset="0"/>
              </a:rPr>
              <a:t>The UPFC uses solid state devices, which provide functional flexibility, generally not attainable by conventional </a:t>
            </a:r>
            <a:r>
              <a:rPr lang="en-US" b="0" i="0" u="none" strike="noStrike" dirty="0">
                <a:solidFill>
                  <a:srgbClr val="0B0080"/>
                </a:solidFill>
                <a:effectLst/>
                <a:latin typeface="Arial" panose="020B0604020202020204" pitchFamily="34" charset="0"/>
                <a:hlinkClick r:id="rId9" tooltip="Thyristor"/>
              </a:rPr>
              <a:t>thyristor</a:t>
            </a:r>
            <a:r>
              <a:rPr lang="en-US" b="0" i="0" dirty="0">
                <a:solidFill>
                  <a:srgbClr val="202122"/>
                </a:solidFill>
                <a:effectLst/>
                <a:latin typeface="Arial" panose="020B0604020202020204" pitchFamily="34" charset="0"/>
              </a:rPr>
              <a:t> controlled systems. The UPFC is a combination of a static synchronous compensator (</a:t>
            </a:r>
            <a:r>
              <a:rPr lang="en-US" b="0" i="0" u="none" strike="noStrike" dirty="0">
                <a:solidFill>
                  <a:srgbClr val="0B0080"/>
                </a:solidFill>
                <a:effectLst/>
                <a:latin typeface="Arial" panose="020B0604020202020204" pitchFamily="34" charset="0"/>
                <a:hlinkClick r:id="rId10" tooltip="STATCOM"/>
              </a:rPr>
              <a:t>STATCOM</a:t>
            </a:r>
            <a:r>
              <a:rPr lang="en-US" b="0" i="0" dirty="0">
                <a:solidFill>
                  <a:srgbClr val="202122"/>
                </a:solidFill>
                <a:effectLst/>
                <a:latin typeface="Arial" panose="020B0604020202020204" pitchFamily="34" charset="0"/>
              </a:rPr>
              <a:t>) and a static synchronous series compensator (</a:t>
            </a:r>
            <a:r>
              <a:rPr lang="en-US" b="0" i="0" u="none" strike="noStrike" dirty="0">
                <a:solidFill>
                  <a:srgbClr val="0B0080"/>
                </a:solidFill>
                <a:effectLst/>
                <a:latin typeface="Arial" panose="020B0604020202020204" pitchFamily="34" charset="0"/>
                <a:hlinkClick r:id="rId11" tooltip="Static synchronous series compensator"/>
              </a:rPr>
              <a:t>SSSC</a:t>
            </a:r>
            <a:r>
              <a:rPr lang="en-US" b="0" i="0" dirty="0">
                <a:solidFill>
                  <a:srgbClr val="202122"/>
                </a:solidFill>
                <a:effectLst/>
                <a:latin typeface="Arial" panose="020B0604020202020204" pitchFamily="34" charset="0"/>
              </a:rPr>
              <a:t>) coupled via a common DC voltage link.</a:t>
            </a:r>
            <a:r>
              <a:rPr lang="en-US" b="0" i="0" u="none" strike="noStrike" baseline="30000" dirty="0">
                <a:solidFill>
                  <a:srgbClr val="0B0080"/>
                </a:solidFill>
                <a:effectLst/>
                <a:latin typeface="Arial" panose="020B0604020202020204" pitchFamily="34" charset="0"/>
                <a:hlinkClick r:id="rId12"/>
              </a:rPr>
              <a:t>[3]</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main advantage of the UPFC is to control the active and reactive power flows in the transmission line. If there are any disturbances or faults in the source side, the UPFC will not work. The UPFC operates only under balanced sine wave source. The controllable parameters of the UPFC are </a:t>
            </a:r>
            <a:r>
              <a:rPr lang="en-US" b="0" i="0" u="none" strike="noStrike" dirty="0">
                <a:solidFill>
                  <a:srgbClr val="0B0080"/>
                </a:solidFill>
                <a:effectLst/>
                <a:latin typeface="Arial" panose="020B0604020202020204" pitchFamily="34" charset="0"/>
                <a:hlinkClick r:id="rId13" tooltip="Electrical reactance"/>
              </a:rPr>
              <a:t>reactance</a:t>
            </a:r>
            <a:r>
              <a:rPr lang="en-US" b="0" i="0" dirty="0">
                <a:solidFill>
                  <a:srgbClr val="202122"/>
                </a:solidFill>
                <a:effectLst/>
                <a:latin typeface="Arial" panose="020B0604020202020204" pitchFamily="34" charset="0"/>
              </a:rPr>
              <a:t> in the line, phase angle and voltage. The UPFC concept was described in 1995 by L. </a:t>
            </a:r>
            <a:r>
              <a:rPr lang="en-US" b="0" i="0" dirty="0" err="1">
                <a:solidFill>
                  <a:srgbClr val="202122"/>
                </a:solidFill>
                <a:effectLst/>
                <a:latin typeface="Arial" panose="020B0604020202020204" pitchFamily="34" charset="0"/>
              </a:rPr>
              <a:t>Gyugyi</a:t>
            </a:r>
            <a:r>
              <a:rPr lang="en-US" b="0" i="0" dirty="0">
                <a:solidFill>
                  <a:srgbClr val="202122"/>
                </a:solidFill>
                <a:effectLst/>
                <a:latin typeface="Arial" panose="020B0604020202020204" pitchFamily="34" charset="0"/>
              </a:rPr>
              <a:t> of Westinghouse.</a:t>
            </a:r>
            <a:r>
              <a:rPr lang="en-US" b="0" i="0" u="none" strike="noStrike" baseline="30000" dirty="0">
                <a:solidFill>
                  <a:srgbClr val="0B0080"/>
                </a:solidFill>
                <a:effectLst/>
                <a:latin typeface="Arial" panose="020B0604020202020204" pitchFamily="34" charset="0"/>
                <a:hlinkClick r:id="rId14"/>
              </a:rPr>
              <a:t>[4]</a:t>
            </a:r>
            <a:r>
              <a:rPr lang="en-US" b="0" i="0" dirty="0">
                <a:solidFill>
                  <a:srgbClr val="202122"/>
                </a:solidFill>
                <a:effectLst/>
                <a:latin typeface="Arial" panose="020B0604020202020204" pitchFamily="34" charset="0"/>
              </a:rPr>
              <a:t> The UPFC allows a secondary but important function such as stability control to suppress power system oscillations improving the transient stability of power system.</a:t>
            </a:r>
          </a:p>
          <a:p>
            <a:endParaRPr lang="th-TH" dirty="0"/>
          </a:p>
        </p:txBody>
      </p:sp>
    </p:spTree>
    <p:extLst>
      <p:ext uri="{BB962C8B-B14F-4D97-AF65-F5344CB8AC3E}">
        <p14:creationId xmlns:p14="http://schemas.microsoft.com/office/powerpoint/2010/main" val="388631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33AA-94DF-4B74-8D23-5C43605A188A}"/>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5A97AFC2-9242-4437-A293-BB45E5B1FF01}"/>
              </a:ext>
            </a:extLst>
          </p:cNvPr>
          <p:cNvSpPr>
            <a:spLocks noGrp="1"/>
          </p:cNvSpPr>
          <p:nvPr>
            <p:ph idx="1"/>
          </p:nvPr>
        </p:nvSpPr>
        <p:spPr/>
        <p:txBody>
          <a:bodyPr/>
          <a:lstStyle/>
          <a:p>
            <a:endParaRPr lang="th-TH"/>
          </a:p>
        </p:txBody>
      </p:sp>
      <p:pic>
        <p:nvPicPr>
          <p:cNvPr id="5" name="Picture 4">
            <a:extLst>
              <a:ext uri="{FF2B5EF4-FFF2-40B4-BE49-F238E27FC236}">
                <a16:creationId xmlns:a16="http://schemas.microsoft.com/office/drawing/2014/main" id="{7D037D78-625B-4EE9-BAC8-3858869AC89B}"/>
              </a:ext>
            </a:extLst>
          </p:cNvPr>
          <p:cNvPicPr>
            <a:picLocks noChangeAspect="1"/>
          </p:cNvPicPr>
          <p:nvPr/>
        </p:nvPicPr>
        <p:blipFill>
          <a:blip r:embed="rId2"/>
          <a:stretch>
            <a:fillRect/>
          </a:stretch>
        </p:blipFill>
        <p:spPr>
          <a:xfrm>
            <a:off x="1319048" y="0"/>
            <a:ext cx="9553903" cy="6858000"/>
          </a:xfrm>
          <a:prstGeom prst="rect">
            <a:avLst/>
          </a:prstGeom>
        </p:spPr>
      </p:pic>
    </p:spTree>
    <p:extLst>
      <p:ext uri="{BB962C8B-B14F-4D97-AF65-F5344CB8AC3E}">
        <p14:creationId xmlns:p14="http://schemas.microsoft.com/office/powerpoint/2010/main" val="107680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FCBF-D109-4D03-894E-A6B1716F8986}"/>
              </a:ext>
            </a:extLst>
          </p:cNvPr>
          <p:cNvSpPr>
            <a:spLocks noGrp="1"/>
          </p:cNvSpPr>
          <p:nvPr>
            <p:ph type="title"/>
          </p:nvPr>
        </p:nvSpPr>
        <p:spPr/>
        <p:txBody>
          <a:bodyPr/>
          <a:lstStyle/>
          <a:p>
            <a:endParaRPr lang="th-TH"/>
          </a:p>
        </p:txBody>
      </p:sp>
      <p:sp>
        <p:nvSpPr>
          <p:cNvPr id="3" name="Content Placeholder 2">
            <a:extLst>
              <a:ext uri="{FF2B5EF4-FFF2-40B4-BE49-F238E27FC236}">
                <a16:creationId xmlns:a16="http://schemas.microsoft.com/office/drawing/2014/main" id="{216DBBBF-50DA-4542-BF0F-7DBDB46A07C5}"/>
              </a:ext>
            </a:extLst>
          </p:cNvPr>
          <p:cNvSpPr>
            <a:spLocks noGrp="1"/>
          </p:cNvSpPr>
          <p:nvPr>
            <p:ph idx="1"/>
          </p:nvPr>
        </p:nvSpPr>
        <p:spPr/>
        <p:txBody>
          <a:bodyPr/>
          <a:lstStyle/>
          <a:p>
            <a:endParaRPr lang="th-TH"/>
          </a:p>
        </p:txBody>
      </p:sp>
      <p:pic>
        <p:nvPicPr>
          <p:cNvPr id="5" name="Picture 4">
            <a:extLst>
              <a:ext uri="{FF2B5EF4-FFF2-40B4-BE49-F238E27FC236}">
                <a16:creationId xmlns:a16="http://schemas.microsoft.com/office/drawing/2014/main" id="{58D923BD-4EF7-4780-BCB6-B168D568F738}"/>
              </a:ext>
            </a:extLst>
          </p:cNvPr>
          <p:cNvPicPr>
            <a:picLocks noChangeAspect="1"/>
          </p:cNvPicPr>
          <p:nvPr/>
        </p:nvPicPr>
        <p:blipFill>
          <a:blip r:embed="rId2"/>
          <a:stretch>
            <a:fillRect/>
          </a:stretch>
        </p:blipFill>
        <p:spPr>
          <a:xfrm>
            <a:off x="2724150" y="142875"/>
            <a:ext cx="6743700" cy="6572250"/>
          </a:xfrm>
          <a:prstGeom prst="rect">
            <a:avLst/>
          </a:prstGeom>
        </p:spPr>
      </p:pic>
    </p:spTree>
    <p:extLst>
      <p:ext uri="{BB962C8B-B14F-4D97-AF65-F5344CB8AC3E}">
        <p14:creationId xmlns:p14="http://schemas.microsoft.com/office/powerpoint/2010/main" val="61556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D3A8B-4930-4D28-B908-6F5CE51DDF04}"/>
              </a:ext>
            </a:extLst>
          </p:cNvPr>
          <p:cNvSpPr>
            <a:spLocks noGrp="1"/>
          </p:cNvSpPr>
          <p:nvPr>
            <p:ph idx="1"/>
          </p:nvPr>
        </p:nvSpPr>
        <p:spPr>
          <a:xfrm>
            <a:off x="204457" y="1001760"/>
            <a:ext cx="10515600" cy="4351338"/>
          </a:xfrm>
        </p:spPr>
        <p:txBody>
          <a:bodyPr/>
          <a:lstStyle/>
          <a:p>
            <a:r>
              <a:rPr lang="en-US" dirty="0"/>
              <a:t>UPFC is a complete compensator.</a:t>
            </a:r>
          </a:p>
          <a:p>
            <a:r>
              <a:rPr lang="en-US" dirty="0"/>
              <a:t>This compensator can function in any of the compensating mode.</a:t>
            </a:r>
            <a:endParaRPr lang="th-TH" dirty="0"/>
          </a:p>
        </p:txBody>
      </p:sp>
      <p:sp>
        <p:nvSpPr>
          <p:cNvPr id="6" name="Title 1">
            <a:extLst>
              <a:ext uri="{FF2B5EF4-FFF2-40B4-BE49-F238E27FC236}">
                <a16:creationId xmlns:a16="http://schemas.microsoft.com/office/drawing/2014/main" id="{71B37A1B-7EAF-4FE4-9CF3-9F513D2240EA}"/>
              </a:ext>
            </a:extLst>
          </p:cNvPr>
          <p:cNvSpPr>
            <a:spLocks noGrp="1"/>
          </p:cNvSpPr>
          <p:nvPr>
            <p:ph type="title"/>
          </p:nvPr>
        </p:nvSpPr>
        <p:spPr>
          <a:xfrm>
            <a:off x="63374" y="238377"/>
            <a:ext cx="12128626" cy="621703"/>
          </a:xfrm>
        </p:spPr>
        <p:txBody>
          <a:bodyPr>
            <a:noAutofit/>
          </a:bodyPr>
          <a:lstStyle/>
          <a:p>
            <a:pPr algn="ctr"/>
            <a:r>
              <a:rPr lang="en-US" sz="5400" b="1" dirty="0">
                <a:solidFill>
                  <a:srgbClr val="7030A0"/>
                </a:solidFill>
              </a:rPr>
              <a:t>UPFC (UNIFIED POWER FLOW CONTROLLER)</a:t>
            </a:r>
            <a:endParaRPr lang="th-TH" sz="5400" b="1" dirty="0">
              <a:solidFill>
                <a:srgbClr val="7030A0"/>
              </a:solidFill>
            </a:endParaRPr>
          </a:p>
        </p:txBody>
      </p:sp>
    </p:spTree>
    <p:extLst>
      <p:ext uri="{BB962C8B-B14F-4D97-AF65-F5344CB8AC3E}">
        <p14:creationId xmlns:p14="http://schemas.microsoft.com/office/powerpoint/2010/main" val="274946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7902-D988-4E30-93F3-482BD81208C7}"/>
              </a:ext>
            </a:extLst>
          </p:cNvPr>
          <p:cNvSpPr>
            <a:spLocks noGrp="1"/>
          </p:cNvSpPr>
          <p:nvPr>
            <p:ph type="title"/>
          </p:nvPr>
        </p:nvSpPr>
        <p:spPr>
          <a:xfrm>
            <a:off x="63374" y="238377"/>
            <a:ext cx="12128626" cy="621703"/>
          </a:xfrm>
        </p:spPr>
        <p:txBody>
          <a:bodyPr>
            <a:noAutofit/>
          </a:bodyPr>
          <a:lstStyle/>
          <a:p>
            <a:pPr algn="ctr"/>
            <a:r>
              <a:rPr lang="en-US" sz="5400" b="1" dirty="0">
                <a:solidFill>
                  <a:srgbClr val="7030A0"/>
                </a:solidFill>
              </a:rPr>
              <a:t>UPFC (UNIFIED POWER FLOW CONTROLLER)</a:t>
            </a:r>
            <a:endParaRPr lang="th-TH" sz="5400" b="1" dirty="0">
              <a:solidFill>
                <a:srgbClr val="7030A0"/>
              </a:solidFill>
            </a:endParaRPr>
          </a:p>
        </p:txBody>
      </p:sp>
      <p:pic>
        <p:nvPicPr>
          <p:cNvPr id="5" name="Picture 4">
            <a:extLst>
              <a:ext uri="{FF2B5EF4-FFF2-40B4-BE49-F238E27FC236}">
                <a16:creationId xmlns:a16="http://schemas.microsoft.com/office/drawing/2014/main" id="{7A977447-E079-4D35-9BD0-73452A190225}"/>
              </a:ext>
            </a:extLst>
          </p:cNvPr>
          <p:cNvPicPr>
            <a:picLocks noChangeAspect="1"/>
          </p:cNvPicPr>
          <p:nvPr/>
        </p:nvPicPr>
        <p:blipFill>
          <a:blip r:embed="rId2"/>
          <a:stretch>
            <a:fillRect/>
          </a:stretch>
        </p:blipFill>
        <p:spPr>
          <a:xfrm>
            <a:off x="4898019" y="1082863"/>
            <a:ext cx="7067550" cy="5543550"/>
          </a:xfrm>
          <a:prstGeom prst="rect">
            <a:avLst/>
          </a:prstGeom>
        </p:spPr>
      </p:pic>
      <p:sp>
        <p:nvSpPr>
          <p:cNvPr id="7" name="TextBox 6">
            <a:extLst>
              <a:ext uri="{FF2B5EF4-FFF2-40B4-BE49-F238E27FC236}">
                <a16:creationId xmlns:a16="http://schemas.microsoft.com/office/drawing/2014/main" id="{620E014C-466D-43B4-AC40-9090684FE88C}"/>
              </a:ext>
            </a:extLst>
          </p:cNvPr>
          <p:cNvSpPr txBox="1"/>
          <p:nvPr/>
        </p:nvSpPr>
        <p:spPr>
          <a:xfrm>
            <a:off x="154004" y="860080"/>
            <a:ext cx="4671588" cy="6247864"/>
          </a:xfrm>
          <a:prstGeom prst="rect">
            <a:avLst/>
          </a:prstGeom>
          <a:noFill/>
        </p:spPr>
        <p:txBody>
          <a:bodyPr wrap="square">
            <a:spAutoFit/>
          </a:bodyPr>
          <a:lstStyle/>
          <a:p>
            <a:pPr marL="285750" indent="-285750">
              <a:buFont typeface="Wingdings" panose="05000000000000000000" pitchFamily="2" charset="2"/>
              <a:buChar char="q"/>
            </a:pPr>
            <a:r>
              <a:rPr lang="en-US" sz="1600" dirty="0"/>
              <a:t>This is one of the major and having unique characteristics that is also named as Unified Power Flow Controller (UPFC).</a:t>
            </a:r>
          </a:p>
          <a:p>
            <a:pPr marL="285750" indent="-285750">
              <a:buFont typeface="Wingdings" panose="05000000000000000000" pitchFamily="2" charset="2"/>
              <a:buChar char="q"/>
            </a:pPr>
            <a:r>
              <a:rPr lang="en-US" sz="1600" dirty="0"/>
              <a:t>It control all the parameters of the Transmission lines which influence the power flow.</a:t>
            </a:r>
          </a:p>
          <a:p>
            <a:pPr marL="285750" indent="-285750">
              <a:buFont typeface="Wingdings" panose="05000000000000000000" pitchFamily="2" charset="2"/>
              <a:buChar char="q"/>
            </a:pPr>
            <a:r>
              <a:rPr lang="en-US" sz="1600" dirty="0"/>
              <a:t>Power flow is influenced by the sending end or receiving end voltage, impedance and angle of the at which the power is flowing through the line.</a:t>
            </a:r>
          </a:p>
          <a:p>
            <a:pPr marL="285750" indent="-285750">
              <a:buFont typeface="Wingdings" panose="05000000000000000000" pitchFamily="2" charset="2"/>
              <a:buChar char="q"/>
            </a:pPr>
            <a:r>
              <a:rPr lang="en-US" sz="1600" dirty="0"/>
              <a:t>It consists of two voltage source converters, it absorb or supply or maintains the voltage independently, the line does not affect the supply or absorb that is the unique characteristics of voltage source converters.</a:t>
            </a:r>
          </a:p>
          <a:p>
            <a:pPr marL="285750" indent="-285750">
              <a:buFont typeface="Wingdings" panose="05000000000000000000" pitchFamily="2" charset="2"/>
              <a:buChar char="q"/>
            </a:pPr>
            <a:r>
              <a:rPr lang="en-US" sz="1600" dirty="0"/>
              <a:t>There are two voltage source converters.</a:t>
            </a:r>
          </a:p>
          <a:p>
            <a:pPr marL="285750" indent="-285750">
              <a:buFont typeface="Wingdings" panose="05000000000000000000" pitchFamily="2" charset="2"/>
              <a:buChar char="q"/>
            </a:pPr>
            <a:r>
              <a:rPr lang="en-US" sz="1600" dirty="0"/>
              <a:t>One is connected in series with T.L through the series TF And other VSC is connected in parallel with by shunt T/F with TL.</a:t>
            </a:r>
          </a:p>
          <a:p>
            <a:pPr marL="285750" indent="-285750">
              <a:buFont typeface="Wingdings" panose="05000000000000000000" pitchFamily="2" charset="2"/>
              <a:buChar char="q"/>
            </a:pPr>
            <a:r>
              <a:rPr lang="en-US" sz="1600" dirty="0"/>
              <a:t>And the DC link of both the voltage source converters are connected by a switch.</a:t>
            </a:r>
          </a:p>
          <a:p>
            <a:pPr marL="285750" indent="-285750">
              <a:buFont typeface="Wingdings" panose="05000000000000000000" pitchFamily="2" charset="2"/>
              <a:buChar char="q"/>
            </a:pPr>
            <a:r>
              <a:rPr lang="en-US" sz="1600" dirty="0"/>
              <a:t>If switch is open than UPFC working independent as STATCOM or it can be working as SSSC.</a:t>
            </a:r>
          </a:p>
          <a:p>
            <a:pPr marL="285750" indent="-285750">
              <a:buFont typeface="Wingdings" panose="05000000000000000000" pitchFamily="2" charset="2"/>
              <a:buChar char="q"/>
            </a:pPr>
            <a:r>
              <a:rPr lang="en-US" sz="1600" dirty="0"/>
              <a:t>If switch is closed than it work as UPFC.</a:t>
            </a:r>
          </a:p>
          <a:p>
            <a:pPr marL="285750" indent="-285750">
              <a:buFont typeface="Wingdings" panose="05000000000000000000" pitchFamily="2" charset="2"/>
              <a:buChar char="q"/>
            </a:pPr>
            <a:r>
              <a:rPr lang="en-US" sz="1600" dirty="0"/>
              <a:t>That is the main advantages of UPFC.</a:t>
            </a:r>
          </a:p>
          <a:p>
            <a:endParaRPr lang="en-US" sz="1600" dirty="0"/>
          </a:p>
          <a:p>
            <a:endParaRPr lang="th-TH" sz="1600" dirty="0"/>
          </a:p>
        </p:txBody>
      </p:sp>
    </p:spTree>
    <p:extLst>
      <p:ext uri="{BB962C8B-B14F-4D97-AF65-F5344CB8AC3E}">
        <p14:creationId xmlns:p14="http://schemas.microsoft.com/office/powerpoint/2010/main" val="233928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D63A2-E4C2-46D3-ADBF-AB5D13CEE539}"/>
              </a:ext>
            </a:extLst>
          </p:cNvPr>
          <p:cNvSpPr>
            <a:spLocks noGrp="1"/>
          </p:cNvSpPr>
          <p:nvPr>
            <p:ph idx="1"/>
          </p:nvPr>
        </p:nvSpPr>
        <p:spPr>
          <a:xfrm>
            <a:off x="127880" y="956492"/>
            <a:ext cx="11936239" cy="5663131"/>
          </a:xfrm>
        </p:spPr>
        <p:txBody>
          <a:bodyPr>
            <a:normAutofit/>
          </a:bodyPr>
          <a:lstStyle/>
          <a:p>
            <a:pPr>
              <a:buFont typeface="Wingdings" panose="05000000000000000000" pitchFamily="2" charset="2"/>
              <a:buChar char="q"/>
            </a:pPr>
            <a:r>
              <a:rPr lang="en-US" sz="2000" dirty="0"/>
              <a:t>UPFC is devised for the </a:t>
            </a:r>
            <a:r>
              <a:rPr lang="en-US" sz="2000" b="1" dirty="0">
                <a:solidFill>
                  <a:schemeClr val="accent2"/>
                </a:solidFill>
              </a:rPr>
              <a:t>Real-Time control </a:t>
            </a:r>
            <a:r>
              <a:rPr lang="en-US" sz="2000" dirty="0"/>
              <a:t>and dynamic compensation of AC transmission system.</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Also, it is capable of capable of controlling all the parameters that effect power flow.</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The parameters which effect the power flow are voltage, angle and impedance of the T.L (</a:t>
            </a:r>
            <a:r>
              <a:rPr lang="en-US" sz="2000" b="1" dirty="0">
                <a:solidFill>
                  <a:schemeClr val="accent2"/>
                </a:solidFill>
              </a:rPr>
              <a:t>V, </a:t>
            </a:r>
            <a:r>
              <a:rPr lang="en-US" sz="2000" b="1" dirty="0">
                <a:solidFill>
                  <a:schemeClr val="accent2"/>
                </a:solidFill>
                <a:sym typeface="Symbol" panose="05050102010706020507" pitchFamily="18" charset="2"/>
              </a:rPr>
              <a:t>, X</a:t>
            </a:r>
            <a:r>
              <a:rPr lang="en-US" sz="2000" dirty="0"/>
              <a:t>) either </a:t>
            </a:r>
            <a:r>
              <a:rPr lang="en-US" sz="2000" b="1" dirty="0">
                <a:solidFill>
                  <a:schemeClr val="accent2"/>
                </a:solidFill>
              </a:rPr>
              <a:t>simultaneously or selectively.</a:t>
            </a:r>
          </a:p>
          <a:p>
            <a:pPr>
              <a:buFont typeface="Wingdings" panose="05000000000000000000" pitchFamily="2" charset="2"/>
              <a:buChar char="q"/>
            </a:pPr>
            <a:endParaRPr lang="en-US" sz="2000" dirty="0">
              <a:solidFill>
                <a:schemeClr val="accent2"/>
              </a:solidFill>
            </a:endParaRPr>
          </a:p>
          <a:p>
            <a:pPr>
              <a:buFont typeface="Wingdings" panose="05000000000000000000" pitchFamily="2" charset="2"/>
              <a:buChar char="q"/>
            </a:pPr>
            <a:r>
              <a:rPr lang="en-US" sz="2000" dirty="0"/>
              <a:t>Simultaneously or selectively means you can control the voltage and angle simultaneously or if you want to control only the angle control that.</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OR you control all three parameters simultaneously.</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Earlier FACTS devices like TCSC or SVC they could only control X (Impedance ), voltage parameter is controlled by STATCOM and Angle parameter is controlled by Series compensator, but UPFC has the characteristics to control all the three parameters simultaneously or independently. </a:t>
            </a:r>
            <a:endParaRPr lang="th-TH" sz="2000" dirty="0"/>
          </a:p>
          <a:p>
            <a:pPr>
              <a:buFont typeface="Wingdings" panose="05000000000000000000" pitchFamily="2" charset="2"/>
              <a:buChar char="q"/>
            </a:pPr>
            <a:endParaRPr lang="en-US" sz="2000" dirty="0"/>
          </a:p>
          <a:p>
            <a:pPr>
              <a:buFont typeface="Wingdings" panose="05000000000000000000" pitchFamily="2" charset="2"/>
              <a:buChar char="q"/>
            </a:pPr>
            <a:endParaRPr lang="th-TH" sz="2000" dirty="0"/>
          </a:p>
          <a:p>
            <a:pPr marL="0" indent="0">
              <a:buNone/>
            </a:pPr>
            <a:endParaRPr lang="th-TH" sz="2000" dirty="0"/>
          </a:p>
        </p:txBody>
      </p:sp>
      <p:sp>
        <p:nvSpPr>
          <p:cNvPr id="4" name="Title 1">
            <a:extLst>
              <a:ext uri="{FF2B5EF4-FFF2-40B4-BE49-F238E27FC236}">
                <a16:creationId xmlns:a16="http://schemas.microsoft.com/office/drawing/2014/main" id="{36895059-FA3E-4A6C-A1A2-BE91F3865A5D}"/>
              </a:ext>
            </a:extLst>
          </p:cNvPr>
          <p:cNvSpPr txBox="1">
            <a:spLocks/>
          </p:cNvSpPr>
          <p:nvPr/>
        </p:nvSpPr>
        <p:spPr>
          <a:xfrm>
            <a:off x="63374" y="238377"/>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ADVANTAGES OF UPFC</a:t>
            </a:r>
            <a:endParaRPr lang="th-TH" sz="5400" b="1" dirty="0">
              <a:solidFill>
                <a:srgbClr val="7030A0"/>
              </a:solidFill>
            </a:endParaRPr>
          </a:p>
        </p:txBody>
      </p:sp>
    </p:spTree>
    <p:extLst>
      <p:ext uri="{BB962C8B-B14F-4D97-AF65-F5344CB8AC3E}">
        <p14:creationId xmlns:p14="http://schemas.microsoft.com/office/powerpoint/2010/main" val="43738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BEE8-84C2-4F86-ACCF-73428CEA72FE}"/>
              </a:ext>
            </a:extLst>
          </p:cNvPr>
          <p:cNvSpPr>
            <a:spLocks noGrp="1"/>
          </p:cNvSpPr>
          <p:nvPr>
            <p:ph idx="1"/>
          </p:nvPr>
        </p:nvSpPr>
        <p:spPr>
          <a:xfrm>
            <a:off x="150137" y="860079"/>
            <a:ext cx="10515600" cy="5759543"/>
          </a:xfrm>
        </p:spPr>
        <p:txBody>
          <a:bodyPr/>
          <a:lstStyle/>
          <a:p>
            <a:pPr>
              <a:buFont typeface="Wingdings" panose="05000000000000000000" pitchFamily="2" charset="2"/>
              <a:buChar char="q"/>
            </a:pPr>
            <a:r>
              <a:rPr lang="en-US" dirty="0"/>
              <a:t>It has the unique feature of injecting voltage </a:t>
            </a:r>
            <a:r>
              <a:rPr lang="en-US" b="1" dirty="0">
                <a:solidFill>
                  <a:schemeClr val="accent2"/>
                </a:solidFill>
              </a:rPr>
              <a:t>at any phase angle.</a:t>
            </a:r>
            <a:r>
              <a:rPr lang="en-US" dirty="0"/>
              <a:t> In case of Impedance based FACTS we can add or inject the voltage at the quadrature or in phase.</a:t>
            </a:r>
          </a:p>
          <a:p>
            <a:pPr>
              <a:buFont typeface="Wingdings" panose="05000000000000000000" pitchFamily="2" charset="2"/>
              <a:buChar char="q"/>
            </a:pPr>
            <a:endParaRPr lang="en-US" dirty="0"/>
          </a:p>
          <a:p>
            <a:pPr>
              <a:buFont typeface="Wingdings" panose="05000000000000000000" pitchFamily="2" charset="2"/>
              <a:buChar char="q"/>
            </a:pPr>
            <a:r>
              <a:rPr lang="en-US" dirty="0"/>
              <a:t>But in UPFC inject the voltage at any phase angle from 0 to 360 degree.</a:t>
            </a:r>
          </a:p>
          <a:p>
            <a:pPr>
              <a:buFont typeface="Wingdings" panose="05000000000000000000" pitchFamily="2" charset="2"/>
              <a:buChar char="q"/>
            </a:pPr>
            <a:endParaRPr lang="en-US" dirty="0"/>
          </a:p>
          <a:p>
            <a:pPr>
              <a:buFont typeface="Wingdings" panose="05000000000000000000" pitchFamily="2" charset="2"/>
              <a:buChar char="q"/>
            </a:pPr>
            <a:r>
              <a:rPr lang="en-US" dirty="0"/>
              <a:t>It can independently control real power, but earlier technique you know real power always flow with reactive power.</a:t>
            </a:r>
          </a:p>
          <a:p>
            <a:pPr>
              <a:buFont typeface="Wingdings" panose="05000000000000000000" pitchFamily="2" charset="2"/>
              <a:buChar char="q"/>
            </a:pPr>
            <a:endParaRPr lang="en-US" dirty="0"/>
          </a:p>
          <a:p>
            <a:pPr>
              <a:buFont typeface="Wingdings" panose="05000000000000000000" pitchFamily="2" charset="2"/>
              <a:buChar char="q"/>
            </a:pPr>
            <a:r>
              <a:rPr lang="en-US" dirty="0"/>
              <a:t>With DC common link open, it can be operated as SSSC or STATCOM independently.</a:t>
            </a:r>
            <a:endParaRPr lang="th-TH" dirty="0"/>
          </a:p>
        </p:txBody>
      </p:sp>
      <p:sp>
        <p:nvSpPr>
          <p:cNvPr id="6" name="Title 1">
            <a:extLst>
              <a:ext uri="{FF2B5EF4-FFF2-40B4-BE49-F238E27FC236}">
                <a16:creationId xmlns:a16="http://schemas.microsoft.com/office/drawing/2014/main" id="{77DCFE4A-D21C-4FEC-8297-2B252ADFD155}"/>
              </a:ext>
            </a:extLst>
          </p:cNvPr>
          <p:cNvSpPr txBox="1">
            <a:spLocks/>
          </p:cNvSpPr>
          <p:nvPr/>
        </p:nvSpPr>
        <p:spPr>
          <a:xfrm>
            <a:off x="63374" y="238377"/>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ADVANTAGES OF UPFC</a:t>
            </a:r>
            <a:endParaRPr lang="th-TH" sz="5400" b="1" dirty="0">
              <a:solidFill>
                <a:srgbClr val="7030A0"/>
              </a:solidFill>
            </a:endParaRPr>
          </a:p>
        </p:txBody>
      </p:sp>
    </p:spTree>
    <p:extLst>
      <p:ext uri="{BB962C8B-B14F-4D97-AF65-F5344CB8AC3E}">
        <p14:creationId xmlns:p14="http://schemas.microsoft.com/office/powerpoint/2010/main" val="165902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54E21-EBD8-427E-9EB2-7191DC37138D}"/>
              </a:ext>
            </a:extLst>
          </p:cNvPr>
          <p:cNvSpPr>
            <a:spLocks noGrp="1"/>
          </p:cNvSpPr>
          <p:nvPr>
            <p:ph idx="1"/>
          </p:nvPr>
        </p:nvSpPr>
        <p:spPr>
          <a:xfrm>
            <a:off x="177297" y="956491"/>
            <a:ext cx="11700850" cy="5815501"/>
          </a:xfrm>
        </p:spPr>
        <p:txBody>
          <a:bodyPr>
            <a:normAutofit lnSpcReduction="10000"/>
          </a:bodyPr>
          <a:lstStyle/>
          <a:p>
            <a:pPr algn="just">
              <a:buFont typeface="Wingdings" panose="05000000000000000000" pitchFamily="2" charset="2"/>
              <a:buChar char="q"/>
            </a:pPr>
            <a:r>
              <a:rPr lang="en-US" dirty="0"/>
              <a:t>Voltage regulation can be achieved continuously with variable in-phase and anti-phase voltage injection.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Reactive power control can be achieved by injecting series voltage in-quadrature with line current, equivalent to capacitive or inductive impedance compensation.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Phase Angle Regulation can be achieved by injecting series voltage with the desired phase angle, without changing the magnitude of the line voltage.</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Separate source/sink is not required for real power exchange, so real power can be exchange or it can be supplied or it can be absorbed if you have a voltage source.</a:t>
            </a:r>
            <a:endParaRPr lang="th-TH" dirty="0"/>
          </a:p>
        </p:txBody>
      </p:sp>
      <p:sp>
        <p:nvSpPr>
          <p:cNvPr id="4" name="Title 1">
            <a:extLst>
              <a:ext uri="{FF2B5EF4-FFF2-40B4-BE49-F238E27FC236}">
                <a16:creationId xmlns:a16="http://schemas.microsoft.com/office/drawing/2014/main" id="{88DB7362-0D5D-42A9-ABB8-1394D9D14EEC}"/>
              </a:ext>
            </a:extLst>
          </p:cNvPr>
          <p:cNvSpPr txBox="1">
            <a:spLocks/>
          </p:cNvSpPr>
          <p:nvPr/>
        </p:nvSpPr>
        <p:spPr>
          <a:xfrm>
            <a:off x="63374" y="238377"/>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ADVANTAGES OF UPFC</a:t>
            </a:r>
            <a:endParaRPr lang="th-TH" sz="5400" b="1" dirty="0">
              <a:solidFill>
                <a:srgbClr val="7030A0"/>
              </a:solidFill>
            </a:endParaRPr>
          </a:p>
        </p:txBody>
      </p:sp>
    </p:spTree>
    <p:extLst>
      <p:ext uri="{BB962C8B-B14F-4D97-AF65-F5344CB8AC3E}">
        <p14:creationId xmlns:p14="http://schemas.microsoft.com/office/powerpoint/2010/main" val="391398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09D17-D11C-40F5-AEF9-A15DC60C578B}"/>
              </a:ext>
            </a:extLst>
          </p:cNvPr>
          <p:cNvSpPr>
            <a:spLocks noGrp="1"/>
          </p:cNvSpPr>
          <p:nvPr>
            <p:ph idx="1"/>
          </p:nvPr>
        </p:nvSpPr>
        <p:spPr>
          <a:xfrm>
            <a:off x="234885" y="1052627"/>
            <a:ext cx="11756010" cy="4351338"/>
          </a:xfrm>
        </p:spPr>
        <p:txBody>
          <a:bodyPr/>
          <a:lstStyle/>
          <a:p>
            <a:r>
              <a:rPr lang="en-US" dirty="0"/>
              <a:t>Two VSC are connected back-to-back operated from a common DC link provided by a storage capacitor (ac-to-ac converter)</a:t>
            </a:r>
            <a:endParaRPr lang="th-TH" dirty="0"/>
          </a:p>
        </p:txBody>
      </p:sp>
      <p:sp>
        <p:nvSpPr>
          <p:cNvPr id="4" name="Title 1">
            <a:extLst>
              <a:ext uri="{FF2B5EF4-FFF2-40B4-BE49-F238E27FC236}">
                <a16:creationId xmlns:a16="http://schemas.microsoft.com/office/drawing/2014/main" id="{5A9C2522-49B8-4868-AB5A-E7F4F543B900}"/>
              </a:ext>
            </a:extLst>
          </p:cNvPr>
          <p:cNvSpPr txBox="1">
            <a:spLocks/>
          </p:cNvSpPr>
          <p:nvPr/>
        </p:nvSpPr>
        <p:spPr>
          <a:xfrm>
            <a:off x="63374" y="238377"/>
            <a:ext cx="12128626" cy="621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7030A0"/>
                </a:solidFill>
              </a:rPr>
              <a:t>WORKING PRINCIPLE OF UPFC</a:t>
            </a:r>
            <a:endParaRPr lang="th-TH" sz="5400" b="1" dirty="0">
              <a:solidFill>
                <a:srgbClr val="7030A0"/>
              </a:solidFill>
            </a:endParaRPr>
          </a:p>
        </p:txBody>
      </p:sp>
      <p:pic>
        <p:nvPicPr>
          <p:cNvPr id="6" name="Picture 5">
            <a:extLst>
              <a:ext uri="{FF2B5EF4-FFF2-40B4-BE49-F238E27FC236}">
                <a16:creationId xmlns:a16="http://schemas.microsoft.com/office/drawing/2014/main" id="{1C17ACD2-BE68-4AED-9E66-2ACB47BA7795}"/>
              </a:ext>
            </a:extLst>
          </p:cNvPr>
          <p:cNvPicPr>
            <a:picLocks noChangeAspect="1"/>
          </p:cNvPicPr>
          <p:nvPr/>
        </p:nvPicPr>
        <p:blipFill>
          <a:blip r:embed="rId2"/>
          <a:stretch>
            <a:fillRect/>
          </a:stretch>
        </p:blipFill>
        <p:spPr>
          <a:xfrm>
            <a:off x="433387" y="2318994"/>
            <a:ext cx="11325225" cy="4081806"/>
          </a:xfrm>
          <a:prstGeom prst="rect">
            <a:avLst/>
          </a:prstGeom>
        </p:spPr>
      </p:pic>
    </p:spTree>
    <p:extLst>
      <p:ext uri="{BB962C8B-B14F-4D97-AF65-F5344CB8AC3E}">
        <p14:creationId xmlns:p14="http://schemas.microsoft.com/office/powerpoint/2010/main" val="2802873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1470</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Open Sans Condensed</vt:lpstr>
      <vt:lpstr>Wingdings</vt:lpstr>
      <vt:lpstr>Office Theme</vt:lpstr>
      <vt:lpstr>PowerPoint Presentation</vt:lpstr>
      <vt:lpstr>PowerPoint Presentation</vt:lpstr>
      <vt:lpstr>PowerPoint Presentation</vt:lpstr>
      <vt:lpstr>UPFC (UNIFIED POWER FLOW CONTROLLER)</vt:lpstr>
      <vt:lpstr>UPFC (UNIFIED POWER FLOW CONTROLLER)</vt:lpstr>
      <vt:lpstr>PowerPoint Presentation</vt:lpstr>
      <vt:lpstr>PowerPoint Presentation</vt:lpstr>
      <vt:lpstr>PowerPoint Presentation</vt:lpstr>
      <vt:lpstr>PowerPoint Presentation</vt:lpstr>
      <vt:lpstr>PowerPoint Presentation</vt:lpstr>
      <vt:lpstr>INSTALLATION OF SVC COMPENSATOR AT 220 KV NEW KOTLAPAT GRID, LAHORE, PAKISTAN</vt:lpstr>
      <vt:lpstr>PowerPoint Presentation</vt:lpstr>
      <vt:lpstr>PowerPoint Presentation</vt:lpstr>
      <vt:lpstr>PowerPoint Presentation</vt:lpstr>
      <vt:lpstr>PowerPoint Presentation</vt:lpstr>
      <vt:lpstr>UPFC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Wazir laghari</dc:creator>
  <cp:lastModifiedBy>Wazir laghari</cp:lastModifiedBy>
  <cp:revision>24</cp:revision>
  <dcterms:created xsi:type="dcterms:W3CDTF">2020-12-16T23:04:27Z</dcterms:created>
  <dcterms:modified xsi:type="dcterms:W3CDTF">2020-12-18T13:23:23Z</dcterms:modified>
</cp:coreProperties>
</file>