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5" r:id="rId2"/>
    <p:sldId id="446" r:id="rId3"/>
    <p:sldId id="256" r:id="rId4"/>
    <p:sldId id="447" r:id="rId5"/>
    <p:sldId id="275" r:id="rId6"/>
    <p:sldId id="286" r:id="rId7"/>
    <p:sldId id="285" r:id="rId8"/>
    <p:sldId id="284" r:id="rId9"/>
    <p:sldId id="294" r:id="rId10"/>
    <p:sldId id="295" r:id="rId11"/>
    <p:sldId id="266" r:id="rId12"/>
    <p:sldId id="297" r:id="rId13"/>
    <p:sldId id="300" r:id="rId14"/>
    <p:sldId id="298" r:id="rId15"/>
    <p:sldId id="299" r:id="rId16"/>
    <p:sldId id="265" r:id="rId17"/>
    <p:sldId id="262" r:id="rId18"/>
    <p:sldId id="449" r:id="rId19"/>
    <p:sldId id="451" r:id="rId20"/>
    <p:sldId id="452" r:id="rId21"/>
    <p:sldId id="453" r:id="rId22"/>
    <p:sldId id="454" r:id="rId23"/>
    <p:sldId id="456" r:id="rId24"/>
    <p:sldId id="458" r:id="rId25"/>
    <p:sldId id="469" r:id="rId26"/>
    <p:sldId id="457" r:id="rId27"/>
    <p:sldId id="460" r:id="rId28"/>
    <p:sldId id="471" r:id="rId29"/>
    <p:sldId id="470" r:id="rId30"/>
    <p:sldId id="455" r:id="rId3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4:46:31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0,'0'1646,"0"-1626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DC9B-471E-48C0-BA12-AA0BA610B0A0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D6B4-66E8-4185-973C-DDD0EFBF1F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6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8169-63D2-4C8F-8B83-3A575021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C134B-9B60-46CA-B0A6-4ED5EC0F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7F5-0300-419F-BF86-6CD6A17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F95BF-AB52-40D4-91C8-2F95A62F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3576-BD21-409B-B6F7-18341A6F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53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B25-A9C0-4E7A-A71D-F767A08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B10F-960D-44B6-93A8-01B1B63E5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BB00-A811-4435-B41A-6A58F89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815-B46F-4C15-A924-C96B7A43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7240-4019-4729-9088-B8F1AE8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7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29194-E522-4DD4-BCE2-9F22FE62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AE4B-6B6F-4BDE-95F2-976D38B4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318-F2F9-49E8-BBDC-97FB77A4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B968-7575-4ECD-8782-56AFFF8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B3F7-2366-4D90-B498-F1E451F4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0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A97-2700-4B2B-8D06-16EE122A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3A74-C66B-49C7-AED2-DEE007EB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2E3A-C0D2-49B0-A4C6-4D437236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240A-2902-49EF-BDE5-F655B6F5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F4DD-01A2-4119-8CA9-77B3055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7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699-6A46-4501-A904-1C7840B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5DC9-38A3-4F0D-8C2C-5309D9A6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6379-BD86-40ED-82B9-852992E4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6BDE-3B7F-40BC-9366-5B59E11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E07B-3220-44B3-8715-76D9265E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34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C485-BCDC-4BA4-A9E2-D2D1D1F2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4056-7D05-4DC1-99AA-9925C398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9363-722E-4672-8F50-8E9EE542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316E8-B9EF-4E62-9949-477F8E7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780E-4124-4759-9901-8CD460B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2449-7AEE-4073-8244-52EE702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8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0DA0-21EC-46B4-BB12-A9458D45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E735-2411-40CD-9D19-7B3B0D87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0969-F3B0-4D73-A539-9C98FFE8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A9EF-8EBF-40AC-AC0F-92BEDDB2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61AF1-1BC4-4B8C-A28F-E44FBE669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C53AB-89C5-4660-8BA5-1530E8A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983B0-3F1F-450E-9F02-8E1AFA4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822E3-A84C-4D36-A866-AD02A35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9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0172-9E51-483C-BDB7-9EDCCFB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1B76-FC51-4D6D-8B7E-927024D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632A-E8FB-43EF-8014-53E42CC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A672-B2EC-4F43-8320-D237722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7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6C93F-A95C-4788-B7AB-75CA62BD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CE296-26BF-47F8-9759-5E74DEA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ADEA-5A2C-4276-A3DF-B382EC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6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9BD5-39FE-4516-A431-7B1F438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990A-BFEE-4ACC-9C74-48082E28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3D3B-8276-4E3D-AD08-1804676C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7E18-F28C-49BC-AEA1-4895263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0F99-3AE4-430F-AE63-5435E14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C3E6-9D5F-4436-A19B-4712C63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48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5A7-2BB6-4F2D-A672-CF513104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9046-F5C5-45BA-815D-009EB7CE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5046-F44C-426B-9DB5-DA1389E4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6395-7E8B-455C-AEE1-7B1C4A4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F073-9E7C-42D3-92B1-BDAC085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1E8E-9899-4ED9-8FC7-E162B79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1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D3EC-45BF-4FD5-8741-BB194FB4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67B5-ACB6-43A2-8414-7DDBDC4C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F540-318A-4C7F-9286-630A78601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F87C-95EE-474C-9F00-C4E6B588EA28}" type="datetimeFigureOut">
              <a:rPr lang="th-TH" smtClean="0"/>
              <a:t>24/09/64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1F4-4E80-43D9-A95C-4007C452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F2-55D9-49F2-8DBB-DA416471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4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10.png"/><Relationship Id="rId4" Type="http://schemas.openxmlformats.org/officeDocument/2006/relationships/image" Target="../media/image3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0" Type="http://schemas.openxmlformats.org/officeDocument/2006/relationships/image" Target="../media/image3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 Research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3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Engineering 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</a:p>
        </p:txBody>
      </p:sp>
    </p:spTree>
    <p:extLst>
      <p:ext uri="{BB962C8B-B14F-4D97-AF65-F5344CB8AC3E}">
        <p14:creationId xmlns:p14="http://schemas.microsoft.com/office/powerpoint/2010/main" val="26312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6FB3-0C58-4A62-A513-8337DC9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3" y="135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Observation or Measurement And </a:t>
            </a:r>
            <a:br>
              <a:rPr lang="en-US" b="1" dirty="0"/>
            </a:br>
            <a:r>
              <a:rPr lang="en-US" b="1" dirty="0"/>
              <a:t>Experiment or Random Experiment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9445-4E75-46B1-9B22-1F9ABB66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" y="1545579"/>
            <a:ext cx="11953412" cy="3274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Suppose a coin is tossed once and the up face is recorded. The recorded is called an observation or measurement.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process of making observation is called an Experiment.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Tossing a coin, rolling a die and drawing a card from a deck are all examples of random experiments.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4B33-360C-48E5-8084-B6C7CBA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1" y="4660695"/>
            <a:ext cx="2657475" cy="2061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64265-AC7A-4A3E-878A-8E5DE3D1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20" y="4660695"/>
            <a:ext cx="3002819" cy="2061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0211-551D-427E-99A7-7554F427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97" y="5248620"/>
            <a:ext cx="2351832" cy="12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761D-5696-405E-AF30-65C333B8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0" y="114272"/>
            <a:ext cx="10515600" cy="6463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Experiment , Trial And Outcome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AA2B7-D5BE-4939-BE70-3E7988FA2E7C}"/>
              </a:ext>
            </a:extLst>
          </p:cNvPr>
          <p:cNvSpPr txBox="1"/>
          <p:nvPr/>
        </p:nvSpPr>
        <p:spPr>
          <a:xfrm>
            <a:off x="202048" y="760651"/>
            <a:ext cx="11989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is any action, process or phenomenon whose result (outcome) is subject to uncertainty is called an Experiment.</a:t>
            </a:r>
          </a:p>
          <a:p>
            <a:endParaRPr lang="en-US" dirty="0"/>
          </a:p>
          <a:p>
            <a:r>
              <a:rPr lang="en-US" dirty="0"/>
              <a:t>Each repetition of an experiment is called as a Trial</a:t>
            </a:r>
          </a:p>
          <a:p>
            <a:endParaRPr lang="en-US" dirty="0"/>
          </a:p>
          <a:p>
            <a:r>
              <a:rPr lang="en-US" dirty="0"/>
              <a:t>An outcome is a result of an experiment is called Outcome.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B8AED-D44D-4D85-A43D-02659A7E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27" y="3429000"/>
            <a:ext cx="7305675" cy="33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DB6-4569-48D9-9307-50C51191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5" y="227339"/>
            <a:ext cx="10515600" cy="6544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Sample Space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F8F4-5036-473F-A303-80265B56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6" y="1000237"/>
            <a:ext cx="11466414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sample space is the set of all possible outcomes in an experiment.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Example: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Tossing a coin: the sample space is {</a:t>
            </a:r>
            <a:r>
              <a:rPr lang="en-US" b="0" i="1" dirty="0">
                <a:solidFill>
                  <a:srgbClr val="000000"/>
                </a:solidFill>
                <a:effectLst/>
                <a:latin typeface="Nunito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}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Tossing a two coin: the sample space is {HH, HT, TH, TT}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Rolling a Die : the sample space is {1,2,3,4,5,6}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5ABC5-2025-4EDC-A524-1087C49D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859901"/>
            <a:ext cx="4468660" cy="299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85A29-E6F7-4FC8-A9CE-4274E57D5509}"/>
              </a:ext>
            </a:extLst>
          </p:cNvPr>
          <p:cNvSpPr txBox="1"/>
          <p:nvPr/>
        </p:nvSpPr>
        <p:spPr>
          <a:xfrm>
            <a:off x="5123104" y="3654426"/>
            <a:ext cx="48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{HH, HT, TH, TT}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DD5B3-4AEF-4B74-B1DF-1CB95C7B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05" y="4040493"/>
            <a:ext cx="6093865" cy="26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5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8F0B-71C9-427A-9A6E-B23D81AB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Example: Flip a coin 3 times. List the sample space.</a:t>
            </a:r>
            <a:endParaRPr lang="th-TH" sz="40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481D-D26F-4CB2-BA15-4F9E984E24E1}"/>
              </a:ext>
            </a:extLst>
          </p:cNvPr>
          <p:cNvSpPr txBox="1"/>
          <p:nvPr/>
        </p:nvSpPr>
        <p:spPr>
          <a:xfrm>
            <a:off x="838200" y="1796432"/>
            <a:ext cx="981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{HHH, HHT, HTH, HTT, THH, THT, TTH,TTT}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C9FC0-37C4-4F9F-A265-E673117E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1" y="2856488"/>
            <a:ext cx="8067675" cy="38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C4DB-546D-44EE-969D-E1A672A4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8" y="376562"/>
            <a:ext cx="718909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Sample Space of 1 Kid in Line {Boy, Girl}</a:t>
            </a:r>
            <a:endParaRPr lang="th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12F05-E0D3-4FE7-A2D8-DCBD8A7EC244}"/>
              </a:ext>
            </a:extLst>
          </p:cNvPr>
          <p:cNvSpPr txBox="1"/>
          <p:nvPr/>
        </p:nvSpPr>
        <p:spPr>
          <a:xfrm>
            <a:off x="239388" y="1560284"/>
            <a:ext cx="10005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 Space of 2 Kids in Line {Boy </a:t>
            </a:r>
            <a:r>
              <a:rPr lang="en-US" dirty="0" err="1"/>
              <a:t>Boy</a:t>
            </a:r>
            <a:r>
              <a:rPr lang="en-US" dirty="0"/>
              <a:t>, Boy Girl, Girl Boy, Girl </a:t>
            </a:r>
            <a:r>
              <a:rPr lang="en-US" dirty="0" err="1"/>
              <a:t>Girl</a:t>
            </a:r>
            <a:r>
              <a:rPr lang="en-US" dirty="0"/>
              <a:t> }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09BA4-67F9-4C2B-BB1B-4B686D4C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16" y="684527"/>
            <a:ext cx="640080" cy="709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E5243A-837F-4D54-8CE6-15BFF347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3" y="2006228"/>
            <a:ext cx="333060" cy="64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94671-5066-4D3A-B20A-F639B33A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20" y="2006228"/>
            <a:ext cx="264936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C000AF-E50C-4FCF-9C65-345A5356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41" y="2015649"/>
            <a:ext cx="264936" cy="640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076E05-FCD5-498D-87C8-8D6261CC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468" y="2006228"/>
            <a:ext cx="264936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4C380-BF0D-4EB7-8121-9CE54E69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68" y="2007959"/>
            <a:ext cx="333060" cy="640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36EB76-DAAD-4AB3-AD03-EBCAB6E8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380" y="1991704"/>
            <a:ext cx="264936" cy="640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9E0606-922C-4BBC-A5D5-F42F4F8C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03" y="2036650"/>
            <a:ext cx="33306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1E9B15-6686-4559-8398-97B8FA46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20" y="2006228"/>
            <a:ext cx="333060" cy="6400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E88152-C19D-47C2-A3FB-222753168398}"/>
              </a:ext>
            </a:extLst>
          </p:cNvPr>
          <p:cNvSpPr txBox="1"/>
          <p:nvPr/>
        </p:nvSpPr>
        <p:spPr>
          <a:xfrm>
            <a:off x="110119" y="3091535"/>
            <a:ext cx="11453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 Space of 3 Kids in Line {BBB, …. GGG}</a:t>
            </a:r>
            <a:endParaRPr lang="th-T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C2C51-1BF5-4D57-8DCA-84D3061960CB}"/>
              </a:ext>
            </a:extLst>
          </p:cNvPr>
          <p:cNvSpPr txBox="1"/>
          <p:nvPr/>
        </p:nvSpPr>
        <p:spPr>
          <a:xfrm>
            <a:off x="477430" y="4248319"/>
            <a:ext cx="599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of Sample Space = 2</a:t>
            </a:r>
            <a:r>
              <a:rPr lang="en-US" baseline="30000" dirty="0"/>
              <a:t>S</a:t>
            </a:r>
            <a:endParaRPr lang="th-T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D74527-B14C-4651-A9C5-A6148BDA0154}"/>
              </a:ext>
            </a:extLst>
          </p:cNvPr>
          <p:cNvSpPr/>
          <p:nvPr/>
        </p:nvSpPr>
        <p:spPr>
          <a:xfrm>
            <a:off x="4750025" y="2036650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31E9D1-F7A0-4559-9250-42742CEC36A2}"/>
              </a:ext>
            </a:extLst>
          </p:cNvPr>
          <p:cNvSpPr/>
          <p:nvPr/>
        </p:nvSpPr>
        <p:spPr>
          <a:xfrm>
            <a:off x="6025275" y="1986059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53B394-B43D-487B-897C-5EBB62864EB9}"/>
              </a:ext>
            </a:extLst>
          </p:cNvPr>
          <p:cNvSpPr/>
          <p:nvPr/>
        </p:nvSpPr>
        <p:spPr>
          <a:xfrm>
            <a:off x="7453212" y="1986059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DF636C-BCD1-4081-8968-2FC6FC796C0A}"/>
              </a:ext>
            </a:extLst>
          </p:cNvPr>
          <p:cNvSpPr/>
          <p:nvPr/>
        </p:nvSpPr>
        <p:spPr>
          <a:xfrm>
            <a:off x="8788405" y="2000044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B25EBC-F67A-43F7-8341-B4347EE92116}"/>
              </a:ext>
            </a:extLst>
          </p:cNvPr>
          <p:cNvSpPr/>
          <p:nvPr/>
        </p:nvSpPr>
        <p:spPr>
          <a:xfrm>
            <a:off x="6762600" y="552253"/>
            <a:ext cx="971891" cy="8002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8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E38-8CA2-41AE-8051-17AB3B2A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38102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Example: Flip a coin 4 times. List the sample space.</a:t>
            </a:r>
            <a:endParaRPr lang="th-TH" sz="4000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8F873-4D2F-40C7-936B-DB5B0369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1" y="1690688"/>
            <a:ext cx="6008377" cy="508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A59A0-A560-4233-A57B-86F45074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70" y="2660214"/>
            <a:ext cx="5019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FAF-4870-4AAD-9679-A4D90607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7" y="154734"/>
            <a:ext cx="10515600" cy="526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Random Variable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A6FA-C40C-43D5-9439-7A337CB5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3" y="919317"/>
            <a:ext cx="116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Random Variable assigns a numerical value to the outcomes in the sample space of a random phenomena.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Random Variable is a set of possible values from a random experiment. 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variable whose possible values are numerical outcomes of random phenomena.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denoted by capital X.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BDD40-4723-4AAB-92E6-1CBADEE9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7" y="3641416"/>
            <a:ext cx="5157999" cy="1867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30DB0-9BDA-4E8B-934F-9B30FC48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96" y="3641413"/>
            <a:ext cx="6425751" cy="186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8F9B-8C66-4D44-9573-7DF6AB5B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3" y="5591175"/>
            <a:ext cx="4343400" cy="106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9ECF1-3F60-4CF3-A93F-71AB92AD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379" y="5508931"/>
            <a:ext cx="3162300" cy="12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2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350CD-7C58-4748-AB23-8776BAD6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52695" y="877605"/>
            <a:ext cx="4295775" cy="24222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0A0838-2F39-4F6E-ABDC-CA56DE312EB0}"/>
              </a:ext>
            </a:extLst>
          </p:cNvPr>
          <p:cNvGraphicFramePr>
            <a:graphicFrameLocks noGrp="1"/>
          </p:cNvGraphicFramePr>
          <p:nvPr/>
        </p:nvGraphicFramePr>
        <p:xfrm>
          <a:off x="566695" y="877605"/>
          <a:ext cx="5725160" cy="2359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300453545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3714691403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1345514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No: of (X) Cell/Mobile Phones, X = Random 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Prob P(X=x), x=no: of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6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450/1000 = 0.45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340/1000 = 0.34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50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110/1000 = 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40/1000 = 0.04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4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40/1000 = 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7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20/1000 = 0.02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4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24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8AAD58-5292-49E9-AC45-0A46687AA519}"/>
              </a:ext>
            </a:extLst>
          </p:cNvPr>
          <p:cNvSpPr txBox="1"/>
          <p:nvPr/>
        </p:nvSpPr>
        <p:spPr>
          <a:xfrm>
            <a:off x="174168" y="122863"/>
            <a:ext cx="118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Q: Suppose a Company want to increase the sell of their Mobiles </a:t>
            </a:r>
            <a:endParaRPr lang="th-TH" sz="3600" b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DD240-2CE5-46F1-ABB8-0F46EE6EDA42}"/>
              </a:ext>
            </a:extLst>
          </p:cNvPr>
          <p:cNvSpPr txBox="1"/>
          <p:nvPr/>
        </p:nvSpPr>
        <p:spPr>
          <a:xfrm>
            <a:off x="299658" y="3299833"/>
            <a:ext cx="1125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4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00FAF-22E2-477D-A866-A7188D3CF5C5}"/>
                  </a:ext>
                </a:extLst>
              </p:cNvPr>
              <p:cNvSpPr txBox="1"/>
              <p:nvPr/>
            </p:nvSpPr>
            <p:spPr>
              <a:xfrm>
                <a:off x="299659" y="3978319"/>
                <a:ext cx="11256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 = </a:t>
                </a:r>
                <a:r>
                  <a:rPr lang="en-US" sz="2000" dirty="0"/>
                  <a:t>1000* 0.06 = 60 customers</a:t>
                </a:r>
                <a:endParaRPr lang="th-T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00FAF-22E2-477D-A866-A7188D3C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9" y="3978319"/>
                <a:ext cx="11256020" cy="307777"/>
              </a:xfrm>
              <a:prstGeom prst="rect">
                <a:avLst/>
              </a:prstGeom>
              <a:blipFill>
                <a:blip r:embed="rId3"/>
                <a:stretch>
                  <a:fillRect l="-758" t="-34000" b="-42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E66A769-4ACA-4F16-AA68-623AE133356A}"/>
              </a:ext>
            </a:extLst>
          </p:cNvPr>
          <p:cNvSpPr txBox="1"/>
          <p:nvPr/>
        </p:nvSpPr>
        <p:spPr>
          <a:xfrm>
            <a:off x="299659" y="4343404"/>
            <a:ext cx="11256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2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7D2ED-2E4F-4BCE-B297-57E3C3B39153}"/>
                  </a:ext>
                </a:extLst>
              </p:cNvPr>
              <p:cNvSpPr txBox="1"/>
              <p:nvPr/>
            </p:nvSpPr>
            <p:spPr>
              <a:xfrm>
                <a:off x="299658" y="4875052"/>
                <a:ext cx="1174129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 = </a:t>
                </a:r>
                <a:r>
                  <a:rPr lang="en-US" sz="1800" dirty="0"/>
                  <a:t>1000* 0.21 = 210 customers</a:t>
                </a:r>
                <a:endParaRPr lang="th-TH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7D2ED-2E4F-4BCE-B297-57E3C3B3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8" y="4875052"/>
                <a:ext cx="11741291" cy="646331"/>
              </a:xfrm>
              <a:prstGeom prst="rect">
                <a:avLst/>
              </a:prstGeom>
              <a:blipFill>
                <a:blip r:embed="rId4"/>
                <a:stretch>
                  <a:fillRect l="-415" t="-5660" b="-1037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56DE7B-C5A7-49D7-BDE8-728707A7F04F}"/>
              </a:ext>
            </a:extLst>
          </p:cNvPr>
          <p:cNvSpPr txBox="1"/>
          <p:nvPr/>
        </p:nvSpPr>
        <p:spPr>
          <a:xfrm>
            <a:off x="224553" y="5441569"/>
            <a:ext cx="10891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Q: What are the probability that out of 1000 customers buy more than 1 cell phones?</a:t>
            </a:r>
            <a:endParaRPr lang="th-TH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30F4D5-5009-46F0-B82F-984F32D2A67E}"/>
                  </a:ext>
                </a:extLst>
              </p:cNvPr>
              <p:cNvSpPr txBox="1"/>
              <p:nvPr/>
            </p:nvSpPr>
            <p:spPr>
              <a:xfrm>
                <a:off x="348336" y="6077521"/>
                <a:ext cx="111586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/>
                  <a:t> = </a:t>
                </a:r>
                <a:r>
                  <a:rPr lang="en-US" sz="1600" dirty="0"/>
                  <a:t>1000* 0.55 = 550 customers</a:t>
                </a:r>
                <a:endParaRPr lang="th-TH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30F4D5-5009-46F0-B82F-984F32D2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" y="6077521"/>
                <a:ext cx="11158664" cy="584775"/>
              </a:xfrm>
              <a:prstGeom prst="rect">
                <a:avLst/>
              </a:prstGeom>
              <a:blipFill>
                <a:blip r:embed="rId5"/>
                <a:stretch>
                  <a:fillRect l="-273" t="-3125" b="-93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2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D8D-D64B-4D0F-8251-F2550133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26" y="11973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BCB5-441B-4A14-ABA0-CF9F5FD0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14" y="1768980"/>
            <a:ext cx="10515600" cy="4890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Markov Chain is a random process in which the occurrence of future (next) state depends on the immediately (current) preceding sate it is known as Markov Chain Or Process</a:t>
            </a: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State: A state is a condition or location of an object in the system at specific or time is known as state.</a:t>
            </a:r>
          </a:p>
          <a:p>
            <a:pPr marL="0" indent="0">
              <a:buNone/>
            </a:pPr>
            <a:r>
              <a:rPr lang="en-US" dirty="0"/>
              <a:t>Behavior of consumers in terms of their brand (state because check different brands) loyalty and switching pattern.</a:t>
            </a:r>
          </a:p>
          <a:p>
            <a:pPr marL="0" indent="0">
              <a:buNone/>
            </a:pPr>
            <a:r>
              <a:rPr lang="en-US" dirty="0"/>
              <a:t>System = Market Place</a:t>
            </a:r>
          </a:p>
          <a:p>
            <a:pPr marL="0" indent="0">
              <a:buNone/>
            </a:pPr>
            <a:r>
              <a:rPr lang="en-US" dirty="0"/>
              <a:t>Any Machine use to made or manufacture a product, we also sue Markov Chain.</a:t>
            </a: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82E8C-63F2-4F10-81E8-FEF89F92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17" y="119735"/>
            <a:ext cx="2944447" cy="16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24B3E-FCFA-4D75-8927-63349022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1" y="456820"/>
            <a:ext cx="60293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BE95F-E6E7-459D-B728-A62800E4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59" y="1070087"/>
            <a:ext cx="4800600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A975C5-9BB1-42B4-9E3C-6521C9A961C3}"/>
              </a:ext>
            </a:extLst>
          </p:cNvPr>
          <p:cNvSpPr txBox="1"/>
          <p:nvPr/>
        </p:nvSpPr>
        <p:spPr>
          <a:xfrm>
            <a:off x="995320" y="4750025"/>
            <a:ext cx="924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 Each state</a:t>
            </a:r>
          </a:p>
          <a:p>
            <a:r>
              <a:rPr lang="en-US" b="1" dirty="0">
                <a:solidFill>
                  <a:srgbClr val="002060"/>
                </a:solidFill>
              </a:rPr>
              <a:t>Self Loop + Out arrow = 1, but not count incoming arrow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5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A90CEA-ECEB-4ED4-B502-F46853954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31504"/>
              </p:ext>
            </p:extLst>
          </p:nvPr>
        </p:nvGraphicFramePr>
        <p:xfrm>
          <a:off x="202301" y="659746"/>
          <a:ext cx="11806280" cy="513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323">
                  <a:extLst>
                    <a:ext uri="{9D8B030D-6E8A-4147-A177-3AD203B41FA5}">
                      <a16:colId xmlns:a16="http://schemas.microsoft.com/office/drawing/2014/main" val="384856492"/>
                    </a:ext>
                  </a:extLst>
                </a:gridCol>
                <a:gridCol w="10508957">
                  <a:extLst>
                    <a:ext uri="{9D8B030D-6E8A-4147-A177-3AD203B41FA5}">
                      <a16:colId xmlns:a16="http://schemas.microsoft.com/office/drawing/2014/main" val="178000836"/>
                    </a:ext>
                  </a:extLst>
                </a:gridCol>
              </a:tblGrid>
              <a:tr h="222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 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58338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Formulation and analysis of probabilistic models in operations research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696983124"/>
                  </a:ext>
                </a:extLst>
              </a:tr>
              <a:tr h="42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Poisson processes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042994511"/>
                  </a:ext>
                </a:extLst>
              </a:tr>
              <a:tr h="74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Renewal processes</a:t>
                      </a:r>
                    </a:p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Markov chains</a:t>
                      </a:r>
                    </a:p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3065862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Queuing theory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785848965"/>
                  </a:ext>
                </a:extLst>
              </a:tr>
              <a:tr h="495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Markovian decision processes</a:t>
                      </a:r>
                    </a:p>
                    <a:p>
                      <a:pPr lvl="0" algn="just"/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1371556339"/>
                  </a:ext>
                </a:extLst>
              </a:tr>
              <a:tr h="5501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analysis</a:t>
                      </a:r>
                    </a:p>
                    <a:p>
                      <a:pPr lvl="0" algn="just"/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790715069"/>
                  </a:ext>
                </a:extLst>
              </a:tr>
              <a:tr h="42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areas reliability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481269350"/>
                  </a:ext>
                </a:extLst>
              </a:tr>
              <a:tr h="593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flows</a:t>
                      </a:r>
                    </a:p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and inventory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9074359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C4F4-18CC-42A8-BA43-C412F9F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8CA32-D37A-42A9-A7C7-407D8F6AFD33}"/>
              </a:ext>
            </a:extLst>
          </p:cNvPr>
          <p:cNvSpPr/>
          <p:nvPr/>
        </p:nvSpPr>
        <p:spPr>
          <a:xfrm>
            <a:off x="3381673" y="136525"/>
            <a:ext cx="5980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Lecture Tentative Plan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3417-5CBA-48E6-B9D6-B24FD3865198}"/>
              </a:ext>
            </a:extLst>
          </p:cNvPr>
          <p:cNvSpPr txBox="1"/>
          <p:nvPr/>
        </p:nvSpPr>
        <p:spPr>
          <a:xfrm>
            <a:off x="202301" y="5947213"/>
            <a:ext cx="7348152" cy="649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/>
            <a:r>
              <a:rPr lang="en-US" sz="1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Recommended Books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4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914400" lvl="1" indent="-285750">
              <a:lnSpc>
                <a:spcPct val="103000"/>
              </a:lnSpc>
              <a:spcAft>
                <a:spcPts val="0"/>
              </a:spcAft>
              <a:buFont typeface="+mj-lt"/>
              <a:buAutoNum type="arabicPeriod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C. Richard Cassady, Joel 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Nachlas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Probability Models in Operations Research</a:t>
            </a:r>
          </a:p>
          <a:p>
            <a:pPr marL="742950" marR="914400" lvl="1" indent="-285750">
              <a:lnSpc>
                <a:spcPct val="103000"/>
              </a:lnSpc>
              <a:spcAft>
                <a:spcPts val="0"/>
              </a:spcAft>
              <a:buFont typeface="+mj-lt"/>
              <a:buAutoNum type="arabicPeriod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Wayne L. Winston, Introduction to Probability Models: Operations Research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37C81-778D-47D7-8280-95AD1165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24" y="1343278"/>
            <a:ext cx="8201025" cy="5399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713D2-2EF1-4B38-93AC-CBC17F0B98F1}"/>
              </a:ext>
            </a:extLst>
          </p:cNvPr>
          <p:cNvSpPr txBox="1"/>
          <p:nvPr/>
        </p:nvSpPr>
        <p:spPr>
          <a:xfrm>
            <a:off x="461246" y="309562"/>
            <a:ext cx="924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 Each state</a:t>
            </a:r>
          </a:p>
          <a:p>
            <a:r>
              <a:rPr lang="en-US" b="1" dirty="0">
                <a:solidFill>
                  <a:srgbClr val="002060"/>
                </a:solidFill>
              </a:rPr>
              <a:t>Self Loop + Out arrow = 1, but not count incoming arrow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02FE24-B3A7-4654-B191-DCCF5AB3537A}"/>
                  </a:ext>
                </a:extLst>
              </p14:cNvPr>
              <p14:cNvContentPartPr/>
              <p14:nvPr/>
            </p14:nvContentPartPr>
            <p14:xfrm>
              <a:off x="5016571" y="3835411"/>
              <a:ext cx="360" cy="60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02FE24-B3A7-4654-B191-DCCF5AB3537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98931" y="3817411"/>
                <a:ext cx="36000" cy="6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77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790C3-6E92-4C61-B202-8E56EB9A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87" y="1361547"/>
            <a:ext cx="8562301" cy="5199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210F0-D7EC-4EE1-B247-8398BDA4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2" y="1250669"/>
            <a:ext cx="3648075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A3BBC-68C8-4568-9A0C-7721F8459139}"/>
              </a:ext>
            </a:extLst>
          </p:cNvPr>
          <p:cNvSpPr txBox="1"/>
          <p:nvPr/>
        </p:nvSpPr>
        <p:spPr>
          <a:xfrm>
            <a:off x="525764" y="296562"/>
            <a:ext cx="924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 Each state</a:t>
            </a:r>
          </a:p>
          <a:p>
            <a:r>
              <a:rPr lang="en-US" b="1" dirty="0">
                <a:solidFill>
                  <a:srgbClr val="002060"/>
                </a:solidFill>
              </a:rPr>
              <a:t>Self Loop + Out arrow = 1, but not count incoming arrow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1DFB1-0FA2-4B96-9451-18D84A9A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0" y="2166979"/>
            <a:ext cx="10515600" cy="41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29586-B1FA-4A25-BB45-D1FEF217E134}"/>
              </a:ext>
            </a:extLst>
          </p:cNvPr>
          <p:cNvSpPr txBox="1"/>
          <p:nvPr/>
        </p:nvSpPr>
        <p:spPr>
          <a:xfrm>
            <a:off x="801111" y="500021"/>
            <a:ext cx="924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 Each state</a:t>
            </a:r>
          </a:p>
          <a:p>
            <a:r>
              <a:rPr lang="en-US" b="1" dirty="0">
                <a:solidFill>
                  <a:srgbClr val="002060"/>
                </a:solidFill>
              </a:rPr>
              <a:t>Self Loop + Out arrow = 1, but not count incoming arrow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0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3664-D45C-44CB-8220-A845484F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15" y="22182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Stochastic Process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8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FAF-4870-4AAD-9679-A4D90607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7" y="154734"/>
            <a:ext cx="10515600" cy="526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Stochastic Process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A6FA-C40C-43D5-9439-7A337CB5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3" y="919317"/>
            <a:ext cx="116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Any process changes with respect to time is known as Stochastic Process.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Stochastic Process is a probabilistic type model, in which the current state of a process depend all its previous state.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family of random variable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Uses: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examine and predict the behavior of consumers in terms of their brand loyalty and switching patterns to other brands.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Usually constructed in terms of transition probabilities.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Used to study the stock market price movements</a:t>
            </a:r>
          </a:p>
        </p:txBody>
      </p:sp>
    </p:spTree>
    <p:extLst>
      <p:ext uri="{BB962C8B-B14F-4D97-AF65-F5344CB8AC3E}">
        <p14:creationId xmlns:p14="http://schemas.microsoft.com/office/powerpoint/2010/main" val="104327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981F-CFBB-4A8A-B5B2-ADDC3CD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17" y="206099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Recurrent State and Transient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D168A-9957-4FF4-BC18-E1E78727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725" y="2719345"/>
            <a:ext cx="10887075" cy="3994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34A3E-D057-4738-A709-8467BD604739}"/>
              </a:ext>
            </a:extLst>
          </p:cNvPr>
          <p:cNvSpPr txBox="1"/>
          <p:nvPr/>
        </p:nvSpPr>
        <p:spPr>
          <a:xfrm>
            <a:off x="410569" y="659958"/>
            <a:ext cx="113147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yriad Pro" panose="020B0503030403020204" pitchFamily="34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Myriad Pro" panose="020B0503030403020204" pitchFamily="34" charset="0"/>
              </a:rPr>
              <a:t>state is said to be recurrent if, any time that we leave that state, we will return to that state in the future.</a:t>
            </a:r>
          </a:p>
          <a:p>
            <a:r>
              <a:rPr lang="en-US" dirty="0">
                <a:solidFill>
                  <a:srgbClr val="333333"/>
                </a:solidFill>
                <a:latin typeface="Myriad Pro" panose="020B0503030403020204" pitchFamily="34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Myriad Pro" panose="020B0503030403020204" pitchFamily="34" charset="0"/>
              </a:rPr>
              <a:t>state is said to be Transient if, any time that we leave that state, we will not return to that state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58630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DCB0-5112-4269-8648-E6AD9615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54174"/>
            <a:ext cx="10515600" cy="52686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3740-E14C-49FD-BAD4-2BC25F65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836123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Markov Chain is said to be irreducible if every state communicate with every other state, otherwise it is called as Not Irreducible.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F0E6-F4E9-4E7D-9E4E-90EB112D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311560"/>
            <a:ext cx="243840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82F75-EF6D-44B4-8FE0-6FDFEDDC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473485"/>
            <a:ext cx="3629025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17389-F507-4C4C-8E9A-F9A624F053B1}"/>
              </a:ext>
            </a:extLst>
          </p:cNvPr>
          <p:cNvSpPr txBox="1"/>
          <p:nvPr/>
        </p:nvSpPr>
        <p:spPr>
          <a:xfrm>
            <a:off x="7038975" y="2367171"/>
            <a:ext cx="43243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Irreducible (</a:t>
            </a:r>
            <a:r>
              <a:rPr lang="en-US" sz="2400" b="1" dirty="0"/>
              <a:t>original sate always </a:t>
            </a:r>
          </a:p>
          <a:p>
            <a:r>
              <a:rPr lang="en-US" sz="2400" b="1" dirty="0"/>
              <a:t>count as reachable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C(0) = {0,1,2} </a:t>
            </a:r>
          </a:p>
          <a:p>
            <a:r>
              <a:rPr lang="en-US" dirty="0"/>
              <a:t>C(1) = {0,1,2}</a:t>
            </a:r>
          </a:p>
          <a:p>
            <a:r>
              <a:rPr lang="en-US" dirty="0"/>
              <a:t>C(2) = {0,1,2}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A5E1A-F30A-4D74-9BCF-B752D3B1464D}"/>
              </a:ext>
            </a:extLst>
          </p:cNvPr>
          <p:cNvSpPr txBox="1"/>
          <p:nvPr/>
        </p:nvSpPr>
        <p:spPr>
          <a:xfrm>
            <a:off x="295275" y="178834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Q: Check whether Markov Chain is Irreducible or Not Irreducible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8811E-A293-42DF-A420-BAEAF0D11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955396"/>
            <a:ext cx="5934075" cy="2670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35CC7-3462-4077-B2AC-2C7A8C6C70A4}"/>
              </a:ext>
            </a:extLst>
          </p:cNvPr>
          <p:cNvSpPr txBox="1"/>
          <p:nvPr/>
        </p:nvSpPr>
        <p:spPr>
          <a:xfrm>
            <a:off x="6970826" y="4566281"/>
            <a:ext cx="4239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Irreducible (</a:t>
            </a:r>
            <a:r>
              <a:rPr lang="en-US" sz="2400" b="1" dirty="0"/>
              <a:t>original sate always </a:t>
            </a:r>
          </a:p>
          <a:p>
            <a:r>
              <a:rPr lang="en-US" sz="2400" b="1" dirty="0"/>
              <a:t>count as reachable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/>
              <a:t>C(1) = {1,2,3,4} </a:t>
            </a:r>
          </a:p>
          <a:p>
            <a:r>
              <a:rPr lang="en-US" sz="2400" dirty="0"/>
              <a:t>C(2) = {1,2,3,4}</a:t>
            </a:r>
          </a:p>
          <a:p>
            <a:r>
              <a:rPr lang="en-US" sz="2400" dirty="0"/>
              <a:t>C(3) = {1,2,3,4}</a:t>
            </a:r>
          </a:p>
          <a:p>
            <a:r>
              <a:rPr lang="en-US" sz="2400" dirty="0"/>
              <a:t>C(4) = {1,2,3,4}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55184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65C19-D5EB-4F78-A607-5848009E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" y="1285875"/>
            <a:ext cx="361950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6EC69-AAEC-4897-9A58-25ABA240D810}"/>
              </a:ext>
            </a:extLst>
          </p:cNvPr>
          <p:cNvSpPr txBox="1"/>
          <p:nvPr/>
        </p:nvSpPr>
        <p:spPr>
          <a:xfrm>
            <a:off x="3835288" y="1193543"/>
            <a:ext cx="49688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Not Irreducible (</a:t>
            </a:r>
            <a:r>
              <a:rPr lang="en-US" sz="1800" b="1" dirty="0"/>
              <a:t>original sate always count as reachable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/>
              <a:t>C(S1) = {S1,S2,S3,S4,S5}</a:t>
            </a:r>
          </a:p>
          <a:p>
            <a:r>
              <a:rPr lang="en-US" dirty="0"/>
              <a:t>C(S2) = {S1,S2,S3,S4,S5}</a:t>
            </a:r>
          </a:p>
          <a:p>
            <a:r>
              <a:rPr lang="en-US" dirty="0"/>
              <a:t>C(S3) = {S1,S2,S3,S4,S5}</a:t>
            </a:r>
          </a:p>
          <a:p>
            <a:r>
              <a:rPr lang="en-US" dirty="0"/>
              <a:t>C(S4) = {S4,S5}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1E0E-4ECA-4378-90B8-C5F38067013F}"/>
              </a:ext>
            </a:extLst>
          </p:cNvPr>
          <p:cNvSpPr txBox="1"/>
          <p:nvPr/>
        </p:nvSpPr>
        <p:spPr>
          <a:xfrm>
            <a:off x="384287" y="50170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Q: Check whether Markov Chain is Irreducible or Not Irreducible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A8246-5B7D-4ACB-8A1E-D3ADA3CE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3" y="4595812"/>
            <a:ext cx="3648075" cy="195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2BB35-08D6-48C9-A23A-CC9E5FA5CAB9}"/>
              </a:ext>
            </a:extLst>
          </p:cNvPr>
          <p:cNvSpPr txBox="1"/>
          <p:nvPr/>
        </p:nvSpPr>
        <p:spPr>
          <a:xfrm>
            <a:off x="4549071" y="418034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Irreducible (</a:t>
            </a:r>
            <a:r>
              <a:rPr lang="en-US" sz="2000" b="1" dirty="0"/>
              <a:t>original sate always </a:t>
            </a:r>
          </a:p>
          <a:p>
            <a:r>
              <a:rPr lang="en-US" sz="2000" b="1" dirty="0"/>
              <a:t>count as reachable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000" dirty="0"/>
              <a:t>C(S1) = {S1,S2,S3,S4,S5}</a:t>
            </a:r>
          </a:p>
          <a:p>
            <a:r>
              <a:rPr lang="en-US" sz="2000" dirty="0"/>
              <a:t>C(S2) = {S1,S2,S3,S4,S5}</a:t>
            </a:r>
          </a:p>
          <a:p>
            <a:r>
              <a:rPr lang="en-US" sz="2000" dirty="0"/>
              <a:t>C(S3) = {S1,S2,S3,S4,S5}</a:t>
            </a:r>
          </a:p>
          <a:p>
            <a:r>
              <a:rPr lang="en-US" sz="2000" dirty="0"/>
              <a:t>C(S4) = {S1,S2,S3,S4,S5}</a:t>
            </a:r>
          </a:p>
          <a:p>
            <a:r>
              <a:rPr lang="en-US" sz="2000" dirty="0"/>
              <a:t>C(S5) = {S1,S2,S3,S4,S5}</a:t>
            </a:r>
          </a:p>
          <a:p>
            <a:endParaRPr lang="th-TH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FFBD6E-C489-4F6F-878E-246E34D0CE59}"/>
              </a:ext>
            </a:extLst>
          </p:cNvPr>
          <p:cNvSpPr/>
          <p:nvPr/>
        </p:nvSpPr>
        <p:spPr>
          <a:xfrm>
            <a:off x="215788" y="1024926"/>
            <a:ext cx="8208022" cy="27702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B89D9-EA26-4C79-A1FD-A7E0208FAF8A}"/>
              </a:ext>
            </a:extLst>
          </p:cNvPr>
          <p:cNvSpPr/>
          <p:nvPr/>
        </p:nvSpPr>
        <p:spPr>
          <a:xfrm>
            <a:off x="368186" y="4056114"/>
            <a:ext cx="7740033" cy="26380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8ED69C-AC9B-4FA5-B013-0F4D0B65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73" y="64669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54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E03D8-7CD5-4221-A085-2A5AF4E7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1" y="1368743"/>
            <a:ext cx="10383658" cy="2885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0D7F5E-D49A-4E4C-A38A-B7D32BD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69" y="684871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Irreducible And Not Irreducible 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6375D-127F-43CB-BF4E-06BC2CE3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29" y="4627658"/>
            <a:ext cx="7696200" cy="1956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27589-AD07-4A9F-914A-E9380B43483A}"/>
              </a:ext>
            </a:extLst>
          </p:cNvPr>
          <p:cNvSpPr txBox="1"/>
          <p:nvPr/>
        </p:nvSpPr>
        <p:spPr>
          <a:xfrm>
            <a:off x="9231463" y="6003757"/>
            <a:ext cx="2846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Irreducible Markov Chain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45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A6E57-375C-49E7-805F-7966D07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31521"/>
            <a:ext cx="10515600" cy="5268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Absorbing Markov Chains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549CC-D3E9-4557-9795-7ED7E2E82881}"/>
              </a:ext>
            </a:extLst>
          </p:cNvPr>
          <p:cNvSpPr txBox="1"/>
          <p:nvPr/>
        </p:nvSpPr>
        <p:spPr>
          <a:xfrm>
            <a:off x="171450" y="658385"/>
            <a:ext cx="1187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state in a Markov Chain is called an Absorbing state if once the state is entered than it is impossible to leave.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5E5426-D642-46DC-8C01-A5E99937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" y="2476500"/>
            <a:ext cx="8995493" cy="3986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109D10-0426-42EA-BD92-8CD324E26193}"/>
              </a:ext>
            </a:extLst>
          </p:cNvPr>
          <p:cNvSpPr txBox="1"/>
          <p:nvPr/>
        </p:nvSpPr>
        <p:spPr>
          <a:xfrm>
            <a:off x="142875" y="1714500"/>
            <a:ext cx="1163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Identify any Absorbing States for the following Transition Matrices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FCCBD2-34C1-4361-9763-FC505609C7CF}"/>
              </a:ext>
            </a:extLst>
          </p:cNvPr>
          <p:cNvSpPr/>
          <p:nvPr/>
        </p:nvSpPr>
        <p:spPr>
          <a:xfrm>
            <a:off x="9267825" y="5067300"/>
            <a:ext cx="809625" cy="685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16437E-F6FC-42BA-8598-CFED92D6C4B8}"/>
              </a:ext>
            </a:extLst>
          </p:cNvPr>
          <p:cNvSpPr/>
          <p:nvPr/>
        </p:nvSpPr>
        <p:spPr>
          <a:xfrm>
            <a:off x="11239500" y="5067300"/>
            <a:ext cx="809625" cy="685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C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8C9741-89FA-4297-8BAC-B0D5556C772D}"/>
              </a:ext>
            </a:extLst>
          </p:cNvPr>
          <p:cNvSpPr/>
          <p:nvPr/>
        </p:nvSpPr>
        <p:spPr>
          <a:xfrm>
            <a:off x="8373269" y="6172200"/>
            <a:ext cx="809625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th-TH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DFDD2F1-BDBF-4CD6-8384-800D57724B2F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 rot="5400000" flipH="1" flipV="1">
            <a:off x="10658475" y="4081463"/>
            <a:ext cx="12700" cy="1971675"/>
          </a:xfrm>
          <a:prstGeom prst="curvedConnector3">
            <a:avLst>
              <a:gd name="adj1" fmla="val 480000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565032E-08E0-40E8-8A4B-3E01A75E362C}"/>
              </a:ext>
            </a:extLst>
          </p:cNvPr>
          <p:cNvCxnSpPr>
            <a:stCxn id="18" idx="4"/>
            <a:endCxn id="19" idx="4"/>
          </p:cNvCxnSpPr>
          <p:nvPr/>
        </p:nvCxnSpPr>
        <p:spPr>
          <a:xfrm rot="16200000" flipH="1">
            <a:off x="10658475" y="4767262"/>
            <a:ext cx="12700" cy="1971675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DBA7A6F-2F41-4FEF-BC32-CCE48DC852DD}"/>
              </a:ext>
            </a:extLst>
          </p:cNvPr>
          <p:cNvCxnSpPr>
            <a:stCxn id="20" idx="6"/>
            <a:endCxn id="20" idx="0"/>
          </p:cNvCxnSpPr>
          <p:nvPr/>
        </p:nvCxnSpPr>
        <p:spPr>
          <a:xfrm flipH="1" flipV="1">
            <a:off x="8778082" y="6172200"/>
            <a:ext cx="404812" cy="342900"/>
          </a:xfrm>
          <a:prstGeom prst="curvedConnector4">
            <a:avLst>
              <a:gd name="adj1" fmla="val -56471"/>
              <a:gd name="adj2" fmla="val 1666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CB2-7CBB-4D10-B376-22EE4069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05" y="194209"/>
            <a:ext cx="11353126" cy="192590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Operation Research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Operational Research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Quantitative Techniques for Management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Quantitative Analysis for Management /</a:t>
            </a:r>
            <a:endParaRPr lang="th-TH" sz="3200" b="1" dirty="0">
              <a:solidFill>
                <a:srgbClr val="7030A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74CCB-6905-44FB-A473-7D6636129BBA}"/>
              </a:ext>
            </a:extLst>
          </p:cNvPr>
          <p:cNvSpPr/>
          <p:nvPr/>
        </p:nvSpPr>
        <p:spPr>
          <a:xfrm>
            <a:off x="995319" y="3123525"/>
            <a:ext cx="2848397" cy="156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0ECBF-6C6B-44C0-9EAC-08DB32C6B7B2}"/>
              </a:ext>
            </a:extLst>
          </p:cNvPr>
          <p:cNvSpPr txBox="1"/>
          <p:nvPr/>
        </p:nvSpPr>
        <p:spPr>
          <a:xfrm>
            <a:off x="995319" y="4814760"/>
            <a:ext cx="31174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means a thing that is ready to use or in a working condition.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2D3E5-0C6A-4021-8562-C646126857C2}"/>
              </a:ext>
            </a:extLst>
          </p:cNvPr>
          <p:cNvSpPr/>
          <p:nvPr/>
        </p:nvSpPr>
        <p:spPr>
          <a:xfrm>
            <a:off x="6096000" y="3172078"/>
            <a:ext cx="3048000" cy="14646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EC139-4145-4792-BF47-EB4F8BDD80CE}"/>
              </a:ext>
            </a:extLst>
          </p:cNvPr>
          <p:cNvSpPr txBox="1"/>
          <p:nvPr/>
        </p:nvSpPr>
        <p:spPr>
          <a:xfrm>
            <a:off x="6096000" y="4636736"/>
            <a:ext cx="4193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means to investigate something or to test something or To investigate or To review.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1474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881C-9E49-467A-B69B-9349ADD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25" y="29869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THE END</a:t>
            </a:r>
            <a:endParaRPr lang="th-TH" sz="6600" b="1" i="1" dirty="0"/>
          </a:p>
        </p:txBody>
      </p:sp>
    </p:spTree>
    <p:extLst>
      <p:ext uri="{BB962C8B-B14F-4D97-AF65-F5344CB8AC3E}">
        <p14:creationId xmlns:p14="http://schemas.microsoft.com/office/powerpoint/2010/main" val="349168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B4B-7CDA-4F9E-8B01-5244FEB8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92" y="234669"/>
            <a:ext cx="11297156" cy="76874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Operation Research 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030C-D737-44BE-8945-11425FE8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92" y="1003412"/>
            <a:ext cx="11771216" cy="5748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We all are doing operational research in daily life to make better decision for our profit or for maximizing our profit.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You can purchase something and than you compare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Each industry apply the operational research to maximize the profit.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Operation research also helps us to develop a model for decision making.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14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2A64F-B952-4557-BF46-E934BDA3A95B}"/>
              </a:ext>
            </a:extLst>
          </p:cNvPr>
          <p:cNvSpPr/>
          <p:nvPr/>
        </p:nvSpPr>
        <p:spPr>
          <a:xfrm>
            <a:off x="3544312" y="275129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Model</a:t>
            </a:r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A7A903-B604-4340-B005-80008F50C4CD}"/>
              </a:ext>
            </a:extLst>
          </p:cNvPr>
          <p:cNvSpPr/>
          <p:nvPr/>
        </p:nvSpPr>
        <p:spPr>
          <a:xfrm>
            <a:off x="1301469" y="3221177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 Model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B3D-6168-4FCC-8154-176D52E47E99}"/>
              </a:ext>
            </a:extLst>
          </p:cNvPr>
          <p:cNvSpPr/>
          <p:nvPr/>
        </p:nvSpPr>
        <p:spPr>
          <a:xfrm>
            <a:off x="5874818" y="3221177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Probabilistic Model</a:t>
            </a:r>
            <a:endParaRPr lang="th-T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6E051-AE89-4BE4-ADC2-6BF0AE3F822C}"/>
              </a:ext>
            </a:extLst>
          </p:cNvPr>
          <p:cNvCxnSpPr>
            <a:stCxn id="5" idx="2"/>
          </p:cNvCxnSpPr>
          <p:nvPr/>
        </p:nvCxnSpPr>
        <p:spPr>
          <a:xfrm>
            <a:off x="4988741" y="1488934"/>
            <a:ext cx="4046" cy="685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10F50-56AA-49D1-93B7-B8CC7210D950}"/>
              </a:ext>
            </a:extLst>
          </p:cNvPr>
          <p:cNvCxnSpPr/>
          <p:nvPr/>
        </p:nvCxnSpPr>
        <p:spPr>
          <a:xfrm flipH="1">
            <a:off x="2581360" y="2174734"/>
            <a:ext cx="24073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BE3EB-484C-4AB9-9B83-5C23E7158914}"/>
              </a:ext>
            </a:extLst>
          </p:cNvPr>
          <p:cNvCxnSpPr/>
          <p:nvPr/>
        </p:nvCxnSpPr>
        <p:spPr>
          <a:xfrm flipH="1">
            <a:off x="4988741" y="2174734"/>
            <a:ext cx="24073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98782-C94F-460E-955C-22D83A014E56}"/>
              </a:ext>
            </a:extLst>
          </p:cNvPr>
          <p:cNvCxnSpPr>
            <a:cxnSpLocks/>
          </p:cNvCxnSpPr>
          <p:nvPr/>
        </p:nvCxnSpPr>
        <p:spPr>
          <a:xfrm>
            <a:off x="2581360" y="2174734"/>
            <a:ext cx="4046" cy="10364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02D50C-2AA6-4792-805F-7C6E62497003}"/>
              </a:ext>
            </a:extLst>
          </p:cNvPr>
          <p:cNvCxnSpPr>
            <a:cxnSpLocks/>
          </p:cNvCxnSpPr>
          <p:nvPr/>
        </p:nvCxnSpPr>
        <p:spPr>
          <a:xfrm flipV="1">
            <a:off x="7396122" y="2174734"/>
            <a:ext cx="1" cy="10464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1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34303-9845-47CD-9509-B6387BE4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149069"/>
            <a:ext cx="9763125" cy="464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75470-F92E-4232-9724-DF6CEAF4D969}"/>
              </a:ext>
            </a:extLst>
          </p:cNvPr>
          <p:cNvSpPr txBox="1"/>
          <p:nvPr/>
        </p:nvSpPr>
        <p:spPr>
          <a:xfrm>
            <a:off x="64736" y="5826978"/>
            <a:ext cx="436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Suppose 10 person height is 6 feet and weight should be 70 kg. It is not necessary every person having height 6 feet and its weight is 70 kg </a:t>
            </a:r>
            <a:endParaRPr lang="th-TH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E1515F-479E-4F03-B7E5-D9D5445E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F42B016-42EF-4B17-96B8-621BB0E205DB}"/>
              </a:ext>
            </a:extLst>
          </p:cNvPr>
          <p:cNvCxnSpPr/>
          <p:nvPr/>
        </p:nvCxnSpPr>
        <p:spPr>
          <a:xfrm rot="10800000" flipV="1">
            <a:off x="1214438" y="5263763"/>
            <a:ext cx="1186857" cy="6281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5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93BB3-AA6E-41ED-917E-F3D620F9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62357"/>
            <a:ext cx="10020300" cy="56522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F0A392-CA5C-4187-A301-DF762B9A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0821-E57A-4FC7-B7D2-7E06B4FA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6" y="1764062"/>
            <a:ext cx="9772650" cy="49110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779848-97B5-45AB-A0C1-62BCEA83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9748-025D-4522-AEF0-85E98956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3" y="135921"/>
            <a:ext cx="10515600" cy="74611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Probability (Calculated Guess)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5E9F-74B9-487F-BF74-C1D8F4B1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0" y="1016421"/>
            <a:ext cx="11761100" cy="52629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Probability is the branch of mathematics concerning numerical descriptions of how likely an event is to occur, or how likely it is that a proposition is true. </a:t>
            </a:r>
          </a:p>
          <a:p>
            <a:pPr algn="just"/>
            <a:r>
              <a:rPr lang="en-US" dirty="0"/>
              <a:t>The probability of an event is a number between 0 and 1, where, roughly speaking, 0 indicates impossibility of the event and 1 indicates certainty.</a:t>
            </a:r>
          </a:p>
          <a:p>
            <a:pPr algn="just"/>
            <a:r>
              <a:rPr lang="en-US" dirty="0"/>
              <a:t>The higher the probability of an event, the more likely it is that the event will occur. A simple example is the tossing of a fair (unbiased) coin. </a:t>
            </a:r>
          </a:p>
          <a:p>
            <a:pPr algn="just"/>
            <a:r>
              <a:rPr lang="en-US" dirty="0"/>
              <a:t>Since the coin is fair, the two outcomes ("heads" and "tails") are both equally probable; the probability of "heads" equals the probability of "tails"; and since no other outcomes are possible, the probability of either "heads" or "tails" is 1/2 (which could also be written as 0.5 or 50%).</a:t>
            </a:r>
          </a:p>
          <a:p>
            <a:pPr algn="just"/>
            <a:endParaRPr lang="en-US" dirty="0"/>
          </a:p>
          <a:p>
            <a:pPr algn="just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80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1636</Words>
  <Application>Microsoft Office PowerPoint</Application>
  <PresentationFormat>Widescreen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Myriad Pro</vt:lpstr>
      <vt:lpstr>Nunito</vt:lpstr>
      <vt:lpstr>Times New Roman</vt:lpstr>
      <vt:lpstr>Wingdings</vt:lpstr>
      <vt:lpstr>Office Theme</vt:lpstr>
      <vt:lpstr>Operation Research Credit Hours = 3  by   Dr. Wazir Muhammad Laghari  Email: wazirlaghari@buetk.edu.pk</vt:lpstr>
      <vt:lpstr>PowerPoint Presentation</vt:lpstr>
      <vt:lpstr>Operation Research / Operational Research / Quantitative Techniques for Management / Quantitative Analysis for Management /</vt:lpstr>
      <vt:lpstr>Operation Research  </vt:lpstr>
      <vt:lpstr>PowerPoint Presentation</vt:lpstr>
      <vt:lpstr>Deterministic Versus Probabilistic Model </vt:lpstr>
      <vt:lpstr>Deterministic Versus Probabilistic Model </vt:lpstr>
      <vt:lpstr>Deterministic Versus Probabilistic Model </vt:lpstr>
      <vt:lpstr>Probability (Calculated Guess)</vt:lpstr>
      <vt:lpstr>Observation or Measurement And  Experiment or Random Experiment</vt:lpstr>
      <vt:lpstr>Experiment , Trial And Outcome</vt:lpstr>
      <vt:lpstr>Sample Space</vt:lpstr>
      <vt:lpstr>Example: Flip a coin 3 times. List the sample space.</vt:lpstr>
      <vt:lpstr>Sample Space of 1 Kid in Line {Boy, Girl}</vt:lpstr>
      <vt:lpstr>Example: Flip a coin 4 times. List the sample space.</vt:lpstr>
      <vt:lpstr>Random Variable</vt:lpstr>
      <vt:lpstr>PowerPoint Presentation</vt:lpstr>
      <vt:lpstr>Markov Chain</vt:lpstr>
      <vt:lpstr>PowerPoint Presentation</vt:lpstr>
      <vt:lpstr>PowerPoint Presentation</vt:lpstr>
      <vt:lpstr>PowerPoint Presentation</vt:lpstr>
      <vt:lpstr>PowerPoint Presentation</vt:lpstr>
      <vt:lpstr>Stochastic Process</vt:lpstr>
      <vt:lpstr>Stochastic Process</vt:lpstr>
      <vt:lpstr>Recurrent State and Transient State</vt:lpstr>
      <vt:lpstr>Irreducible And Not Irreducible Markov Chain</vt:lpstr>
      <vt:lpstr>Irreducible And Not Irreducible Markov Chain</vt:lpstr>
      <vt:lpstr>Irreducible And Not Irreducible Markov Chain</vt:lpstr>
      <vt:lpstr>Absorbing Markov Chains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RESEARCH OR OPERATIONAL RESEARCH</dc:title>
  <dc:creator>Wazir laghari</dc:creator>
  <cp:lastModifiedBy>Wazir Laghari</cp:lastModifiedBy>
  <cp:revision>59</cp:revision>
  <dcterms:created xsi:type="dcterms:W3CDTF">2020-11-07T06:28:16Z</dcterms:created>
  <dcterms:modified xsi:type="dcterms:W3CDTF">2021-09-24T19:08:43Z</dcterms:modified>
</cp:coreProperties>
</file>