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1E77-22F6-4C6B-830F-EF579EDB4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82206-659F-4063-8ECC-C36CB47A3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969E1-ED41-426F-BF74-5CFAF9BD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641F-F142-432C-AC5D-741C52483A7F}" type="datetimeFigureOut">
              <a:rPr lang="th-TH" smtClean="0"/>
              <a:t>25/09/64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B3647-E329-4010-9C91-B0F6CF17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C4605-2074-4AA8-9384-ADCD1330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4FFD-AA02-4A40-A735-7F63268C1A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9191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4200-D695-4C7B-A581-2892EA7D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5965B-20F5-4D67-B537-6F60BB7C8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E4EB-2B6F-40C7-B910-1BC3E319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641F-F142-432C-AC5D-741C52483A7F}" type="datetimeFigureOut">
              <a:rPr lang="th-TH" smtClean="0"/>
              <a:t>25/09/64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DC9C5-B829-4ACD-965C-2434C35D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3EBA9-70C2-4061-A793-C61E134B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4FFD-AA02-4A40-A735-7F63268C1A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015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E289A-8C1A-4FF7-964B-28D5954D1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FCE56-7EC2-4522-8143-E2A2B01FB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1FE11-E654-48A7-AEE4-B040B00A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641F-F142-432C-AC5D-741C52483A7F}" type="datetimeFigureOut">
              <a:rPr lang="th-TH" smtClean="0"/>
              <a:t>25/09/64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60E3D-B4C8-4C93-8E5A-EF795B17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05345-8699-4EA1-BA57-A08AAFD9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4FFD-AA02-4A40-A735-7F63268C1A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317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9249-C3FA-43F6-8AFF-5E7317EB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108F7-3A36-446D-86C8-2C4755307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2688F-EAB1-4444-84A2-21AC75A5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641F-F142-432C-AC5D-741C52483A7F}" type="datetimeFigureOut">
              <a:rPr lang="th-TH" smtClean="0"/>
              <a:t>25/09/64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1B875-2EFB-4C0C-8850-AB752905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7A6C8-1277-4A26-A258-20603D48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4FFD-AA02-4A40-A735-7F63268C1A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265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12DB-DCC9-4BE3-B8BA-6C18B11B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E62DC-58E6-4161-9D38-24044F3CE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AF7B3-5C48-4B0E-82BA-7CC59E57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641F-F142-432C-AC5D-741C52483A7F}" type="datetimeFigureOut">
              <a:rPr lang="th-TH" smtClean="0"/>
              <a:t>25/09/64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335A6-14DC-417C-B628-FDB700CC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F2F0A-0074-4046-9B92-E0CA4B41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4FFD-AA02-4A40-A735-7F63268C1A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304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54E6-B824-4FC8-AD1F-F0C2C806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34F86-8A2F-47CE-91AF-711A97296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01D3A-1119-4A45-8263-D6E5E56C3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A7515-1648-4DB8-BFE2-9808F840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641F-F142-432C-AC5D-741C52483A7F}" type="datetimeFigureOut">
              <a:rPr lang="th-TH" smtClean="0"/>
              <a:t>25/09/64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DC62D-1578-42C4-BFB2-0DD9B30E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B528F-7657-4B05-9E15-E1A100D2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4FFD-AA02-4A40-A735-7F63268C1A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196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7C47-6521-4997-B15B-33C450DD3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3D4FF-840A-4414-8517-4541029E0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AC674-37D4-40CE-B7CB-A175AA176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7B3EE-0126-4E66-971F-B572523C7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AE4D3-966E-4E07-999D-243678506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AB7DD-DBC2-454E-B797-C518C766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641F-F142-432C-AC5D-741C52483A7F}" type="datetimeFigureOut">
              <a:rPr lang="th-TH" smtClean="0"/>
              <a:t>25/09/64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B7CA7-6A42-4FE5-88E0-6ED7671F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8E86C-AE28-409C-871C-075E28D3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4FFD-AA02-4A40-A735-7F63268C1A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8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1392-7FE1-4DB5-9190-3381572F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F2128-3704-41BC-B5B3-F5FA8112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641F-F142-432C-AC5D-741C52483A7F}" type="datetimeFigureOut">
              <a:rPr lang="th-TH" smtClean="0"/>
              <a:t>25/09/64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5AA9-2335-4403-A2F8-347ACC37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E42F9-F170-4E0B-A801-7E8E99D7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4FFD-AA02-4A40-A735-7F63268C1A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060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D8C9B-AD0F-4375-94DC-E054D202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641F-F142-432C-AC5D-741C52483A7F}" type="datetimeFigureOut">
              <a:rPr lang="th-TH" smtClean="0"/>
              <a:t>25/09/64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C4BFC-0117-41D4-9924-AF963195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37B64-17C3-4877-AABE-E4ED5800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4FFD-AA02-4A40-A735-7F63268C1A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702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C846-27DA-4AEE-8285-DC4BBEE0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B16A3-CA17-48A7-B51F-1A168092F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2F05D-124D-4B1A-9E72-AD725004A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88D79-1EC8-4D93-80DB-957562C1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641F-F142-432C-AC5D-741C52483A7F}" type="datetimeFigureOut">
              <a:rPr lang="th-TH" smtClean="0"/>
              <a:t>25/09/64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A707B-498F-454F-9ACD-6D691061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BD5F2-046D-45C9-9D66-AEE9EDD6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4FFD-AA02-4A40-A735-7F63268C1A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211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16F4-6FF7-4ADA-AD17-14AED404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11370E-04F9-43BB-95A8-C36EF6DBD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F96DB-8F51-4E2C-8503-8AC59EC75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81F0C-C9CE-4EBF-9166-F800D394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641F-F142-432C-AC5D-741C52483A7F}" type="datetimeFigureOut">
              <a:rPr lang="th-TH" smtClean="0"/>
              <a:t>25/09/64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5F00C-8BAE-4D77-B9BB-B734C861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1DD6E-ED47-4003-A870-BBC0BCAC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4FFD-AA02-4A40-A735-7F63268C1A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316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44455-F22A-44FB-8798-A8D3DE622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45950-FA82-4639-BF52-38B319803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C6AB6-75AD-4A28-850B-A5F064849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2641F-F142-432C-AC5D-741C52483A7F}" type="datetimeFigureOut">
              <a:rPr lang="th-TH" smtClean="0"/>
              <a:t>25/09/64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46451-E032-4CD7-A474-E6B2376BA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EB90-D72C-447D-9AEA-0BA10C44A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24FFD-AA02-4A40-A735-7F63268C1A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48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3FA7-C2CF-4755-A5AE-271E86AF5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5704" y="303862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QUIZZES FROM LAST TOPICS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TOTAL MARKS = 05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TIME ALLOWED = 45 Minutes</a:t>
            </a:r>
            <a:endParaRPr lang="th-TH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99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C03B-5956-4028-BDE4-331C0DD8E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929" y="739473"/>
            <a:ext cx="12017071" cy="1375576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>
                <a:solidFill>
                  <a:srgbClr val="C00000"/>
                </a:solidFill>
              </a:rPr>
              <a:t>Q: NO: 01: Identify from the below mathematical, whether we design a Deterministic Model or Probabilistic Model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chemeClr val="accent1"/>
                </a:solidFill>
              </a:rPr>
              <a:t>Time Allowed:         10 minutes</a:t>
            </a:r>
            <a:endParaRPr lang="th-TH" sz="32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38CE7DA-78E9-43B9-B955-1DDC9941D1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083937"/>
                  </p:ext>
                </p:extLst>
              </p:nvPr>
            </p:nvGraphicFramePr>
            <p:xfrm>
              <a:off x="489447" y="2359239"/>
              <a:ext cx="11477266" cy="4311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372">
                      <a:extLst>
                        <a:ext uri="{9D8B030D-6E8A-4147-A177-3AD203B41FA5}">
                          <a16:colId xmlns:a16="http://schemas.microsoft.com/office/drawing/2014/main" val="1299502767"/>
                        </a:ext>
                      </a:extLst>
                    </a:gridCol>
                    <a:gridCol w="5828306">
                      <a:extLst>
                        <a:ext uri="{9D8B030D-6E8A-4147-A177-3AD203B41FA5}">
                          <a16:colId xmlns:a16="http://schemas.microsoft.com/office/drawing/2014/main" val="1522373644"/>
                        </a:ext>
                      </a:extLst>
                    </a:gridCol>
                    <a:gridCol w="4802588">
                      <a:extLst>
                        <a:ext uri="{9D8B030D-6E8A-4147-A177-3AD203B41FA5}">
                          <a16:colId xmlns:a16="http://schemas.microsoft.com/office/drawing/2014/main" val="781105391"/>
                        </a:ext>
                      </a:extLst>
                    </a:gridCol>
                  </a:tblGrid>
                  <a:tr h="456956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2400" dirty="0">
                              <a:solidFill>
                                <a:schemeClr val="accent4"/>
                              </a:solidFill>
                            </a:rPr>
                            <a:t>S.NO</a:t>
                          </a:r>
                          <a:endParaRPr lang="th-TH" sz="24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2400" dirty="0">
                              <a:solidFill>
                                <a:schemeClr val="accent4"/>
                              </a:solidFill>
                            </a:rPr>
                            <a:t>Mathematical Equation/Formula</a:t>
                          </a:r>
                          <a:endParaRPr lang="th-TH" sz="24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2400" dirty="0">
                              <a:solidFill>
                                <a:schemeClr val="accent4"/>
                              </a:solidFill>
                            </a:rPr>
                            <a:t>Model </a:t>
                          </a:r>
                          <a:r>
                            <a:rPr lang="en-US" sz="2400" b="1" kern="1200" dirty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(Deterministic/Probabilistic 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8231114"/>
                      </a:ext>
                    </a:extLst>
                  </a:tr>
                  <a:tr h="822521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2400" dirty="0"/>
                            <a:t>01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th-TH" sz="2400" dirty="0"/>
                        </a:p>
                        <a:p>
                          <a:pPr algn="just"/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th-TH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5116461"/>
                      </a:ext>
                    </a:extLst>
                  </a:tr>
                  <a:tr h="77581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2400" dirty="0"/>
                            <a:t>02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𝐾𝐸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th-TH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802569"/>
                      </a:ext>
                    </a:extLst>
                  </a:tr>
                  <a:tr h="456956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2400" dirty="0"/>
                            <a:t>03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𝑃𝐸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𝑚𝑔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th-TH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9018384"/>
                      </a:ext>
                    </a:extLst>
                  </a:tr>
                  <a:tr h="1797362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2400" dirty="0"/>
                            <a:t>04 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If the probability of rain in Khuzdar city on next Monday 50%, what is the probability that it will rain continuously up to Thursday.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th-TH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46370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38CE7DA-78E9-43B9-B955-1DDC9941D1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083937"/>
                  </p:ext>
                </p:extLst>
              </p:nvPr>
            </p:nvGraphicFramePr>
            <p:xfrm>
              <a:off x="489447" y="2359239"/>
              <a:ext cx="11477266" cy="4311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372">
                      <a:extLst>
                        <a:ext uri="{9D8B030D-6E8A-4147-A177-3AD203B41FA5}">
                          <a16:colId xmlns:a16="http://schemas.microsoft.com/office/drawing/2014/main" val="1299502767"/>
                        </a:ext>
                      </a:extLst>
                    </a:gridCol>
                    <a:gridCol w="5828306">
                      <a:extLst>
                        <a:ext uri="{9D8B030D-6E8A-4147-A177-3AD203B41FA5}">
                          <a16:colId xmlns:a16="http://schemas.microsoft.com/office/drawing/2014/main" val="1522373644"/>
                        </a:ext>
                      </a:extLst>
                    </a:gridCol>
                    <a:gridCol w="4802588">
                      <a:extLst>
                        <a:ext uri="{9D8B030D-6E8A-4147-A177-3AD203B41FA5}">
                          <a16:colId xmlns:a16="http://schemas.microsoft.com/office/drawing/2014/main" val="78110539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2400" dirty="0">
                              <a:solidFill>
                                <a:schemeClr val="accent4"/>
                              </a:solidFill>
                            </a:rPr>
                            <a:t>S.NO</a:t>
                          </a:r>
                          <a:endParaRPr lang="th-TH" sz="24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2400" dirty="0">
                              <a:solidFill>
                                <a:schemeClr val="accent4"/>
                              </a:solidFill>
                            </a:rPr>
                            <a:t>Mathematical Equation/Formula</a:t>
                          </a:r>
                          <a:endParaRPr lang="th-TH" sz="24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2400" dirty="0">
                              <a:solidFill>
                                <a:schemeClr val="accent4"/>
                              </a:solidFill>
                            </a:rPr>
                            <a:t>Model </a:t>
                          </a:r>
                          <a:r>
                            <a:rPr lang="en-US" sz="2400" b="1" kern="1200" dirty="0">
                              <a:solidFill>
                                <a:schemeClr val="accent4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(Deterministic/Probabilistic 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823111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2400" dirty="0"/>
                            <a:t>01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4629" t="-65185" r="-82759" b="-38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th-TH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5116461"/>
                      </a:ext>
                    </a:extLst>
                  </a:tr>
                  <a:tr h="776224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2400" dirty="0"/>
                            <a:t>02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4629" t="-174219" r="-82759" b="-31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th-TH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8025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2400" dirty="0"/>
                            <a:t>03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4629" t="-468000" r="-82759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th-TH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9018384"/>
                      </a:ext>
                    </a:extLst>
                  </a:tr>
                  <a:tr h="179832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2400" dirty="0"/>
                            <a:t>04 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If the probability of rain in Khuzdar city on next Monday 50%, what is the probability that it will rain continuously up to Thursday.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th-TH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46370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A427305-D882-4DFC-B80B-F056112933CD}"/>
              </a:ext>
            </a:extLst>
          </p:cNvPr>
          <p:cNvSpPr txBox="1"/>
          <p:nvPr/>
        </p:nvSpPr>
        <p:spPr>
          <a:xfrm>
            <a:off x="2641821" y="94158"/>
            <a:ext cx="61741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QUIZ-01 (From Topic-1)</a:t>
            </a:r>
            <a:endParaRPr lang="th-TH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24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C03B-5956-4028-BDE4-331C0DD8E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540" y="642881"/>
            <a:ext cx="12017071" cy="1121133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>
                <a:solidFill>
                  <a:srgbClr val="C00000"/>
                </a:solidFill>
              </a:rPr>
              <a:t>Q: NO: 02: Flip a coin 5 times. List the Tree Diagram and Sample space.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chemeClr val="accent1"/>
                </a:solidFill>
              </a:rPr>
              <a:t>Time Allowed:         15 minutes</a:t>
            </a:r>
            <a:endParaRPr lang="th-TH" sz="32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698F1-B292-4702-A2AF-72633941D1B7}"/>
              </a:ext>
            </a:extLst>
          </p:cNvPr>
          <p:cNvSpPr txBox="1"/>
          <p:nvPr/>
        </p:nvSpPr>
        <p:spPr>
          <a:xfrm>
            <a:off x="2570260" y="119661"/>
            <a:ext cx="61741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QUIZ-02 (From Topic-2)</a:t>
            </a:r>
            <a:endParaRPr lang="th-TH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82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288515-160A-4889-B376-DDFABFE4A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607" y="2862469"/>
            <a:ext cx="5543550" cy="387946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254CC27-D89F-4D79-9CB7-FB4AD5F851E9}"/>
              </a:ext>
            </a:extLst>
          </p:cNvPr>
          <p:cNvSpPr txBox="1">
            <a:spLocks/>
          </p:cNvSpPr>
          <p:nvPr/>
        </p:nvSpPr>
        <p:spPr>
          <a:xfrm>
            <a:off x="238538" y="1741336"/>
            <a:ext cx="12017071" cy="11211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b="1" dirty="0">
                <a:solidFill>
                  <a:srgbClr val="C00000"/>
                </a:solidFill>
              </a:rPr>
              <a:t>Q: NO: 03: Calculate the Transition Matrix from the given below Transition Diagram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chemeClr val="accent1"/>
                </a:solidFill>
              </a:rPr>
              <a:t>Time Allowed:         15 minutes</a:t>
            </a:r>
            <a:endParaRPr lang="th-TH" sz="32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44C08D-75C2-472C-9A1C-EB8D512C988C}"/>
              </a:ext>
            </a:extLst>
          </p:cNvPr>
          <p:cNvSpPr txBox="1"/>
          <p:nvPr/>
        </p:nvSpPr>
        <p:spPr>
          <a:xfrm>
            <a:off x="2570260" y="119661"/>
            <a:ext cx="61741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QUIZ-03 (From Topic-3)</a:t>
            </a:r>
            <a:endParaRPr lang="th-TH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9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9A0B6D-FFBC-4523-8A9E-3EF58902B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940825"/>
            <a:ext cx="6858000" cy="36957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401270-B686-4ADD-8183-C3A01CA3F9F3}"/>
              </a:ext>
            </a:extLst>
          </p:cNvPr>
          <p:cNvSpPr txBox="1">
            <a:spLocks/>
          </p:cNvSpPr>
          <p:nvPr/>
        </p:nvSpPr>
        <p:spPr>
          <a:xfrm>
            <a:off x="203783" y="1289916"/>
            <a:ext cx="12152243" cy="1528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b="1" dirty="0">
                <a:solidFill>
                  <a:srgbClr val="C00000"/>
                </a:solidFill>
              </a:rPr>
              <a:t>Q: NO: 04: Draw the Transition Diagram from the given below Transition Matrix </a:t>
            </a:r>
          </a:p>
          <a:p>
            <a:pPr algn="just"/>
            <a:endParaRPr lang="en-US" sz="2800" b="1" dirty="0">
              <a:solidFill>
                <a:srgbClr val="C00000"/>
              </a:solidFill>
            </a:endParaRPr>
          </a:p>
          <a:p>
            <a:pPr algn="just"/>
            <a:r>
              <a:rPr lang="en-US" sz="3200" b="1" dirty="0">
                <a:solidFill>
                  <a:schemeClr val="accent1"/>
                </a:solidFill>
              </a:rPr>
              <a:t>Time Allowed:         15 minutes</a:t>
            </a:r>
            <a:endParaRPr lang="th-TH" sz="32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FD4FC8-5897-4A72-A80D-296276DC4A89}"/>
              </a:ext>
            </a:extLst>
          </p:cNvPr>
          <p:cNvSpPr txBox="1"/>
          <p:nvPr/>
        </p:nvSpPr>
        <p:spPr>
          <a:xfrm>
            <a:off x="2570260" y="119661"/>
            <a:ext cx="61741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QUIZ-04 (From Topic-4)</a:t>
            </a:r>
            <a:endParaRPr lang="th-TH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7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26512F-6471-43B6-B76F-77F92CE32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218" y="3595315"/>
            <a:ext cx="3886200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7ED9FB-E249-44BB-BBF9-4F2D56B25E3C}"/>
              </a:ext>
            </a:extLst>
          </p:cNvPr>
          <p:cNvSpPr txBox="1"/>
          <p:nvPr/>
        </p:nvSpPr>
        <p:spPr>
          <a:xfrm>
            <a:off x="246489" y="995713"/>
            <a:ext cx="113544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Q: NO: 05: Tick the correct Option (True/False).</a:t>
            </a:r>
          </a:p>
          <a:p>
            <a:r>
              <a:rPr lang="en-US" b="1" dirty="0">
                <a:solidFill>
                  <a:srgbClr val="C00000"/>
                </a:solidFill>
              </a:rPr>
              <a:t>1)	State A is Recurrent State (T/F)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2)	State B is Transient State (T/F)</a:t>
            </a:r>
          </a:p>
          <a:p>
            <a:pPr marL="514350" indent="-514350">
              <a:buAutoNum type="arabicParenR" startAt="3"/>
            </a:pPr>
            <a:r>
              <a:rPr lang="en-US" b="1" dirty="0">
                <a:solidFill>
                  <a:srgbClr val="C00000"/>
                </a:solidFill>
              </a:rPr>
              <a:t>     State C is Recurrent State (T/F)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Time Allowed:         10 minutes</a:t>
            </a:r>
            <a:endParaRPr lang="th-TH" sz="28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03C21B-B510-428F-8B34-C5F12915614C}"/>
              </a:ext>
            </a:extLst>
          </p:cNvPr>
          <p:cNvSpPr txBox="1"/>
          <p:nvPr/>
        </p:nvSpPr>
        <p:spPr>
          <a:xfrm>
            <a:off x="2387380" y="238930"/>
            <a:ext cx="61741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QUIZ-05 (From Topic-5)</a:t>
            </a:r>
            <a:endParaRPr lang="th-TH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63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F11D4F-A60D-4D0F-87DE-5C4216B829FD}"/>
                  </a:ext>
                </a:extLst>
              </p:cNvPr>
              <p:cNvSpPr txBox="1"/>
              <p:nvPr/>
            </p:nvSpPr>
            <p:spPr>
              <a:xfrm>
                <a:off x="5474474" y="1145827"/>
                <a:ext cx="5760726" cy="113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F11D4F-A60D-4D0F-87DE-5C4216B82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474" y="1145827"/>
                <a:ext cx="5760726" cy="113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2DC2245-2C2D-4745-9932-D2D45DE550A1}"/>
              </a:ext>
            </a:extLst>
          </p:cNvPr>
          <p:cNvSpPr txBox="1"/>
          <p:nvPr/>
        </p:nvSpPr>
        <p:spPr>
          <a:xfrm>
            <a:off x="63528" y="603815"/>
            <a:ext cx="1182358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Q: NO: 06(a)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Check whether Markov Chain Transient Matrix is Irreducible or Not Irreducible?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Time Allowed:        05 minutes</a:t>
            </a:r>
            <a:endParaRPr lang="th-TH" sz="2800" b="1" dirty="0">
              <a:solidFill>
                <a:schemeClr val="accent1"/>
              </a:solidFill>
            </a:endParaRPr>
          </a:p>
          <a:p>
            <a:endParaRPr lang="th-TH" b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B2EE4C-73B2-4261-8B07-16078629A091}"/>
              </a:ext>
            </a:extLst>
          </p:cNvPr>
          <p:cNvSpPr txBox="1"/>
          <p:nvPr/>
        </p:nvSpPr>
        <p:spPr>
          <a:xfrm>
            <a:off x="241272" y="2592605"/>
            <a:ext cx="97296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Q: NO: 06 (b) Check whether</a:t>
            </a:r>
          </a:p>
          <a:p>
            <a:pPr marL="514350" indent="-514350">
              <a:buAutoNum type="arabicParenR"/>
            </a:pPr>
            <a:r>
              <a:rPr lang="en-US" b="1" dirty="0">
                <a:solidFill>
                  <a:srgbClr val="C00000"/>
                </a:solidFill>
              </a:rPr>
              <a:t>State A is an Absorbing State (T/F)</a:t>
            </a:r>
          </a:p>
          <a:p>
            <a:pPr marL="514350" indent="-514350">
              <a:buAutoNum type="arabicParenR"/>
            </a:pPr>
            <a:r>
              <a:rPr lang="en-US" b="1" dirty="0">
                <a:solidFill>
                  <a:srgbClr val="C00000"/>
                </a:solidFill>
              </a:rPr>
              <a:t>State B is an Absorbing State (T/F)</a:t>
            </a:r>
          </a:p>
          <a:p>
            <a:pPr marL="514350" indent="-514350">
              <a:buAutoNum type="arabicParenR"/>
            </a:pPr>
            <a:r>
              <a:rPr lang="en-US" b="1" dirty="0">
                <a:solidFill>
                  <a:srgbClr val="C00000"/>
                </a:solidFill>
              </a:rPr>
              <a:t>State C is an Absorbing State (T/F)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Time Allowed:        05 minutes</a:t>
            </a:r>
            <a:endParaRPr lang="th-TH" sz="2800" b="1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0148E4-3155-4B0C-9002-B00638727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993" y="4548761"/>
            <a:ext cx="4629150" cy="1990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08A00C-AAEA-49F8-BE5D-9E1B28625DD4}"/>
              </a:ext>
            </a:extLst>
          </p:cNvPr>
          <p:cNvSpPr txBox="1"/>
          <p:nvPr/>
        </p:nvSpPr>
        <p:spPr>
          <a:xfrm>
            <a:off x="2387380" y="238930"/>
            <a:ext cx="61741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QUIZ-06 (From Topic-6)</a:t>
            </a:r>
            <a:endParaRPr lang="th-TH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5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334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QUIZZES FROM LAST TOPICS  TOTAL MARKS = 05  TIME ALLOWED = 45 Minutes</vt:lpstr>
      <vt:lpstr>Q: NO: 01: Identify from the below mathematical, whether we design a Deterministic Model or Probabilistic Model Time Allowed:         10 minutes</vt:lpstr>
      <vt:lpstr>Q: NO: 02: Flip a coin 5 times. List the Tree Diagram and Sample space. Time Allowed:         15 minutes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QUIZZES FROM LAST TOPICS  TOTAL MARKS = 05  TIME ALLOWED = 45 Minutes</dc:title>
  <dc:creator>Wazir Laghari</dc:creator>
  <cp:lastModifiedBy>Wazir Laghari</cp:lastModifiedBy>
  <cp:revision>1</cp:revision>
  <dcterms:created xsi:type="dcterms:W3CDTF">2021-09-25T07:55:36Z</dcterms:created>
  <dcterms:modified xsi:type="dcterms:W3CDTF">2021-09-25T08:52:28Z</dcterms:modified>
</cp:coreProperties>
</file>