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5" r:id="rId5"/>
    <p:sldId id="276" r:id="rId6"/>
    <p:sldId id="274" r:id="rId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2T12:32:28.319"/>
    </inkml:context>
    <inkml:brush xml:id="br0">
      <inkml:brushProperty name="width" value="0.1" units="cm"/>
      <inkml:brushProperty name="height" value="0.2" units="cm"/>
      <inkml:brushProperty name="color" value="#FF2500"/>
      <inkml:brushProperty name="tip" value="rectangle"/>
      <inkml:brushProperty name="rasterOp" value="maskPen"/>
      <inkml:brushProperty name="ignorePressure" value="1"/>
    </inkml:brush>
  </inkml:definitions>
  <inkml:trace contextRef="#ctx0" brushRef="#br0">10 0,'0'5,"-4"4,-1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519C-4F2B-4143-AA9C-48831CEA3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C8953B50-EF8F-47B3-83E3-B3799A9BD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6C1DCD12-ABFE-4426-B7BC-23F4EA84D9E5}"/>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DA0083C7-76CB-49A9-BDDA-868AD367ED6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09F00C2A-42DA-4E8E-80A2-FF7FD0ED8D69}"/>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2408485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FE5D-83B6-4E36-8826-E0797D9353B7}"/>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A5B5C7EE-EE04-42BD-9E46-67DAAD95A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555FF1D-447C-4686-AB21-F4FC2946E755}"/>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3F588339-4698-4A9C-B94D-9818F64521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28863DC-E20A-41E4-AC8A-32E413CF5A1A}"/>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7112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E2AE8-36FA-42AD-A9AE-93602F6DB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E7FF1B8C-509E-4239-9521-70678EA11B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6FD1803-5BA9-4CC4-9EB2-230C124B82FC}"/>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A47F0098-B36D-4945-97E3-C81C16E5328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32F20D0-3383-4DFE-8B7F-B7C165AF892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2311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031C-A730-4F5D-AF0E-DE4CBA6F384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1CC2F0BB-EAC5-4E88-9F97-F4D3349BC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AF6CA10-F90F-4428-9913-977E09354746}"/>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EAEA5A63-6BDA-4B0C-91F2-D4C7027ABE6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A03671CB-687A-49CA-B636-5778B8AE5316}"/>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31715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34C2-3341-4773-8BEF-82890D6C0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1E13A675-6B42-4FDF-AFC2-B2CACA4F6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E1AB5-13B3-43C9-9C2B-0C25EEAD8E3D}"/>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6043F84F-A7A7-40C3-8E14-90D0483A042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3F02340-2D9E-4117-A923-D664A1557F4E}"/>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297953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88A9-B97E-4EFA-AC96-D9126A5B5D9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9B44F7C-1DB7-4710-B76F-40A773DC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5D06291F-B6EE-4F32-98DD-6FEBFD665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7ECADB70-A00E-4E63-931F-CD87813D189C}"/>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6" name="Footer Placeholder 5">
            <a:extLst>
              <a:ext uri="{FF2B5EF4-FFF2-40B4-BE49-F238E27FC236}">
                <a16:creationId xmlns:a16="http://schemas.microsoft.com/office/drawing/2014/main" id="{FA05685F-CB4C-465F-8C36-19A6D8A9E83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7BAD34D1-4C4D-4914-9D12-E25E720511E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48429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8687-6A63-4D48-AA93-284EEFE6FB52}"/>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326A9D9-E473-4888-AC6B-FFE59360D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D543B-E083-49CF-BFBC-4FE309940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4A3D1AB2-8291-4F35-BAF1-5AE508161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DD825-D06D-46B6-A2DE-922B947BD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71F8EC57-AAB9-4D06-B478-7886B8206D89}"/>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8" name="Footer Placeholder 7">
            <a:extLst>
              <a:ext uri="{FF2B5EF4-FFF2-40B4-BE49-F238E27FC236}">
                <a16:creationId xmlns:a16="http://schemas.microsoft.com/office/drawing/2014/main" id="{5C9CFD65-1B2E-40A7-843C-31FD71799964}"/>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DFF876-8AF0-4BC5-B500-CAC0755F0944}"/>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5080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7B83-2108-43F3-A010-7CD2DE02238B}"/>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2E06DF5B-376F-4FAE-A8CD-9A54363841D0}"/>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4" name="Footer Placeholder 3">
            <a:extLst>
              <a:ext uri="{FF2B5EF4-FFF2-40B4-BE49-F238E27FC236}">
                <a16:creationId xmlns:a16="http://schemas.microsoft.com/office/drawing/2014/main" id="{60C3F6DA-A36E-4704-85A1-B3E68124CF6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7B06FC35-69A6-47E3-8605-3DE67A623106}"/>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15701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672BA-4C38-45BC-BB16-DB0DD863BCC7}"/>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3" name="Footer Placeholder 2">
            <a:extLst>
              <a:ext uri="{FF2B5EF4-FFF2-40B4-BE49-F238E27FC236}">
                <a16:creationId xmlns:a16="http://schemas.microsoft.com/office/drawing/2014/main" id="{C86A78CE-C0CB-4407-8A60-2F00569BFB77}"/>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1402037F-B0F7-4D9D-A8EF-D286FE3D20AD}"/>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04053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FF6-EDB5-4FC7-9038-ED7722E20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55DF1E73-7C58-453E-B7D2-E0D95E374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90B319A-7ACF-48E0-BD06-DB35821EA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4071-E906-4EB0-8814-B68E6A56D4F0}"/>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6" name="Footer Placeholder 5">
            <a:extLst>
              <a:ext uri="{FF2B5EF4-FFF2-40B4-BE49-F238E27FC236}">
                <a16:creationId xmlns:a16="http://schemas.microsoft.com/office/drawing/2014/main" id="{A0864C0E-3E7A-4D55-9EEB-E1777B470EB6}"/>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6D4FC314-EF62-49E1-A3C4-9D2CBCDDEFFC}"/>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85220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26C-5ED2-4A50-9A55-579E9C53A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ABE6B84-E8A4-4412-B26D-AE5371CB3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CAC39291-D4D5-49EF-A4B8-9B86AE05A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4B6AF-80F2-49A2-B0A8-9360B731523E}"/>
              </a:ext>
            </a:extLst>
          </p:cNvPr>
          <p:cNvSpPr>
            <a:spLocks noGrp="1"/>
          </p:cNvSpPr>
          <p:nvPr>
            <p:ph type="dt" sz="half" idx="10"/>
          </p:nvPr>
        </p:nvSpPr>
        <p:spPr/>
        <p:txBody>
          <a:bodyPr/>
          <a:lstStyle/>
          <a:p>
            <a:fld id="{2DDC8133-0D1F-45A5-8EE8-59AE7A76AA77}" type="datetimeFigureOut">
              <a:rPr lang="th-TH" smtClean="0"/>
              <a:t>27/11/65</a:t>
            </a:fld>
            <a:endParaRPr lang="th-TH"/>
          </a:p>
        </p:txBody>
      </p:sp>
      <p:sp>
        <p:nvSpPr>
          <p:cNvPr id="6" name="Footer Placeholder 5">
            <a:extLst>
              <a:ext uri="{FF2B5EF4-FFF2-40B4-BE49-F238E27FC236}">
                <a16:creationId xmlns:a16="http://schemas.microsoft.com/office/drawing/2014/main" id="{79CCFE97-E60B-46D6-9860-D1457FBF61D6}"/>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DE27FEA8-D320-42FD-9E16-F445A3CEAE92}"/>
              </a:ext>
            </a:extLst>
          </p:cNvPr>
          <p:cNvSpPr>
            <a:spLocks noGrp="1"/>
          </p:cNvSpPr>
          <p:nvPr>
            <p:ph type="sldNum" sz="quarter" idx="12"/>
          </p:nvPr>
        </p:nvSpPr>
        <p:spPr/>
        <p:txBody>
          <a:bodyPr/>
          <a:lstStyle/>
          <a:p>
            <a:fld id="{D5D45B29-D1C7-41ED-9C6F-3680661EB7EF}" type="slidenum">
              <a:rPr lang="th-TH" smtClean="0"/>
              <a:t>‹#›</a:t>
            </a:fld>
            <a:endParaRPr lang="th-TH"/>
          </a:p>
        </p:txBody>
      </p:sp>
    </p:spTree>
    <p:extLst>
      <p:ext uri="{BB962C8B-B14F-4D97-AF65-F5344CB8AC3E}">
        <p14:creationId xmlns:p14="http://schemas.microsoft.com/office/powerpoint/2010/main" val="368329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82884-ECC5-488D-BA2B-2EEB2AC31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6794EC99-ADB4-422B-AA4C-95AF364A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AF0D563-A7E6-46CA-9DEA-29C1DF01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C8133-0D1F-45A5-8EE8-59AE7A76AA77}" type="datetimeFigureOut">
              <a:rPr lang="th-TH" smtClean="0"/>
              <a:t>27/11/65</a:t>
            </a:fld>
            <a:endParaRPr lang="th-TH"/>
          </a:p>
        </p:txBody>
      </p:sp>
      <p:sp>
        <p:nvSpPr>
          <p:cNvPr id="5" name="Footer Placeholder 4">
            <a:extLst>
              <a:ext uri="{FF2B5EF4-FFF2-40B4-BE49-F238E27FC236}">
                <a16:creationId xmlns:a16="http://schemas.microsoft.com/office/drawing/2014/main" id="{ABFE3E80-429D-4D90-A43E-CEE986AD4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422BB2A7-771C-4FA4-8053-31770FF0E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45B29-D1C7-41ED-9C6F-3680661EB7EF}" type="slidenum">
              <a:rPr lang="th-TH" smtClean="0"/>
              <a:t>‹#›</a:t>
            </a:fld>
            <a:endParaRPr lang="th-TH"/>
          </a:p>
        </p:txBody>
      </p:sp>
    </p:spTree>
    <p:extLst>
      <p:ext uri="{BB962C8B-B14F-4D97-AF65-F5344CB8AC3E}">
        <p14:creationId xmlns:p14="http://schemas.microsoft.com/office/powerpoint/2010/main" val="380459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22" Type="http://schemas.openxmlformats.org/officeDocument/2006/relationships/image" Target="../media/image3.png"/><Relationship Id="rId226" Type="http://schemas.openxmlformats.org/officeDocument/2006/relationships/image" Target="../media/image7.png"/><Relationship Id="rId2" Type="http://schemas.openxmlformats.org/officeDocument/2006/relationships/customXml" Target="../ink/ink1.xml"/><Relationship Id="rId221" Type="http://schemas.openxmlformats.org/officeDocument/2006/relationships/image" Target="../media/image2.png"/><Relationship Id="rId1" Type="http://schemas.openxmlformats.org/officeDocument/2006/relationships/slideLayout" Target="../slideLayouts/slideLayout2.xml"/><Relationship Id="rId220" Type="http://schemas.openxmlformats.org/officeDocument/2006/relationships/image" Target="../media/image1493.png"/><Relationship Id="rId225" Type="http://schemas.openxmlformats.org/officeDocument/2006/relationships/image" Target="../media/image6.png"/><Relationship Id="rId224" Type="http://schemas.openxmlformats.org/officeDocument/2006/relationships/image" Target="../media/image5.png"/><Relationship Id="rId22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DA403B-E3C1-4820-AA40-84B22E0A5BE4}"/>
              </a:ext>
            </a:extLst>
          </p:cNvPr>
          <p:cNvSpPr>
            <a:spLocks noGrp="1"/>
          </p:cNvSpPr>
          <p:nvPr>
            <p:ph type="subTitle" idx="1"/>
          </p:nvPr>
        </p:nvSpPr>
        <p:spPr/>
        <p:txBody>
          <a:bodyPr>
            <a:normAutofit/>
          </a:bodyPr>
          <a:lstStyle/>
          <a:p>
            <a:r>
              <a:rPr lang="en-US" sz="6000" b="1" dirty="0">
                <a:solidFill>
                  <a:srgbClr val="7030A0"/>
                </a:solidFill>
              </a:rPr>
              <a:t>Production And Inventory</a:t>
            </a:r>
            <a:endParaRPr lang="th-TH" sz="6000" b="1" dirty="0">
              <a:solidFill>
                <a:srgbClr val="7030A0"/>
              </a:solidFill>
            </a:endParaRPr>
          </a:p>
        </p:txBody>
      </p:sp>
    </p:spTree>
    <p:extLst>
      <p:ext uri="{BB962C8B-B14F-4D97-AF65-F5344CB8AC3E}">
        <p14:creationId xmlns:p14="http://schemas.microsoft.com/office/powerpoint/2010/main" val="3097980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lking Reneging and Jockeying | Queuing Theory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 y="179750"/>
            <a:ext cx="11168744" cy="626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15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BECBF93-4009-4D38-A076-60ABB8A5AB95}"/>
              </a:ext>
            </a:extLst>
          </p:cNvPr>
          <p:cNvSpPr txBox="1"/>
          <p:nvPr/>
        </p:nvSpPr>
        <p:spPr>
          <a:xfrm>
            <a:off x="351692" y="1441938"/>
            <a:ext cx="11342077" cy="954107"/>
          </a:xfrm>
          <a:prstGeom prst="rect">
            <a:avLst/>
          </a:prstGeom>
          <a:noFill/>
        </p:spPr>
        <p:txBody>
          <a:bodyPr wrap="square" rtlCol="0">
            <a:spAutoFit/>
          </a:bodyPr>
          <a:lstStyle/>
          <a:p>
            <a:r>
              <a:rPr lang="en-US" dirty="0"/>
              <a:t>Production is the process by which raw materials and other inputs are converted into finished products is known as Production</a:t>
            </a:r>
            <a:endParaRPr lang="th-TH" dirty="0"/>
          </a:p>
        </p:txBody>
      </p:sp>
      <p:sp>
        <p:nvSpPr>
          <p:cNvPr id="2" name="TextBox 1"/>
          <p:cNvSpPr txBox="1"/>
          <p:nvPr/>
        </p:nvSpPr>
        <p:spPr>
          <a:xfrm>
            <a:off x="457200" y="339634"/>
            <a:ext cx="10424160" cy="769441"/>
          </a:xfrm>
          <a:prstGeom prst="rect">
            <a:avLst/>
          </a:prstGeom>
          <a:noFill/>
        </p:spPr>
        <p:txBody>
          <a:bodyPr wrap="square" rtlCol="0">
            <a:spAutoFit/>
          </a:bodyPr>
          <a:lstStyle/>
          <a:p>
            <a:r>
              <a:rPr lang="en-GB" sz="4400" b="1" dirty="0" smtClean="0">
                <a:solidFill>
                  <a:srgbClr val="FF0000"/>
                </a:solidFill>
              </a:rPr>
              <a:t>Production</a:t>
            </a:r>
            <a:endParaRPr lang="en-GB" sz="4400" b="1" dirty="0">
              <a:solidFill>
                <a:srgbClr val="FF0000"/>
              </a:solidFill>
            </a:endParaRPr>
          </a:p>
        </p:txBody>
      </p:sp>
      <p:sp>
        <p:nvSpPr>
          <p:cNvPr id="74" name="TextBox 73"/>
          <p:cNvSpPr txBox="1"/>
          <p:nvPr/>
        </p:nvSpPr>
        <p:spPr>
          <a:xfrm>
            <a:off x="261257" y="2913017"/>
            <a:ext cx="11456126" cy="954107"/>
          </a:xfrm>
          <a:prstGeom prst="rect">
            <a:avLst/>
          </a:prstGeom>
          <a:noFill/>
        </p:spPr>
        <p:txBody>
          <a:bodyPr wrap="square" rtlCol="0">
            <a:spAutoFit/>
          </a:bodyPr>
          <a:lstStyle/>
          <a:p>
            <a:r>
              <a:rPr lang="en-GB" dirty="0" smtClean="0"/>
              <a:t>It is the process of Planning, organizing, directing and controlling the activities of Production is called as Production Management.</a:t>
            </a:r>
            <a:endParaRPr lang="en-GB" dirty="0"/>
          </a:p>
        </p:txBody>
      </p:sp>
      <p:sp>
        <p:nvSpPr>
          <p:cNvPr id="75" name="TextBox 74"/>
          <p:cNvSpPr txBox="1"/>
          <p:nvPr/>
        </p:nvSpPr>
        <p:spPr>
          <a:xfrm>
            <a:off x="452846" y="2268583"/>
            <a:ext cx="10424160" cy="769441"/>
          </a:xfrm>
          <a:prstGeom prst="rect">
            <a:avLst/>
          </a:prstGeom>
          <a:noFill/>
        </p:spPr>
        <p:txBody>
          <a:bodyPr wrap="square" rtlCol="0">
            <a:spAutoFit/>
          </a:bodyPr>
          <a:lstStyle/>
          <a:p>
            <a:r>
              <a:rPr lang="en-GB" sz="4400" b="1" dirty="0" smtClean="0">
                <a:solidFill>
                  <a:srgbClr val="FF0000"/>
                </a:solidFill>
              </a:rPr>
              <a:t>Production Management</a:t>
            </a:r>
            <a:endParaRPr lang="en-GB" sz="4400" b="1" dirty="0">
              <a:solidFill>
                <a:srgbClr val="FF0000"/>
              </a:solidFill>
            </a:endParaRPr>
          </a:p>
        </p:txBody>
      </p:sp>
    </p:spTree>
    <p:extLst>
      <p:ext uri="{BB962C8B-B14F-4D97-AF65-F5344CB8AC3E}">
        <p14:creationId xmlns:p14="http://schemas.microsoft.com/office/powerpoint/2010/main" val="360320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95309"/>
            <a:ext cx="10515600" cy="928098"/>
          </a:xfrm>
        </p:spPr>
        <p:txBody>
          <a:bodyPr>
            <a:noAutofit/>
          </a:bodyPr>
          <a:lstStyle/>
          <a:p>
            <a:pPr algn="ctr"/>
            <a:r>
              <a:rPr lang="en-GB" sz="4800" b="1" dirty="0" smtClean="0">
                <a:solidFill>
                  <a:srgbClr val="FF0000"/>
                </a:solidFill>
              </a:rPr>
              <a:t>Objectives of Production Management</a:t>
            </a:r>
            <a:endParaRPr lang="en-GB" sz="4800" b="1" dirty="0">
              <a:solidFill>
                <a:srgbClr val="FF0000"/>
              </a:solidFill>
            </a:endParaRPr>
          </a:p>
        </p:txBody>
      </p:sp>
      <p:sp>
        <p:nvSpPr>
          <p:cNvPr id="4" name="TextBox 3"/>
          <p:cNvSpPr txBox="1"/>
          <p:nvPr/>
        </p:nvSpPr>
        <p:spPr>
          <a:xfrm>
            <a:off x="718457" y="1071154"/>
            <a:ext cx="9966960" cy="5509200"/>
          </a:xfrm>
          <a:prstGeom prst="rect">
            <a:avLst/>
          </a:prstGeom>
          <a:noFill/>
        </p:spPr>
        <p:txBody>
          <a:bodyPr wrap="square" rtlCol="0">
            <a:spAutoFit/>
          </a:bodyPr>
          <a:lstStyle/>
          <a:p>
            <a:pPr marL="742950" indent="-742950">
              <a:buAutoNum type="arabicParenR"/>
            </a:pPr>
            <a:r>
              <a:rPr lang="en-GB" sz="4400" dirty="0" smtClean="0"/>
              <a:t>Main Objectives / Ultimate Objectives.</a:t>
            </a:r>
          </a:p>
          <a:p>
            <a:pPr lvl="1"/>
            <a:r>
              <a:rPr lang="en-GB" sz="4400" dirty="0" smtClean="0"/>
              <a:t>* Right Quantity, Right Quality, Time.</a:t>
            </a:r>
            <a:endParaRPr lang="en-GB" sz="4400" dirty="0"/>
          </a:p>
          <a:p>
            <a:pPr marL="742950" indent="-742950">
              <a:buAutoNum type="arabicParenR"/>
            </a:pPr>
            <a:endParaRPr lang="en-GB" sz="4400" dirty="0" smtClean="0"/>
          </a:p>
          <a:p>
            <a:r>
              <a:rPr lang="en-GB" sz="4400" dirty="0" smtClean="0"/>
              <a:t>2) Intermediate Objectives.</a:t>
            </a:r>
          </a:p>
          <a:p>
            <a:r>
              <a:rPr lang="en-GB" sz="4400" dirty="0"/>
              <a:t>	</a:t>
            </a:r>
            <a:r>
              <a:rPr lang="en-GB" sz="4400" dirty="0" smtClean="0"/>
              <a:t>* Machinery and Equipment.</a:t>
            </a:r>
          </a:p>
          <a:p>
            <a:r>
              <a:rPr lang="en-GB" sz="4400" dirty="0"/>
              <a:t>	</a:t>
            </a:r>
            <a:r>
              <a:rPr lang="en-GB" sz="4400" dirty="0" smtClean="0"/>
              <a:t>* Materials Management.</a:t>
            </a:r>
          </a:p>
          <a:p>
            <a:r>
              <a:rPr lang="en-GB" sz="4400" dirty="0"/>
              <a:t>	</a:t>
            </a:r>
            <a:r>
              <a:rPr lang="en-GB" sz="4400" dirty="0" smtClean="0"/>
              <a:t>* Manpower Allocation.</a:t>
            </a:r>
          </a:p>
          <a:p>
            <a:r>
              <a:rPr lang="en-GB" sz="4400" dirty="0"/>
              <a:t>	</a:t>
            </a:r>
            <a:r>
              <a:rPr lang="en-GB" sz="4400" dirty="0" smtClean="0"/>
              <a:t>* Manufacturing Services.</a:t>
            </a:r>
          </a:p>
        </p:txBody>
      </p:sp>
    </p:spTree>
    <p:extLst>
      <p:ext uri="{BB962C8B-B14F-4D97-AF65-F5344CB8AC3E}">
        <p14:creationId xmlns:p14="http://schemas.microsoft.com/office/powerpoint/2010/main" val="560521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10515600" cy="993412"/>
          </a:xfrm>
        </p:spPr>
        <p:txBody>
          <a:bodyPr>
            <a:noAutofit/>
          </a:bodyPr>
          <a:lstStyle/>
          <a:p>
            <a:pPr algn="ctr"/>
            <a:r>
              <a:rPr lang="en-GB" sz="5400" b="1" dirty="0" smtClean="0">
                <a:solidFill>
                  <a:srgbClr val="FF0000"/>
                </a:solidFill>
              </a:rPr>
              <a:t>Function of Production Management</a:t>
            </a:r>
            <a:endParaRPr lang="en-GB" sz="5400" b="1" dirty="0">
              <a:solidFill>
                <a:srgbClr val="FF0000"/>
              </a:solidFill>
            </a:endParaRPr>
          </a:p>
        </p:txBody>
      </p:sp>
      <p:sp>
        <p:nvSpPr>
          <p:cNvPr id="3" name="Content Placeholder 2"/>
          <p:cNvSpPr>
            <a:spLocks noGrp="1"/>
          </p:cNvSpPr>
          <p:nvPr>
            <p:ph idx="1"/>
          </p:nvPr>
        </p:nvSpPr>
        <p:spPr>
          <a:xfrm>
            <a:off x="511629" y="1342299"/>
            <a:ext cx="10515600" cy="5228318"/>
          </a:xfrm>
        </p:spPr>
        <p:txBody>
          <a:bodyPr>
            <a:normAutofit/>
          </a:bodyPr>
          <a:lstStyle/>
          <a:p>
            <a:pPr>
              <a:buFont typeface="Wingdings" panose="05000000000000000000" pitchFamily="2" charset="2"/>
              <a:buChar char="q"/>
            </a:pPr>
            <a:r>
              <a:rPr lang="en-GB" sz="4000" dirty="0" smtClean="0"/>
              <a:t>Quantity and Cost Control.</a:t>
            </a:r>
          </a:p>
          <a:p>
            <a:pPr>
              <a:buFont typeface="Wingdings" panose="05000000000000000000" pitchFamily="2" charset="2"/>
              <a:buChar char="q"/>
            </a:pPr>
            <a:r>
              <a:rPr lang="en-GB" sz="4000" dirty="0" smtClean="0"/>
              <a:t>Production Control.</a:t>
            </a:r>
          </a:p>
          <a:p>
            <a:pPr>
              <a:buFont typeface="Wingdings" panose="05000000000000000000" pitchFamily="2" charset="2"/>
              <a:buChar char="q"/>
            </a:pPr>
            <a:r>
              <a:rPr lang="en-GB" sz="4000" dirty="0" smtClean="0"/>
              <a:t>Production Planning.</a:t>
            </a:r>
          </a:p>
          <a:p>
            <a:pPr>
              <a:buFont typeface="Wingdings" panose="05000000000000000000" pitchFamily="2" charset="2"/>
              <a:buChar char="q"/>
            </a:pPr>
            <a:r>
              <a:rPr lang="en-GB" sz="4000" dirty="0" smtClean="0"/>
              <a:t>Right Production Capacity.</a:t>
            </a:r>
          </a:p>
          <a:p>
            <a:pPr>
              <a:buFont typeface="Wingdings" panose="05000000000000000000" pitchFamily="2" charset="2"/>
              <a:buChar char="q"/>
            </a:pPr>
            <a:r>
              <a:rPr lang="en-GB" sz="4000" dirty="0" smtClean="0"/>
              <a:t>Right Process.</a:t>
            </a:r>
          </a:p>
          <a:p>
            <a:pPr>
              <a:buFont typeface="Wingdings" panose="05000000000000000000" pitchFamily="2" charset="2"/>
              <a:buChar char="q"/>
            </a:pPr>
            <a:r>
              <a:rPr lang="en-GB" sz="4000" dirty="0" smtClean="0"/>
              <a:t>Right Selection of Product and Design.</a:t>
            </a:r>
          </a:p>
          <a:p>
            <a:pPr>
              <a:buFont typeface="Wingdings" panose="05000000000000000000" pitchFamily="2" charset="2"/>
              <a:buChar char="q"/>
            </a:pPr>
            <a:r>
              <a:rPr lang="en-GB" sz="4000" dirty="0" smtClean="0"/>
              <a:t>Maintenance and replacement of Machinery.</a:t>
            </a:r>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smtClean="0"/>
          </a:p>
          <a:p>
            <a:pPr>
              <a:buFont typeface="Wingdings" panose="05000000000000000000" pitchFamily="2" charset="2"/>
              <a:buChar char="q"/>
            </a:pPr>
            <a:endParaRPr lang="en-GB" sz="4000" dirty="0"/>
          </a:p>
        </p:txBody>
      </p:sp>
    </p:spTree>
    <p:extLst>
      <p:ext uri="{BB962C8B-B14F-4D97-AF65-F5344CB8AC3E}">
        <p14:creationId xmlns:p14="http://schemas.microsoft.com/office/powerpoint/2010/main" val="3594427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A1910-53CD-4DE4-ADC9-60FB325B798F}"/>
              </a:ext>
            </a:extLst>
          </p:cNvPr>
          <p:cNvSpPr txBox="1"/>
          <p:nvPr/>
        </p:nvSpPr>
        <p:spPr>
          <a:xfrm>
            <a:off x="131884" y="140677"/>
            <a:ext cx="12060115" cy="1384995"/>
          </a:xfrm>
          <a:prstGeom prst="rect">
            <a:avLst/>
          </a:prstGeom>
          <a:noFill/>
        </p:spPr>
        <p:txBody>
          <a:bodyPr wrap="square" rtlCol="0">
            <a:spAutoFit/>
          </a:bodyPr>
          <a:lstStyle/>
          <a:p>
            <a:r>
              <a:rPr lang="en-US" dirty="0"/>
              <a:t>A company purchase a raw material with purchasing cost is 16 Rs. Company whole year requirement or demand is 25000 units, holding cost is 6.4 per unit for one year. The ordering cost is 32 Rs. Find out the </a:t>
            </a:r>
            <a:r>
              <a:rPr lang="en-US" dirty="0" smtClean="0"/>
              <a:t>Economic Order Quantity (EOQ?)</a:t>
            </a:r>
            <a:endParaRPr lang="th-TH" dirty="0"/>
          </a:p>
        </p:txBody>
      </p:sp>
      <mc:AlternateContent xmlns:mc="http://schemas.openxmlformats.org/markup-compatibility/2006" xmlns:p14="http://schemas.microsoft.com/office/powerpoint/2010/main">
        <mc:Choice Requires="p14">
          <p:contentPart p14:bwMode="auto" r:id="rId2">
            <p14:nvContentPartPr>
              <p14:cNvPr id="139" name="Ink 138">
                <a:extLst>
                  <a:ext uri="{FF2B5EF4-FFF2-40B4-BE49-F238E27FC236}">
                    <a16:creationId xmlns:a16="http://schemas.microsoft.com/office/drawing/2014/main" id="{F136EE84-18BE-428E-A8AA-8405587CC7AC}"/>
                  </a:ext>
                </a:extLst>
              </p14:cNvPr>
              <p14:cNvContentPartPr/>
              <p14:nvPr/>
            </p14:nvContentPartPr>
            <p14:xfrm>
              <a:off x="5412102" y="1819578"/>
              <a:ext cx="3960" cy="9360"/>
            </p14:xfrm>
          </p:contentPart>
        </mc:Choice>
        <mc:Fallback xmlns="">
          <p:pic>
            <p:nvPicPr>
              <p:cNvPr id="139" name="Ink 138">
                <a:extLst>
                  <a:ext uri="{FF2B5EF4-FFF2-40B4-BE49-F238E27FC236}">
                    <a16:creationId xmlns:a16="http://schemas.microsoft.com/office/drawing/2014/main" id="{F136EE84-18BE-428E-A8AA-8405587CC7AC}"/>
                  </a:ext>
                </a:extLst>
              </p:cNvPr>
              <p:cNvPicPr/>
              <p:nvPr/>
            </p:nvPicPr>
            <p:blipFill>
              <a:blip r:embed="rId220"/>
              <a:stretch>
                <a:fillRect/>
              </a:stretch>
            </p:blipFill>
            <p:spPr>
              <a:xfrm>
                <a:off x="5394462" y="1783578"/>
                <a:ext cx="39600" cy="81000"/>
              </a:xfrm>
              <a:prstGeom prst="rect">
                <a:avLst/>
              </a:prstGeom>
            </p:spPr>
          </p:pic>
        </mc:Fallback>
      </mc:AlternateContent>
      <mc:AlternateContent xmlns:mc="http://schemas.openxmlformats.org/markup-compatibility/2006">
        <mc:Choice xmlns:a14="http://schemas.microsoft.com/office/drawing/2010/main" Requires="a14">
          <p:sp>
            <p:nvSpPr>
              <p:cNvPr id="2" name="TextBox 1"/>
              <p:cNvSpPr txBox="1"/>
              <p:nvPr/>
            </p:nvSpPr>
            <p:spPr>
              <a:xfrm>
                <a:off x="222069" y="2370907"/>
                <a:ext cx="2308645"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𝑃</m:t>
                          </m:r>
                        </m:e>
                        <m:sub>
                          <m:r>
                            <a:rPr lang="en-GB" sz="3600" b="0" i="1" smtClean="0">
                              <a:latin typeface="Cambria Math" panose="02040503050406030204" pitchFamily="18" charset="0"/>
                            </a:rPr>
                            <m:t>𝐶</m:t>
                          </m:r>
                        </m:sub>
                      </m:sSub>
                      <m:r>
                        <a:rPr lang="en-GB" sz="3600" b="0" i="1" smtClean="0">
                          <a:latin typeface="Cambria Math" panose="02040503050406030204" pitchFamily="18" charset="0"/>
                        </a:rPr>
                        <m:t>=16 </m:t>
                      </m:r>
                      <m:r>
                        <a:rPr lang="en-GB" sz="3600" b="0" i="1" smtClean="0">
                          <a:latin typeface="Cambria Math" panose="02040503050406030204" pitchFamily="18" charset="0"/>
                        </a:rPr>
                        <m:t>𝑅𝑠</m:t>
                      </m:r>
                    </m:oMath>
                  </m:oMathPara>
                </a14:m>
                <a:endParaRPr lang="en-GB" sz="3600" dirty="0"/>
              </a:p>
            </p:txBody>
          </p:sp>
        </mc:Choice>
        <mc:Fallback>
          <p:sp>
            <p:nvSpPr>
              <p:cNvPr id="2" name="TextBox 1"/>
              <p:cNvSpPr txBox="1">
                <a:spLocks noRot="1" noChangeAspect="1" noMove="1" noResize="1" noEditPoints="1" noAdjustHandles="1" noChangeArrowheads="1" noChangeShapeType="1" noTextEdit="1"/>
              </p:cNvSpPr>
              <p:nvPr/>
            </p:nvSpPr>
            <p:spPr>
              <a:xfrm>
                <a:off x="222069" y="2370907"/>
                <a:ext cx="2308645" cy="553998"/>
              </a:xfrm>
              <a:prstGeom prst="rect">
                <a:avLst/>
              </a:prstGeom>
              <a:blipFill>
                <a:blip r:embed="rId22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0" name="TextBox 119"/>
              <p:cNvSpPr txBox="1"/>
              <p:nvPr/>
            </p:nvSpPr>
            <p:spPr>
              <a:xfrm>
                <a:off x="243839" y="3228702"/>
                <a:ext cx="349352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rPr>
                        <m:t>𝐷</m:t>
                      </m:r>
                      <m:r>
                        <a:rPr lang="en-GB" sz="3600" b="0" i="1" smtClean="0">
                          <a:latin typeface="Cambria Math" panose="02040503050406030204" pitchFamily="18" charset="0"/>
                        </a:rPr>
                        <m:t>=25000 </m:t>
                      </m:r>
                      <m:r>
                        <a:rPr lang="en-GB" sz="3600" b="0" i="1" smtClean="0">
                          <a:latin typeface="Cambria Math" panose="02040503050406030204" pitchFamily="18" charset="0"/>
                        </a:rPr>
                        <m:t>𝑢𝑛𝑖𝑡𝑠</m:t>
                      </m:r>
                    </m:oMath>
                  </m:oMathPara>
                </a14:m>
                <a:endParaRPr lang="en-GB" sz="3600" dirty="0"/>
              </a:p>
            </p:txBody>
          </p:sp>
        </mc:Choice>
        <mc:Fallback>
          <p:sp>
            <p:nvSpPr>
              <p:cNvPr id="120" name="TextBox 119"/>
              <p:cNvSpPr txBox="1">
                <a:spLocks noRot="1" noChangeAspect="1" noMove="1" noResize="1" noEditPoints="1" noAdjustHandles="1" noChangeArrowheads="1" noChangeShapeType="1" noTextEdit="1"/>
              </p:cNvSpPr>
              <p:nvPr/>
            </p:nvSpPr>
            <p:spPr>
              <a:xfrm>
                <a:off x="243839" y="3228702"/>
                <a:ext cx="3493520" cy="553998"/>
              </a:xfrm>
              <a:prstGeom prst="rect">
                <a:avLst/>
              </a:prstGeom>
              <a:blipFill>
                <a:blip r:embed="rId22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2" name="TextBox 121"/>
              <p:cNvSpPr txBox="1"/>
              <p:nvPr/>
            </p:nvSpPr>
            <p:spPr>
              <a:xfrm>
                <a:off x="191588" y="3947159"/>
                <a:ext cx="183979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𝐶</m:t>
                          </m:r>
                        </m:e>
                        <m:sub>
                          <m:r>
                            <a:rPr lang="en-GB" sz="3600" b="0" i="1" smtClean="0">
                              <a:latin typeface="Cambria Math" panose="02040503050406030204" pitchFamily="18" charset="0"/>
                            </a:rPr>
                            <m:t>𝐻</m:t>
                          </m:r>
                        </m:sub>
                      </m:sSub>
                      <m:r>
                        <a:rPr lang="en-GB" sz="3600" b="0" i="1" smtClean="0">
                          <a:latin typeface="Cambria Math" panose="02040503050406030204" pitchFamily="18" charset="0"/>
                        </a:rPr>
                        <m:t>=6.4</m:t>
                      </m:r>
                    </m:oMath>
                  </m:oMathPara>
                </a14:m>
                <a:endParaRPr lang="en-GB" sz="3600" dirty="0"/>
              </a:p>
            </p:txBody>
          </p:sp>
        </mc:Choice>
        <mc:Fallback>
          <p:sp>
            <p:nvSpPr>
              <p:cNvPr id="122" name="TextBox 121"/>
              <p:cNvSpPr txBox="1">
                <a:spLocks noRot="1" noChangeAspect="1" noMove="1" noResize="1" noEditPoints="1" noAdjustHandles="1" noChangeArrowheads="1" noChangeShapeType="1" noTextEdit="1"/>
              </p:cNvSpPr>
              <p:nvPr/>
            </p:nvSpPr>
            <p:spPr>
              <a:xfrm>
                <a:off x="191588" y="3947159"/>
                <a:ext cx="1839798" cy="553998"/>
              </a:xfrm>
              <a:prstGeom prst="rect">
                <a:avLst/>
              </a:prstGeom>
              <a:blipFill>
                <a:blip r:embed="rId22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6" name="TextBox 125"/>
              <p:cNvSpPr txBox="1"/>
              <p:nvPr/>
            </p:nvSpPr>
            <p:spPr>
              <a:xfrm>
                <a:off x="165463" y="4757056"/>
                <a:ext cx="230768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𝐶</m:t>
                          </m:r>
                        </m:e>
                        <m:sub>
                          <m:r>
                            <a:rPr lang="en-GB" sz="3600" b="0" i="1" smtClean="0">
                              <a:latin typeface="Cambria Math" panose="02040503050406030204" pitchFamily="18" charset="0"/>
                            </a:rPr>
                            <m:t>𝑜</m:t>
                          </m:r>
                        </m:sub>
                      </m:sSub>
                      <m:r>
                        <a:rPr lang="en-GB" sz="3600" b="0" i="1" smtClean="0">
                          <a:latin typeface="Cambria Math" panose="02040503050406030204" pitchFamily="18" charset="0"/>
                        </a:rPr>
                        <m:t>=32 </m:t>
                      </m:r>
                      <m:r>
                        <a:rPr lang="en-GB" sz="3600" b="0" i="1" smtClean="0">
                          <a:latin typeface="Cambria Math" panose="02040503050406030204" pitchFamily="18" charset="0"/>
                        </a:rPr>
                        <m:t>𝑅𝑠</m:t>
                      </m:r>
                    </m:oMath>
                  </m:oMathPara>
                </a14:m>
                <a:endParaRPr lang="en-GB" sz="3600" dirty="0"/>
              </a:p>
            </p:txBody>
          </p:sp>
        </mc:Choice>
        <mc:Fallback>
          <p:sp>
            <p:nvSpPr>
              <p:cNvPr id="126" name="TextBox 125"/>
              <p:cNvSpPr txBox="1">
                <a:spLocks noRot="1" noChangeAspect="1" noMove="1" noResize="1" noEditPoints="1" noAdjustHandles="1" noChangeArrowheads="1" noChangeShapeType="1" noTextEdit="1"/>
              </p:cNvSpPr>
              <p:nvPr/>
            </p:nvSpPr>
            <p:spPr>
              <a:xfrm>
                <a:off x="165463" y="4757056"/>
                <a:ext cx="2307683" cy="553998"/>
              </a:xfrm>
              <a:prstGeom prst="rect">
                <a:avLst/>
              </a:prstGeom>
              <a:blipFill>
                <a:blip r:embed="rId22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2" name="TextBox 131"/>
              <p:cNvSpPr txBox="1"/>
              <p:nvPr/>
            </p:nvSpPr>
            <p:spPr>
              <a:xfrm>
                <a:off x="139338" y="5514702"/>
                <a:ext cx="1699889"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rPr>
                        <m:t>𝐸</m:t>
                      </m:r>
                      <m:r>
                        <a:rPr lang="en-GB" sz="3600" b="0" i="1" smtClean="0">
                          <a:latin typeface="Cambria Math" panose="02040503050406030204" pitchFamily="18" charset="0"/>
                        </a:rPr>
                        <m:t>𝑂𝑄</m:t>
                      </m:r>
                      <m:r>
                        <a:rPr lang="en-GB" sz="3600" b="0" i="1" smtClean="0">
                          <a:latin typeface="Cambria Math" panose="02040503050406030204" pitchFamily="18" charset="0"/>
                        </a:rPr>
                        <m:t>=?</m:t>
                      </m:r>
                    </m:oMath>
                  </m:oMathPara>
                </a14:m>
                <a:endParaRPr lang="en-GB" sz="3600" dirty="0"/>
              </a:p>
            </p:txBody>
          </p:sp>
        </mc:Choice>
        <mc:Fallback>
          <p:sp>
            <p:nvSpPr>
              <p:cNvPr id="132" name="TextBox 131"/>
              <p:cNvSpPr txBox="1">
                <a:spLocks noRot="1" noChangeAspect="1" noMove="1" noResize="1" noEditPoints="1" noAdjustHandles="1" noChangeArrowheads="1" noChangeShapeType="1" noTextEdit="1"/>
              </p:cNvSpPr>
              <p:nvPr/>
            </p:nvSpPr>
            <p:spPr>
              <a:xfrm>
                <a:off x="139338" y="5514702"/>
                <a:ext cx="1699889" cy="553998"/>
              </a:xfrm>
              <a:prstGeom prst="rect">
                <a:avLst/>
              </a:prstGeom>
              <a:blipFill>
                <a:blip r:embed="rId22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461657" y="5257799"/>
                <a:ext cx="7251922" cy="13126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𝐸𝑂𝑄</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i="1">
                                  <a:latin typeface="Cambria Math" panose="02040503050406030204" pitchFamily="18" charset="0"/>
                                </a:rPr>
                                <m:t>2∗</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𝑜</m:t>
                                  </m:r>
                                </m:sub>
                              </m:sSub>
                              <m:r>
                                <a:rPr lang="en-GB" i="1">
                                  <a:latin typeface="Cambria Math" panose="02040503050406030204" pitchFamily="18" charset="0"/>
                                </a:rPr>
                                <m:t>∗</m:t>
                              </m:r>
                              <m:r>
                                <a:rPr lang="en-GB" b="0" i="1" smtClean="0">
                                  <a:latin typeface="Cambria Math" panose="02040503050406030204" pitchFamily="18" charset="0"/>
                                </a:rPr>
                                <m:t>𝐷</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𝐻</m:t>
                                  </m:r>
                                </m:sub>
                              </m:sSub>
                            </m:den>
                          </m:f>
                        </m:e>
                      </m:rad>
                      <m:r>
                        <a:rPr lang="en-GB" b="0" i="1" smtClean="0">
                          <a:latin typeface="Cambria Math" panose="02040503050406030204" pitchFamily="18" charset="0"/>
                        </a:rPr>
                        <m:t>=</m:t>
                      </m:r>
                      <m:rad>
                        <m:radPr>
                          <m:degHide m:val="on"/>
                          <m:ctrlPr>
                            <a:rPr lang="en-GB" i="1">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2∗</m:t>
                              </m:r>
                              <m:r>
                                <a:rPr lang="en-GB" b="0" i="1" smtClean="0">
                                  <a:latin typeface="Cambria Math" panose="02040503050406030204" pitchFamily="18" charset="0"/>
                                </a:rPr>
                                <m:t>32</m:t>
                              </m:r>
                              <m:r>
                                <a:rPr lang="en-GB" i="1">
                                  <a:latin typeface="Cambria Math" panose="02040503050406030204" pitchFamily="18" charset="0"/>
                                </a:rPr>
                                <m:t>∗</m:t>
                              </m:r>
                              <m:r>
                                <a:rPr lang="en-GB" b="0" i="1" smtClean="0">
                                  <a:latin typeface="Cambria Math" panose="02040503050406030204" pitchFamily="18" charset="0"/>
                                </a:rPr>
                                <m:t>25000</m:t>
                              </m:r>
                            </m:num>
                            <m:den>
                              <m:r>
                                <a:rPr lang="en-GB" b="0" i="1" smtClean="0">
                                  <a:latin typeface="Cambria Math" panose="02040503050406030204" pitchFamily="18" charset="0"/>
                                </a:rPr>
                                <m:t>6.4</m:t>
                              </m:r>
                            </m:den>
                          </m:f>
                          <m:r>
                            <a:rPr lang="en-GB" b="0" i="1" smtClean="0">
                              <a:latin typeface="Cambria Math" panose="02040503050406030204" pitchFamily="18" charset="0"/>
                            </a:rPr>
                            <m:t> </m:t>
                          </m:r>
                        </m:e>
                      </m:rad>
                      <m:r>
                        <a:rPr lang="en-GB" b="0" i="1" smtClean="0">
                          <a:latin typeface="Cambria Math" panose="02040503050406030204" pitchFamily="18" charset="0"/>
                        </a:rPr>
                        <m:t>=500</m:t>
                      </m:r>
                    </m:oMath>
                  </m:oMathPara>
                </a14:m>
                <a:endParaRPr lang="en-GB" dirty="0"/>
              </a:p>
            </p:txBody>
          </p:sp>
        </mc:Choice>
        <mc:Fallback>
          <p:sp>
            <p:nvSpPr>
              <p:cNvPr id="3" name="TextBox 2"/>
              <p:cNvSpPr txBox="1">
                <a:spLocks noRot="1" noChangeAspect="1" noMove="1" noResize="1" noEditPoints="1" noAdjustHandles="1" noChangeArrowheads="1" noChangeShapeType="1" noTextEdit="1"/>
              </p:cNvSpPr>
              <p:nvPr/>
            </p:nvSpPr>
            <p:spPr>
              <a:xfrm>
                <a:off x="3461657" y="5257799"/>
                <a:ext cx="7251922" cy="1312667"/>
              </a:xfrm>
              <a:prstGeom prst="rect">
                <a:avLst/>
              </a:prstGeom>
              <a:blipFill>
                <a:blip r:embed="rId226"/>
                <a:stretch>
                  <a:fillRect/>
                </a:stretch>
              </a:blipFill>
            </p:spPr>
            <p:txBody>
              <a:bodyPr/>
              <a:lstStyle/>
              <a:p>
                <a:r>
                  <a:rPr lang="en-GB">
                    <a:noFill/>
                  </a:rPr>
                  <a:t> </a:t>
                </a:r>
              </a:p>
            </p:txBody>
          </p:sp>
        </mc:Fallback>
      </mc:AlternateContent>
      <p:sp>
        <p:nvSpPr>
          <p:cNvPr id="4" name="TextBox 3"/>
          <p:cNvSpPr txBox="1"/>
          <p:nvPr/>
        </p:nvSpPr>
        <p:spPr>
          <a:xfrm>
            <a:off x="156755" y="1449977"/>
            <a:ext cx="2860765" cy="646331"/>
          </a:xfrm>
          <a:prstGeom prst="rect">
            <a:avLst/>
          </a:prstGeom>
          <a:noFill/>
        </p:spPr>
        <p:txBody>
          <a:bodyPr wrap="square" rtlCol="0">
            <a:spAutoFit/>
          </a:bodyPr>
          <a:lstStyle/>
          <a:p>
            <a:r>
              <a:rPr lang="en-GB" sz="3600" b="1" dirty="0" smtClean="0"/>
              <a:t>DATA</a:t>
            </a:r>
            <a:endParaRPr lang="en-GB" sz="3600" b="1" dirty="0"/>
          </a:p>
        </p:txBody>
      </p:sp>
    </p:spTree>
    <p:extLst>
      <p:ext uri="{BB962C8B-B14F-4D97-AF65-F5344CB8AC3E}">
        <p14:creationId xmlns:p14="http://schemas.microsoft.com/office/powerpoint/2010/main" val="291477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245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Angsana New</vt:lpstr>
      <vt:lpstr>Arial</vt:lpstr>
      <vt:lpstr>Calibri</vt:lpstr>
      <vt:lpstr>Calibri Light</vt:lpstr>
      <vt:lpstr>Cambria Math</vt:lpstr>
      <vt:lpstr>Cordia New</vt:lpstr>
      <vt:lpstr>Wingdings</vt:lpstr>
      <vt:lpstr>Office Theme</vt:lpstr>
      <vt:lpstr>PowerPoint Presentation</vt:lpstr>
      <vt:lpstr>PowerPoint Presentation</vt:lpstr>
      <vt:lpstr>PowerPoint Presentation</vt:lpstr>
      <vt:lpstr>Objectives of Production Management</vt:lpstr>
      <vt:lpstr>Function of Production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13</dc:title>
  <dc:creator>Wazir laghari</dc:creator>
  <cp:lastModifiedBy>niaz</cp:lastModifiedBy>
  <cp:revision>41</cp:revision>
  <dcterms:created xsi:type="dcterms:W3CDTF">2020-12-31T11:09:52Z</dcterms:created>
  <dcterms:modified xsi:type="dcterms:W3CDTF">2022-11-27T06:00:08Z</dcterms:modified>
</cp:coreProperties>
</file>