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5" r:id="rId4"/>
    <p:sldId id="269" r:id="rId5"/>
    <p:sldId id="264" r:id="rId6"/>
    <p:sldId id="270" r:id="rId7"/>
    <p:sldId id="261" r:id="rId8"/>
    <p:sldId id="271" r:id="rId9"/>
    <p:sldId id="262" r:id="rId10"/>
    <p:sldId id="272" r:id="rId11"/>
    <p:sldId id="257" r:id="rId12"/>
    <p:sldId id="273" r:id="rId13"/>
    <p:sldId id="259" r:id="rId14"/>
    <p:sldId id="274" r:id="rId15"/>
    <p:sldId id="258" r:id="rId16"/>
    <p:sldId id="275" r:id="rId17"/>
    <p:sldId id="260" r:id="rId18"/>
    <p:sldId id="276" r:id="rId19"/>
    <p:sldId id="263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EE11-4CBA-6152-FEC1-D6B58963B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11CFD-3CB2-4936-94C7-2B72EC7D0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374CA-DE83-C3EF-90CD-CDCBB7B4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A4DD-DB72-4CFB-9842-C86A68ED864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C9E80-75EF-FD7C-FE7C-6C80E95E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9CB69-8F6A-A2EB-C909-523C1A9B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7D0-B2A3-41EE-8A74-D57B7CEA0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5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D272-1283-FCF1-1617-5212F54A5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9B3A5-7514-4DD1-6E6D-4EA8B11AA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F2D96-EEBF-36CA-323E-030E2FD6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A4DD-DB72-4CFB-9842-C86A68ED864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6D3AB-D9AE-76BB-945B-C35F8B98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533BB-A32C-A9C7-92EA-FEE0C039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7D0-B2A3-41EE-8A74-D57B7CEA0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0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CC9AB1-D023-40F8-3BBC-A375A9877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22824-14DC-8E45-0222-53EC70A70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946B4-CE33-41E9-61F4-3B1C6A7C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A4DD-DB72-4CFB-9842-C86A68ED864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5175E-53BC-C3F4-2423-7390339F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60381-5E8C-534C-C206-08191827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7D0-B2A3-41EE-8A74-D57B7CEA0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2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34D9-99E1-DC56-88DD-4E432C2D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43E1A-5F62-BABF-455A-3F8E4691F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A6FE3-7B02-6148-34FB-8B2D1525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A4DD-DB72-4CFB-9842-C86A68ED864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A1895-C02E-5407-A057-D1998450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F6310-272D-0D03-351F-5148A06B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7D0-B2A3-41EE-8A74-D57B7CEA0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3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C2E4-8C7C-FD4F-E990-A399FB0A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336E-3204-A1BE-C47A-1C857339E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8BE1D-9AC0-90A5-CE3B-F27C7481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A4DD-DB72-4CFB-9842-C86A68ED864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1338F-D4C6-529A-9AA6-CA1E743E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2E6CC-C13A-6875-3F3F-291734AA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7D0-B2A3-41EE-8A74-D57B7CEA0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5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BB38-9F32-CB71-983F-2F3819E9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C1706-B611-B8CE-18BF-94B801D1E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E5C5F-8175-F829-AFFC-62281829F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8985D-C8BC-FC64-8F95-A92E599E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A4DD-DB72-4CFB-9842-C86A68ED864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1DB29-4406-5041-0274-91FE05C7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5EDF7-B05C-C13A-DF67-F3B1C3D0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7D0-B2A3-41EE-8A74-D57B7CEA0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0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84D4-DB80-61EC-1870-5D03382FF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CB899-C37F-5BA8-8652-ED350204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0C793-FD06-4CDC-48C3-429CA75CF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A3DE8-2144-599E-033B-CCD6CA994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A4D31C-D74F-3769-5651-73B46E608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7E5E5-28EC-895C-ACD9-ECF50259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A4DD-DB72-4CFB-9842-C86A68ED864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DE2E22-DC38-07F6-9F94-BC0EBB9B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D3054-6813-6FC6-E4EE-16D145B9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7D0-B2A3-41EE-8A74-D57B7CEA0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8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5999-2E54-60C1-6058-C80F9F40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ED827-3BDD-635A-1F9E-F6D14DB5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A4DD-DB72-4CFB-9842-C86A68ED864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9A638-FCF6-4AFA-DBD7-43C376A8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F734D-F06F-1760-D49C-32938426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7D0-B2A3-41EE-8A74-D57B7CEA0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9087E-6DBF-2C1C-2BB8-FB30FF2A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A4DD-DB72-4CFB-9842-C86A68ED864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73059-E1F7-B188-2414-83FA03B3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57ABE-5E0C-39F0-BDC6-8AF20373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7D0-B2A3-41EE-8A74-D57B7CEA0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0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F7B5-429D-CA86-EDA7-A8681FA4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C8568-F129-7BD8-2187-5DE36E34C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D705D-509E-8FCD-2644-182F34358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A0DDC-C5D7-1F7A-52B3-CC80569E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A4DD-DB72-4CFB-9842-C86A68ED864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B78D1-4A43-BD04-D19E-3EB5EEA0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6FF31-8295-3502-5839-AB5DB7DB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7D0-B2A3-41EE-8A74-D57B7CEA0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6BBB-4588-2366-D5B7-4B3F3A81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34FC0-A1BF-8769-5D8A-2801844B9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98845-61B6-4913-C01F-0F2BC065D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DB8E2-EC15-1A99-58AA-D9FBE05D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A4DD-DB72-4CFB-9842-C86A68ED864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162D9-284D-6A65-5621-8B5BEEA3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1157F-14F4-D8F7-76CC-FE311348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7D0-B2A3-41EE-8A74-D57B7CEA0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1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7CA65-A89A-B126-6D6E-0CFE8A34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7B897-2BF7-3AD9-81BA-13A6C8F84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433F1-A622-07A3-E18E-5A0339C79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3A4DD-DB72-4CFB-9842-C86A68ED864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BFEAB-8631-6604-8259-9381D4C44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189CE-970F-3770-DCE2-71780AE01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FE7D0-B2A3-41EE-8A74-D57B7CEA0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0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66F7-63DD-E84E-08CF-5F6992EF0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547" y="1436861"/>
            <a:ext cx="10243930" cy="2743199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rgbClr val="7030A0"/>
                </a:solidFill>
              </a:rPr>
              <a:t>Sparsity Techniques</a:t>
            </a:r>
          </a:p>
        </p:txBody>
      </p:sp>
    </p:spTree>
    <p:extLst>
      <p:ext uri="{BB962C8B-B14F-4D97-AF65-F5344CB8AC3E}">
        <p14:creationId xmlns:p14="http://schemas.microsoft.com/office/powerpoint/2010/main" val="3564246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9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F211FC-C9FE-8B80-E450-D1EDB9388EB7}"/>
                  </a:ext>
                </a:extLst>
              </p:cNvPr>
              <p:cNvSpPr txBox="1"/>
              <p:nvPr/>
            </p:nvSpPr>
            <p:spPr>
              <a:xfrm>
                <a:off x="3429000" y="1324155"/>
                <a:ext cx="5961119" cy="766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𝑆𝑝𝑎𝑟𝑠𝑖𝑡𝑦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𝑍𝑒𝑟𝑜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F211FC-C9FE-8B80-E450-D1EDB9388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24155"/>
                <a:ext cx="5961119" cy="7668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0B87624-3A19-7F2E-BD80-62D65EEA2D8C}"/>
              </a:ext>
            </a:extLst>
          </p:cNvPr>
          <p:cNvSpPr txBox="1"/>
          <p:nvPr/>
        </p:nvSpPr>
        <p:spPr>
          <a:xfrm>
            <a:off x="103518" y="224287"/>
            <a:ext cx="11982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</a:rPr>
              <a:t>Sparse (Zero Values) Matrix In Power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A416D6-CD94-19B9-00C3-DB9837E7A154}"/>
                  </a:ext>
                </a:extLst>
              </p:cNvPr>
              <p:cNvSpPr txBox="1"/>
              <p:nvPr/>
            </p:nvSpPr>
            <p:spPr>
              <a:xfrm>
                <a:off x="3244970" y="2201174"/>
                <a:ext cx="6741717" cy="767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𝑆𝑝𝑎𝑟𝑠𝑖𝑡𝑦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𝑍𝑒𝑟𝑜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𝑠𝑦𝑠𝑡𝑒𝑚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𝐸𝑙𝑒𝑚𝑒𝑛𝑡𝑠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=3×3=9)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A416D6-CD94-19B9-00C3-DB9837E7A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970" y="2201174"/>
                <a:ext cx="6741717" cy="7676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135232-57E6-5E54-3A12-561A2B732952}"/>
                  </a:ext>
                </a:extLst>
              </p:cNvPr>
              <p:cNvSpPr txBox="1"/>
              <p:nvPr/>
            </p:nvSpPr>
            <p:spPr>
              <a:xfrm>
                <a:off x="312707" y="4023988"/>
                <a:ext cx="5674026" cy="19841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𝑏𝑢𝑠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41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44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b="0" dirty="0"/>
                  <a:t> </a:t>
                </a:r>
                <a:endParaRPr lang="en-US" sz="3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135232-57E6-5E54-3A12-561A2B732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07" y="4023988"/>
                <a:ext cx="5674026" cy="19841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3D8FF2CA-5D74-483B-DD66-3F404C90D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140" y="3830128"/>
            <a:ext cx="5754268" cy="238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3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27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825006-6EAA-C551-3781-40782AEC0DF8}"/>
              </a:ext>
            </a:extLst>
          </p:cNvPr>
          <p:cNvSpPr txBox="1"/>
          <p:nvPr/>
        </p:nvSpPr>
        <p:spPr>
          <a:xfrm>
            <a:off x="534838" y="267419"/>
            <a:ext cx="113954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QUIZ: Suppose we used 3-admittance buses and than how many transmission lines.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Ans: Transmission Lines are also 3.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QUIZ: If we reduce the number of Transmission line from 3 to 2 than which elements are possible to be zero?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Ans: Any two elements should be zero but both elements are same such as (Y12 and Y21 or Y13 and Y31 than remaining non-zero is)</a:t>
            </a:r>
          </a:p>
        </p:txBody>
      </p:sp>
    </p:spTree>
    <p:extLst>
      <p:ext uri="{BB962C8B-B14F-4D97-AF65-F5344CB8AC3E}">
        <p14:creationId xmlns:p14="http://schemas.microsoft.com/office/powerpoint/2010/main" val="13264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9509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58CC-AA6B-6B7C-EE54-BAFE377B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10" y="391004"/>
            <a:ext cx="11982090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</a:rPr>
              <a:t>Q: The Y bus matrix of a 100 bus interconnected system is 90% sparse. Then find the number of non zero in the Y bus matrix?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53B8B7-C372-22B8-069A-08B61C0158EC}"/>
                  </a:ext>
                </a:extLst>
              </p:cNvPr>
              <p:cNvSpPr txBox="1"/>
              <p:nvPr/>
            </p:nvSpPr>
            <p:spPr>
              <a:xfrm>
                <a:off x="3342736" y="3161581"/>
                <a:ext cx="5242653" cy="765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𝑆𝑝𝑎𝑟𝑠𝑖𝑡𝑦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𝑍𝑒𝑟𝑜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53B8B7-C372-22B8-069A-08B61C01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736" y="3161581"/>
                <a:ext cx="5242653" cy="7659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09669F1-16C7-42D5-CC73-6F08CE4B8F14}"/>
              </a:ext>
            </a:extLst>
          </p:cNvPr>
          <p:cNvSpPr txBox="1"/>
          <p:nvPr/>
        </p:nvSpPr>
        <p:spPr>
          <a:xfrm>
            <a:off x="163902" y="1768415"/>
            <a:ext cx="3959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F9926-9F40-7287-33ED-9676AB1A8F82}"/>
                  </a:ext>
                </a:extLst>
              </p:cNvPr>
              <p:cNvSpPr txBox="1"/>
              <p:nvPr/>
            </p:nvSpPr>
            <p:spPr>
              <a:xfrm>
                <a:off x="0" y="2355814"/>
                <a:ext cx="1209423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𝑩𝒖𝒔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𝒎𝒂𝒕𝒓𝒊𝒙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𝒗𝒂𝒍𝒖𝒆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𝒍𝒊𝒌𝒆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𝑩𝒖𝒔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𝑺𝒚𝒔𝒕𝒆𝒎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𝒎𝒂𝒕𝒊𝒓𝒙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F9926-9F40-7287-33ED-9676AB1A8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55814"/>
                <a:ext cx="12094234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098A19-FA5F-2FC9-4E19-ED58CAD5EA8A}"/>
                  </a:ext>
                </a:extLst>
              </p:cNvPr>
              <p:cNvSpPr txBox="1"/>
              <p:nvPr/>
            </p:nvSpPr>
            <p:spPr>
              <a:xfrm>
                <a:off x="491705" y="2890651"/>
                <a:ext cx="319177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𝑺𝒑𝒂𝒓𝒔𝒊𝒕𝒚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%=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𝟗𝟎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098A19-FA5F-2FC9-4E19-ED58CAD5E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05" y="2890651"/>
                <a:ext cx="3191773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F94BF6-6F30-D128-C3BB-B267EA7741AE}"/>
                  </a:ext>
                </a:extLst>
              </p:cNvPr>
              <p:cNvSpPr txBox="1"/>
              <p:nvPr/>
            </p:nvSpPr>
            <p:spPr>
              <a:xfrm>
                <a:off x="3641784" y="4185248"/>
                <a:ext cx="4622035" cy="699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0.90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𝑍𝑒𝑟𝑜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100 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×100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F94BF6-6F30-D128-C3BB-B267EA774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784" y="4185248"/>
                <a:ext cx="4622035" cy="699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CBEB37-5635-CF74-0157-8CF3087E97BD}"/>
                  </a:ext>
                </a:extLst>
              </p:cNvPr>
              <p:cNvSpPr txBox="1"/>
              <p:nvPr/>
            </p:nvSpPr>
            <p:spPr>
              <a:xfrm>
                <a:off x="3690667" y="5010509"/>
                <a:ext cx="63271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0.90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𝑍𝑒𝑟𝑜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CBEB37-5635-CF74-0157-8CF3087E9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667" y="5010509"/>
                <a:ext cx="6327180" cy="369332"/>
              </a:xfrm>
              <a:prstGeom prst="rect">
                <a:avLst/>
              </a:prstGeom>
              <a:blipFill>
                <a:blip r:embed="rId6"/>
                <a:stretch>
                  <a:fillRect l="-578" r="-674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72C931-1349-D8FB-B7F4-EA06C2C5C0B5}"/>
                  </a:ext>
                </a:extLst>
              </p:cNvPr>
              <p:cNvSpPr txBox="1"/>
              <p:nvPr/>
            </p:nvSpPr>
            <p:spPr>
              <a:xfrm>
                <a:off x="3705044" y="5525219"/>
                <a:ext cx="46348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𝑍𝑒𝑟𝑜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72C931-1349-D8FB-B7F4-EA06C2C5C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044" y="5525219"/>
                <a:ext cx="4634859" cy="369332"/>
              </a:xfrm>
              <a:prstGeom prst="rect">
                <a:avLst/>
              </a:prstGeom>
              <a:blipFill>
                <a:blip r:embed="rId7"/>
                <a:stretch>
                  <a:fillRect l="-1184" r="-1184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50B051-83D7-77B6-2D63-626B9C623FFF}"/>
                  </a:ext>
                </a:extLst>
              </p:cNvPr>
              <p:cNvSpPr txBox="1"/>
              <p:nvPr/>
            </p:nvSpPr>
            <p:spPr>
              <a:xfrm>
                <a:off x="2303252" y="6091051"/>
                <a:ext cx="96702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𝑁𝑜𝑛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𝑍𝑒𝑟𝑜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𝑍𝑒𝑟𝑜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50B051-83D7-77B6-2D63-626B9C623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252" y="6091051"/>
                <a:ext cx="9670212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20C66C-2931-5EA2-96D7-3597BF1558FA}"/>
                  </a:ext>
                </a:extLst>
              </p:cNvPr>
              <p:cNvSpPr txBox="1"/>
              <p:nvPr/>
            </p:nvSpPr>
            <p:spPr>
              <a:xfrm>
                <a:off x="2291750" y="6407353"/>
                <a:ext cx="96702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𝑁𝑜𝑛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𝑍𝑒𝑟𝑜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−9000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=1000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20C66C-2931-5EA2-96D7-3597BF155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750" y="6407353"/>
                <a:ext cx="9670212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672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114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C557-6DBF-09AB-2F02-0D26A368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77" y="379563"/>
            <a:ext cx="11704608" cy="66423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solidFill>
                  <a:srgbClr val="C00000"/>
                </a:solidFill>
              </a:rPr>
              <a:t>Q: Check Sparsity with Previous Solved Example of Bus Admittance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DB22F5-2A3C-2BB2-E06C-2441D844C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35" y="1285336"/>
            <a:ext cx="4505773" cy="30482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0A2F4C-37EA-CA46-D2FC-1BEEED6117E0}"/>
              </a:ext>
            </a:extLst>
          </p:cNvPr>
          <p:cNvSpPr txBox="1"/>
          <p:nvPr/>
        </p:nvSpPr>
        <p:spPr>
          <a:xfrm>
            <a:off x="526212" y="4356340"/>
            <a:ext cx="656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1:</a:t>
            </a:r>
            <a:r>
              <a:rPr lang="en-US" dirty="0"/>
              <a:t> The impedance diagram of a simple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754C5C-4160-57C5-B8BF-B87F9A2376B0}"/>
                  </a:ext>
                </a:extLst>
              </p:cNvPr>
              <p:cNvSpPr txBox="1"/>
              <p:nvPr/>
            </p:nvSpPr>
            <p:spPr>
              <a:xfrm>
                <a:off x="5709250" y="2344948"/>
                <a:ext cx="5848781" cy="979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𝑏𝑢𝑠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8.5</m:t>
                              </m:r>
                            </m:e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8.75</m:t>
                              </m:r>
                            </m:e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22.5</m:t>
                              </m:r>
                            </m:e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12.5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12.5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12.5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754C5C-4160-57C5-B8BF-B87F9A237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250" y="2344948"/>
                <a:ext cx="5848781" cy="9792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5242CF-6DE0-D472-A566-E9C91226A5F8}"/>
                  </a:ext>
                </a:extLst>
              </p:cNvPr>
              <p:cNvSpPr txBox="1"/>
              <p:nvPr/>
            </p:nvSpPr>
            <p:spPr>
              <a:xfrm>
                <a:off x="276045" y="4736704"/>
                <a:ext cx="401128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𝐵𝑢𝑠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4 ×4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5242CF-6DE0-D472-A566-E9C91226A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45" y="4736704"/>
                <a:ext cx="401128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0E54F0-3250-EFF4-5993-CBB182D363B7}"/>
                  </a:ext>
                </a:extLst>
              </p:cNvPr>
              <p:cNvSpPr txBox="1"/>
              <p:nvPr/>
            </p:nvSpPr>
            <p:spPr>
              <a:xfrm>
                <a:off x="3109824" y="5991045"/>
                <a:ext cx="7969233" cy="766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𝑆𝑝𝑎𝑟𝑠𝑖𝑡𝑦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𝑍𝑒𝑟𝑜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=0.25=25%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0E54F0-3250-EFF4-5993-CBB182D36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824" y="5991045"/>
                <a:ext cx="7969233" cy="7668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B5B4AE-DACB-80CB-8DAA-C1E8BA81336F}"/>
                  </a:ext>
                </a:extLst>
              </p:cNvPr>
              <p:cNvSpPr txBox="1"/>
              <p:nvPr/>
            </p:nvSpPr>
            <p:spPr>
              <a:xfrm>
                <a:off x="148805" y="5262915"/>
                <a:ext cx="39487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𝑍𝑒𝑟𝑜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B5B4AE-DACB-80CB-8DAA-C1E8BA813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05" y="5262915"/>
                <a:ext cx="3948742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CB43EF-1099-A172-43FA-AD9284177403}"/>
                  </a:ext>
                </a:extLst>
              </p:cNvPr>
              <p:cNvSpPr txBox="1"/>
              <p:nvPr/>
            </p:nvSpPr>
            <p:spPr>
              <a:xfrm>
                <a:off x="485236" y="5659730"/>
                <a:ext cx="34311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CB43EF-1099-A172-43FA-AD9284177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36" y="5659730"/>
                <a:ext cx="343115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149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787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0959-38A0-12FE-8024-07204449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81" y="365125"/>
            <a:ext cx="11826815" cy="132556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Q: a 1000 x 1000 bus admittance matrix for an Electric Power System has 8000 non-zero elements. The minimum number of branches (transmission &amp; transformer) in this system are</a:t>
            </a:r>
            <a:br>
              <a:rPr lang="en-US" sz="3600" b="1" dirty="0">
                <a:solidFill>
                  <a:srgbClr val="C00000"/>
                </a:solidFill>
              </a:rPr>
            </a:b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82F07-9FA9-C13A-4311-9D64FC409765}"/>
              </a:ext>
            </a:extLst>
          </p:cNvPr>
          <p:cNvSpPr txBox="1"/>
          <p:nvPr/>
        </p:nvSpPr>
        <p:spPr>
          <a:xfrm>
            <a:off x="269574" y="2299265"/>
            <a:ext cx="118419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Number of branches (transmission line) = (Number of buses – number of non-zero element)/2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28C29-6913-FFAD-F4D4-E2DE428A59CE}"/>
              </a:ext>
            </a:extLst>
          </p:cNvPr>
          <p:cNvSpPr txBox="1"/>
          <p:nvPr/>
        </p:nvSpPr>
        <p:spPr>
          <a:xfrm>
            <a:off x="284672" y="1621766"/>
            <a:ext cx="150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1908D-BAC0-E740-036F-F5C7C8BB7CBB}"/>
              </a:ext>
            </a:extLst>
          </p:cNvPr>
          <p:cNvSpPr txBox="1"/>
          <p:nvPr/>
        </p:nvSpPr>
        <p:spPr>
          <a:xfrm>
            <a:off x="206313" y="3046887"/>
            <a:ext cx="118419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Number of branches (transmission line) = (1000 – 8000)/2 = 3500 --- Answer</a:t>
            </a:r>
          </a:p>
        </p:txBody>
      </p:sp>
    </p:spTree>
    <p:extLst>
      <p:ext uri="{BB962C8B-B14F-4D97-AF65-F5344CB8AC3E}">
        <p14:creationId xmlns:p14="http://schemas.microsoft.com/office/powerpoint/2010/main" val="380396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916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9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FC4E25D-07A7-D595-FB88-E6353E21CD65}"/>
              </a:ext>
            </a:extLst>
          </p:cNvPr>
          <p:cNvSpPr/>
          <p:nvPr/>
        </p:nvSpPr>
        <p:spPr>
          <a:xfrm>
            <a:off x="2113472" y="3959525"/>
            <a:ext cx="2570672" cy="2337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Fault Study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D8C578-A90A-886A-683C-869208D48524}"/>
              </a:ext>
            </a:extLst>
          </p:cNvPr>
          <p:cNvSpPr/>
          <p:nvPr/>
        </p:nvSpPr>
        <p:spPr>
          <a:xfrm>
            <a:off x="5155721" y="3904891"/>
            <a:ext cx="2570672" cy="233775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Flow Study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E1836E-ABD3-A644-3E24-8208C6E6E9FD}"/>
              </a:ext>
            </a:extLst>
          </p:cNvPr>
          <p:cNvSpPr/>
          <p:nvPr/>
        </p:nvSpPr>
        <p:spPr>
          <a:xfrm>
            <a:off x="8416506" y="3818627"/>
            <a:ext cx="2570672" cy="23377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Stability Study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6A8251-5A76-FD11-8038-36C244897F1D}"/>
              </a:ext>
            </a:extLst>
          </p:cNvPr>
          <p:cNvSpPr/>
          <p:nvPr/>
        </p:nvSpPr>
        <p:spPr>
          <a:xfrm>
            <a:off x="4917057" y="215660"/>
            <a:ext cx="2863970" cy="1457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 Studies in Power System Analysis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ED91CE6-ED8B-AEBE-65ED-9212A486A57F}"/>
              </a:ext>
            </a:extLst>
          </p:cNvPr>
          <p:cNvCxnSpPr>
            <a:stCxn id="7" idx="2"/>
            <a:endCxn id="4" idx="0"/>
          </p:cNvCxnSpPr>
          <p:nvPr/>
        </p:nvCxnSpPr>
        <p:spPr>
          <a:xfrm rot="5400000">
            <a:off x="3730925" y="1341407"/>
            <a:ext cx="2286001" cy="2950234"/>
          </a:xfrm>
          <a:prstGeom prst="curved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BD9682E-951C-5A3B-E56E-45974C13F3DD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16200000" flipH="1">
            <a:off x="6952891" y="1069675"/>
            <a:ext cx="2145103" cy="3352800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6B168D-68C2-A357-40F8-A8CF7DA50182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349042" y="1673524"/>
            <a:ext cx="92015" cy="223136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23A36D7-534E-E193-5C16-7B26CFF90B5F}"/>
              </a:ext>
            </a:extLst>
          </p:cNvPr>
          <p:cNvSpPr txBox="1"/>
          <p:nvPr/>
        </p:nvSpPr>
        <p:spPr>
          <a:xfrm>
            <a:off x="8796577" y="545599"/>
            <a:ext cx="330368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Load Flow is a Static Study (Static Study means not change at each and every instant, it is constant)</a:t>
            </a:r>
          </a:p>
          <a:p>
            <a:r>
              <a:rPr lang="en-US" sz="2000" dirty="0"/>
              <a:t>Stability Study is a Dynamic Study, because any state our power may be unstable.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FF5CF0-DDCF-3779-BB49-FE8199EFD5D5}"/>
              </a:ext>
            </a:extLst>
          </p:cNvPr>
          <p:cNvSpPr/>
          <p:nvPr/>
        </p:nvSpPr>
        <p:spPr>
          <a:xfrm>
            <a:off x="8593584" y="506027"/>
            <a:ext cx="3480047" cy="228156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1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4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8905-8B29-8B1D-35EC-83526062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Flow Study Is a Static or Dynamic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5E13-E921-30E0-1D50-C416D6D2A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Flow is a Static Study (Static Study means not at each and every instant, it is constant)</a:t>
            </a:r>
          </a:p>
          <a:p>
            <a:r>
              <a:rPr lang="en-US" dirty="0"/>
              <a:t>Stability Study is a Dynamic Study, because any state our power be a unstable.</a:t>
            </a:r>
          </a:p>
        </p:txBody>
      </p:sp>
    </p:spTree>
    <p:extLst>
      <p:ext uri="{BB962C8B-B14F-4D97-AF65-F5344CB8AC3E}">
        <p14:creationId xmlns:p14="http://schemas.microsoft.com/office/powerpoint/2010/main" val="31913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8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1ECF-F78D-326E-D756-8B326958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465"/>
            <a:ext cx="10515600" cy="54064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Sparsity of Y-Bus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DC992-3E9E-3542-C4B8-2F1933CFA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925" y="911225"/>
            <a:ext cx="1160252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Sparsity of the </a:t>
            </a:r>
            <a:r>
              <a:rPr lang="en-US" dirty="0" err="1"/>
              <a:t>Y</a:t>
            </a:r>
            <a:r>
              <a:rPr lang="en-US" baseline="-25000" dirty="0" err="1"/>
              <a:t>bus</a:t>
            </a:r>
            <a:r>
              <a:rPr lang="en-US" dirty="0"/>
              <a:t> matrix is defined as the ratio of total number of zero element to the total number of element in the </a:t>
            </a:r>
            <a:r>
              <a:rPr lang="en-US" dirty="0" err="1"/>
              <a:t>Y</a:t>
            </a:r>
            <a:r>
              <a:rPr lang="en-US" baseline="-25000" dirty="0" err="1"/>
              <a:t>bus</a:t>
            </a:r>
            <a:r>
              <a:rPr lang="en-US" dirty="0"/>
              <a:t> matrix.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A5A625-A534-AA3B-E63E-0C82A3021A9D}"/>
                  </a:ext>
                </a:extLst>
              </p:cNvPr>
              <p:cNvSpPr txBox="1"/>
              <p:nvPr/>
            </p:nvSpPr>
            <p:spPr>
              <a:xfrm>
                <a:off x="2022894" y="2255807"/>
                <a:ext cx="6633611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𝑆𝑝𝑎𝑟𝑠𝑖𝑡𝑦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%=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𝑍𝑒𝑟𝑜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𝑒𝑙𝑒𝑚𝑒𝑛𝑡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𝑒𝑙𝑒𝑚𝑒𝑛𝑡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𝑏𝑢𝑠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A5A625-A534-AA3B-E63E-0C82A3021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894" y="2255807"/>
                <a:ext cx="6633611" cy="5733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3B4B47B1-7CD3-2342-E4E0-5E28BD8C3CBC}"/>
              </a:ext>
            </a:extLst>
          </p:cNvPr>
          <p:cNvSpPr txBox="1">
            <a:spLocks/>
          </p:cNvSpPr>
          <p:nvPr/>
        </p:nvSpPr>
        <p:spPr>
          <a:xfrm>
            <a:off x="412630" y="3217594"/>
            <a:ext cx="10515600" cy="540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7030A0"/>
                </a:solidFill>
              </a:rPr>
              <a:t>Calculation of Sparsity of Y-Bus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CF223-3A2B-D15B-AAE5-E68C3D21D3D8}"/>
                  </a:ext>
                </a:extLst>
              </p:cNvPr>
              <p:cNvSpPr txBox="1"/>
              <p:nvPr/>
            </p:nvSpPr>
            <p:spPr>
              <a:xfrm>
                <a:off x="457200" y="3847381"/>
                <a:ext cx="1159390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Property1: </a:t>
                </a:r>
              </a:p>
              <a:p>
                <a:r>
                  <a:rPr lang="en-US" sz="2800" dirty="0"/>
                  <a:t>If number of bus is 3, size of the matrix will be 3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800" dirty="0"/>
                  <a:t> 3</a:t>
                </a:r>
              </a:p>
              <a:p>
                <a:r>
                  <a:rPr lang="en-US" sz="2800" dirty="0"/>
                  <a:t>If number of bus is n, size of the matrix will be 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800" dirty="0"/>
                  <a:t> n.</a:t>
                </a:r>
              </a:p>
              <a:p>
                <a:r>
                  <a:rPr lang="en-US" sz="2800" dirty="0"/>
                  <a:t>Total number of element in the matrix = 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800" dirty="0"/>
                  <a:t> n = n</a:t>
                </a:r>
                <a:r>
                  <a:rPr lang="en-US" sz="2800" baseline="30000" dirty="0"/>
                  <a:t>2</a:t>
                </a:r>
                <a:endParaRPr lang="en-US" sz="2800" dirty="0"/>
              </a:p>
              <a:p>
                <a:r>
                  <a:rPr lang="en-US" sz="2800" dirty="0"/>
                  <a:t>Total number of diagonal element = No. of bus = n</a:t>
                </a:r>
              </a:p>
              <a:p>
                <a:r>
                  <a:rPr lang="en-US" sz="2800" dirty="0"/>
                  <a:t>All the diagonal values in the matrix are non-zero.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CF223-3A2B-D15B-AAE5-E68C3D21D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47381"/>
                <a:ext cx="11593902" cy="2677656"/>
              </a:xfrm>
              <a:prstGeom prst="rect">
                <a:avLst/>
              </a:prstGeom>
              <a:blipFill>
                <a:blip r:embed="rId3"/>
                <a:stretch>
                  <a:fillRect l="-1052" t="-2050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90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77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FE29AC-E6CB-D848-587B-75FE20B75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527" y="2444832"/>
            <a:ext cx="3467100" cy="24193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51EE27D-096D-58B2-1BE7-9E183CEFCABE}"/>
              </a:ext>
            </a:extLst>
          </p:cNvPr>
          <p:cNvSpPr txBox="1">
            <a:spLocks/>
          </p:cNvSpPr>
          <p:nvPr/>
        </p:nvSpPr>
        <p:spPr>
          <a:xfrm>
            <a:off x="516147" y="241481"/>
            <a:ext cx="10515600" cy="540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7030A0"/>
                </a:solidFill>
              </a:rPr>
              <a:t>Calculation of Sparsity of Y-Bus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9380D2-BF41-B67A-36A0-277E4B97A512}"/>
                  </a:ext>
                </a:extLst>
              </p:cNvPr>
              <p:cNvSpPr txBox="1"/>
              <p:nvPr/>
            </p:nvSpPr>
            <p:spPr>
              <a:xfrm>
                <a:off x="416225" y="699065"/>
                <a:ext cx="6094562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/>
                  <a:t>Property2: </a:t>
                </a:r>
              </a:p>
              <a:p>
                <a:r>
                  <a:rPr lang="en-US" sz="1800" dirty="0" err="1"/>
                  <a:t>Y</a:t>
                </a:r>
                <a:r>
                  <a:rPr lang="en-US" sz="1800" baseline="-25000" dirty="0" err="1"/>
                  <a:t>bus</a:t>
                </a:r>
                <a:r>
                  <a:rPr lang="en-US" sz="1800" dirty="0"/>
                  <a:t> matrix are symmetric</a:t>
                </a:r>
              </a:p>
              <a:p>
                <a:r>
                  <a:rPr lang="en-US" dirty="0"/>
                  <a:t>Y</a:t>
                </a:r>
                <a:r>
                  <a:rPr lang="en-US" baseline="-25000" dirty="0"/>
                  <a:t>12</a:t>
                </a:r>
                <a:r>
                  <a:rPr lang="en-US" dirty="0"/>
                  <a:t> = Y</a:t>
                </a:r>
                <a:r>
                  <a:rPr lang="en-US" baseline="-25000" dirty="0"/>
                  <a:t>21</a:t>
                </a:r>
                <a:r>
                  <a:rPr lang="en-US" dirty="0"/>
                  <a:t> and Y</a:t>
                </a:r>
                <a:r>
                  <a:rPr lang="en-US" baseline="-25000" dirty="0"/>
                  <a:t>13</a:t>
                </a:r>
                <a:r>
                  <a:rPr lang="en-US" dirty="0"/>
                  <a:t> = Y</a:t>
                </a:r>
                <a:r>
                  <a:rPr lang="en-US" baseline="-25000" dirty="0"/>
                  <a:t>31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If a Transmission line available in between bus 1 &amp; 2 than</a:t>
                </a:r>
              </a:p>
              <a:p>
                <a:r>
                  <a:rPr lang="en-US" dirty="0"/>
                  <a:t>Y</a:t>
                </a:r>
                <a:r>
                  <a:rPr lang="en-US" baseline="-25000" dirty="0"/>
                  <a:t>12</a:t>
                </a:r>
                <a:r>
                  <a:rPr lang="en-US" dirty="0"/>
                  <a:t> &amp; Y</a:t>
                </a:r>
                <a:r>
                  <a:rPr lang="en-US" baseline="-25000" dirty="0"/>
                  <a:t>21</a:t>
                </a:r>
                <a:r>
                  <a:rPr lang="en-US" dirty="0"/>
                  <a:t> are non-zero element</a:t>
                </a:r>
              </a:p>
              <a:p>
                <a:endParaRPr lang="en-US" dirty="0"/>
              </a:p>
              <a:p>
                <a:r>
                  <a:rPr lang="en-US" dirty="0"/>
                  <a:t>Number of non-zero element = 2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No. of Transmission line</a:t>
                </a:r>
              </a:p>
              <a:p>
                <a:endParaRPr lang="en-US" dirty="0"/>
              </a:p>
              <a:p>
                <a:r>
                  <a:rPr lang="en-US" dirty="0"/>
                  <a:t>Total number of non-zero element in the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bus</a:t>
                </a:r>
                <a:r>
                  <a:rPr lang="en-US" dirty="0"/>
                  <a:t> matrix = No. of diagonal element + ( 2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No. of Transmission line)</a:t>
                </a:r>
              </a:p>
              <a:p>
                <a:endParaRPr lang="en-US" dirty="0"/>
              </a:p>
              <a:p>
                <a:r>
                  <a:rPr lang="en-US" dirty="0"/>
                  <a:t>Number of branches (transmission line) = (Number of buses – number of non-zero element)/2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9380D2-BF41-B67A-36A0-277E4B97A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25" y="699065"/>
                <a:ext cx="6094562" cy="3970318"/>
              </a:xfrm>
              <a:prstGeom prst="rect">
                <a:avLst/>
              </a:prstGeom>
              <a:blipFill>
                <a:blip r:embed="rId3"/>
                <a:stretch>
                  <a:fillRect l="-800" t="-922" b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01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628</Words>
  <Application>Microsoft Office PowerPoint</Application>
  <PresentationFormat>Widescreen</PresentationFormat>
  <Paragraphs>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Sparsity Techniques</vt:lpstr>
      <vt:lpstr>PowerPoint Presentation</vt:lpstr>
      <vt:lpstr>PowerPoint Presentation</vt:lpstr>
      <vt:lpstr>PowerPoint Presentation</vt:lpstr>
      <vt:lpstr>Load Flow Study Is a Static or Dynamic Study</vt:lpstr>
      <vt:lpstr>PowerPoint Presentation</vt:lpstr>
      <vt:lpstr>Sparsity of Y-Bus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Q: The Y bus matrix of a 100 bus interconnected system is 90% sparse. Then find the number of non zero in the Y bus matrix?</vt:lpstr>
      <vt:lpstr>PowerPoint Presentation</vt:lpstr>
      <vt:lpstr>Q: Check Sparsity with Previous Solved Example of Bus Admittance Matrix</vt:lpstr>
      <vt:lpstr>PowerPoint Presentation</vt:lpstr>
      <vt:lpstr>Q: a 1000 x 1000 bus admittance matrix for an Electric Power System has 8000 non-zero elements. The minimum number of branches (transmission &amp; transformer) in this system are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Sparsity Techniques</dc:title>
  <dc:creator>Wazir laghari</dc:creator>
  <cp:lastModifiedBy>Wazir laghari</cp:lastModifiedBy>
  <cp:revision>2</cp:revision>
  <dcterms:created xsi:type="dcterms:W3CDTF">2022-10-02T04:28:30Z</dcterms:created>
  <dcterms:modified xsi:type="dcterms:W3CDTF">2022-10-02T08:05:34Z</dcterms:modified>
</cp:coreProperties>
</file>