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307" r:id="rId3"/>
    <p:sldId id="269" r:id="rId4"/>
    <p:sldId id="270" r:id="rId5"/>
    <p:sldId id="271" r:id="rId6"/>
    <p:sldId id="272" r:id="rId7"/>
    <p:sldId id="273" r:id="rId8"/>
    <p:sldId id="308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23" r:id="rId17"/>
    <p:sldId id="324" r:id="rId18"/>
    <p:sldId id="279" r:id="rId19"/>
    <p:sldId id="256" r:id="rId20"/>
    <p:sldId id="257" r:id="rId21"/>
    <p:sldId id="258" r:id="rId22"/>
    <p:sldId id="322" r:id="rId2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5571-FADE-4AC7-A888-A59954080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FD5F6-7ADE-4A89-BDE2-13C0197F8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6BDDA-EE8D-4744-95EE-4C3F65BAB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66C34-58BC-440D-8F3B-EB9947D4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07961-2EA6-4A22-8B50-40323E79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0668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FA31-E54C-461D-BDE1-B6A2F436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B9FAE-98DC-4C22-836E-6FED5DC64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B7785-2220-4F6B-A97B-00412A0C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2085F-E45F-43A9-82DA-E36FDCAF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92499-8047-4F8B-ACBA-AAFC869B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43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22EB2C-74A4-44C7-9420-89C01D4D1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5150A-4305-4D92-8EB8-C75B6BB9A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77D36-FD7E-427E-B6C3-E94344A8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4D71E-B471-4A69-8EEA-CB18372A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17569-6164-4B4B-B496-53163CCC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432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732A-0139-4BC7-A68C-4C7CBEC6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D3E8C-78A3-40DC-A53B-31005FB73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8AF02-314F-47C3-909D-48E32F6E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C91F4-9C1A-41CB-A345-F7920331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36E98-2860-4C07-813F-B12C9BDA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889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A18B-C3C6-4756-916B-A63343C66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84691-5620-4F36-8FDA-D1126B9A3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5FDB9-E8F1-4D1E-BA28-4683FA2B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1E198-64FB-42F3-A020-2FEBD149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8D59A-281A-4B6B-86FC-0BC09C45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962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D5F8-5FEA-4ADC-A278-766CF806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2AE26-3ED5-474B-B836-C2CDD092F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2254F-70EA-4F83-9632-C57D3C845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7EEDE-48A2-4810-855E-8D63444A3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114CB-E340-448D-B14C-E3D548A5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4464F-5DD2-40F2-82F5-D4A2F498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415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DCA2-2EEA-4ABD-965D-E35A5464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37638-3F78-45FD-88B3-D68DC7F50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5BB62-39F2-4A6D-8560-80ED6F444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BACE7-B43A-49D9-965C-5381521B3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F9E5F-3E5B-453C-82C6-7D0F01B95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91969-605E-4551-8D5D-0861359C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D39E2-7CA9-413B-A924-A90AC65A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6C936-E2FC-4E81-9200-F6C102C0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7381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A3E9-4AEE-45C7-B816-D5A830B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D03CB-49DA-4117-8D9C-67A12A89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356AA-FEA5-40AB-B254-79650730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B0671-8597-42A3-AF20-EBB271D6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3327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EA4922-1F8B-40A7-81EA-3C5FAE13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45B97-822F-497C-AA1B-4645ABFE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F8963-9FB1-4527-BCFF-40ACC622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580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8779-0CBA-4D51-852E-1A42A114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C8C9F-2370-4F2D-BFCC-5298B9ED0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311C4-B603-4277-90E3-00A696FEB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00831-AB08-4817-9476-FDCB0943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A6483-25DA-4896-8F05-CAA2D844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30E45-F018-46D4-B43E-64696E6F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6186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4B1E4-7907-40B8-843E-16AC903FE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E4C5E-61AE-4242-961B-BA931443C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299A4-35FD-426C-8E4F-D1C9156FE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E6774-411F-4E54-9AAD-30A29736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FFD43-20D6-4CB9-84AD-15D6FFD6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9BC0D-8ECF-4B8E-9EF7-62AEAE24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302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34FC9-26C8-4730-8EEC-46ADDE6E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1A085-DB64-477A-995A-623CB8962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B7C72-1F2B-47DF-A8F7-D228BF1E2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A28F1-EB70-4115-9158-B265A2817FDF}" type="datetimeFigureOut">
              <a:rPr lang="th-TH" smtClean="0"/>
              <a:t>07/10/65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66AD7-3BF9-4699-9351-712BDDD5A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C19CE-B4CB-405D-ACC9-6F3D28F73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2508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63.png"/><Relationship Id="rId7" Type="http://schemas.openxmlformats.org/officeDocument/2006/relationships/image" Target="../media/image167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5" Type="http://schemas.openxmlformats.org/officeDocument/2006/relationships/image" Target="../media/image165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3" Type="http://schemas.openxmlformats.org/officeDocument/2006/relationships/image" Target="../media/image163.png"/><Relationship Id="rId7" Type="http://schemas.openxmlformats.org/officeDocument/2006/relationships/image" Target="../media/image172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5" Type="http://schemas.openxmlformats.org/officeDocument/2006/relationships/image" Target="../media/image170.png"/><Relationship Id="rId4" Type="http://schemas.openxmlformats.org/officeDocument/2006/relationships/image" Target="../media/image164.png"/><Relationship Id="rId9" Type="http://schemas.openxmlformats.org/officeDocument/2006/relationships/image" Target="../media/image17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3" Type="http://schemas.openxmlformats.org/officeDocument/2006/relationships/image" Target="../media/image163.png"/><Relationship Id="rId7" Type="http://schemas.openxmlformats.org/officeDocument/2006/relationships/image" Target="../media/image177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6.png"/><Relationship Id="rId5" Type="http://schemas.openxmlformats.org/officeDocument/2006/relationships/image" Target="../media/image175.png"/><Relationship Id="rId4" Type="http://schemas.openxmlformats.org/officeDocument/2006/relationships/image" Target="../media/image164.png"/><Relationship Id="rId9" Type="http://schemas.openxmlformats.org/officeDocument/2006/relationships/image" Target="../media/image17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63.png"/><Relationship Id="rId7" Type="http://schemas.openxmlformats.org/officeDocument/2006/relationships/image" Target="../media/image182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4" Type="http://schemas.openxmlformats.org/officeDocument/2006/relationships/image" Target="../media/image164.png"/><Relationship Id="rId9" Type="http://schemas.openxmlformats.org/officeDocument/2006/relationships/image" Target="../media/image18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3" Type="http://schemas.openxmlformats.org/officeDocument/2006/relationships/image" Target="../media/image163.png"/><Relationship Id="rId7" Type="http://schemas.openxmlformats.org/officeDocument/2006/relationships/image" Target="../media/image187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5" Type="http://schemas.openxmlformats.org/officeDocument/2006/relationships/image" Target="../media/image185.png"/><Relationship Id="rId10" Type="http://schemas.openxmlformats.org/officeDocument/2006/relationships/image" Target="../media/image190.png"/><Relationship Id="rId4" Type="http://schemas.openxmlformats.org/officeDocument/2006/relationships/image" Target="../media/image164.png"/><Relationship Id="rId9" Type="http://schemas.openxmlformats.org/officeDocument/2006/relationships/image" Target="../media/image18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3" Type="http://schemas.openxmlformats.org/officeDocument/2006/relationships/image" Target="../media/image148.png"/><Relationship Id="rId7" Type="http://schemas.openxmlformats.org/officeDocument/2006/relationships/image" Target="../media/image198.png"/><Relationship Id="rId12" Type="http://schemas.openxmlformats.org/officeDocument/2006/relationships/image" Target="../media/image203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7.png"/><Relationship Id="rId11" Type="http://schemas.openxmlformats.org/officeDocument/2006/relationships/image" Target="../media/image202.png"/><Relationship Id="rId5" Type="http://schemas.openxmlformats.org/officeDocument/2006/relationships/image" Target="../media/image196.png"/><Relationship Id="rId10" Type="http://schemas.openxmlformats.org/officeDocument/2006/relationships/image" Target="../media/image201.png"/><Relationship Id="rId4" Type="http://schemas.openxmlformats.org/officeDocument/2006/relationships/image" Target="../media/image195.png"/><Relationship Id="rId9" Type="http://schemas.openxmlformats.org/officeDocument/2006/relationships/image" Target="../media/image2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7.png"/><Relationship Id="rId4" Type="http://schemas.openxmlformats.org/officeDocument/2006/relationships/image" Target="../media/image20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Relationship Id="rId9" Type="http://schemas.openxmlformats.org/officeDocument/2006/relationships/image" Target="../media/image1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F906E-4B29-47A7-AEBE-316E9F86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BBB8-19DC-4F12-B66E-3858C0F4D863}" type="datetime1">
              <a:rPr lang="en-US" smtClean="0"/>
              <a:t>10/7/2022</a:t>
            </a:fld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BC060-1D64-468B-BF77-C7ADB352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1</a:t>
            </a:fld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BD9240-1EF0-4212-99D5-9190788ED676}"/>
              </a:ext>
            </a:extLst>
          </p:cNvPr>
          <p:cNvSpPr/>
          <p:nvPr/>
        </p:nvSpPr>
        <p:spPr>
          <a:xfrm>
            <a:off x="2090765" y="447470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By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Dr. Wazir Muhammad Laghari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Electrical Engineering Department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BUET, Khuzdar</a:t>
            </a:r>
          </a:p>
          <a:p>
            <a:pPr algn="ctr"/>
            <a:endParaRPr lang="th-T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B0B6FE-9A03-4850-A315-4D6E8FF0A27A}"/>
              </a:ext>
            </a:extLst>
          </p:cNvPr>
          <p:cNvSpPr/>
          <p:nvPr/>
        </p:nvSpPr>
        <p:spPr>
          <a:xfrm>
            <a:off x="332632" y="253209"/>
            <a:ext cx="1078278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-apple-system"/>
              </a:rPr>
              <a:t>Computational Methods in </a:t>
            </a:r>
          </a:p>
          <a:p>
            <a:pPr algn="ctr" fontAlgn="ctr"/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-apple-system"/>
              </a:rPr>
              <a:t>Power System Analysis</a:t>
            </a:r>
          </a:p>
          <a:p>
            <a:pPr algn="ctr"/>
            <a:br>
              <a:rPr lang="en-US" sz="4400" b="1" dirty="0">
                <a:solidFill>
                  <a:schemeClr val="accent6">
                    <a:lumMod val="50000"/>
                  </a:schemeClr>
                </a:solidFill>
              </a:rPr>
            </a:br>
            <a:endParaRPr lang="th-TH" sz="4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26DA8-0D2D-4E5C-A592-8A5E58899654}"/>
              </a:ext>
            </a:extLst>
          </p:cNvPr>
          <p:cNvSpPr/>
          <p:nvPr/>
        </p:nvSpPr>
        <p:spPr>
          <a:xfrm>
            <a:off x="1333850" y="1653592"/>
            <a:ext cx="764021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</a:rPr>
              <a:t>Lecture-10</a:t>
            </a:r>
            <a:br>
              <a:rPr lang="en-US" sz="4800" b="1" dirty="0">
                <a:solidFill>
                  <a:srgbClr val="7030A0"/>
                </a:solidFill>
              </a:rPr>
            </a:br>
            <a:r>
              <a:rPr lang="en-US" sz="4800" b="1" dirty="0">
                <a:solidFill>
                  <a:srgbClr val="7030A0"/>
                </a:solidFill>
              </a:rPr>
              <a:t>Solution of Simultaneous Algebraic Equations And Load Flow Studies</a:t>
            </a:r>
            <a:endParaRPr lang="th-TH" sz="4800" dirty="0">
              <a:solidFill>
                <a:srgbClr val="7030A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9188D0-9CCD-47A4-A1B6-05B30952B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32" y="136525"/>
            <a:ext cx="1301405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28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36C926-9B7D-4096-B128-F775DAE0BA53}"/>
                  </a:ext>
                </a:extLst>
              </p:cNvPr>
              <p:cNvSpPr txBox="1"/>
              <p:nvPr/>
            </p:nvSpPr>
            <p:spPr>
              <a:xfrm>
                <a:off x="8383290" y="115778"/>
                <a:ext cx="3499741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18 −2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36C926-9B7D-4096-B128-F775DAE0B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90" y="115778"/>
                <a:ext cx="3499741" cy="809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64A1C7-CA6B-405B-8FE9-E7C6457072A0}"/>
                  </a:ext>
                </a:extLst>
              </p:cNvPr>
              <p:cNvSpPr txBox="1"/>
              <p:nvPr/>
            </p:nvSpPr>
            <p:spPr>
              <a:xfrm>
                <a:off x="8383290" y="1138655"/>
                <a:ext cx="3541418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19−2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64A1C7-CA6B-405B-8FE9-E7C645707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90" y="1138655"/>
                <a:ext cx="3541418" cy="809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3DE378-BBD1-4F37-B55F-97329470C5F4}"/>
                  </a:ext>
                </a:extLst>
              </p:cNvPr>
              <p:cNvSpPr txBox="1"/>
              <p:nvPr/>
            </p:nvSpPr>
            <p:spPr>
              <a:xfrm>
                <a:off x="8383290" y="2040333"/>
                <a:ext cx="3619965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22 −3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3DE378-BBD1-4F37-B55F-97329470C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90" y="2040333"/>
                <a:ext cx="3619965" cy="8094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BB32DD-E86F-4B76-B89B-C5F47AA0216B}"/>
                  </a:ext>
                </a:extLst>
              </p:cNvPr>
              <p:cNvSpPr txBox="1"/>
              <p:nvPr/>
            </p:nvSpPr>
            <p:spPr>
              <a:xfrm>
                <a:off x="59848" y="923211"/>
                <a:ext cx="58721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=1.2,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.95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.88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BB32DD-E86F-4B76-B89B-C5F47AA02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8" y="923211"/>
                <a:ext cx="5872185" cy="430887"/>
              </a:xfrm>
              <a:prstGeom prst="rect">
                <a:avLst/>
              </a:prstGeom>
              <a:blipFill>
                <a:blip r:embed="rId5"/>
                <a:stretch>
                  <a:fillRect l="-1038" t="-4225" r="-1038" b="-1408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F25091-37C4-414E-9C47-0CD253979A2E}"/>
                  </a:ext>
                </a:extLst>
              </p:cNvPr>
              <p:cNvSpPr txBox="1"/>
              <p:nvPr/>
            </p:nvSpPr>
            <p:spPr>
              <a:xfrm>
                <a:off x="218874" y="115778"/>
                <a:ext cx="26935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𝑺𝒆𝒄𝒐𝒏𝒅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𝑰𝒕𝒆𝒓𝒂𝒕𝒊𝒐𝒏</m:t>
                      </m:r>
                    </m:oMath>
                  </m:oMathPara>
                </a14:m>
                <a:endParaRPr lang="en-US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F25091-37C4-414E-9C47-0CD253979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74" y="115778"/>
                <a:ext cx="2693504" cy="523220"/>
              </a:xfrm>
              <a:prstGeom prst="rect">
                <a:avLst/>
              </a:prstGeom>
              <a:blipFill>
                <a:blip r:embed="rId6"/>
                <a:stretch>
                  <a:fillRect r="-1221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075A34-C9CC-4AC5-966B-87AF096C7337}"/>
                  </a:ext>
                </a:extLst>
              </p:cNvPr>
              <p:cNvSpPr txBox="1"/>
              <p:nvPr/>
            </p:nvSpPr>
            <p:spPr>
              <a:xfrm>
                <a:off x="188745" y="1597362"/>
                <a:ext cx="6395725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18 −2∗0.95−0.88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=1.0147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075A34-C9CC-4AC5-966B-87AF096C7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45" y="1597362"/>
                <a:ext cx="6395725" cy="8094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E6E664-C9E0-4FCC-B09E-608051DCA92F}"/>
                  </a:ext>
                </a:extLst>
              </p:cNvPr>
              <p:cNvSpPr txBox="1"/>
              <p:nvPr/>
            </p:nvSpPr>
            <p:spPr>
              <a:xfrm>
                <a:off x="304901" y="2770104"/>
                <a:ext cx="6453305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19−2∗1.2+3∗0.88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=0.962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E6E664-C9E0-4FCC-B09E-608051DCA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01" y="2770104"/>
                <a:ext cx="6453305" cy="8094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B3B115-4A6D-467B-8EF3-FE5153A2EEF0}"/>
                  </a:ext>
                </a:extLst>
              </p:cNvPr>
              <p:cNvSpPr txBox="1"/>
              <p:nvPr/>
            </p:nvSpPr>
            <p:spPr>
              <a:xfrm>
                <a:off x="304901" y="3942846"/>
                <a:ext cx="6506718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22 −3∗1.2+6∗0.95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=0.964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B3B115-4A6D-467B-8EF3-FE5153A2E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01" y="3942846"/>
                <a:ext cx="6506718" cy="8094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643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36C926-9B7D-4096-B128-F775DAE0BA53}"/>
                  </a:ext>
                </a:extLst>
              </p:cNvPr>
              <p:cNvSpPr txBox="1"/>
              <p:nvPr/>
            </p:nvSpPr>
            <p:spPr>
              <a:xfrm>
                <a:off x="8383290" y="115778"/>
                <a:ext cx="3499741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18 −2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36C926-9B7D-4096-B128-F775DAE0B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90" y="115778"/>
                <a:ext cx="3499741" cy="809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64A1C7-CA6B-405B-8FE9-E7C6457072A0}"/>
                  </a:ext>
                </a:extLst>
              </p:cNvPr>
              <p:cNvSpPr txBox="1"/>
              <p:nvPr/>
            </p:nvSpPr>
            <p:spPr>
              <a:xfrm>
                <a:off x="8383290" y="1138655"/>
                <a:ext cx="3541418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19−2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64A1C7-CA6B-405B-8FE9-E7C645707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90" y="1138655"/>
                <a:ext cx="3541418" cy="809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3DE378-BBD1-4F37-B55F-97329470C5F4}"/>
                  </a:ext>
                </a:extLst>
              </p:cNvPr>
              <p:cNvSpPr txBox="1"/>
              <p:nvPr/>
            </p:nvSpPr>
            <p:spPr>
              <a:xfrm>
                <a:off x="8383290" y="2040333"/>
                <a:ext cx="3619965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22 −3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3DE378-BBD1-4F37-B55F-97329470C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90" y="2040333"/>
                <a:ext cx="3619965" cy="8094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BB32DD-E86F-4B76-B89B-C5F47AA0216B}"/>
                  </a:ext>
                </a:extLst>
              </p:cNvPr>
              <p:cNvSpPr txBox="1"/>
              <p:nvPr/>
            </p:nvSpPr>
            <p:spPr>
              <a:xfrm>
                <a:off x="59848" y="923211"/>
                <a:ext cx="68908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1.0147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0.962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0.964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BB32DD-E86F-4B76-B89B-C5F47AA02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8" y="923211"/>
                <a:ext cx="6890861" cy="430887"/>
              </a:xfrm>
              <a:prstGeom prst="rect">
                <a:avLst/>
              </a:prstGeom>
              <a:blipFill>
                <a:blip r:embed="rId5"/>
                <a:stretch>
                  <a:fillRect l="-796" t="-4225" r="-796" b="-1408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F25091-37C4-414E-9C47-0CD253979A2E}"/>
                  </a:ext>
                </a:extLst>
              </p:cNvPr>
              <p:cNvSpPr txBox="1"/>
              <p:nvPr/>
            </p:nvSpPr>
            <p:spPr>
              <a:xfrm>
                <a:off x="218874" y="115778"/>
                <a:ext cx="26935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𝑻𝒉𝒊𝒓𝒅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𝑰𝒕𝒆𝒓𝒂𝒕𝒊𝒐𝒏</m:t>
                      </m:r>
                    </m:oMath>
                  </m:oMathPara>
                </a14:m>
                <a:endParaRPr lang="en-US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F25091-37C4-414E-9C47-0CD253979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74" y="115778"/>
                <a:ext cx="2693504" cy="523220"/>
              </a:xfrm>
              <a:prstGeom prst="rect">
                <a:avLst/>
              </a:prstGeom>
              <a:blipFill>
                <a:blip r:embed="rId6"/>
                <a:stretch>
                  <a:fillRect r="-339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075A34-C9CC-4AC5-966B-87AF096C7337}"/>
                  </a:ext>
                </a:extLst>
              </p:cNvPr>
              <p:cNvSpPr txBox="1"/>
              <p:nvPr/>
            </p:nvSpPr>
            <p:spPr>
              <a:xfrm>
                <a:off x="188745" y="1597362"/>
                <a:ext cx="6992042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18 −2∗0.962−0.964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=1.0075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075A34-C9CC-4AC5-966B-87AF096C7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45" y="1597362"/>
                <a:ext cx="6992042" cy="8094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E6E664-C9E0-4FCC-B09E-608051DCA92F}"/>
                  </a:ext>
                </a:extLst>
              </p:cNvPr>
              <p:cNvSpPr txBox="1"/>
              <p:nvPr/>
            </p:nvSpPr>
            <p:spPr>
              <a:xfrm>
                <a:off x="304901" y="2770104"/>
                <a:ext cx="7447167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19−2∗1.0147+3∗0.964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=0.9931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E6E664-C9E0-4FCC-B09E-608051DCA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01" y="2770104"/>
                <a:ext cx="7447167" cy="8094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B3B115-4A6D-467B-8EF3-FE5153A2EEF0}"/>
                  </a:ext>
                </a:extLst>
              </p:cNvPr>
              <p:cNvSpPr txBox="1"/>
              <p:nvPr/>
            </p:nvSpPr>
            <p:spPr>
              <a:xfrm>
                <a:off x="304901" y="3942846"/>
                <a:ext cx="7500579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22 −3∗1.0147+6∗0.962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=0.9891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B3B115-4A6D-467B-8EF3-FE5153A2E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01" y="3942846"/>
                <a:ext cx="7500579" cy="8094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658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36C926-9B7D-4096-B128-F775DAE0BA53}"/>
                  </a:ext>
                </a:extLst>
              </p:cNvPr>
              <p:cNvSpPr txBox="1"/>
              <p:nvPr/>
            </p:nvSpPr>
            <p:spPr>
              <a:xfrm>
                <a:off x="8383290" y="115778"/>
                <a:ext cx="3499741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18 −2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36C926-9B7D-4096-B128-F775DAE0B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90" y="115778"/>
                <a:ext cx="3499741" cy="809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64A1C7-CA6B-405B-8FE9-E7C6457072A0}"/>
                  </a:ext>
                </a:extLst>
              </p:cNvPr>
              <p:cNvSpPr txBox="1"/>
              <p:nvPr/>
            </p:nvSpPr>
            <p:spPr>
              <a:xfrm>
                <a:off x="8383290" y="1138655"/>
                <a:ext cx="3541418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19−2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64A1C7-CA6B-405B-8FE9-E7C645707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90" y="1138655"/>
                <a:ext cx="3541418" cy="809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3DE378-BBD1-4F37-B55F-97329470C5F4}"/>
                  </a:ext>
                </a:extLst>
              </p:cNvPr>
              <p:cNvSpPr txBox="1"/>
              <p:nvPr/>
            </p:nvSpPr>
            <p:spPr>
              <a:xfrm>
                <a:off x="8383290" y="2040333"/>
                <a:ext cx="3619965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22 −3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3DE378-BBD1-4F37-B55F-97329470C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90" y="2040333"/>
                <a:ext cx="3619965" cy="8094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BB32DD-E86F-4B76-B89B-C5F47AA0216B}"/>
                  </a:ext>
                </a:extLst>
              </p:cNvPr>
              <p:cNvSpPr txBox="1"/>
              <p:nvPr/>
            </p:nvSpPr>
            <p:spPr>
              <a:xfrm>
                <a:off x="59848" y="923211"/>
                <a:ext cx="72884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1.0075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0.9931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0.9891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BB32DD-E86F-4B76-B89B-C5F47AA02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8" y="923211"/>
                <a:ext cx="7288405" cy="430887"/>
              </a:xfrm>
              <a:prstGeom prst="rect">
                <a:avLst/>
              </a:prstGeom>
              <a:blipFill>
                <a:blip r:embed="rId5"/>
                <a:stretch>
                  <a:fillRect l="-753" t="-4225" r="-669" b="-1408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F25091-37C4-414E-9C47-0CD253979A2E}"/>
                  </a:ext>
                </a:extLst>
              </p:cNvPr>
              <p:cNvSpPr txBox="1"/>
              <p:nvPr/>
            </p:nvSpPr>
            <p:spPr>
              <a:xfrm>
                <a:off x="218874" y="115778"/>
                <a:ext cx="26935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𝑭𝒐𝒖𝒓𝒕𝒉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𝑰𝒕𝒆𝒓𝒂𝒕𝒊𝒐𝒏</m:t>
                      </m:r>
                    </m:oMath>
                  </m:oMathPara>
                </a14:m>
                <a:endParaRPr lang="en-US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F25091-37C4-414E-9C47-0CD253979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74" y="115778"/>
                <a:ext cx="2693504" cy="523220"/>
              </a:xfrm>
              <a:prstGeom prst="rect">
                <a:avLst/>
              </a:prstGeom>
              <a:blipFill>
                <a:blip r:embed="rId6"/>
                <a:stretch>
                  <a:fillRect r="-1176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075A34-C9CC-4AC5-966B-87AF096C7337}"/>
                  </a:ext>
                </a:extLst>
              </p:cNvPr>
              <p:cNvSpPr txBox="1"/>
              <p:nvPr/>
            </p:nvSpPr>
            <p:spPr>
              <a:xfrm>
                <a:off x="188745" y="1597362"/>
                <a:ext cx="7282506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18 −2∗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0.9931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0.9891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=1.0016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075A34-C9CC-4AC5-966B-87AF096C7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45" y="1597362"/>
                <a:ext cx="7282506" cy="8094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E6E664-C9E0-4FCC-B09E-608051DCA92F}"/>
                  </a:ext>
                </a:extLst>
              </p:cNvPr>
              <p:cNvSpPr txBox="1"/>
              <p:nvPr/>
            </p:nvSpPr>
            <p:spPr>
              <a:xfrm>
                <a:off x="304901" y="2770104"/>
                <a:ext cx="7745004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19−2∗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1.0075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0.9891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=0.9976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E6E664-C9E0-4FCC-B09E-608051DCA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01" y="2770104"/>
                <a:ext cx="7745004" cy="8094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B3B115-4A6D-467B-8EF3-FE5153A2EEF0}"/>
                  </a:ext>
                </a:extLst>
              </p:cNvPr>
              <p:cNvSpPr txBox="1"/>
              <p:nvPr/>
            </p:nvSpPr>
            <p:spPr>
              <a:xfrm>
                <a:off x="304901" y="3942846"/>
                <a:ext cx="7898123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22 −3∗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1.0075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+6∗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0.9931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=0.9974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B3B115-4A6D-467B-8EF3-FE5153A2E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01" y="3942846"/>
                <a:ext cx="7898123" cy="8094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237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36C926-9B7D-4096-B128-F775DAE0BA53}"/>
                  </a:ext>
                </a:extLst>
              </p:cNvPr>
              <p:cNvSpPr txBox="1"/>
              <p:nvPr/>
            </p:nvSpPr>
            <p:spPr>
              <a:xfrm>
                <a:off x="8383290" y="115778"/>
                <a:ext cx="3499741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18 −2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36C926-9B7D-4096-B128-F775DAE0B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90" y="115778"/>
                <a:ext cx="3499741" cy="809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64A1C7-CA6B-405B-8FE9-E7C6457072A0}"/>
                  </a:ext>
                </a:extLst>
              </p:cNvPr>
              <p:cNvSpPr txBox="1"/>
              <p:nvPr/>
            </p:nvSpPr>
            <p:spPr>
              <a:xfrm>
                <a:off x="8383290" y="1138655"/>
                <a:ext cx="3541418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19−2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64A1C7-CA6B-405B-8FE9-E7C645707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90" y="1138655"/>
                <a:ext cx="3541418" cy="809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3DE378-BBD1-4F37-B55F-97329470C5F4}"/>
                  </a:ext>
                </a:extLst>
              </p:cNvPr>
              <p:cNvSpPr txBox="1"/>
              <p:nvPr/>
            </p:nvSpPr>
            <p:spPr>
              <a:xfrm>
                <a:off x="8383290" y="2040333"/>
                <a:ext cx="3619965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22 −3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3DE378-BBD1-4F37-B55F-97329470C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90" y="2040333"/>
                <a:ext cx="3619965" cy="8094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BB32DD-E86F-4B76-B89B-C5F47AA0216B}"/>
                  </a:ext>
                </a:extLst>
              </p:cNvPr>
              <p:cNvSpPr txBox="1"/>
              <p:nvPr/>
            </p:nvSpPr>
            <p:spPr>
              <a:xfrm>
                <a:off x="59848" y="923211"/>
                <a:ext cx="72730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1.0016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0.9976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0.9974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BB32DD-E86F-4B76-B89B-C5F47AA02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8" y="923211"/>
                <a:ext cx="7273081" cy="430887"/>
              </a:xfrm>
              <a:prstGeom prst="rect">
                <a:avLst/>
              </a:prstGeom>
              <a:blipFill>
                <a:blip r:embed="rId5"/>
                <a:stretch>
                  <a:fillRect l="-754" t="-4225" r="-671" b="-1408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F25091-37C4-414E-9C47-0CD253979A2E}"/>
                  </a:ext>
                </a:extLst>
              </p:cNvPr>
              <p:cNvSpPr txBox="1"/>
              <p:nvPr/>
            </p:nvSpPr>
            <p:spPr>
              <a:xfrm>
                <a:off x="218874" y="115778"/>
                <a:ext cx="26935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𝑭𝒊𝒇𝒕𝒉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𝑰𝒕𝒆𝒓𝒂𝒕𝒊𝒐𝒏</m:t>
                      </m:r>
                    </m:oMath>
                  </m:oMathPara>
                </a14:m>
                <a:endParaRPr lang="en-US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F25091-37C4-414E-9C47-0CD253979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74" y="115778"/>
                <a:ext cx="2693504" cy="523220"/>
              </a:xfrm>
              <a:prstGeom prst="rect">
                <a:avLst/>
              </a:prstGeom>
              <a:blipFill>
                <a:blip r:embed="rId6"/>
                <a:stretch>
                  <a:fillRect r="-90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075A34-C9CC-4AC5-966B-87AF096C7337}"/>
                  </a:ext>
                </a:extLst>
              </p:cNvPr>
              <p:cNvSpPr txBox="1"/>
              <p:nvPr/>
            </p:nvSpPr>
            <p:spPr>
              <a:xfrm>
                <a:off x="188745" y="1597362"/>
                <a:ext cx="7190815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18 −2∗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0.9976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0.9974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=1.0005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075A34-C9CC-4AC5-966B-87AF096C7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45" y="1597362"/>
                <a:ext cx="7190815" cy="8094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E6E664-C9E0-4FCC-B09E-608051DCA92F}"/>
                  </a:ext>
                </a:extLst>
              </p:cNvPr>
              <p:cNvSpPr txBox="1"/>
              <p:nvPr/>
            </p:nvSpPr>
            <p:spPr>
              <a:xfrm>
                <a:off x="304901" y="2770104"/>
                <a:ext cx="7645939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19−2∗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1.0016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0.9974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=0.9994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E6E664-C9E0-4FCC-B09E-608051DCA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01" y="2770104"/>
                <a:ext cx="7645939" cy="8094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B3B115-4A6D-467B-8EF3-FE5153A2EEF0}"/>
                  </a:ext>
                </a:extLst>
              </p:cNvPr>
              <p:cNvSpPr txBox="1"/>
              <p:nvPr/>
            </p:nvSpPr>
            <p:spPr>
              <a:xfrm>
                <a:off x="304901" y="3942846"/>
                <a:ext cx="7699351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22 −3∗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1.0016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+6∗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0.9976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=0.9980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B3B115-4A6D-467B-8EF3-FE5153A2E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01" y="3942846"/>
                <a:ext cx="7699351" cy="8094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822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36C926-9B7D-4096-B128-F775DAE0BA53}"/>
                  </a:ext>
                </a:extLst>
              </p:cNvPr>
              <p:cNvSpPr txBox="1"/>
              <p:nvPr/>
            </p:nvSpPr>
            <p:spPr>
              <a:xfrm>
                <a:off x="8383290" y="115778"/>
                <a:ext cx="3499741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18 −2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36C926-9B7D-4096-B128-F775DAE0B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90" y="115778"/>
                <a:ext cx="3499741" cy="809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64A1C7-CA6B-405B-8FE9-E7C6457072A0}"/>
                  </a:ext>
                </a:extLst>
              </p:cNvPr>
              <p:cNvSpPr txBox="1"/>
              <p:nvPr/>
            </p:nvSpPr>
            <p:spPr>
              <a:xfrm>
                <a:off x="8383290" y="1138655"/>
                <a:ext cx="3541418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19−2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64A1C7-CA6B-405B-8FE9-E7C645707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90" y="1138655"/>
                <a:ext cx="3541418" cy="809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3DE378-BBD1-4F37-B55F-97329470C5F4}"/>
                  </a:ext>
                </a:extLst>
              </p:cNvPr>
              <p:cNvSpPr txBox="1"/>
              <p:nvPr/>
            </p:nvSpPr>
            <p:spPr>
              <a:xfrm>
                <a:off x="8383290" y="2040333"/>
                <a:ext cx="3619965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22 −3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3DE378-BBD1-4F37-B55F-97329470C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90" y="2040333"/>
                <a:ext cx="3619965" cy="8094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BB32DD-E86F-4B76-B89B-C5F47AA0216B}"/>
                  </a:ext>
                </a:extLst>
              </p:cNvPr>
              <p:cNvSpPr txBox="1"/>
              <p:nvPr/>
            </p:nvSpPr>
            <p:spPr>
              <a:xfrm>
                <a:off x="59848" y="923211"/>
                <a:ext cx="736695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1.0005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0.9994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0.9980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BB32DD-E86F-4B76-B89B-C5F47AA02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8" y="923211"/>
                <a:ext cx="7366953" cy="430887"/>
              </a:xfrm>
              <a:prstGeom prst="rect">
                <a:avLst/>
              </a:prstGeom>
              <a:blipFill>
                <a:blip r:embed="rId5"/>
                <a:stretch>
                  <a:fillRect l="-745" t="-4225" r="-662" b="-1408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F25091-37C4-414E-9C47-0CD253979A2E}"/>
                  </a:ext>
                </a:extLst>
              </p:cNvPr>
              <p:cNvSpPr txBox="1"/>
              <p:nvPr/>
            </p:nvSpPr>
            <p:spPr>
              <a:xfrm>
                <a:off x="218874" y="115778"/>
                <a:ext cx="26935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𝑺𝒊𝒙𝒕𝒉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𝑰𝒕𝒆𝒓𝒂𝒕𝒊𝒐𝒏</m:t>
                      </m:r>
                    </m:oMath>
                  </m:oMathPara>
                </a14:m>
                <a:endParaRPr lang="en-US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F25091-37C4-414E-9C47-0CD253979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74" y="115778"/>
                <a:ext cx="2693504" cy="523220"/>
              </a:xfrm>
              <a:prstGeom prst="rect">
                <a:avLst/>
              </a:prstGeom>
              <a:blipFill>
                <a:blip r:embed="rId6"/>
                <a:stretch>
                  <a:fillRect r="-22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075A34-C9CC-4AC5-966B-87AF096C7337}"/>
                  </a:ext>
                </a:extLst>
              </p:cNvPr>
              <p:cNvSpPr txBox="1"/>
              <p:nvPr/>
            </p:nvSpPr>
            <p:spPr>
              <a:xfrm>
                <a:off x="188745" y="1597362"/>
                <a:ext cx="7856831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18 −2∗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0.9994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0.9980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=1.0002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≅1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075A34-C9CC-4AC5-966B-87AF096C7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45" y="1597362"/>
                <a:ext cx="7856831" cy="8094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E6E664-C9E0-4FCC-B09E-608051DCA92F}"/>
                  </a:ext>
                </a:extLst>
              </p:cNvPr>
              <p:cNvSpPr txBox="1"/>
              <p:nvPr/>
            </p:nvSpPr>
            <p:spPr>
              <a:xfrm>
                <a:off x="304901" y="2770104"/>
                <a:ext cx="8311955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19−2∗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1.0005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0.9980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=0.9996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≅1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E6E664-C9E0-4FCC-B09E-608051DCA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01" y="2770104"/>
                <a:ext cx="8311955" cy="8094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B3B115-4A6D-467B-8EF3-FE5153A2EEF0}"/>
                  </a:ext>
                </a:extLst>
              </p:cNvPr>
              <p:cNvSpPr txBox="1"/>
              <p:nvPr/>
            </p:nvSpPr>
            <p:spPr>
              <a:xfrm>
                <a:off x="304901" y="3942846"/>
                <a:ext cx="8365367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22 −3∗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1.0005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+6∗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0.9994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=0.9998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≅1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B3B115-4A6D-467B-8EF3-FE5153A2E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01" y="3942846"/>
                <a:ext cx="8365367" cy="8094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AD375E2-095D-45B4-87D9-055B5408B580}"/>
                  </a:ext>
                </a:extLst>
              </p:cNvPr>
              <p:cNvSpPr txBox="1"/>
              <p:nvPr/>
            </p:nvSpPr>
            <p:spPr>
              <a:xfrm>
                <a:off x="59848" y="4757667"/>
                <a:ext cx="609467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𝑇h𝑒𝑟𝑒𝑓𝑜𝑟𝑒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𝑛𝑒𝑥𝑡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𝑖𝑡𝑒𝑟𝑎𝑡𝑖𝑜𝑛𝑠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𝑣𝑎𝑙𝑢𝑒𝑠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𝑒𝑞𝑢𝑎𝑙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AD375E2-095D-45B4-87D9-055B5408B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8" y="4757667"/>
                <a:ext cx="6094674" cy="523220"/>
              </a:xfrm>
              <a:prstGeom prst="rect">
                <a:avLst/>
              </a:prstGeom>
              <a:blipFill>
                <a:blip r:embed="rId10"/>
                <a:stretch>
                  <a:fillRect r="-5480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8EC316-4735-462A-A95C-19CE059D09BE}"/>
                  </a:ext>
                </a:extLst>
              </p:cNvPr>
              <p:cNvSpPr txBox="1"/>
              <p:nvPr/>
            </p:nvSpPr>
            <p:spPr>
              <a:xfrm>
                <a:off x="188745" y="5411569"/>
                <a:ext cx="290818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=1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8EC316-4735-462A-A95C-19CE059D0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45" y="5411569"/>
                <a:ext cx="2908189" cy="523220"/>
              </a:xfrm>
              <a:prstGeom prst="rect">
                <a:avLst/>
              </a:prstGeom>
              <a:blipFill>
                <a:blip r:embed="rId11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840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F25091-37C4-414E-9C47-0CD253979A2E}"/>
                  </a:ext>
                </a:extLst>
              </p:cNvPr>
              <p:cNvSpPr txBox="1"/>
              <p:nvPr/>
            </p:nvSpPr>
            <p:spPr>
              <a:xfrm>
                <a:off x="218874" y="115778"/>
                <a:ext cx="26935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𝑪𝑯𝑬𝑪𝑲𝑰𝑵𝑮</m:t>
                      </m:r>
                    </m:oMath>
                  </m:oMathPara>
                </a14:m>
                <a:endParaRPr lang="en-US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F25091-37C4-414E-9C47-0CD253979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74" y="115778"/>
                <a:ext cx="269350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8EC316-4735-462A-A95C-19CE059D09BE}"/>
                  </a:ext>
                </a:extLst>
              </p:cNvPr>
              <p:cNvSpPr txBox="1"/>
              <p:nvPr/>
            </p:nvSpPr>
            <p:spPr>
              <a:xfrm>
                <a:off x="198996" y="797519"/>
                <a:ext cx="38005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𝑷𝒖𝒕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8EC316-4735-462A-A95C-19CE059D0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96" y="797519"/>
                <a:ext cx="3800510" cy="523220"/>
              </a:xfrm>
              <a:prstGeom prst="rect">
                <a:avLst/>
              </a:prstGeom>
              <a:blipFill>
                <a:blip r:embed="rId3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757A0C-DEE8-4A3C-A110-80870A4AF745}"/>
                  </a:ext>
                </a:extLst>
              </p:cNvPr>
              <p:cNvSpPr txBox="1"/>
              <p:nvPr/>
            </p:nvSpPr>
            <p:spPr>
              <a:xfrm>
                <a:off x="606700" y="1578302"/>
                <a:ext cx="9340827" cy="1723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=1815∗1+2∗1+1=18</m:t>
                    </m:r>
                  </m:oMath>
                </a14:m>
                <a: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18 = 18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=19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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=19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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19=19 </a:t>
                </a: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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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22 = 22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757A0C-DEE8-4A3C-A110-80870A4AF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00" y="1578302"/>
                <a:ext cx="9340827" cy="1723549"/>
              </a:xfrm>
              <a:prstGeom prst="rect">
                <a:avLst/>
              </a:prstGeom>
              <a:blipFill>
                <a:blip r:embed="rId4"/>
                <a:stretch>
                  <a:fillRect t="-6360" r="-130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460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DB500-735B-4547-B8D8-52EA68D6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784" y="102732"/>
            <a:ext cx="10515600" cy="54128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Gauss </a:t>
            </a:r>
            <a:r>
              <a:rPr lang="en-US" b="1" dirty="0" err="1">
                <a:solidFill>
                  <a:srgbClr val="C00000"/>
                </a:solidFill>
              </a:rPr>
              <a:t>Seidal</a:t>
            </a:r>
            <a:r>
              <a:rPr lang="en-US" b="1" dirty="0">
                <a:solidFill>
                  <a:srgbClr val="C00000"/>
                </a:solidFill>
              </a:rPr>
              <a:t> Method</a:t>
            </a:r>
            <a:endParaRPr lang="th-TH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70A0CB-0433-4971-BA2E-811EE3554CF9}"/>
                  </a:ext>
                </a:extLst>
              </p:cNvPr>
              <p:cNvSpPr txBox="1"/>
              <p:nvPr/>
            </p:nvSpPr>
            <p:spPr>
              <a:xfrm>
                <a:off x="0" y="507092"/>
                <a:ext cx="1158505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𝑪𝒐𝒏𝒔𝒊𝒅𝒆𝒓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𝒇𝒐𝒍𝒍𝒐𝒘𝒊𝒏𝒈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𝒔𝒚𝒔𝒕𝒆𝒎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𝒍𝒊𝒏𝒆𝒂𝒓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𝒆𝒒𝒖𝒂𝒕𝒊𝒐𝒏𝒔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𝒖𝒔𝒊𝒏𝒈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𝑮𝒂𝒖𝒔𝒔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𝑺𝒆𝒊𝒅𝒂𝒍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𝑴𝒆𝒕𝒉𝒐𝒅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to solve next  iteration</a:t>
                </a:r>
                <a:endParaRPr lang="th-TH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70A0CB-0433-4971-BA2E-811EE3554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7092"/>
                <a:ext cx="11585050" cy="738664"/>
              </a:xfrm>
              <a:prstGeom prst="rect">
                <a:avLst/>
              </a:prstGeom>
              <a:blipFill>
                <a:blip r:embed="rId2"/>
                <a:stretch>
                  <a:fillRect l="-947" b="-2066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37560-CF73-428F-935C-CDDA2FC4AB4D}"/>
                  </a:ext>
                </a:extLst>
              </p:cNvPr>
              <p:cNvSpPr txBox="1"/>
              <p:nvPr/>
            </p:nvSpPr>
            <p:spPr>
              <a:xfrm>
                <a:off x="567958" y="1275240"/>
                <a:ext cx="31736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37560-CF73-428F-935C-CDDA2FC4A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58" y="1275240"/>
                <a:ext cx="3173689" cy="430887"/>
              </a:xfrm>
              <a:prstGeom prst="rect">
                <a:avLst/>
              </a:prstGeom>
              <a:blipFill>
                <a:blip r:embed="rId3"/>
                <a:stretch>
                  <a:fillRect l="-3839" t="-1408" r="-2495" b="-422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7160ED-59E4-44D6-8F6A-060452D7899F}"/>
                  </a:ext>
                </a:extLst>
              </p:cNvPr>
              <p:cNvSpPr txBox="1"/>
              <p:nvPr/>
            </p:nvSpPr>
            <p:spPr>
              <a:xfrm>
                <a:off x="77524" y="1839706"/>
                <a:ext cx="471512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+11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=25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7160ED-59E4-44D6-8F6A-060452D78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4" y="1839706"/>
                <a:ext cx="471512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F6A600-CAA1-45E0-B5F9-65AF6A9D98FA}"/>
                  </a:ext>
                </a:extLst>
              </p:cNvPr>
              <p:cNvSpPr txBox="1"/>
              <p:nvPr/>
            </p:nvSpPr>
            <p:spPr>
              <a:xfrm>
                <a:off x="326003" y="2452804"/>
                <a:ext cx="513654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F6A600-CAA1-45E0-B5F9-65AF6A9D9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03" y="2452804"/>
                <a:ext cx="5136543" cy="523220"/>
              </a:xfrm>
              <a:prstGeom prst="rect">
                <a:avLst/>
              </a:prstGeom>
              <a:blipFill>
                <a:blip r:embed="rId5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9CE415-7E08-476B-8D93-B73DACC06C06}"/>
                  </a:ext>
                </a:extLst>
              </p:cNvPr>
              <p:cNvSpPr txBox="1"/>
              <p:nvPr/>
            </p:nvSpPr>
            <p:spPr>
              <a:xfrm>
                <a:off x="-90114" y="3569974"/>
                <a:ext cx="61861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𝐼𝑛𝑖𝑡𝑖𝑎𝑙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𝑔𝑢𝑒𝑠𝑠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9CE415-7E08-476B-8D93-B73DACC06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114" y="3569974"/>
                <a:ext cx="6186114" cy="523220"/>
              </a:xfrm>
              <a:prstGeom prst="rect">
                <a:avLst/>
              </a:prstGeom>
              <a:blipFill>
                <a:blip r:embed="rId6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C110E3-E30E-44CD-ADBB-90C472F30756}"/>
                  </a:ext>
                </a:extLst>
              </p:cNvPr>
              <p:cNvSpPr txBox="1"/>
              <p:nvPr/>
            </p:nvSpPr>
            <p:spPr>
              <a:xfrm>
                <a:off x="77524" y="4141988"/>
                <a:ext cx="207727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𝑺𝑶𝑳𝑼𝑻𝑰𝑶𝑵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C110E3-E30E-44CD-ADBB-90C472F30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4" y="4141988"/>
                <a:ext cx="2077278" cy="523220"/>
              </a:xfrm>
              <a:prstGeom prst="rect">
                <a:avLst/>
              </a:prstGeom>
              <a:blipFill>
                <a:blip r:embed="rId7"/>
                <a:stretch>
                  <a:fillRect l="-147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5BC856-1476-4145-B175-39EC994D5841}"/>
                  </a:ext>
                </a:extLst>
              </p:cNvPr>
              <p:cNvSpPr txBox="1"/>
              <p:nvPr/>
            </p:nvSpPr>
            <p:spPr>
              <a:xfrm>
                <a:off x="6000584" y="4361623"/>
                <a:ext cx="5584466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11−2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…..(3)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5BC856-1476-4145-B175-39EC994D5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584" y="4361623"/>
                <a:ext cx="5584466" cy="9017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9D0D9F-F72B-4CA6-A862-64E5C8C62E43}"/>
                  </a:ext>
                </a:extLst>
              </p:cNvPr>
              <p:cNvSpPr txBox="1"/>
              <p:nvPr/>
            </p:nvSpPr>
            <p:spPr>
              <a:xfrm>
                <a:off x="230587" y="5814112"/>
                <a:ext cx="5769997" cy="9105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…..(2)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9D0D9F-F72B-4CA6-A862-64E5C8C62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87" y="5814112"/>
                <a:ext cx="5769997" cy="9105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5B8BF93-B81C-4244-A4F6-D77BAA62BADB}"/>
                  </a:ext>
                </a:extLst>
              </p:cNvPr>
              <p:cNvSpPr txBox="1"/>
              <p:nvPr/>
            </p:nvSpPr>
            <p:spPr>
              <a:xfrm>
                <a:off x="77524" y="4512688"/>
                <a:ext cx="4963602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…..(1)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5B8BF93-B81C-4244-A4F6-D77BAA62B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4" y="4512688"/>
                <a:ext cx="4963602" cy="8989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550528-4786-493B-927E-77AE8A8D3305}"/>
                  </a:ext>
                </a:extLst>
              </p:cNvPr>
              <p:cNvSpPr txBox="1"/>
              <p:nvPr/>
            </p:nvSpPr>
            <p:spPr>
              <a:xfrm>
                <a:off x="201764" y="2966674"/>
                <a:ext cx="373413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+8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550528-4786-493B-927E-77AE8A8D3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64" y="2966674"/>
                <a:ext cx="373413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62756E-6C2F-4DE2-ACB7-2774D4A36CDF}"/>
                  </a:ext>
                </a:extLst>
              </p:cNvPr>
              <p:cNvSpPr txBox="1"/>
              <p:nvPr/>
            </p:nvSpPr>
            <p:spPr>
              <a:xfrm>
                <a:off x="6000584" y="5665868"/>
                <a:ext cx="5584466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15−3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…..(4)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62756E-6C2F-4DE2-ACB7-2774D4A36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584" y="5665868"/>
                <a:ext cx="5584466" cy="90178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147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54B7CA-2ED2-4238-A9C0-B8BB204D02E1}"/>
                  </a:ext>
                </a:extLst>
              </p:cNvPr>
              <p:cNvSpPr txBox="1"/>
              <p:nvPr/>
            </p:nvSpPr>
            <p:spPr>
              <a:xfrm>
                <a:off x="3814639" y="1071804"/>
                <a:ext cx="4963602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…..(3)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54B7CA-2ED2-4238-A9C0-B8BB204D0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639" y="1071804"/>
                <a:ext cx="4963602" cy="898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2B701A-CA3D-4FA1-9505-A0CB0388A5E0}"/>
                  </a:ext>
                </a:extLst>
              </p:cNvPr>
              <p:cNvSpPr txBox="1"/>
              <p:nvPr/>
            </p:nvSpPr>
            <p:spPr>
              <a:xfrm>
                <a:off x="5446643" y="60959"/>
                <a:ext cx="4963602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−20−3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…..(2)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2B701A-CA3D-4FA1-9505-A0CB0388A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643" y="60959"/>
                <a:ext cx="4963602" cy="8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A26843-F93C-4793-9690-2C24FA693F82}"/>
                  </a:ext>
                </a:extLst>
              </p:cNvPr>
              <p:cNvSpPr txBox="1"/>
              <p:nvPr/>
            </p:nvSpPr>
            <p:spPr>
              <a:xfrm>
                <a:off x="142461" y="172840"/>
                <a:ext cx="4517003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…..(1)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A26843-F93C-4793-9690-2C24FA693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61" y="172840"/>
                <a:ext cx="4517003" cy="898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7">
                <a:extLst>
                  <a:ext uri="{FF2B5EF4-FFF2-40B4-BE49-F238E27FC236}">
                    <a16:creationId xmlns:a16="http://schemas.microsoft.com/office/drawing/2014/main" id="{15840219-BFF3-44C3-ADD4-EE8C305A71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2268739"/>
                  </p:ext>
                </p:extLst>
              </p:nvPr>
            </p:nvGraphicFramePr>
            <p:xfrm>
              <a:off x="330421" y="2082649"/>
              <a:ext cx="11365949" cy="54208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9739">
                      <a:extLst>
                        <a:ext uri="{9D8B030D-6E8A-4147-A177-3AD203B41FA5}">
                          <a16:colId xmlns:a16="http://schemas.microsoft.com/office/drawing/2014/main" val="1199817977"/>
                        </a:ext>
                      </a:extLst>
                    </a:gridCol>
                    <a:gridCol w="818984">
                      <a:extLst>
                        <a:ext uri="{9D8B030D-6E8A-4147-A177-3AD203B41FA5}">
                          <a16:colId xmlns:a16="http://schemas.microsoft.com/office/drawing/2014/main" val="302772162"/>
                        </a:ext>
                      </a:extLst>
                    </a:gridCol>
                    <a:gridCol w="3315694">
                      <a:extLst>
                        <a:ext uri="{9D8B030D-6E8A-4147-A177-3AD203B41FA5}">
                          <a16:colId xmlns:a16="http://schemas.microsoft.com/office/drawing/2014/main" val="1917239180"/>
                        </a:ext>
                      </a:extLst>
                    </a:gridCol>
                    <a:gridCol w="2449002">
                      <a:extLst>
                        <a:ext uri="{9D8B030D-6E8A-4147-A177-3AD203B41FA5}">
                          <a16:colId xmlns:a16="http://schemas.microsoft.com/office/drawing/2014/main" val="4006828736"/>
                        </a:ext>
                      </a:extLst>
                    </a:gridCol>
                    <a:gridCol w="3832530">
                      <a:extLst>
                        <a:ext uri="{9D8B030D-6E8A-4147-A177-3AD203B41FA5}">
                          <a16:colId xmlns:a16="http://schemas.microsoft.com/office/drawing/2014/main" val="2368611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th-TH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th-TH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</a:t>
                          </a:r>
                          <a:endParaRPr lang="th-TH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</a:t>
                          </a:r>
                          <a:endParaRPr lang="th-TH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h-TH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7137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h-TH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th-TH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12+</m:t>
                                    </m:r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−0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=3</m:t>
                                </m:r>
                              </m:oMath>
                            </m:oMathPara>
                          </a14:m>
                          <a:endParaRPr lang="th-TH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12−</m:t>
                                    </m:r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29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−2∗</m:t>
                                    </m:r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85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24</m:t>
                                        </m:r>
                                      </m:den>
                                    </m:f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12−</m:t>
                                    </m:r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29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85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den>
                                    </m:f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96−29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85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den>
                                    </m:f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67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85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den>
                                    </m:f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5752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96</m:t>
                                        </m:r>
                                      </m:den>
                                    </m:f>
                                  </m:num>
                                  <m:den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5752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384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th-TH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12+</m:t>
                                    </m:r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−0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=3</m:t>
                                </m:r>
                              </m:oMath>
                            </m:oMathPara>
                          </a14:m>
                          <a:endParaRPr lang="th-TH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54795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h-TH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th-TH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−20−3∗3+2∗0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−29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th-TH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78706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h-TH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th-TH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10−3 −(−</m:t>
                                    </m:r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29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7+</m:t>
                                    </m:r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29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56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29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85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</m:num>
                                  <m:den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</m:den>
                                </m:f>
                              </m:oMath>
                            </m:oMathPara>
                          </a14:m>
                          <a:endParaRPr lang="th-TH" sz="14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85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th-TH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8908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h-T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51021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7">
                <a:extLst>
                  <a:ext uri="{FF2B5EF4-FFF2-40B4-BE49-F238E27FC236}">
                    <a16:creationId xmlns:a16="http://schemas.microsoft.com/office/drawing/2014/main" id="{15840219-BFF3-44C3-ADD4-EE8C305A71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2268739"/>
                  </p:ext>
                </p:extLst>
              </p:nvPr>
            </p:nvGraphicFramePr>
            <p:xfrm>
              <a:off x="330421" y="2082649"/>
              <a:ext cx="11365949" cy="54208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9739">
                      <a:extLst>
                        <a:ext uri="{9D8B030D-6E8A-4147-A177-3AD203B41FA5}">
                          <a16:colId xmlns:a16="http://schemas.microsoft.com/office/drawing/2014/main" val="1199817977"/>
                        </a:ext>
                      </a:extLst>
                    </a:gridCol>
                    <a:gridCol w="818984">
                      <a:extLst>
                        <a:ext uri="{9D8B030D-6E8A-4147-A177-3AD203B41FA5}">
                          <a16:colId xmlns:a16="http://schemas.microsoft.com/office/drawing/2014/main" val="302772162"/>
                        </a:ext>
                      </a:extLst>
                    </a:gridCol>
                    <a:gridCol w="3315694">
                      <a:extLst>
                        <a:ext uri="{9D8B030D-6E8A-4147-A177-3AD203B41FA5}">
                          <a16:colId xmlns:a16="http://schemas.microsoft.com/office/drawing/2014/main" val="1917239180"/>
                        </a:ext>
                      </a:extLst>
                    </a:gridCol>
                    <a:gridCol w="2449002">
                      <a:extLst>
                        <a:ext uri="{9D8B030D-6E8A-4147-A177-3AD203B41FA5}">
                          <a16:colId xmlns:a16="http://schemas.microsoft.com/office/drawing/2014/main" val="4006828736"/>
                        </a:ext>
                      </a:extLst>
                    </a:gridCol>
                    <a:gridCol w="3832530">
                      <a:extLst>
                        <a:ext uri="{9D8B030D-6E8A-4147-A177-3AD203B41FA5}">
                          <a16:colId xmlns:a16="http://schemas.microsoft.com/office/drawing/2014/main" val="2368611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th-TH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th-TH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</a:t>
                          </a:r>
                          <a:endParaRPr lang="th-TH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</a:t>
                          </a:r>
                          <a:endParaRPr lang="th-TH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h-TH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7137068"/>
                      </a:ext>
                    </a:extLst>
                  </a:tr>
                  <a:tr h="2435987"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5"/>
                          <a:stretch>
                            <a:fillRect l="-641" t="-17250" r="-1098077" b="-107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th-TH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5"/>
                          <a:stretch>
                            <a:fillRect l="-53493" t="-17250" r="-190257" b="-107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5"/>
                          <a:stretch>
                            <a:fillRect l="-207711" t="-17250" r="-157463" b="-107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5"/>
                          <a:stretch>
                            <a:fillRect l="-196661" t="-17250" r="-636" b="-107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5479575"/>
                      </a:ext>
                    </a:extLst>
                  </a:tr>
                  <a:tr h="492252"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5"/>
                          <a:stretch>
                            <a:fillRect l="-641" t="-579012" r="-1098077" b="-432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th-TH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5"/>
                          <a:stretch>
                            <a:fillRect l="-53493" t="-579012" r="-190257" b="-432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7870633"/>
                      </a:ext>
                    </a:extLst>
                  </a:tr>
                  <a:tr h="1750949"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5"/>
                          <a:stretch>
                            <a:fillRect l="-641" t="-191638" r="-1098077" b="-21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  <a:endParaRPr lang="th-TH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5"/>
                          <a:stretch>
                            <a:fillRect l="-53493" t="-191638" r="-190257" b="-21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8908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h-T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51021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96858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2C2BDD-DFB9-473A-A318-9AA8C43FC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2" y="380328"/>
            <a:ext cx="5330358" cy="3560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960DA6-2F75-4421-BD04-779173991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877" y="2917176"/>
            <a:ext cx="6074825" cy="356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32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C570-DCDA-49B6-BDD2-EA7C2B487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2" y="538889"/>
            <a:ext cx="9144000" cy="76739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Newton Raphson Method</a:t>
            </a:r>
            <a:endParaRPr lang="th-TH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A6091-788A-40D6-93EE-4F6E02F60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160" y="1773237"/>
            <a:ext cx="9144000" cy="4131173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X</a:t>
            </a:r>
            <a:r>
              <a:rPr lang="en-US" sz="3600" baseline="-25000" dirty="0"/>
              <a:t>n+1</a:t>
            </a:r>
            <a:r>
              <a:rPr lang="en-US" sz="3600" dirty="0"/>
              <a:t> = </a:t>
            </a:r>
            <a:r>
              <a:rPr lang="en-US" sz="3600" dirty="0" err="1"/>
              <a:t>X</a:t>
            </a:r>
            <a:r>
              <a:rPr lang="en-US" sz="3600" baseline="-25000" dirty="0" err="1"/>
              <a:t>n</a:t>
            </a:r>
            <a:r>
              <a:rPr lang="en-US" sz="3600" dirty="0"/>
              <a:t> – f(</a:t>
            </a:r>
            <a:r>
              <a:rPr lang="en-US" sz="3600" dirty="0" err="1"/>
              <a:t>x</a:t>
            </a:r>
            <a:r>
              <a:rPr lang="en-US" sz="3600" baseline="-25000" dirty="0" err="1"/>
              <a:t>n</a:t>
            </a:r>
            <a:r>
              <a:rPr lang="en-US" sz="3600" dirty="0"/>
              <a:t> )/ f</a:t>
            </a:r>
            <a:r>
              <a:rPr lang="en-US" sz="3600" baseline="30000" dirty="0"/>
              <a:t>’</a:t>
            </a:r>
            <a:r>
              <a:rPr lang="en-US" sz="3600" dirty="0"/>
              <a:t> (</a:t>
            </a:r>
            <a:r>
              <a:rPr lang="en-US" sz="3600" dirty="0" err="1"/>
              <a:t>x</a:t>
            </a:r>
            <a:r>
              <a:rPr lang="en-US" sz="3600" baseline="-25000" dirty="0" err="1"/>
              <a:t>n</a:t>
            </a:r>
            <a:r>
              <a:rPr lang="en-US" sz="3600" dirty="0"/>
              <a:t> )</a:t>
            </a:r>
          </a:p>
          <a:p>
            <a:pPr algn="l"/>
            <a:r>
              <a:rPr lang="en-US" sz="3600" dirty="0"/>
              <a:t>Example: Apply newton Raphson Method, to find the real roots of equation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/>
              <a:t>f(x) = 3x – cos(x) - 1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/>
              <a:t>f</a:t>
            </a:r>
            <a:r>
              <a:rPr lang="en-US" sz="3600" baseline="30000" dirty="0"/>
              <a:t>’</a:t>
            </a:r>
            <a:r>
              <a:rPr lang="en-US" sz="3600" dirty="0"/>
              <a:t>(x) = 3 + sin(x) </a:t>
            </a:r>
          </a:p>
          <a:p>
            <a:pPr algn="l"/>
            <a:endParaRPr lang="en-US" sz="3600" dirty="0"/>
          </a:p>
          <a:p>
            <a:pPr algn="l"/>
            <a:endParaRPr lang="en-US" sz="3600" dirty="0"/>
          </a:p>
          <a:p>
            <a:pPr algn="l"/>
            <a:endParaRPr lang="en-US" sz="3600" dirty="0"/>
          </a:p>
          <a:p>
            <a:pPr algn="l"/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76196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BEC9-DC49-412D-B625-49C0C13D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Methods to Solve Solution of Simultaneous Algebraic Equations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E661F-D6FC-440A-BE27-4BDA5C27AEEE}"/>
              </a:ext>
            </a:extLst>
          </p:cNvPr>
          <p:cNvSpPr txBox="1"/>
          <p:nvPr/>
        </p:nvSpPr>
        <p:spPr>
          <a:xfrm>
            <a:off x="1542554" y="2104689"/>
            <a:ext cx="932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Direct Method                                                 Iterative Method</a:t>
            </a:r>
            <a:endParaRPr lang="th-TH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71DB38-FD84-4074-A151-911A1AD4D2CC}"/>
              </a:ext>
            </a:extLst>
          </p:cNvPr>
          <p:cNvCxnSpPr/>
          <p:nvPr/>
        </p:nvCxnSpPr>
        <p:spPr>
          <a:xfrm>
            <a:off x="2417196" y="2562308"/>
            <a:ext cx="0" cy="65797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B89E58-E856-42AA-9911-7D2427DB2E1F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434364" y="2490899"/>
            <a:ext cx="1682511" cy="129392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58F0B5B-BF57-4AB4-8299-85E9E3ABB5FF}"/>
              </a:ext>
            </a:extLst>
          </p:cNvPr>
          <p:cNvSpPr/>
          <p:nvPr/>
        </p:nvSpPr>
        <p:spPr>
          <a:xfrm>
            <a:off x="231513" y="4389120"/>
            <a:ext cx="3354517" cy="2468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rabicPeriod"/>
            </a:pPr>
            <a:r>
              <a:rPr lang="en-US" sz="2000" dirty="0"/>
              <a:t>Gaussian Elimination Method</a:t>
            </a:r>
          </a:p>
          <a:p>
            <a:pPr marL="457200" indent="-457200" algn="ctr">
              <a:buAutoNum type="arabicPeriod"/>
            </a:pPr>
            <a:r>
              <a:rPr lang="en-US" sz="2000" dirty="0"/>
              <a:t>Gauss-Jordan Method</a:t>
            </a:r>
            <a:endParaRPr lang="th-TH" sz="2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0758E4-F443-46AF-9D6A-C61C5EED7B68}"/>
              </a:ext>
            </a:extLst>
          </p:cNvPr>
          <p:cNvSpPr/>
          <p:nvPr/>
        </p:nvSpPr>
        <p:spPr>
          <a:xfrm>
            <a:off x="3586030" y="4444902"/>
            <a:ext cx="3354517" cy="2468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rabicPeriod"/>
            </a:pPr>
            <a:r>
              <a:rPr lang="en-US" sz="2000" dirty="0"/>
              <a:t>Crout’s Reduction Method</a:t>
            </a:r>
          </a:p>
          <a:p>
            <a:pPr marL="457200" indent="-457200" algn="ctr">
              <a:buAutoNum type="arabicPeriod"/>
            </a:pPr>
            <a:r>
              <a:rPr lang="en-US" sz="2000" dirty="0"/>
              <a:t>Cholesky’s Reduction Method</a:t>
            </a:r>
            <a:endParaRPr lang="th-TH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79E141-8801-4101-A84F-4DB62E061BB6}"/>
              </a:ext>
            </a:extLst>
          </p:cNvPr>
          <p:cNvSpPr txBox="1"/>
          <p:nvPr/>
        </p:nvSpPr>
        <p:spPr>
          <a:xfrm>
            <a:off x="154308" y="3576399"/>
            <a:ext cx="5764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Elimination                Decomposition     </a:t>
            </a:r>
            <a:endParaRPr lang="th-TH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9FC0B6-3A0D-43DB-AA22-F6CD7390F0F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049392" y="4004868"/>
            <a:ext cx="859380" cy="38425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4091DA-AA37-49CF-BCEB-B3DE7828E9C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261322" y="4052244"/>
            <a:ext cx="1001967" cy="39265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C0CCB28-020E-4C7E-9D1E-6E8DDEBBAA08}"/>
              </a:ext>
            </a:extLst>
          </p:cNvPr>
          <p:cNvSpPr/>
          <p:nvPr/>
        </p:nvSpPr>
        <p:spPr>
          <a:xfrm>
            <a:off x="95407" y="3208227"/>
            <a:ext cx="5604173" cy="80109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63B0E81-8BC0-4BFE-984F-C235C719948F}"/>
              </a:ext>
            </a:extLst>
          </p:cNvPr>
          <p:cNvSpPr/>
          <p:nvPr/>
        </p:nvSpPr>
        <p:spPr>
          <a:xfrm>
            <a:off x="6661069" y="3784819"/>
            <a:ext cx="1546589" cy="1493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Jacobi’s </a:t>
            </a:r>
          </a:p>
          <a:p>
            <a:pPr algn="ctr"/>
            <a:r>
              <a:rPr lang="en-US" sz="2000" dirty="0"/>
              <a:t>Method</a:t>
            </a:r>
            <a:endParaRPr lang="th-TH" sz="20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7C1E2B4-00A5-4B6B-93A6-B0A06E47BFE1}"/>
              </a:ext>
            </a:extLst>
          </p:cNvPr>
          <p:cNvSpPr/>
          <p:nvPr/>
        </p:nvSpPr>
        <p:spPr>
          <a:xfrm>
            <a:off x="8271121" y="3784819"/>
            <a:ext cx="1848398" cy="1493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Gauss-Seidel</a:t>
            </a:r>
          </a:p>
          <a:p>
            <a:pPr algn="ctr"/>
            <a:r>
              <a:rPr lang="en-US" sz="2000" dirty="0"/>
              <a:t>Method</a:t>
            </a:r>
            <a:endParaRPr lang="th-TH" sz="2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3CD0904-A062-4E62-8BFF-2D58D9EF8D36}"/>
              </a:ext>
            </a:extLst>
          </p:cNvPr>
          <p:cNvSpPr/>
          <p:nvPr/>
        </p:nvSpPr>
        <p:spPr>
          <a:xfrm>
            <a:off x="10338517" y="3717563"/>
            <a:ext cx="1853483" cy="1493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Relaxation</a:t>
            </a:r>
          </a:p>
          <a:p>
            <a:pPr algn="ctr"/>
            <a:r>
              <a:rPr lang="en-US" sz="2000" dirty="0"/>
              <a:t>Method</a:t>
            </a:r>
            <a:endParaRPr lang="th-TH" sz="2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EE768E-A629-41EB-88CF-419CB3CA1AD5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180338" y="2496710"/>
            <a:ext cx="14982" cy="128810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8AB99B-ADEA-4584-B44C-13F0C2B88DC7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195320" y="2496710"/>
            <a:ext cx="2069939" cy="122085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279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5C65F-A8CD-44DA-A90E-6A4872BA4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Value*(180/pi) = 57.2957 values in degree </a:t>
            </a:r>
            <a:endParaRPr lang="th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3AA94-9BE5-4C43-AC37-CAD63AE70E45}"/>
              </a:ext>
            </a:extLst>
          </p:cNvPr>
          <p:cNvSpPr txBox="1"/>
          <p:nvPr/>
        </p:nvSpPr>
        <p:spPr>
          <a:xfrm>
            <a:off x="1053737" y="2734138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/>
              <a:t>f(x) = 3x – cos(x) - 1</a:t>
            </a:r>
          </a:p>
          <a:p>
            <a:pPr algn="l"/>
            <a:r>
              <a:rPr lang="en-US" dirty="0"/>
              <a:t>f(0) = 3*0 – cos(0) - 1 = -</a:t>
            </a:r>
            <a:r>
              <a:rPr lang="en-US" dirty="0" err="1"/>
              <a:t>Ve</a:t>
            </a:r>
            <a:endParaRPr lang="en-US" dirty="0"/>
          </a:p>
          <a:p>
            <a:pPr algn="l"/>
            <a:r>
              <a:rPr lang="en-US" sz="2800" dirty="0"/>
              <a:t>f(1) = 3*1 – cos (57.2957) - 1 = +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4A1DB0C8-2025-44E6-BB1F-E9806BF40DB8}"/>
              </a:ext>
            </a:extLst>
          </p:cNvPr>
          <p:cNvSpPr/>
          <p:nvPr/>
        </p:nvSpPr>
        <p:spPr>
          <a:xfrm>
            <a:off x="714103" y="3309257"/>
            <a:ext cx="261257" cy="809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246062-B90D-47A5-9144-566ABA292477}"/>
              </a:ext>
            </a:extLst>
          </p:cNvPr>
          <p:cNvSpPr txBox="1"/>
          <p:nvPr/>
        </p:nvSpPr>
        <p:spPr>
          <a:xfrm>
            <a:off x="1149531" y="4467497"/>
            <a:ext cx="3361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en-US" dirty="0"/>
              <a:t>  = 0.6</a:t>
            </a:r>
            <a:endParaRPr lang="th-T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F95B30-EBFF-45DB-9536-A65BFB47D3A8}"/>
              </a:ext>
            </a:extLst>
          </p:cNvPr>
          <p:cNvSpPr/>
          <p:nvPr/>
        </p:nvSpPr>
        <p:spPr>
          <a:xfrm>
            <a:off x="838200" y="4362994"/>
            <a:ext cx="3028406" cy="11059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A4E5901-A98C-40E3-8947-397585B2CC90}"/>
              </a:ext>
            </a:extLst>
          </p:cNvPr>
          <p:cNvSpPr txBox="1">
            <a:spLocks/>
          </p:cNvSpPr>
          <p:nvPr/>
        </p:nvSpPr>
        <p:spPr>
          <a:xfrm>
            <a:off x="653142" y="538889"/>
            <a:ext cx="9144000" cy="76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C00000"/>
                </a:solidFill>
              </a:rPr>
              <a:t>Newton Raphson Method</a:t>
            </a:r>
            <a:endParaRPr lang="th-TH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350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BE003B-489A-4FA8-ABCA-70BFFA4AC2AD}"/>
              </a:ext>
            </a:extLst>
          </p:cNvPr>
          <p:cNvSpPr txBox="1"/>
          <p:nvPr/>
        </p:nvSpPr>
        <p:spPr>
          <a:xfrm>
            <a:off x="1454331" y="98371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X</a:t>
            </a:r>
            <a:r>
              <a:rPr lang="en-US" sz="2800" baseline="-25000" dirty="0"/>
              <a:t>n+1</a:t>
            </a:r>
            <a:r>
              <a:rPr lang="en-US" sz="2800" dirty="0"/>
              <a:t> = </a:t>
            </a:r>
            <a:r>
              <a:rPr lang="en-US" sz="2800" dirty="0" err="1"/>
              <a:t>X</a:t>
            </a:r>
            <a:r>
              <a:rPr lang="en-US" sz="2800" baseline="-25000" dirty="0" err="1"/>
              <a:t>n</a:t>
            </a:r>
            <a:r>
              <a:rPr lang="en-US" sz="2800" dirty="0"/>
              <a:t> – f(</a:t>
            </a:r>
            <a:r>
              <a:rPr lang="en-US" sz="2800" dirty="0" err="1"/>
              <a:t>x</a:t>
            </a:r>
            <a:r>
              <a:rPr lang="en-US" sz="2800" baseline="-25000" dirty="0" err="1"/>
              <a:t>n</a:t>
            </a:r>
            <a:r>
              <a:rPr lang="en-US" sz="2800" dirty="0"/>
              <a:t> )/ f</a:t>
            </a:r>
            <a:r>
              <a:rPr lang="en-US" sz="2800" baseline="30000" dirty="0"/>
              <a:t>’</a:t>
            </a:r>
            <a:r>
              <a:rPr lang="en-US" sz="2800" dirty="0"/>
              <a:t> (</a:t>
            </a:r>
            <a:r>
              <a:rPr lang="en-US" sz="2800" dirty="0" err="1"/>
              <a:t>x</a:t>
            </a:r>
            <a:r>
              <a:rPr lang="en-US" sz="2800" baseline="-25000" dirty="0" err="1"/>
              <a:t>n</a:t>
            </a:r>
            <a:r>
              <a:rPr lang="en-US" sz="2800" dirty="0"/>
              <a:t>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142B9-07F9-414A-87E3-9EF746596297}"/>
              </a:ext>
            </a:extLst>
          </p:cNvPr>
          <p:cNvSpPr txBox="1"/>
          <p:nvPr/>
        </p:nvSpPr>
        <p:spPr>
          <a:xfrm>
            <a:off x="931817" y="1917545"/>
            <a:ext cx="83341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X</a:t>
            </a:r>
            <a:r>
              <a:rPr lang="en-US" sz="2800" baseline="-25000" dirty="0"/>
              <a:t>n+1</a:t>
            </a:r>
            <a:r>
              <a:rPr lang="en-US" sz="2800" dirty="0"/>
              <a:t> = </a:t>
            </a:r>
            <a:r>
              <a:rPr lang="en-US" sz="2800" dirty="0" err="1"/>
              <a:t>X</a:t>
            </a:r>
            <a:r>
              <a:rPr lang="en-US" sz="2800" baseline="-25000" dirty="0" err="1"/>
              <a:t>n</a:t>
            </a:r>
            <a:r>
              <a:rPr lang="en-US" sz="2800" dirty="0"/>
              <a:t> –{3x – cos(x) - 1}/ {3 + sin(x) 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8DCA4D-7912-4F40-B3B1-2728071DA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478" y="2728912"/>
            <a:ext cx="4752975" cy="1400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DA53CA-E8EE-4C69-A3D6-FDF26D91421C}"/>
              </a:ext>
            </a:extLst>
          </p:cNvPr>
          <p:cNvSpPr txBox="1"/>
          <p:nvPr/>
        </p:nvSpPr>
        <p:spPr>
          <a:xfrm>
            <a:off x="7672251" y="3500846"/>
            <a:ext cx="3126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-------------(A)</a:t>
            </a:r>
            <a:endParaRPr lang="th-T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5480D-7AC7-4096-889E-00B532F76B2D}"/>
              </a:ext>
            </a:extLst>
          </p:cNvPr>
          <p:cNvSpPr txBox="1"/>
          <p:nvPr/>
        </p:nvSpPr>
        <p:spPr>
          <a:xfrm>
            <a:off x="684575" y="4215114"/>
            <a:ext cx="3561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 n = 0</a:t>
            </a:r>
            <a:endParaRPr lang="th-T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AAE72C-A909-4DA5-9F5C-39E664DACC5A}"/>
              </a:ext>
            </a:extLst>
          </p:cNvPr>
          <p:cNvSpPr txBox="1"/>
          <p:nvPr/>
        </p:nvSpPr>
        <p:spPr>
          <a:xfrm>
            <a:off x="2899954" y="4718387"/>
            <a:ext cx="7454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[x</a:t>
            </a:r>
            <a:r>
              <a:rPr lang="en-US" baseline="-25000" dirty="0"/>
              <a:t>0 </a:t>
            </a:r>
            <a:r>
              <a:rPr lang="en-US" dirty="0"/>
              <a:t> *sinx</a:t>
            </a:r>
            <a:r>
              <a:rPr lang="en-US" baseline="-25000" dirty="0"/>
              <a:t>0</a:t>
            </a:r>
            <a:r>
              <a:rPr lang="en-US" dirty="0"/>
              <a:t> + cosx</a:t>
            </a:r>
            <a:r>
              <a:rPr lang="en-US" baseline="-25000" dirty="0"/>
              <a:t>0</a:t>
            </a:r>
            <a:r>
              <a:rPr lang="en-US" dirty="0"/>
              <a:t> + 1]/(3 + sinx</a:t>
            </a:r>
            <a:r>
              <a:rPr lang="en-US" baseline="-25000" dirty="0"/>
              <a:t>0</a:t>
            </a:r>
            <a:r>
              <a:rPr lang="en-US" dirty="0"/>
              <a:t>)</a:t>
            </a:r>
            <a:endParaRPr lang="th-T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046B9B-902F-40CF-80F6-8DC390E75EF0}"/>
              </a:ext>
            </a:extLst>
          </p:cNvPr>
          <p:cNvSpPr txBox="1"/>
          <p:nvPr/>
        </p:nvSpPr>
        <p:spPr>
          <a:xfrm>
            <a:off x="452845" y="5452602"/>
            <a:ext cx="113559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[0.6</a:t>
            </a:r>
            <a:r>
              <a:rPr lang="en-US" baseline="-25000" dirty="0"/>
              <a:t> </a:t>
            </a:r>
            <a:r>
              <a:rPr lang="en-US" dirty="0"/>
              <a:t> *sin(0.6* 57.2957 ) + cos(0.6* 57.2957) + 1]/(3 + sin(0.6* 57.2957 ))</a:t>
            </a:r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0.6071</a:t>
            </a:r>
            <a:endParaRPr lang="th-TH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650D724-63BF-4137-888D-7F23733CF16A}"/>
              </a:ext>
            </a:extLst>
          </p:cNvPr>
          <p:cNvSpPr txBox="1">
            <a:spLocks/>
          </p:cNvSpPr>
          <p:nvPr/>
        </p:nvSpPr>
        <p:spPr>
          <a:xfrm>
            <a:off x="684575" y="289395"/>
            <a:ext cx="9144000" cy="76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C00000"/>
                </a:solidFill>
              </a:rPr>
              <a:t>Newton Raphson Method</a:t>
            </a:r>
            <a:endParaRPr lang="th-TH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655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8667B0-3283-4EF7-8A01-DD3BC6A3B596}"/>
              </a:ext>
            </a:extLst>
          </p:cNvPr>
          <p:cNvSpPr txBox="1"/>
          <p:nvPr/>
        </p:nvSpPr>
        <p:spPr>
          <a:xfrm>
            <a:off x="1071154" y="170093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Put n = 1</a:t>
            </a:r>
            <a:endParaRPr lang="th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0086D-0BA8-4552-B268-1D476A84F9FF}"/>
              </a:ext>
            </a:extLst>
          </p:cNvPr>
          <p:cNvSpPr txBox="1"/>
          <p:nvPr/>
        </p:nvSpPr>
        <p:spPr>
          <a:xfrm>
            <a:off x="984068" y="273749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= [x</a:t>
            </a:r>
            <a:r>
              <a:rPr lang="en-US" baseline="-25000" dirty="0"/>
              <a:t>1 </a:t>
            </a:r>
            <a:r>
              <a:rPr lang="en-US" dirty="0"/>
              <a:t> *sinx</a:t>
            </a:r>
            <a:r>
              <a:rPr lang="en-US" baseline="-25000" dirty="0"/>
              <a:t>1</a:t>
            </a:r>
            <a:r>
              <a:rPr lang="en-US" dirty="0"/>
              <a:t> + cosx</a:t>
            </a:r>
            <a:r>
              <a:rPr lang="en-US" baseline="-25000" dirty="0"/>
              <a:t>1</a:t>
            </a:r>
            <a:r>
              <a:rPr lang="en-US" dirty="0"/>
              <a:t> + 1]/(3 + sinx</a:t>
            </a:r>
            <a:r>
              <a:rPr lang="en-US" baseline="-25000" dirty="0"/>
              <a:t>1</a:t>
            </a:r>
            <a:r>
              <a:rPr lang="en-US" dirty="0"/>
              <a:t>)</a:t>
            </a:r>
            <a:endParaRPr lang="th-T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6BF15-225C-4564-818F-DCF6898A01DD}"/>
              </a:ext>
            </a:extLst>
          </p:cNvPr>
          <p:cNvSpPr txBox="1"/>
          <p:nvPr/>
        </p:nvSpPr>
        <p:spPr>
          <a:xfrm>
            <a:off x="409303" y="3909797"/>
            <a:ext cx="117826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 = [0.6071 *sin(0.6071* 57.2957) + cos(0.6071* 57.2957) + 1]/(3 + sin(0.6071* 57.2957))</a:t>
            </a:r>
            <a:endParaRPr lang="th-TH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6F146E-EBE8-4D16-B089-ADE6E68D014D}"/>
              </a:ext>
            </a:extLst>
          </p:cNvPr>
          <p:cNvSpPr txBox="1"/>
          <p:nvPr/>
        </p:nvSpPr>
        <p:spPr>
          <a:xfrm>
            <a:off x="1419497" y="514641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x</a:t>
            </a:r>
            <a:r>
              <a:rPr lang="en-US" sz="2800" baseline="-25000" dirty="0"/>
              <a:t>2</a:t>
            </a:r>
            <a:r>
              <a:rPr lang="en-US" sz="2800" dirty="0"/>
              <a:t> = 0.6071</a:t>
            </a:r>
            <a:endParaRPr lang="th-TH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9312345-67EC-459D-B0CA-433238C62C6E}"/>
              </a:ext>
            </a:extLst>
          </p:cNvPr>
          <p:cNvSpPr txBox="1">
            <a:spLocks/>
          </p:cNvSpPr>
          <p:nvPr/>
        </p:nvSpPr>
        <p:spPr>
          <a:xfrm>
            <a:off x="653142" y="538889"/>
            <a:ext cx="9144000" cy="76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C00000"/>
                </a:solidFill>
              </a:rPr>
              <a:t>Newton Raphson Method</a:t>
            </a:r>
            <a:endParaRPr lang="th-TH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71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E6FF3D-5EE9-4005-BAA2-5A61632AC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83" y="307497"/>
            <a:ext cx="6331137" cy="57089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8F8D42-3E3A-42D6-B125-0964D30D8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021" y="2815214"/>
            <a:ext cx="5148979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385538-5467-4D9F-94FC-DDB3AAB33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29471"/>
            <a:ext cx="5886450" cy="6291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71EEB8-E776-4F1C-88F7-872B2A655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442" y="681037"/>
            <a:ext cx="2771775" cy="438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BC20EE-A6B2-44B7-836D-FD6CD1755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442" y="1158593"/>
            <a:ext cx="3114675" cy="504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1BFF86-93C9-42FF-AA9A-7B66A2CA3C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6831" y="1757445"/>
            <a:ext cx="3686175" cy="438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6F39B9-5D2D-4591-9277-005781D4F4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3174" y="2271415"/>
            <a:ext cx="3528043" cy="56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72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89B420-5960-4B76-9CBE-639E66F8D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3" y="2403335"/>
            <a:ext cx="6753515" cy="42645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BD12E5-D050-4A98-AB50-5B01F51A7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23" y="384372"/>
            <a:ext cx="6972300" cy="18571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FE9112-80CF-46C0-BA92-5ADA87EE9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0833" y="305391"/>
            <a:ext cx="4542619" cy="967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A7276C-6603-4768-B241-A2C6C2E55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2904" y="1312933"/>
            <a:ext cx="5006332" cy="1448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E41594-4DA6-4E0A-9BBF-2939020A2B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2904" y="2801867"/>
            <a:ext cx="4750547" cy="39796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B78E7C-A332-4415-BC82-D595A49547D4}"/>
              </a:ext>
            </a:extLst>
          </p:cNvPr>
          <p:cNvSpPr/>
          <p:nvPr/>
        </p:nvSpPr>
        <p:spPr>
          <a:xfrm>
            <a:off x="111443" y="190163"/>
            <a:ext cx="6629222" cy="647767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D7FB0D-875D-46D1-8508-9245DB919D4F}"/>
              </a:ext>
            </a:extLst>
          </p:cNvPr>
          <p:cNvSpPr/>
          <p:nvPr/>
        </p:nvSpPr>
        <p:spPr>
          <a:xfrm>
            <a:off x="6740665" y="190163"/>
            <a:ext cx="5339892" cy="659136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712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A864E5-27DA-474B-B46B-30BDC1D85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54" y="493615"/>
            <a:ext cx="5065432" cy="6126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AE7B33-FB69-4585-9F2E-DDCA6EEA6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413" y="344318"/>
            <a:ext cx="3648119" cy="2468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E94C29-E563-4E1A-85A9-39E0BE326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918" y="3068907"/>
            <a:ext cx="3752222" cy="37004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0E0B45-80F0-49B3-8E67-FA642D147D06}"/>
              </a:ext>
            </a:extLst>
          </p:cNvPr>
          <p:cNvSpPr/>
          <p:nvPr/>
        </p:nvSpPr>
        <p:spPr>
          <a:xfrm>
            <a:off x="282454" y="299404"/>
            <a:ext cx="5123025" cy="644935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D5D9D2-1807-4C34-BCC2-5EE4A7BB2337}"/>
              </a:ext>
            </a:extLst>
          </p:cNvPr>
          <p:cNvSpPr/>
          <p:nvPr/>
        </p:nvSpPr>
        <p:spPr>
          <a:xfrm>
            <a:off x="5681413" y="88609"/>
            <a:ext cx="3472130" cy="272459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9B0ABA-51D1-4016-9900-B74AEB8E2634}"/>
              </a:ext>
            </a:extLst>
          </p:cNvPr>
          <p:cNvSpPr/>
          <p:nvPr/>
        </p:nvSpPr>
        <p:spPr>
          <a:xfrm>
            <a:off x="7800324" y="2961684"/>
            <a:ext cx="4109221" cy="380770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2618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0BB2FD-A9CC-4128-B56B-89D090BE2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6" y="254899"/>
            <a:ext cx="4467225" cy="594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CBC31B-FBBA-43AC-88F7-B474C4CC2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658" y="165886"/>
            <a:ext cx="3383280" cy="41940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88D460-2C15-4268-87E8-A1CC70A92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320" y="11592"/>
            <a:ext cx="3108960" cy="4038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84B44E-AE48-4BF2-B65A-7DACEF03B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3401" y="4050468"/>
            <a:ext cx="3133830" cy="25160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5D2997-BA8C-48BD-9481-65CE6986706C}"/>
              </a:ext>
            </a:extLst>
          </p:cNvPr>
          <p:cNvSpPr/>
          <p:nvPr/>
        </p:nvSpPr>
        <p:spPr>
          <a:xfrm>
            <a:off x="215156" y="165886"/>
            <a:ext cx="4467225" cy="625919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8BA99-75F0-48F2-A003-92F1B75B8AD6}"/>
              </a:ext>
            </a:extLst>
          </p:cNvPr>
          <p:cNvSpPr/>
          <p:nvPr/>
        </p:nvSpPr>
        <p:spPr>
          <a:xfrm>
            <a:off x="4785809" y="137160"/>
            <a:ext cx="3472130" cy="625919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0FDFE6-93C5-47BB-A550-4C45C07D6C8D}"/>
              </a:ext>
            </a:extLst>
          </p:cNvPr>
          <p:cNvSpPr/>
          <p:nvPr/>
        </p:nvSpPr>
        <p:spPr>
          <a:xfrm>
            <a:off x="8474640" y="11592"/>
            <a:ext cx="3472130" cy="66643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473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0C38B0-7739-40EC-BECA-B0B59CFB0767}"/>
                  </a:ext>
                </a:extLst>
              </p:cNvPr>
              <p:cNvSpPr txBox="1"/>
              <p:nvPr/>
            </p:nvSpPr>
            <p:spPr>
              <a:xfrm>
                <a:off x="369949" y="807534"/>
                <a:ext cx="3180358" cy="1292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+20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=19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+25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22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0C38B0-7739-40EC-BECA-B0B59CFB0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49" y="807534"/>
                <a:ext cx="3180358" cy="12926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AE770F-C645-4FBB-B16C-865D5648C085}"/>
                  </a:ext>
                </a:extLst>
              </p:cNvPr>
              <p:cNvSpPr txBox="1"/>
              <p:nvPr/>
            </p:nvSpPr>
            <p:spPr>
              <a:xfrm>
                <a:off x="120582" y="219568"/>
                <a:ext cx="84260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𝑆𝑜𝑙𝑣𝑒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𝐸𝑞𝑢𝑎𝑡𝑖𝑜𝑛𝑠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𝐽𝑎𝑐𝑜𝑏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𝐼𝑡𝑒𝑟𝑎𝑡𝑖𝑜𝑛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𝑀𝑒𝑡h𝑜𝑑</m:t>
                      </m:r>
                    </m:oMath>
                  </m:oMathPara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AE770F-C645-4FBB-B16C-865D5648C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82" y="219568"/>
                <a:ext cx="8426025" cy="430887"/>
              </a:xfrm>
              <a:prstGeom prst="rect">
                <a:avLst/>
              </a:prstGeom>
              <a:blipFill>
                <a:blip r:embed="rId3"/>
                <a:stretch>
                  <a:fillRect l="-1013" t="-9859" r="-507" b="-2253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36C926-9B7D-4096-B128-F775DAE0BA53}"/>
                  </a:ext>
                </a:extLst>
              </p:cNvPr>
              <p:cNvSpPr txBox="1"/>
              <p:nvPr/>
            </p:nvSpPr>
            <p:spPr>
              <a:xfrm>
                <a:off x="344521" y="2596100"/>
                <a:ext cx="3499741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18 −2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36C926-9B7D-4096-B128-F775DAE0B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21" y="2596100"/>
                <a:ext cx="3499741" cy="8094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3FDDC03-916D-4D02-ABA7-F7AA8946C7A2}"/>
              </a:ext>
            </a:extLst>
          </p:cNvPr>
          <p:cNvSpPr txBox="1"/>
          <p:nvPr/>
        </p:nvSpPr>
        <p:spPr>
          <a:xfrm>
            <a:off x="4595855" y="938253"/>
            <a:ext cx="74170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We observed in equations all diagonal values are greater than other variables in same row, than Jacobi’s applicable to solve system of linear equations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64A1C7-CA6B-405B-8FE9-E7C6457072A0}"/>
                  </a:ext>
                </a:extLst>
              </p:cNvPr>
              <p:cNvSpPr txBox="1"/>
              <p:nvPr/>
            </p:nvSpPr>
            <p:spPr>
              <a:xfrm>
                <a:off x="369949" y="3702656"/>
                <a:ext cx="3541418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19−2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64A1C7-CA6B-405B-8FE9-E7C645707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49" y="3702656"/>
                <a:ext cx="3541418" cy="8094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3DE378-BBD1-4F37-B55F-97329470C5F4}"/>
                  </a:ext>
                </a:extLst>
              </p:cNvPr>
              <p:cNvSpPr txBox="1"/>
              <p:nvPr/>
            </p:nvSpPr>
            <p:spPr>
              <a:xfrm>
                <a:off x="369949" y="4809212"/>
                <a:ext cx="3619965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22 −3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3DE378-BBD1-4F37-B55F-97329470C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49" y="4809212"/>
                <a:ext cx="3619965" cy="8094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353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36C926-9B7D-4096-B128-F775DAE0BA53}"/>
                  </a:ext>
                </a:extLst>
              </p:cNvPr>
              <p:cNvSpPr txBox="1"/>
              <p:nvPr/>
            </p:nvSpPr>
            <p:spPr>
              <a:xfrm>
                <a:off x="344521" y="115293"/>
                <a:ext cx="3499741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18 −2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36C926-9B7D-4096-B128-F775DAE0B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21" y="115293"/>
                <a:ext cx="3499741" cy="809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64A1C7-CA6B-405B-8FE9-E7C6457072A0}"/>
                  </a:ext>
                </a:extLst>
              </p:cNvPr>
              <p:cNvSpPr txBox="1"/>
              <p:nvPr/>
            </p:nvSpPr>
            <p:spPr>
              <a:xfrm>
                <a:off x="369949" y="1043239"/>
                <a:ext cx="3541418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19−2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64A1C7-CA6B-405B-8FE9-E7C645707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49" y="1043239"/>
                <a:ext cx="3541418" cy="809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3DE378-BBD1-4F37-B55F-97329470C5F4}"/>
                  </a:ext>
                </a:extLst>
              </p:cNvPr>
              <p:cNvSpPr txBox="1"/>
              <p:nvPr/>
            </p:nvSpPr>
            <p:spPr>
              <a:xfrm>
                <a:off x="330675" y="1992359"/>
                <a:ext cx="3619965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22 −3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3DE378-BBD1-4F37-B55F-97329470C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75" y="1992359"/>
                <a:ext cx="3619965" cy="8094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BB32DD-E86F-4B76-B89B-C5F47AA0216B}"/>
                  </a:ext>
                </a:extLst>
              </p:cNvPr>
              <p:cNvSpPr txBox="1"/>
              <p:nvPr/>
            </p:nvSpPr>
            <p:spPr>
              <a:xfrm>
                <a:off x="163215" y="3373005"/>
                <a:ext cx="87454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BB32DD-E86F-4B76-B89B-C5F47AA02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15" y="3373005"/>
                <a:ext cx="8745406" cy="430887"/>
              </a:xfrm>
              <a:prstGeom prst="rect">
                <a:avLst/>
              </a:prstGeom>
              <a:blipFill>
                <a:blip r:embed="rId5"/>
                <a:stretch>
                  <a:fillRect l="-976" t="-4225" r="-976" b="-1408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F25091-37C4-414E-9C47-0CD253979A2E}"/>
                  </a:ext>
                </a:extLst>
              </p:cNvPr>
              <p:cNvSpPr txBox="1"/>
              <p:nvPr/>
            </p:nvSpPr>
            <p:spPr>
              <a:xfrm>
                <a:off x="163215" y="2849785"/>
                <a:ext cx="26935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𝑭𝒊𝒓𝒔𝒕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𝑰𝒕𝒆𝒓𝒂𝒕𝒊𝒐𝒏</m:t>
                      </m:r>
                    </m:oMath>
                  </m:oMathPara>
                </a14:m>
                <a:endParaRPr lang="en-US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F25091-37C4-414E-9C47-0CD253979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15" y="2849785"/>
                <a:ext cx="269350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075A34-C9CC-4AC5-966B-87AF096C7337}"/>
                  </a:ext>
                </a:extLst>
              </p:cNvPr>
              <p:cNvSpPr txBox="1"/>
              <p:nvPr/>
            </p:nvSpPr>
            <p:spPr>
              <a:xfrm>
                <a:off x="330675" y="3696270"/>
                <a:ext cx="5713359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18 −2∗0−0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=1.2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075A34-C9CC-4AC5-966B-87AF096C7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75" y="3696270"/>
                <a:ext cx="5713359" cy="8094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E6E664-C9E0-4FCC-B09E-608051DCA92F}"/>
                  </a:ext>
                </a:extLst>
              </p:cNvPr>
              <p:cNvSpPr txBox="1"/>
              <p:nvPr/>
            </p:nvSpPr>
            <p:spPr>
              <a:xfrm>
                <a:off x="288998" y="4645524"/>
                <a:ext cx="6360844" cy="611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19−2∗0+3∗0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=0.95</m:t>
                    </m:r>
                  </m:oMath>
                </a14:m>
                <a:r>
                  <a:rPr lang="en-GB" b="0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E6E664-C9E0-4FCC-B09E-608051DCA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98" y="4645524"/>
                <a:ext cx="6360844" cy="6119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B3B115-4A6D-467B-8EF3-FE5153A2EEF0}"/>
                  </a:ext>
                </a:extLst>
              </p:cNvPr>
              <p:cNvSpPr txBox="1"/>
              <p:nvPr/>
            </p:nvSpPr>
            <p:spPr>
              <a:xfrm>
                <a:off x="163215" y="5410035"/>
                <a:ext cx="6420668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22 −3∗0+6∗0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=0.88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B3B115-4A6D-467B-8EF3-FE5153A2E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15" y="5410035"/>
                <a:ext cx="6420668" cy="8094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66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949</Words>
  <Application>Microsoft Office PowerPoint</Application>
  <PresentationFormat>Widescreen</PresentationFormat>
  <Paragraphs>149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Cambria Math</vt:lpstr>
      <vt:lpstr>Office Theme</vt:lpstr>
      <vt:lpstr>PowerPoint Presentation</vt:lpstr>
      <vt:lpstr>Methods to Solve Solution of Simultaneous Algebraic Equations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Gauss Seidal Method</vt:lpstr>
      <vt:lpstr>PowerPoint Presentation</vt:lpstr>
      <vt:lpstr>PowerPoint Presentation</vt:lpstr>
      <vt:lpstr>Newton Raphson Method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56</cp:revision>
  <dcterms:created xsi:type="dcterms:W3CDTF">2020-07-24T00:18:58Z</dcterms:created>
  <dcterms:modified xsi:type="dcterms:W3CDTF">2022-10-07T14:14:51Z</dcterms:modified>
</cp:coreProperties>
</file>