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B000-3A39-99D5-4044-AEE31AD9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7BD0-521B-BB2A-D675-E5EAD81B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4F5A1-F36A-E668-BEAD-C5A05428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D648-8425-D3D5-D95E-FD72D8C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B803-485C-74A9-1FDE-735E1BD6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5940-329A-139A-B39F-2F7F59F2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C4413-4F2A-0262-8A31-737D95298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358A-4B08-A166-683F-44294C19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2266-79A0-D36B-52CE-F6CED447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4156-DCE7-31FC-4614-0B9185C9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3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6A236-9F9E-BEFD-DDD5-E24B8113D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8C6A5-F195-9ADF-D95A-37944660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2A15-C640-62F2-A9AF-02F87743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1C01-95D0-8987-EC7E-0CC4ED2A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B942-C197-7F08-CB98-049EBA46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9829-D141-51D9-A332-DA69AE4F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653A-303F-1180-5E2F-9566654B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BDE5-7220-BA91-D795-C760BC9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5076-F5CE-514E-6F91-AC465D08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B628-7A4B-3779-4981-719DCC5D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071-72AC-ED2A-E00C-4544E39E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12BDA-D6CB-2BE8-5BA5-12562C16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245A-4ADB-8191-D22B-82320142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39C2-A94B-2E00-769F-6027C1CC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FB1F-50F5-20CD-9E3D-72AC0520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3CC-32FB-8143-B075-1FAD3E45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64C9-8AB3-9913-7BEF-12841FE74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0842-106E-DACE-1BFD-730C200C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2A3B-3F66-00B2-FF02-D71C28D0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723C-FE4F-BD0E-BE41-2214207E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28758-B1E7-3D58-EAE6-D238EF4D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4B1C-C04B-4CA3-845A-EBAFE876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9032-A720-926F-826D-3CF85E0F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8FA2-C06F-A34F-CC4C-80020EE4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0725-E312-FD90-D405-6D2417CF1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6AD72-E03E-BD4F-60F4-EE105398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05C29-E990-A51A-E0E0-4E23126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DE3F1-CD0A-841C-D3C0-A3F7E848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0A9BB-7E10-9763-10FF-4A212710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4CF0-8C66-548D-BCF4-4385B2C9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0116-7924-DC3C-CF76-768D236D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B853-DAA7-C89E-115A-0C4CFDC8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FBEE-0595-B2DE-5263-DAFB5B06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603A-73F2-142A-1E61-D3BCF8BF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5264C-4037-8E26-5851-CD830120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2B42-4235-8364-8B58-2A57536F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6FE7-B710-2CBB-13F8-4CF3E538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8AA1-FF02-F811-F3F7-C1CD3F56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2EC5-A2D6-012A-CC73-676C2156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FD2C-7957-13CB-987D-26BE67B3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6D45-14F8-FB20-43A7-696217F2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CC38-5B06-F280-3D92-1CD6C2DB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EADB-D1E6-BD33-1543-DD2C0353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9EFA7-D8C0-38B1-BC43-E6F74A471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9952-C582-1351-4423-85940FF2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09E8-1F2C-5061-5EB3-B321C0E8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06495-F4F1-A510-79CD-661AEC00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4F29-060B-15B6-2EF8-EDB4B9AA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D01C9-BB83-CED6-5C8D-A1E0D7E6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57164-E40B-1661-CD35-5AEDEE5A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F807-DB7C-9ECD-C713-7E61853F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06A8-12ED-487B-86D1-C65D4E757F4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7BC-7192-D9A5-3555-7F1A289E7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6F7A-0475-4DEF-A182-4EB8159B6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9860-E34F-4493-B77C-ADF72E18F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BF18-DFF7-5234-1C79-E3BDF52C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730" y="2717553"/>
            <a:ext cx="9144000" cy="113130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BUS ADMITTANCE MATRIX</a:t>
            </a:r>
          </a:p>
        </p:txBody>
      </p:sp>
    </p:spTree>
    <p:extLst>
      <p:ext uri="{BB962C8B-B14F-4D97-AF65-F5344CB8AC3E}">
        <p14:creationId xmlns:p14="http://schemas.microsoft.com/office/powerpoint/2010/main" val="52234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737FD-4D5F-0FAB-2172-203D030ECA09}"/>
              </a:ext>
            </a:extLst>
          </p:cNvPr>
          <p:cNvSpPr txBox="1"/>
          <p:nvPr/>
        </p:nvSpPr>
        <p:spPr>
          <a:xfrm>
            <a:off x="224288" y="181153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STEP-5: Write General Admittance Equations of 4 Bus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8F3FA-69B7-E26F-D26B-FC63AA1BCCD2}"/>
                  </a:ext>
                </a:extLst>
              </p:cNvPr>
              <p:cNvSpPr txBox="1"/>
              <p:nvPr/>
            </p:nvSpPr>
            <p:spPr>
              <a:xfrm>
                <a:off x="382438" y="956095"/>
                <a:ext cx="5498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8F3FA-69B7-E26F-D26B-FC63AA1B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8" y="956095"/>
                <a:ext cx="54989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529F-A3E7-37A9-BD9C-936478BE32EE}"/>
                  </a:ext>
                </a:extLst>
              </p:cNvPr>
              <p:cNvSpPr txBox="1"/>
              <p:nvPr/>
            </p:nvSpPr>
            <p:spPr>
              <a:xfrm>
                <a:off x="483080" y="1617453"/>
                <a:ext cx="5364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529F-A3E7-37A9-BD9C-936478BE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80" y="1617453"/>
                <a:ext cx="5364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E582F-6CB6-F191-89C9-7882BB75ECD9}"/>
                  </a:ext>
                </a:extLst>
              </p:cNvPr>
              <p:cNvSpPr txBox="1"/>
              <p:nvPr/>
            </p:nvSpPr>
            <p:spPr>
              <a:xfrm>
                <a:off x="428446" y="2321944"/>
                <a:ext cx="5372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E582F-6CB6-F191-89C9-7882BB75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6" y="2321944"/>
                <a:ext cx="53726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A9723A-BF90-A949-22D8-A5701F71BD28}"/>
                  </a:ext>
                </a:extLst>
              </p:cNvPr>
              <p:cNvSpPr txBox="1"/>
              <p:nvPr/>
            </p:nvSpPr>
            <p:spPr>
              <a:xfrm>
                <a:off x="451450" y="3017808"/>
                <a:ext cx="55249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A9723A-BF90-A949-22D8-A5701F71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0" y="3017808"/>
                <a:ext cx="55249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0C2BC7-5523-4BEF-3621-BBD03C2442C9}"/>
                  </a:ext>
                </a:extLst>
              </p:cNvPr>
              <p:cNvSpPr txBox="1"/>
              <p:nvPr/>
            </p:nvSpPr>
            <p:spPr>
              <a:xfrm>
                <a:off x="149525" y="4277264"/>
                <a:ext cx="88473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0C2BC7-5523-4BEF-3621-BBD03C24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5" y="4277264"/>
                <a:ext cx="884735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76D878-F82F-8C7E-FD03-B9D5282E9D7B}"/>
                  </a:ext>
                </a:extLst>
              </p:cNvPr>
              <p:cNvSpPr txBox="1"/>
              <p:nvPr/>
            </p:nvSpPr>
            <p:spPr>
              <a:xfrm>
                <a:off x="299049" y="5036388"/>
                <a:ext cx="8804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                                     (B)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76D878-F82F-8C7E-FD03-B9D5282E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9" y="5036388"/>
                <a:ext cx="8804846" cy="369332"/>
              </a:xfrm>
              <a:prstGeom prst="rect">
                <a:avLst/>
              </a:prstGeom>
              <a:blipFill>
                <a:blip r:embed="rId7"/>
                <a:stretch>
                  <a:fillRect l="-1177" t="-24590" r="-117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A81DCD-B56A-D744-5907-A5E3F70E8087}"/>
                  </a:ext>
                </a:extLst>
              </p:cNvPr>
              <p:cNvSpPr txBox="1"/>
              <p:nvPr/>
            </p:nvSpPr>
            <p:spPr>
              <a:xfrm>
                <a:off x="117895" y="5795512"/>
                <a:ext cx="9415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A81DCD-B56A-D744-5907-A5E3F70E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5" y="5795512"/>
                <a:ext cx="9415591" cy="307777"/>
              </a:xfrm>
              <a:prstGeom prst="rect">
                <a:avLst/>
              </a:prstGeom>
              <a:blipFill>
                <a:blip r:embed="rId8"/>
                <a:stretch>
                  <a:fillRect l="-129" t="-4000" r="-45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CE708-C142-ED2A-64A7-C2747B403E6A}"/>
                  </a:ext>
                </a:extLst>
              </p:cNvPr>
              <p:cNvSpPr txBox="1"/>
              <p:nvPr/>
            </p:nvSpPr>
            <p:spPr>
              <a:xfrm>
                <a:off x="281795" y="6267092"/>
                <a:ext cx="9816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CCE708-C142-ED2A-64A7-C2747B40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5" y="6267092"/>
                <a:ext cx="98167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7478D9-A07C-43EA-A902-973ADEBA7F23}"/>
              </a:ext>
            </a:extLst>
          </p:cNvPr>
          <p:cNvSpPr txBox="1"/>
          <p:nvPr/>
        </p:nvSpPr>
        <p:spPr>
          <a:xfrm>
            <a:off x="276045" y="3709358"/>
            <a:ext cx="736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above equations with equation (A), (B), (C ) and 9D)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37C66A-DD12-843D-A5E5-E89A67F537B6}"/>
                  </a:ext>
                </a:extLst>
              </p:cNvPr>
              <p:cNvSpPr txBox="1"/>
              <p:nvPr/>
            </p:nvSpPr>
            <p:spPr>
              <a:xfrm>
                <a:off x="8980097" y="729734"/>
                <a:ext cx="3327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37C66A-DD12-843D-A5E5-E89A67F5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097" y="729734"/>
                <a:ext cx="3327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F83BE-2170-3B8B-20E8-DCD6FAC8E120}"/>
                  </a:ext>
                </a:extLst>
              </p:cNvPr>
              <p:cNvSpPr txBox="1"/>
              <p:nvPr/>
            </p:nvSpPr>
            <p:spPr>
              <a:xfrm>
                <a:off x="9489056" y="1316330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5F83BE-2170-3B8B-20E8-DCD6FAC8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56" y="1316330"/>
                <a:ext cx="2165230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4660-48F2-655F-A3CC-B47D7A6C0D32}"/>
                  </a:ext>
                </a:extLst>
              </p:cNvPr>
              <p:cNvSpPr txBox="1"/>
              <p:nvPr/>
            </p:nvSpPr>
            <p:spPr>
              <a:xfrm>
                <a:off x="9451675" y="189142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4660-48F2-655F-A3CC-B47D7A6C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75" y="1891425"/>
                <a:ext cx="216523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C6E348-391A-8922-4919-065245A98739}"/>
              </a:ext>
            </a:extLst>
          </p:cNvPr>
          <p:cNvCxnSpPr/>
          <p:nvPr/>
        </p:nvCxnSpPr>
        <p:spPr>
          <a:xfrm flipV="1">
            <a:off x="2398143" y="957532"/>
            <a:ext cx="7065034" cy="34074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CD1BF4D-C814-39D1-5C3D-E1B52420E738}"/>
              </a:ext>
            </a:extLst>
          </p:cNvPr>
          <p:cNvCxnSpPr/>
          <p:nvPr/>
        </p:nvCxnSpPr>
        <p:spPr>
          <a:xfrm flipV="1">
            <a:off x="1561381" y="1061049"/>
            <a:ext cx="7919049" cy="310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91187B7-0159-3954-3B55-9C6581AE5284}"/>
              </a:ext>
            </a:extLst>
          </p:cNvPr>
          <p:cNvCxnSpPr/>
          <p:nvPr/>
        </p:nvCxnSpPr>
        <p:spPr>
          <a:xfrm flipV="1">
            <a:off x="4494362" y="1716657"/>
            <a:ext cx="5046453" cy="27777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64192B7-3179-E73B-C49F-FAF7886C1A18}"/>
              </a:ext>
            </a:extLst>
          </p:cNvPr>
          <p:cNvCxnSpPr/>
          <p:nvPr/>
        </p:nvCxnSpPr>
        <p:spPr>
          <a:xfrm>
            <a:off x="2717321" y="1345721"/>
            <a:ext cx="7444596" cy="3536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23247E-CB80-B3DD-AE2E-430A787CAC09}"/>
              </a:ext>
            </a:extLst>
          </p:cNvPr>
          <p:cNvCxnSpPr/>
          <p:nvPr/>
        </p:nvCxnSpPr>
        <p:spPr>
          <a:xfrm flipV="1">
            <a:off x="5814204" y="2242868"/>
            <a:ext cx="3881887" cy="2475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816A345-09D5-CEDF-7B3A-946D1481D9B1}"/>
              </a:ext>
            </a:extLst>
          </p:cNvPr>
          <p:cNvCxnSpPr/>
          <p:nvPr/>
        </p:nvCxnSpPr>
        <p:spPr>
          <a:xfrm>
            <a:off x="3976777" y="1302589"/>
            <a:ext cx="5477774" cy="9834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F1BA98-FA95-4AC1-DE65-381E13B27CFF}"/>
                  </a:ext>
                </a:extLst>
              </p:cNvPr>
              <p:cNvSpPr txBox="1"/>
              <p:nvPr/>
            </p:nvSpPr>
            <p:spPr>
              <a:xfrm>
                <a:off x="9253987" y="2800073"/>
                <a:ext cx="16239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-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F1BA98-FA95-4AC1-DE65-381E13B2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987" y="2800073"/>
                <a:ext cx="162392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627AD-FE3B-7DE0-0A46-5DBD0450F3B0}"/>
                  </a:ext>
                </a:extLst>
              </p:cNvPr>
              <p:cNvSpPr txBox="1"/>
              <p:nvPr/>
            </p:nvSpPr>
            <p:spPr>
              <a:xfrm>
                <a:off x="9141842" y="3257273"/>
                <a:ext cx="2961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627AD-FE3B-7DE0-0A46-5DBD0450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842" y="3257273"/>
                <a:ext cx="296101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E135E4-634A-4299-BFFC-59AF4E21A717}"/>
                  </a:ext>
                </a:extLst>
              </p:cNvPr>
              <p:cNvSpPr txBox="1"/>
              <p:nvPr/>
            </p:nvSpPr>
            <p:spPr>
              <a:xfrm>
                <a:off x="9293524" y="3691470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E135E4-634A-4299-BFFC-59AF4E21A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24" y="3691470"/>
                <a:ext cx="2165230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F210960-5CB0-A121-99B0-40EDAF71BFFD}"/>
              </a:ext>
            </a:extLst>
          </p:cNvPr>
          <p:cNvCxnSpPr/>
          <p:nvPr/>
        </p:nvCxnSpPr>
        <p:spPr>
          <a:xfrm flipV="1">
            <a:off x="1440611" y="2932981"/>
            <a:ext cx="8100204" cy="2363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47FA8A-66A5-5FF8-4E4E-B9DEB8E80D0D}"/>
                  </a:ext>
                </a:extLst>
              </p:cNvPr>
              <p:cNvSpPr txBox="1"/>
              <p:nvPr/>
            </p:nvSpPr>
            <p:spPr>
              <a:xfrm>
                <a:off x="9351033" y="4137168"/>
                <a:ext cx="2553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47FA8A-66A5-5FF8-4E4E-B9DEB8E80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3" y="4137168"/>
                <a:ext cx="255342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12DFD1-72B6-3DF0-CA70-F6A962B68D55}"/>
                  </a:ext>
                </a:extLst>
              </p:cNvPr>
              <p:cNvSpPr txBox="1"/>
              <p:nvPr/>
            </p:nvSpPr>
            <p:spPr>
              <a:xfrm>
                <a:off x="9238890" y="4637500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12DFD1-72B6-3DF0-CA70-F6A962B6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890" y="4637500"/>
                <a:ext cx="216523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C47B54-91C7-428E-D6ED-4732EE39B9E5}"/>
                  </a:ext>
                </a:extLst>
              </p:cNvPr>
              <p:cNvSpPr txBox="1"/>
              <p:nvPr/>
            </p:nvSpPr>
            <p:spPr>
              <a:xfrm>
                <a:off x="9785230" y="5140707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C47B54-91C7-428E-D6ED-4732EE39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230" y="5140707"/>
                <a:ext cx="2165230" cy="369332"/>
              </a:xfrm>
              <a:prstGeom prst="rect">
                <a:avLst/>
              </a:prstGeom>
              <a:blipFill>
                <a:blip r:embed="rId1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B8608C-09B1-9AC0-AE99-7737316AA84B}"/>
                  </a:ext>
                </a:extLst>
              </p:cNvPr>
              <p:cNvSpPr txBox="1"/>
              <p:nvPr/>
            </p:nvSpPr>
            <p:spPr>
              <a:xfrm>
                <a:off x="9842740" y="5526021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B8608C-09B1-9AC0-AE99-7737316A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740" y="5526021"/>
                <a:ext cx="2165230" cy="369332"/>
              </a:xfrm>
              <a:prstGeom prst="rect">
                <a:avLst/>
              </a:prstGeom>
              <a:blipFill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546B87-08B5-A06C-4FD9-F7FA4B63E36B}"/>
                  </a:ext>
                </a:extLst>
              </p:cNvPr>
              <p:cNvSpPr txBox="1"/>
              <p:nvPr/>
            </p:nvSpPr>
            <p:spPr>
              <a:xfrm>
                <a:off x="9917502" y="5928586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4546B87-08B5-A06C-4FD9-F7FA4B63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502" y="5928586"/>
                <a:ext cx="2165230" cy="369332"/>
              </a:xfrm>
              <a:prstGeom prst="rect">
                <a:avLst/>
              </a:prstGeom>
              <a:blipFill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5CC9B0-6313-E9A0-ADB0-F6807167032B}"/>
                  </a:ext>
                </a:extLst>
              </p:cNvPr>
              <p:cNvSpPr txBox="1"/>
              <p:nvPr/>
            </p:nvSpPr>
            <p:spPr>
              <a:xfrm>
                <a:off x="10026770" y="6391537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5CC9B0-6313-E9A0-ADB0-F6807167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770" y="6391537"/>
                <a:ext cx="2165230" cy="369332"/>
              </a:xfrm>
              <a:prstGeom prst="rect">
                <a:avLst/>
              </a:prstGeom>
              <a:blipFill>
                <a:blip r:embed="rId2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2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737FD-4D5F-0FAB-2172-203D030ECA09}"/>
              </a:ext>
            </a:extLst>
          </p:cNvPr>
          <p:cNvSpPr txBox="1"/>
          <p:nvPr/>
        </p:nvSpPr>
        <p:spPr>
          <a:xfrm>
            <a:off x="224288" y="181153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STEP-6: Write N-times General Admittance Equations of N Bus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8F3FA-69B7-E26F-D26B-FC63AA1BCCD2}"/>
                  </a:ext>
                </a:extLst>
              </p:cNvPr>
              <p:cNvSpPr txBox="1"/>
              <p:nvPr/>
            </p:nvSpPr>
            <p:spPr>
              <a:xfrm>
                <a:off x="373811" y="559280"/>
                <a:ext cx="5498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8F3FA-69B7-E26F-D26B-FC63AA1B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1" y="559280"/>
                <a:ext cx="549894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529F-A3E7-37A9-BD9C-936478BE32EE}"/>
                  </a:ext>
                </a:extLst>
              </p:cNvPr>
              <p:cNvSpPr txBox="1"/>
              <p:nvPr/>
            </p:nvSpPr>
            <p:spPr>
              <a:xfrm>
                <a:off x="439948" y="1117121"/>
                <a:ext cx="5364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F529F-A3E7-37A9-BD9C-936478BE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" y="1117121"/>
                <a:ext cx="5364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E582F-6CB6-F191-89C9-7882BB75ECD9}"/>
                  </a:ext>
                </a:extLst>
              </p:cNvPr>
              <p:cNvSpPr txBox="1"/>
              <p:nvPr/>
            </p:nvSpPr>
            <p:spPr>
              <a:xfrm>
                <a:off x="445699" y="1666336"/>
                <a:ext cx="5372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2E582F-6CB6-F191-89C9-7882BB75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9" y="1666336"/>
                <a:ext cx="53726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A9723A-BF90-A949-22D8-A5701F71BD28}"/>
                  </a:ext>
                </a:extLst>
              </p:cNvPr>
              <p:cNvSpPr txBox="1"/>
              <p:nvPr/>
            </p:nvSpPr>
            <p:spPr>
              <a:xfrm>
                <a:off x="373812" y="2181046"/>
                <a:ext cx="55249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A9723A-BF90-A949-22D8-A5701F71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2" y="2181046"/>
                <a:ext cx="55249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61A625-CEE6-24D1-EF52-6DCCCCE61D6D}"/>
              </a:ext>
            </a:extLst>
          </p:cNvPr>
          <p:cNvSpPr txBox="1"/>
          <p:nvPr/>
        </p:nvSpPr>
        <p:spPr>
          <a:xfrm>
            <a:off x="284672" y="2682815"/>
            <a:ext cx="954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it into 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5C5A6-AD93-F7E9-70ED-0FFBA929FFE5}"/>
                  </a:ext>
                </a:extLst>
              </p:cNvPr>
              <p:cNvSpPr txBox="1"/>
              <p:nvPr/>
            </p:nvSpPr>
            <p:spPr>
              <a:xfrm>
                <a:off x="694426" y="3092571"/>
                <a:ext cx="8164901" cy="2675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(1)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5C5A6-AD93-F7E9-70ED-0FFBA929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" y="3092571"/>
                <a:ext cx="8164901" cy="267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BD0FE8-FD60-3EDA-7F0F-8B7AAE59D08D}"/>
                  </a:ext>
                </a:extLst>
              </p:cNvPr>
              <p:cNvSpPr txBox="1"/>
              <p:nvPr/>
            </p:nvSpPr>
            <p:spPr>
              <a:xfrm>
                <a:off x="1399636" y="6108304"/>
                <a:ext cx="609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  (2)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BD0FE8-FD60-3EDA-7F0F-8B7AAE59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36" y="6108304"/>
                <a:ext cx="609456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1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F28114-E24C-7728-4350-D13BF73801B9}"/>
              </a:ext>
            </a:extLst>
          </p:cNvPr>
          <p:cNvSpPr txBox="1"/>
          <p:nvPr/>
        </p:nvSpPr>
        <p:spPr>
          <a:xfrm>
            <a:off x="181155" y="0"/>
            <a:ext cx="11826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where </a:t>
            </a:r>
            <a:r>
              <a:rPr lang="en-US" sz="2400" dirty="0" err="1"/>
              <a:t>I</a:t>
            </a:r>
            <a:r>
              <a:rPr lang="en-US" sz="2400" baseline="-25000" dirty="0" err="1"/>
              <a:t>bus</a:t>
            </a:r>
            <a:r>
              <a:rPr lang="en-US" sz="2400" dirty="0"/>
              <a:t> is the vector of the injected bus currents (i.e., external current sources). The current is positive when flowing towards the bus, and it is negative if flowing away from the bus. </a:t>
            </a:r>
            <a:r>
              <a:rPr lang="en-US" sz="2400" dirty="0" err="1"/>
              <a:t>V</a:t>
            </a:r>
            <a:r>
              <a:rPr lang="en-US" sz="2400" baseline="-25000" dirty="0" err="1"/>
              <a:t>bus</a:t>
            </a:r>
            <a:r>
              <a:rPr lang="en-US" sz="2400" dirty="0"/>
              <a:t> is the vector of bus voltages measured from the reference node (i.e., node voltages). </a:t>
            </a:r>
            <a:r>
              <a:rPr lang="en-US" sz="2400" dirty="0" err="1"/>
              <a:t>Y</a:t>
            </a:r>
            <a:r>
              <a:rPr lang="en-US" sz="2400" baseline="-25000" dirty="0" err="1"/>
              <a:t>bus</a:t>
            </a:r>
            <a:r>
              <a:rPr lang="en-US" sz="2400" dirty="0"/>
              <a:t> is known as the bus admittance matrix. </a:t>
            </a:r>
            <a:r>
              <a:rPr lang="en-US" sz="2400" dirty="0">
                <a:solidFill>
                  <a:srgbClr val="7030A0"/>
                </a:solidFill>
              </a:rPr>
              <a:t>The diagonal element of each node is the sum of admittances connected to. It is also known as self-admittance or driving point admittance, i.e.,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DFA99-53BF-99A1-8457-EE03EF68A5A8}"/>
                  </a:ext>
                </a:extLst>
              </p:cNvPr>
              <p:cNvSpPr txBox="1"/>
              <p:nvPr/>
            </p:nvSpPr>
            <p:spPr>
              <a:xfrm>
                <a:off x="677173" y="1884871"/>
                <a:ext cx="4924490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(3)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DFA99-53BF-99A1-8457-EE03EF68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3" y="1884871"/>
                <a:ext cx="4924490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1CF5E-E9CC-9CB2-FCCE-52D86554D8AC}"/>
                  </a:ext>
                </a:extLst>
              </p:cNvPr>
              <p:cNvSpPr txBox="1"/>
              <p:nvPr/>
            </p:nvSpPr>
            <p:spPr>
              <a:xfrm>
                <a:off x="588034" y="4487173"/>
                <a:ext cx="55050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1CF5E-E9CC-9CB2-FCCE-52D86554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4" y="4487173"/>
                <a:ext cx="5505097" cy="299313"/>
              </a:xfrm>
              <a:prstGeom prst="rect">
                <a:avLst/>
              </a:prstGeom>
              <a:blipFill>
                <a:blip r:embed="rId3"/>
                <a:stretch>
                  <a:fillRect l="-442" r="-99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5F44B4-F54B-E598-1004-238F7ACBA6E8}"/>
              </a:ext>
            </a:extLst>
          </p:cNvPr>
          <p:cNvSpPr txBox="1"/>
          <p:nvPr/>
        </p:nvSpPr>
        <p:spPr>
          <a:xfrm>
            <a:off x="293299" y="2691442"/>
            <a:ext cx="11766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</a:rPr>
              <a:t>The off-diagonal element is </a:t>
            </a:r>
            <a:r>
              <a:rPr lang="en-US" sz="3200" dirty="0"/>
              <a:t>equal to the negative of the admittance between nodes. It is also known as the mutual admittance or transfer admittance, i.e.,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BDAD7-04E4-1876-2C5F-D7EDAB348AA3}"/>
              </a:ext>
            </a:extLst>
          </p:cNvPr>
          <p:cNvSpPr txBox="1"/>
          <p:nvPr/>
        </p:nvSpPr>
        <p:spPr>
          <a:xfrm>
            <a:off x="379562" y="5012750"/>
            <a:ext cx="11542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When the bus currents are known, than equation (2) can be solved for the n bus voltages.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F9205C-40D6-8101-31A1-15F72A6CD71B}"/>
                  </a:ext>
                </a:extLst>
              </p:cNvPr>
              <p:cNvSpPr txBox="1"/>
              <p:nvPr/>
            </p:nvSpPr>
            <p:spPr>
              <a:xfrm>
                <a:off x="550653" y="6269966"/>
                <a:ext cx="5495351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(5)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F9205C-40D6-8101-31A1-15F72A6C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3" y="6269966"/>
                <a:ext cx="5495351" cy="287386"/>
              </a:xfrm>
              <a:prstGeom prst="rect">
                <a:avLst/>
              </a:prstGeom>
              <a:blipFill>
                <a:blip r:embed="rId4"/>
                <a:stretch>
                  <a:fillRect t="-212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D8F21-73F2-F805-1275-4801F0A5C505}"/>
                  </a:ext>
                </a:extLst>
              </p:cNvPr>
              <p:cNvSpPr txBox="1"/>
              <p:nvPr/>
            </p:nvSpPr>
            <p:spPr>
              <a:xfrm>
                <a:off x="9299275" y="5754621"/>
                <a:ext cx="2680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r>
                  <a:rPr lang="en-US" dirty="0"/>
                  <a:t>   (2)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D8F21-73F2-F805-1275-4801F0A5C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275" y="5754621"/>
                <a:ext cx="268065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5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BC0D-229B-E1E1-4264-3A6F0A72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89782"/>
            <a:ext cx="11645659" cy="64180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i="1" dirty="0"/>
              <a:t>inverse of the bus admittance matrix</a:t>
            </a:r>
            <a:r>
              <a:rPr lang="en-US" dirty="0"/>
              <a:t> is known as the </a:t>
            </a:r>
            <a:r>
              <a:rPr lang="en-US" b="1" i="1" dirty="0"/>
              <a:t>bus impedance matrix </a:t>
            </a:r>
            <a:r>
              <a:rPr lang="en-US" b="1" i="1" dirty="0" err="1"/>
              <a:t>Z</a:t>
            </a:r>
            <a:r>
              <a:rPr lang="en-US" b="1" i="1" baseline="-25000" dirty="0" err="1"/>
              <a:t>bus</a:t>
            </a:r>
            <a:r>
              <a:rPr lang="en-US" b="1" i="1" dirty="0"/>
              <a:t> </a:t>
            </a:r>
            <a:r>
              <a:rPr lang="en-US" dirty="0"/>
              <a:t>. The admittance matrix obtained with one of the buses as reference is nonsingular. Otherwise, the nodal matrix is singular.</a:t>
            </a:r>
          </a:p>
          <a:p>
            <a:pPr marL="0" indent="0" algn="just">
              <a:buNone/>
            </a:pPr>
            <a:r>
              <a:rPr lang="en-US" dirty="0"/>
              <a:t>Inspection of the bus admittance matrix reveals that the matrix is symmetric along the leading diagonal, and we need to store the upper triangular nodal admittance matrix only. </a:t>
            </a:r>
          </a:p>
          <a:p>
            <a:pPr marL="0" indent="0" algn="just">
              <a:buNone/>
            </a:pPr>
            <a:r>
              <a:rPr lang="en-US" dirty="0"/>
              <a:t>In a typical power system network, each bus is connected to only a few nearby buses. Consequently, many off-diagonal elements are zero. Such a matrix is called sparse, and efficient numerical techniques can be applied to compute its inverse. By means of an appropriately ordered triangular decomposition, the inverse of a sparse matrix can be expressed as a product of sparse matrix factors, thereby giving an advantage in computational speed, storage and reduction of round-off errors. However, </a:t>
            </a:r>
            <a:r>
              <a:rPr lang="en-US" dirty="0" err="1"/>
              <a:t>Z</a:t>
            </a:r>
            <a:r>
              <a:rPr lang="en-US" baseline="-25000" dirty="0" err="1"/>
              <a:t>bus</a:t>
            </a:r>
            <a:r>
              <a:rPr lang="en-US" dirty="0"/>
              <a:t> , which is required for short-circuit analysis, can be obtained directly by the method of building algorithm without the need for matrix inversion. This technique discussed in next chapters.</a:t>
            </a:r>
          </a:p>
        </p:txBody>
      </p:sp>
    </p:spTree>
    <p:extLst>
      <p:ext uri="{BB962C8B-B14F-4D97-AF65-F5344CB8AC3E}">
        <p14:creationId xmlns:p14="http://schemas.microsoft.com/office/powerpoint/2010/main" val="14930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DCDC1E-C29D-5891-57D4-DC75D35554E4}"/>
              </a:ext>
            </a:extLst>
          </p:cNvPr>
          <p:cNvSpPr txBox="1"/>
          <p:nvPr/>
        </p:nvSpPr>
        <p:spPr>
          <a:xfrm>
            <a:off x="232914" y="181154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Now calculate the Bus Admittance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8D18DF-8E95-CBF0-1BBE-83317961FD0C}"/>
                  </a:ext>
                </a:extLst>
              </p:cNvPr>
              <p:cNvSpPr txBox="1"/>
              <p:nvPr/>
            </p:nvSpPr>
            <p:spPr>
              <a:xfrm>
                <a:off x="8652294" y="125885"/>
                <a:ext cx="3327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8D18DF-8E95-CBF0-1BBE-83317961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294" y="125885"/>
                <a:ext cx="332763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B2B8C-FE3A-20F8-8A7D-3B4267D3CE23}"/>
                  </a:ext>
                </a:extLst>
              </p:cNvPr>
              <p:cNvSpPr txBox="1"/>
              <p:nvPr/>
            </p:nvSpPr>
            <p:spPr>
              <a:xfrm>
                <a:off x="9152626" y="660723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B2B8C-FE3A-20F8-8A7D-3B4267D3C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26" y="660723"/>
                <a:ext cx="216523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9AE0F-2C4D-23D6-E059-4BD71F60997A}"/>
                  </a:ext>
                </a:extLst>
              </p:cNvPr>
              <p:cNvSpPr txBox="1"/>
              <p:nvPr/>
            </p:nvSpPr>
            <p:spPr>
              <a:xfrm>
                <a:off x="9158377" y="1192686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49AE0F-2C4D-23D6-E059-4BD71F609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377" y="1192686"/>
                <a:ext cx="216523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333A-3CA3-54C3-1019-777D5D4702A5}"/>
                  </a:ext>
                </a:extLst>
              </p:cNvPr>
              <p:cNvSpPr txBox="1"/>
              <p:nvPr/>
            </p:nvSpPr>
            <p:spPr>
              <a:xfrm>
                <a:off x="8977942" y="1626881"/>
                <a:ext cx="16239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-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A6333A-3CA3-54C3-1019-777D5D470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42" y="1626881"/>
                <a:ext cx="162392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27E84B-A651-7F01-84A6-09F5A93B2980}"/>
                  </a:ext>
                </a:extLst>
              </p:cNvPr>
              <p:cNvSpPr txBox="1"/>
              <p:nvPr/>
            </p:nvSpPr>
            <p:spPr>
              <a:xfrm>
                <a:off x="8883050" y="2144466"/>
                <a:ext cx="2961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27E84B-A651-7F01-84A6-09F5A93B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050" y="2144466"/>
                <a:ext cx="296101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BAD12-10BE-4B2C-3619-5D9DCAF184DD}"/>
                  </a:ext>
                </a:extLst>
              </p:cNvPr>
              <p:cNvSpPr txBox="1"/>
              <p:nvPr/>
            </p:nvSpPr>
            <p:spPr>
              <a:xfrm>
                <a:off x="9103743" y="2639048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BAD12-10BE-4B2C-3619-5D9DCAF1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743" y="2639048"/>
                <a:ext cx="2165230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DF409-0C84-639A-3CD7-E5DEDFF31AD3}"/>
                  </a:ext>
                </a:extLst>
              </p:cNvPr>
              <p:cNvSpPr txBox="1"/>
              <p:nvPr/>
            </p:nvSpPr>
            <p:spPr>
              <a:xfrm>
                <a:off x="9057735" y="3110626"/>
                <a:ext cx="2553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5DF409-0C84-639A-3CD7-E5DEDFF3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735" y="3110626"/>
                <a:ext cx="255342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0B3EF-6E0C-9BD5-CBAE-235BE6222CDF}"/>
                  </a:ext>
                </a:extLst>
              </p:cNvPr>
              <p:cNvSpPr txBox="1"/>
              <p:nvPr/>
            </p:nvSpPr>
            <p:spPr>
              <a:xfrm>
                <a:off x="8798943" y="3636837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0B3EF-6E0C-9BD5-CBAE-235BE6222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43" y="3636837"/>
                <a:ext cx="216523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82E0B-ED11-5158-210C-1B220553CCFA}"/>
                  </a:ext>
                </a:extLst>
              </p:cNvPr>
              <p:cNvSpPr txBox="1"/>
              <p:nvPr/>
            </p:nvSpPr>
            <p:spPr>
              <a:xfrm>
                <a:off x="9543691" y="4148670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82E0B-ED11-5158-210C-1B220553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691" y="4148670"/>
                <a:ext cx="2165230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F89B30-397A-6C13-BB95-75EBFEF1AE00}"/>
                  </a:ext>
                </a:extLst>
              </p:cNvPr>
              <p:cNvSpPr txBox="1"/>
              <p:nvPr/>
            </p:nvSpPr>
            <p:spPr>
              <a:xfrm>
                <a:off x="9618454" y="4672007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F89B30-397A-6C13-BB95-75EBFEF1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54" y="4672007"/>
                <a:ext cx="216523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834CB6-5E23-0F2D-D539-D7C2081F8458}"/>
                  </a:ext>
                </a:extLst>
              </p:cNvPr>
              <p:cNvSpPr txBox="1"/>
              <p:nvPr/>
            </p:nvSpPr>
            <p:spPr>
              <a:xfrm>
                <a:off x="9641456" y="5074571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834CB6-5E23-0F2D-D539-D7C2081F8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56" y="5074571"/>
                <a:ext cx="216523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1CD6F1-E822-6D86-DEC8-9536E71492C0}"/>
                  </a:ext>
                </a:extLst>
              </p:cNvPr>
              <p:cNvSpPr txBox="1"/>
              <p:nvPr/>
            </p:nvSpPr>
            <p:spPr>
              <a:xfrm>
                <a:off x="9724846" y="5572028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1CD6F1-E822-6D86-DEC8-9536E714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846" y="5572028"/>
                <a:ext cx="216523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D9FCA09-3CF6-1002-9A92-CF3ED6F95E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5720" y="669263"/>
            <a:ext cx="4597880" cy="26519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493C1F-2505-5B56-C371-F132F2A3C630}"/>
                  </a:ext>
                </a:extLst>
              </p:cNvPr>
              <p:cNvSpPr txBox="1"/>
              <p:nvPr/>
            </p:nvSpPr>
            <p:spPr>
              <a:xfrm>
                <a:off x="280358" y="3722298"/>
                <a:ext cx="8402365" cy="976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−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-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493C1F-2505-5B56-C371-F132F2A3C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8" y="3722298"/>
                <a:ext cx="8402365" cy="9765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50D1C8-2122-3AFE-4233-D8F4D207EC65}"/>
                  </a:ext>
                </a:extLst>
              </p:cNvPr>
              <p:cNvSpPr txBox="1"/>
              <p:nvPr/>
            </p:nvSpPr>
            <p:spPr>
              <a:xfrm>
                <a:off x="277482" y="5418827"/>
                <a:ext cx="9199506" cy="984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5)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1.25−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5)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12.5)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50D1C8-2122-3AFE-4233-D8F4D207E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82" y="5418827"/>
                <a:ext cx="9199506" cy="984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9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50D1C8-2122-3AFE-4233-D8F4D207EC65}"/>
                  </a:ext>
                </a:extLst>
              </p:cNvPr>
              <p:cNvSpPr txBox="1"/>
              <p:nvPr/>
            </p:nvSpPr>
            <p:spPr>
              <a:xfrm>
                <a:off x="242977" y="536276"/>
                <a:ext cx="9199506" cy="984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5)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1.25−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2.5−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5)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12.5)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50D1C8-2122-3AFE-4233-D8F4D207E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7" y="536276"/>
                <a:ext cx="9199506" cy="984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A2E2D4-5E6A-7A94-7E14-EFBF1278E80F}"/>
                  </a:ext>
                </a:extLst>
              </p:cNvPr>
              <p:cNvSpPr txBox="1"/>
              <p:nvPr/>
            </p:nvSpPr>
            <p:spPr>
              <a:xfrm>
                <a:off x="628291" y="2250057"/>
                <a:ext cx="5848781" cy="97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8.5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8.75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A2E2D4-5E6A-7A94-7E14-EFBF1278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91" y="2250057"/>
                <a:ext cx="5848781" cy="979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2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C557-6DBF-09AB-2F02-0D26A368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0"/>
            <a:ext cx="11704608" cy="3450565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</a:rPr>
              <a:t>Q: In order to obtain the node-voltage equations, consider the simple power system shown in Figure 1, where impedances are expressed in per unit on a common MVA base and for simplicity resistances are neglected. Also draw the Bus Admittance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B22F5-2A3C-2BB2-E06C-2441D844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5" y="3200400"/>
            <a:ext cx="4505773" cy="3048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A2F4C-37EA-CA46-D2FC-1BEEED6117E0}"/>
              </a:ext>
            </a:extLst>
          </p:cNvPr>
          <p:cNvSpPr txBox="1"/>
          <p:nvPr/>
        </p:nvSpPr>
        <p:spPr>
          <a:xfrm>
            <a:off x="4520242" y="6271404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</a:t>
            </a:r>
            <a:r>
              <a:rPr lang="en-US" dirty="0"/>
              <a:t> The impedance diagram of a simple system</a:t>
            </a:r>
          </a:p>
        </p:txBody>
      </p:sp>
    </p:spTree>
    <p:extLst>
      <p:ext uri="{BB962C8B-B14F-4D97-AF65-F5344CB8AC3E}">
        <p14:creationId xmlns:p14="http://schemas.microsoft.com/office/powerpoint/2010/main" val="35731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58F3-015E-04CE-D4F0-CB31C5D8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SOURCE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A739-3280-97BE-7917-66F82E76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6" y="2432648"/>
            <a:ext cx="5929223" cy="3079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4B8F6-86EA-3F64-6847-9DFD4A2D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463" y="2562046"/>
            <a:ext cx="4845979" cy="2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DB22F5-2A3C-2BB2-E06C-2441D844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41" y="129396"/>
            <a:ext cx="4505773" cy="3712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A2F4C-37EA-CA46-D2FC-1BEEED6117E0}"/>
              </a:ext>
            </a:extLst>
          </p:cNvPr>
          <p:cNvSpPr txBox="1"/>
          <p:nvPr/>
        </p:nvSpPr>
        <p:spPr>
          <a:xfrm>
            <a:off x="6961518" y="3795623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</a:t>
            </a:r>
            <a:r>
              <a:rPr lang="en-US" dirty="0"/>
              <a:t> The impedance diagram of a simple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C10CF-9023-44EE-B217-DCD2510A4869}"/>
                  </a:ext>
                </a:extLst>
              </p:cNvPr>
              <p:cNvSpPr txBox="1"/>
              <p:nvPr/>
            </p:nvSpPr>
            <p:spPr>
              <a:xfrm>
                <a:off x="221412" y="739867"/>
                <a:ext cx="7225119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𝐼𝑚𝑝𝑒𝑑𝑎𝑛𝑐𝑒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4C10CF-9023-44EE-B217-DCD2510A4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2" y="739867"/>
                <a:ext cx="7225119" cy="885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F06B8-59BE-EF57-8DB1-B110CAFB1CBE}"/>
                  </a:ext>
                </a:extLst>
              </p:cNvPr>
              <p:cNvSpPr txBox="1"/>
              <p:nvPr/>
            </p:nvSpPr>
            <p:spPr>
              <a:xfrm>
                <a:off x="209909" y="1530623"/>
                <a:ext cx="3206968" cy="93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F06B8-59BE-EF57-8DB1-B110CAFB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09" y="1530623"/>
                <a:ext cx="3206968" cy="93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E8B777-52C8-294F-1821-F374E9D7ECE2}"/>
              </a:ext>
            </a:extLst>
          </p:cNvPr>
          <p:cNvSpPr txBox="1"/>
          <p:nvPr/>
        </p:nvSpPr>
        <p:spPr>
          <a:xfrm>
            <a:off x="353683" y="285474"/>
            <a:ext cx="6763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SOLUTION: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3F127E-489D-E221-9F6C-DD09776B4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37" y="3856008"/>
            <a:ext cx="5700263" cy="2796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CDC1E-C29D-5891-57D4-DC75D35554E4}"/>
              </a:ext>
            </a:extLst>
          </p:cNvPr>
          <p:cNvSpPr txBox="1"/>
          <p:nvPr/>
        </p:nvSpPr>
        <p:spPr>
          <a:xfrm>
            <a:off x="310551" y="2812211"/>
            <a:ext cx="712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STEP-1: Convert Voltage Source into Current Source</a:t>
            </a:r>
          </a:p>
        </p:txBody>
      </p:sp>
    </p:spTree>
    <p:extLst>
      <p:ext uri="{BB962C8B-B14F-4D97-AF65-F5344CB8AC3E}">
        <p14:creationId xmlns:p14="http://schemas.microsoft.com/office/powerpoint/2010/main" val="27571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3F127E-489D-E221-9F6C-DD09776B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5" y="560717"/>
            <a:ext cx="5844402" cy="28898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CDC1E-C29D-5891-57D4-DC75D35554E4}"/>
              </a:ext>
            </a:extLst>
          </p:cNvPr>
          <p:cNvSpPr txBox="1"/>
          <p:nvPr/>
        </p:nvSpPr>
        <p:spPr>
          <a:xfrm>
            <a:off x="232914" y="181154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STEP-2: Assign the conventions (or naming) to each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9004A-F05A-0E00-CC02-6B509DFC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34" y="2056103"/>
            <a:ext cx="6728333" cy="41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DCDC1E-C29D-5891-57D4-DC75D35554E4}"/>
              </a:ext>
            </a:extLst>
          </p:cNvPr>
          <p:cNvSpPr txBox="1"/>
          <p:nvPr/>
        </p:nvSpPr>
        <p:spPr>
          <a:xfrm>
            <a:off x="232914" y="181154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STEP-2: Convert Impedances values into Admittances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9004A-F05A-0E00-CC02-6B509DFC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7" y="632745"/>
            <a:ext cx="4994694" cy="3102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5B754E-8669-3257-F2C0-E9D6C4A1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79" y="1708030"/>
            <a:ext cx="6103818" cy="4073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9C4B36-CA42-3D25-84FB-FA79E48BBEB2}"/>
                  </a:ext>
                </a:extLst>
              </p:cNvPr>
              <p:cNvSpPr txBox="1"/>
              <p:nvPr/>
            </p:nvSpPr>
            <p:spPr>
              <a:xfrm>
                <a:off x="245853" y="3929332"/>
                <a:ext cx="4386532" cy="568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9C4B36-CA42-3D25-84FB-FA79E48B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53" y="3929332"/>
                <a:ext cx="4386532" cy="56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2CF3E-B1F5-3A6F-027D-C356EAF80604}"/>
                  </a:ext>
                </a:extLst>
              </p:cNvPr>
              <p:cNvSpPr txBox="1"/>
              <p:nvPr/>
            </p:nvSpPr>
            <p:spPr>
              <a:xfrm>
                <a:off x="278202" y="4651120"/>
                <a:ext cx="5277209" cy="661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D2CF3E-B1F5-3A6F-027D-C356EAF8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" y="4651120"/>
                <a:ext cx="5277209" cy="661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6FBAD0-C66A-A7EA-57A5-AB6997AC2B65}"/>
              </a:ext>
            </a:extLst>
          </p:cNvPr>
          <p:cNvSpPr txBox="1"/>
          <p:nvPr/>
        </p:nvSpPr>
        <p:spPr>
          <a:xfrm>
            <a:off x="5995361" y="5762446"/>
            <a:ext cx="607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</a:t>
            </a:r>
            <a:r>
              <a:rPr lang="en-US" dirty="0"/>
              <a:t> The admittance diagram for system of Figure 1</a:t>
            </a:r>
          </a:p>
        </p:txBody>
      </p:sp>
    </p:spTree>
    <p:extLst>
      <p:ext uri="{BB962C8B-B14F-4D97-AF65-F5344CB8AC3E}">
        <p14:creationId xmlns:p14="http://schemas.microsoft.com/office/powerpoint/2010/main" val="196256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094D0D-54DD-261C-B6DF-CA273855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9" y="163901"/>
            <a:ext cx="6103818" cy="4073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E4A6B-AE34-1120-061F-E5303C8DBFB0}"/>
              </a:ext>
            </a:extLst>
          </p:cNvPr>
          <p:cNvSpPr txBox="1"/>
          <p:nvPr/>
        </p:nvSpPr>
        <p:spPr>
          <a:xfrm>
            <a:off x="2915731" y="4218317"/>
            <a:ext cx="607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</a:t>
            </a:r>
            <a:r>
              <a:rPr lang="en-US" dirty="0"/>
              <a:t> The admittance diagram for system of Figure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435F-9EEA-3B54-6ECC-411D0AC55CAB}"/>
              </a:ext>
            </a:extLst>
          </p:cNvPr>
          <p:cNvSpPr txBox="1"/>
          <p:nvPr/>
        </p:nvSpPr>
        <p:spPr>
          <a:xfrm>
            <a:off x="215660" y="4666891"/>
            <a:ext cx="11628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circuit has been redrawn in Figure 2 in terms of admittance and transformation to current sources. Node 0 (which is normally ground) is taken as reference. Applying KCL to the independent nodes 1 through 4 results in.</a:t>
            </a:r>
          </a:p>
        </p:txBody>
      </p:sp>
    </p:spTree>
    <p:extLst>
      <p:ext uri="{BB962C8B-B14F-4D97-AF65-F5344CB8AC3E}">
        <p14:creationId xmlns:p14="http://schemas.microsoft.com/office/powerpoint/2010/main" val="4438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A968E0-64A2-E9F3-E9A3-011704D08F22}"/>
              </a:ext>
            </a:extLst>
          </p:cNvPr>
          <p:cNvSpPr txBox="1"/>
          <p:nvPr/>
        </p:nvSpPr>
        <p:spPr>
          <a:xfrm>
            <a:off x="6217581" y="3217654"/>
            <a:ext cx="607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</a:t>
            </a:r>
            <a:r>
              <a:rPr lang="en-US" dirty="0"/>
              <a:t> The admittance diagram for system of Figure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B92EB-1ADC-C28F-EF90-76D639CDEE18}"/>
                  </a:ext>
                </a:extLst>
              </p:cNvPr>
              <p:cNvSpPr txBox="1"/>
              <p:nvPr/>
            </p:nvSpPr>
            <p:spPr>
              <a:xfrm>
                <a:off x="0" y="961846"/>
                <a:ext cx="64032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B92EB-1ADC-C28F-EF90-76D639CDE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1846"/>
                <a:ext cx="640329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50CB1B-8EC1-C910-C8ED-1E311E910339}"/>
                  </a:ext>
                </a:extLst>
              </p:cNvPr>
              <p:cNvSpPr txBox="1"/>
              <p:nvPr/>
            </p:nvSpPr>
            <p:spPr>
              <a:xfrm>
                <a:off x="0" y="1942382"/>
                <a:ext cx="65555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50CB1B-8EC1-C910-C8ED-1E311E91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42382"/>
                <a:ext cx="655557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8D9756-E788-7882-6FB2-5673174F2AEA}"/>
                  </a:ext>
                </a:extLst>
              </p:cNvPr>
              <p:cNvSpPr txBox="1"/>
              <p:nvPr/>
            </p:nvSpPr>
            <p:spPr>
              <a:xfrm>
                <a:off x="0" y="2761891"/>
                <a:ext cx="769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8D9756-E788-7882-6FB2-5673174F2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1891"/>
                <a:ext cx="76980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AA3AE9A-892E-0267-AF21-2F51330F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4" y="163902"/>
            <a:ext cx="4384825" cy="3131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3F9D3-D32A-C81B-9C0C-926C2CBE1366}"/>
                  </a:ext>
                </a:extLst>
              </p:cNvPr>
              <p:cNvSpPr txBox="1"/>
              <p:nvPr/>
            </p:nvSpPr>
            <p:spPr>
              <a:xfrm>
                <a:off x="-217816" y="639157"/>
                <a:ext cx="1744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𝑨𝒕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𝑵𝒐𝒅𝒆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3F9D3-D32A-C81B-9C0C-926C2CBE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816" y="639157"/>
                <a:ext cx="17446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A71EB-294C-5E25-E14E-7472EE08E87A}"/>
                  </a:ext>
                </a:extLst>
              </p:cNvPr>
              <p:cNvSpPr txBox="1"/>
              <p:nvPr/>
            </p:nvSpPr>
            <p:spPr>
              <a:xfrm>
                <a:off x="-246571" y="1516176"/>
                <a:ext cx="1744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𝑨𝒕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𝑵𝒐𝒅𝒆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A71EB-294C-5E25-E14E-7472EE08E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571" y="1516176"/>
                <a:ext cx="17446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71889A-B821-4DC2-A838-78242DAF0B9D}"/>
                  </a:ext>
                </a:extLst>
              </p:cNvPr>
              <p:cNvSpPr txBox="1"/>
              <p:nvPr/>
            </p:nvSpPr>
            <p:spPr>
              <a:xfrm>
                <a:off x="-151681" y="2413323"/>
                <a:ext cx="1744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𝑨𝒕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𝑵𝒐𝒅𝒆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71889A-B821-4DC2-A838-78242DAF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681" y="2413323"/>
                <a:ext cx="17446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AD1B7-7A22-26E5-EB78-2EC7EAC5EB2A}"/>
                  </a:ext>
                </a:extLst>
              </p:cNvPr>
              <p:cNvSpPr txBox="1"/>
              <p:nvPr/>
            </p:nvSpPr>
            <p:spPr>
              <a:xfrm>
                <a:off x="0" y="3906329"/>
                <a:ext cx="27330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9AD1B7-7A22-26E5-EB78-2EC7EAC5E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6329"/>
                <a:ext cx="273305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69AA4-E669-9A8E-E2A5-17CC6E619673}"/>
                  </a:ext>
                </a:extLst>
              </p:cNvPr>
              <p:cNvSpPr txBox="1"/>
              <p:nvPr/>
            </p:nvSpPr>
            <p:spPr>
              <a:xfrm>
                <a:off x="-151681" y="3557761"/>
                <a:ext cx="17446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𝑨𝒕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𝑵𝒐𝒅𝒆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69AA4-E669-9A8E-E2A5-17CC6E619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681" y="3557761"/>
                <a:ext cx="17446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5EE86CA-9610-3CB9-5227-77BF874767D0}"/>
              </a:ext>
            </a:extLst>
          </p:cNvPr>
          <p:cNvCxnSpPr/>
          <p:nvPr/>
        </p:nvCxnSpPr>
        <p:spPr>
          <a:xfrm>
            <a:off x="2424023" y="1414732"/>
            <a:ext cx="6650966" cy="2872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337BD49-4D35-74E5-AFA1-0F314CF601A9}"/>
              </a:ext>
            </a:extLst>
          </p:cNvPr>
          <p:cNvCxnSpPr/>
          <p:nvPr/>
        </p:nvCxnSpPr>
        <p:spPr>
          <a:xfrm>
            <a:off x="2346385" y="2372264"/>
            <a:ext cx="6607834" cy="1966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6BF2BD-D831-2DE2-5624-80D146B733D2}"/>
              </a:ext>
            </a:extLst>
          </p:cNvPr>
          <p:cNvSpPr txBox="1"/>
          <p:nvPr/>
        </p:nvSpPr>
        <p:spPr>
          <a:xfrm>
            <a:off x="9394166" y="4114800"/>
            <a:ext cx="2665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both have difference values. Ans: It depends on at Node. If At node 1 than y12 means (y1-y2). If At node 2 than y12 means (y2-y1)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7A3FC-7FF6-4BD8-282C-B60F658B1474}"/>
              </a:ext>
            </a:extLst>
          </p:cNvPr>
          <p:cNvSpPr txBox="1"/>
          <p:nvPr/>
        </p:nvSpPr>
        <p:spPr>
          <a:xfrm>
            <a:off x="69012" y="0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STEP-3: Apply KCL on each node</a:t>
            </a:r>
          </a:p>
        </p:txBody>
      </p:sp>
    </p:spTree>
    <p:extLst>
      <p:ext uri="{BB962C8B-B14F-4D97-AF65-F5344CB8AC3E}">
        <p14:creationId xmlns:p14="http://schemas.microsoft.com/office/powerpoint/2010/main" val="388073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0F699-2F3A-3631-F4DF-77FBBF6A704F}"/>
              </a:ext>
            </a:extLst>
          </p:cNvPr>
          <p:cNvSpPr txBox="1"/>
          <p:nvPr/>
        </p:nvSpPr>
        <p:spPr>
          <a:xfrm>
            <a:off x="224288" y="181153"/>
            <a:ext cx="100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STEP-4: Re-arranging these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07C00-AAF7-C520-240C-F9CA00A8C27A}"/>
                  </a:ext>
                </a:extLst>
              </p:cNvPr>
              <p:cNvSpPr txBox="1"/>
              <p:nvPr/>
            </p:nvSpPr>
            <p:spPr>
              <a:xfrm>
                <a:off x="310551" y="841076"/>
                <a:ext cx="10997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07C00-AAF7-C520-240C-F9CA00A8C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1" y="841076"/>
                <a:ext cx="10997754" cy="369332"/>
              </a:xfrm>
              <a:prstGeom prst="rect">
                <a:avLst/>
              </a:prstGeom>
              <a:blipFill>
                <a:blip r:embed="rId2"/>
                <a:stretch>
                  <a:fillRect l="-222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EE64B-96F8-2163-5924-8BD69ED35C2D}"/>
                  </a:ext>
                </a:extLst>
              </p:cNvPr>
              <p:cNvSpPr txBox="1"/>
              <p:nvPr/>
            </p:nvSpPr>
            <p:spPr>
              <a:xfrm>
                <a:off x="276045" y="2235680"/>
                <a:ext cx="11274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EE64B-96F8-2163-5924-8BD69ED3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" y="2235680"/>
                <a:ext cx="11274690" cy="369332"/>
              </a:xfrm>
              <a:prstGeom prst="rect">
                <a:avLst/>
              </a:prstGeom>
              <a:blipFill>
                <a:blip r:embed="rId3"/>
                <a:stretch>
                  <a:fillRect l="-9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EA257A-6BEE-8167-E4DC-435349B55406}"/>
                  </a:ext>
                </a:extLst>
              </p:cNvPr>
              <p:cNvSpPr txBox="1"/>
              <p:nvPr/>
            </p:nvSpPr>
            <p:spPr>
              <a:xfrm>
                <a:off x="284672" y="3684917"/>
                <a:ext cx="107962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EA257A-6BEE-8167-E4DC-435349B5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2" y="3684917"/>
                <a:ext cx="10796289" cy="307777"/>
              </a:xfrm>
              <a:prstGeom prst="rect">
                <a:avLst/>
              </a:prstGeom>
              <a:blipFill>
                <a:blip r:embed="rId4"/>
                <a:stretch>
                  <a:fillRect l="-84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328AB7-61B9-C2D2-83A7-3D736F8FE437}"/>
                  </a:ext>
                </a:extLst>
              </p:cNvPr>
              <p:cNvSpPr txBox="1"/>
              <p:nvPr/>
            </p:nvSpPr>
            <p:spPr>
              <a:xfrm>
                <a:off x="362310" y="5122653"/>
                <a:ext cx="5375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328AB7-61B9-C2D2-83A7-3D736F8F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0" y="5122653"/>
                <a:ext cx="5375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A30A1-2F2F-DF66-04D3-B88FFAB4EE04}"/>
                  </a:ext>
                </a:extLst>
              </p:cNvPr>
              <p:cNvSpPr txBox="1"/>
              <p:nvPr/>
            </p:nvSpPr>
            <p:spPr>
              <a:xfrm>
                <a:off x="339306" y="1292525"/>
                <a:ext cx="88473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A30A1-2F2F-DF66-04D3-B88FFAB4E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6" y="1292525"/>
                <a:ext cx="884735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6EC551-AC42-4335-9826-2C9578F1CEC5}"/>
                  </a:ext>
                </a:extLst>
              </p:cNvPr>
              <p:cNvSpPr txBox="1"/>
              <p:nvPr/>
            </p:nvSpPr>
            <p:spPr>
              <a:xfrm>
                <a:off x="273170" y="2759016"/>
                <a:ext cx="8804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sz="2400" b="0" dirty="0"/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                                      (B)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6EC551-AC42-4335-9826-2C9578F1C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2759016"/>
                <a:ext cx="8804846" cy="369332"/>
              </a:xfrm>
              <a:prstGeom prst="rect">
                <a:avLst/>
              </a:prstGeom>
              <a:blipFill>
                <a:blip r:embed="rId7"/>
                <a:stretch>
                  <a:fillRect l="-1247" t="-26667" r="-110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F3751E-C550-DF52-F4DF-8783C4BC53C9}"/>
                  </a:ext>
                </a:extLst>
              </p:cNvPr>
              <p:cNvSpPr txBox="1"/>
              <p:nvPr/>
            </p:nvSpPr>
            <p:spPr>
              <a:xfrm>
                <a:off x="290423" y="4182373"/>
                <a:ext cx="94155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F3751E-C550-DF52-F4DF-8783C4B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3" y="4182373"/>
                <a:ext cx="9415591" cy="307777"/>
              </a:xfrm>
              <a:prstGeom prst="rect">
                <a:avLst/>
              </a:prstGeom>
              <a:blipFill>
                <a:blip r:embed="rId8"/>
                <a:stretch>
                  <a:fillRect l="-194" t="-1961" r="-5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C96783F-3CA0-E5E7-3112-9460A155FCBA}"/>
              </a:ext>
            </a:extLst>
          </p:cNvPr>
          <p:cNvSpPr/>
          <p:nvPr/>
        </p:nvSpPr>
        <p:spPr>
          <a:xfrm>
            <a:off x="181155" y="802256"/>
            <a:ext cx="11352362" cy="12163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99C75D-7A3B-8040-3973-6D3984976919}"/>
              </a:ext>
            </a:extLst>
          </p:cNvPr>
          <p:cNvSpPr/>
          <p:nvPr/>
        </p:nvSpPr>
        <p:spPr>
          <a:xfrm>
            <a:off x="169654" y="2214113"/>
            <a:ext cx="11372490" cy="12163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14F45-F932-F5DC-B99A-7236BDB933A0}"/>
              </a:ext>
            </a:extLst>
          </p:cNvPr>
          <p:cNvSpPr/>
          <p:nvPr/>
        </p:nvSpPr>
        <p:spPr>
          <a:xfrm>
            <a:off x="163904" y="3579962"/>
            <a:ext cx="11412746" cy="11990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9DB74-445F-5560-5D71-7A787D023A3D}"/>
                  </a:ext>
                </a:extLst>
              </p:cNvPr>
              <p:cNvSpPr txBox="1"/>
              <p:nvPr/>
            </p:nvSpPr>
            <p:spPr>
              <a:xfrm>
                <a:off x="350807" y="5637364"/>
                <a:ext cx="9816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9DB74-445F-5560-5D71-7A787D0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7" y="5637364"/>
                <a:ext cx="981679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05E89CC-CE58-5D62-61F5-C6F9A69E933B}"/>
              </a:ext>
            </a:extLst>
          </p:cNvPr>
          <p:cNvSpPr/>
          <p:nvPr/>
        </p:nvSpPr>
        <p:spPr>
          <a:xfrm>
            <a:off x="117897" y="5060830"/>
            <a:ext cx="11412746" cy="11990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1200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BUS ADMITTANCE MATRIX</vt:lpstr>
      <vt:lpstr>Q: In order to obtain the node-voltage equations, consider the simple power system shown in Figure 1, where impedances are expressed in per unit on a common MVA base and for simplicity resistances are neglected. Also draw the Bus Admittance Matrix</vt:lpstr>
      <vt:lpstr>SOURCE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ADMITTANCE MATRIX</dc:title>
  <dc:creator>Wazir laghari</dc:creator>
  <cp:lastModifiedBy>Wazir laghari</cp:lastModifiedBy>
  <cp:revision>1</cp:revision>
  <dcterms:created xsi:type="dcterms:W3CDTF">2022-09-27T03:31:01Z</dcterms:created>
  <dcterms:modified xsi:type="dcterms:W3CDTF">2022-09-27T08:41:23Z</dcterms:modified>
</cp:coreProperties>
</file>