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1" r:id="rId2"/>
    <p:sldId id="307" r:id="rId3"/>
    <p:sldId id="299" r:id="rId4"/>
    <p:sldId id="301" r:id="rId5"/>
    <p:sldId id="302" r:id="rId6"/>
    <p:sldId id="303" r:id="rId7"/>
    <p:sldId id="304" r:id="rId8"/>
    <p:sldId id="305" r:id="rId9"/>
    <p:sldId id="306" r:id="rId10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25571-FADE-4AC7-A888-A59954080F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CFD5F6-7ADE-4A89-BDE2-13C0197F87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E6BDDA-EE8D-4744-95EE-4C3F65BAB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A28F1-EB70-4115-9158-B265A2817FDF}" type="datetimeFigureOut">
              <a:rPr lang="th-TH" smtClean="0"/>
              <a:t>07/10/65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666C34-58BC-440D-8F3B-EB9947D4E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007961-2EA6-4A22-8B50-40323E79D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D4348-542D-4F21-A80C-48E58DE61D2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06686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4FA31-E54C-461D-BDE1-B6A2F4360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9B9FAE-98DC-4C22-836E-6FED5DC64B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1B7785-2220-4F6B-A97B-00412A0C7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A28F1-EB70-4115-9158-B265A2817FDF}" type="datetimeFigureOut">
              <a:rPr lang="th-TH" smtClean="0"/>
              <a:t>07/10/65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D2085F-E45F-43A9-82DA-E36FDCAF7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292499-8047-4F8B-ACBA-AAFC869B6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D4348-542D-4F21-A80C-48E58DE61D2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5437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22EB2C-74A4-44C7-9420-89C01D4D10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25150A-4305-4D92-8EB8-C75B6BB9AA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977D36-FD7E-427E-B6C3-E94344A8E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A28F1-EB70-4115-9158-B265A2817FDF}" type="datetimeFigureOut">
              <a:rPr lang="th-TH" smtClean="0"/>
              <a:t>07/10/65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84D71E-B471-4A69-8EEA-CB18372AA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C17569-6164-4B4B-B496-53163CCC8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D4348-542D-4F21-A80C-48E58DE61D2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14324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2732A-0139-4BC7-A68C-4C7CBEC64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D3E8C-78A3-40DC-A53B-31005FB731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08AF02-314F-47C3-909D-48E32F6EA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A28F1-EB70-4115-9158-B265A2817FDF}" type="datetimeFigureOut">
              <a:rPr lang="th-TH" smtClean="0"/>
              <a:t>07/10/65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7C91F4-9C1A-41CB-A345-F79203317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636E98-2860-4C07-813F-B12C9BDA9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D4348-542D-4F21-A80C-48E58DE61D2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58892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8A18B-C3C6-4756-916B-A63343C66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B84691-5620-4F36-8FDA-D1126B9A3E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45FDB9-E8F1-4D1E-BA28-4683FA2BB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A28F1-EB70-4115-9158-B265A2817FDF}" type="datetimeFigureOut">
              <a:rPr lang="th-TH" smtClean="0"/>
              <a:t>07/10/65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1E198-64FB-42F3-A020-2FEBD1492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B8D59A-281A-4B6B-86FC-0BC09C454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D4348-542D-4F21-A80C-48E58DE61D2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79628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5D5F8-5FEA-4ADC-A278-766CF8065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2AE26-3ED5-474B-B836-C2CDD092F5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42254F-70EA-4F83-9632-C57D3C8456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17EEDE-48A2-4810-855E-8D63444A3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A28F1-EB70-4115-9158-B265A2817FDF}" type="datetimeFigureOut">
              <a:rPr lang="th-TH" smtClean="0"/>
              <a:t>07/10/65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2114CB-E340-448D-B14C-E3D548A53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14464F-5DD2-40F2-82F5-D4A2F498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D4348-542D-4F21-A80C-48E58DE61D2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4151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7DCA2-2EEA-4ABD-965D-E35A54646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737638-3F78-45FD-88B3-D68DC7F509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B5BB62-39F2-4A6D-8560-80ED6F444B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EBACE7-B43A-49D9-965C-5381521B33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3F9E5F-3E5B-453C-82C6-7D0F01B956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D91969-605E-4551-8D5D-0861359C1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A28F1-EB70-4115-9158-B265A2817FDF}" type="datetimeFigureOut">
              <a:rPr lang="th-TH" smtClean="0"/>
              <a:t>07/10/65</a:t>
            </a:fld>
            <a:endParaRPr lang="th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DD39E2-7CA9-413B-A924-A90AC65A7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36C936-E2FC-4E81-9200-F6C102C08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D4348-542D-4F21-A80C-48E58DE61D2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73819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6A3E9-4AEE-45C7-B816-D5A830BD8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BD03CB-49DA-4117-8D9C-67A12A893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A28F1-EB70-4115-9158-B265A2817FDF}" type="datetimeFigureOut">
              <a:rPr lang="th-TH" smtClean="0"/>
              <a:t>07/10/65</a:t>
            </a:fld>
            <a:endParaRPr lang="th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0356AA-FEA5-40AB-B254-796507301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4B0671-8597-42A3-AF20-EBB271D63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D4348-542D-4F21-A80C-48E58DE61D2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33272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EA4922-1F8B-40A7-81EA-3C5FAE139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A28F1-EB70-4115-9158-B265A2817FDF}" type="datetimeFigureOut">
              <a:rPr lang="th-TH" smtClean="0"/>
              <a:t>07/10/65</a:t>
            </a:fld>
            <a:endParaRPr lang="th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F45B97-822F-497C-AA1B-4645ABFEB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9F8963-9FB1-4527-BCFF-40ACC622D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D4348-542D-4F21-A80C-48E58DE61D2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45804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B8779-0CBA-4D51-852E-1A42A114C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C8C9F-2370-4F2D-BFCC-5298B9ED0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8311C4-B603-4277-90E3-00A696FEB0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B00831-AB08-4817-9476-FDCB09431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A28F1-EB70-4115-9158-B265A2817FDF}" type="datetimeFigureOut">
              <a:rPr lang="th-TH" smtClean="0"/>
              <a:t>07/10/65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6A6483-25DA-4896-8F05-CAA2D8445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930E45-F018-46D4-B43E-64696E6F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D4348-542D-4F21-A80C-48E58DE61D2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61864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4B1E4-7907-40B8-843E-16AC903FE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FE4C5E-61AE-4242-961B-BA931443C5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7299A4-35FD-426C-8E4F-D1C9156FE2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DE6774-411F-4E54-9AAD-30A29736F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A28F1-EB70-4115-9158-B265A2817FDF}" type="datetimeFigureOut">
              <a:rPr lang="th-TH" smtClean="0"/>
              <a:t>07/10/65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9FFD43-20D6-4CB9-84AD-15D6FFD62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09BC0D-8ECF-4B8E-9EF7-62AEAE245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D4348-542D-4F21-A80C-48E58DE61D2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63025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C34FC9-26C8-4730-8EEC-46ADDE6EF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E1A085-DB64-477A-995A-623CB89628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1B7C72-1F2B-47DF-A8F7-D228BF1E20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FA28F1-EB70-4115-9158-B265A2817FDF}" type="datetimeFigureOut">
              <a:rPr lang="th-TH" smtClean="0"/>
              <a:t>07/10/65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366AD7-3BF9-4699-9351-712BDDD5A7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5C19CE-B4CB-405D-ACC9-6F3D28F731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2D4348-542D-4F21-A80C-48E58DE61D2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25080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3" Type="http://schemas.openxmlformats.org/officeDocument/2006/relationships/image" Target="../media/image78.png"/><Relationship Id="rId7" Type="http://schemas.openxmlformats.org/officeDocument/2006/relationships/image" Target="../media/image82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5" Type="http://schemas.openxmlformats.org/officeDocument/2006/relationships/image" Target="../media/image80.png"/><Relationship Id="rId10" Type="http://schemas.openxmlformats.org/officeDocument/2006/relationships/image" Target="../media/image2.png"/><Relationship Id="rId4" Type="http://schemas.openxmlformats.org/officeDocument/2006/relationships/image" Target="../media/image79.png"/><Relationship Id="rId9" Type="http://schemas.openxmlformats.org/officeDocument/2006/relationships/image" Target="../media/image8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7" Type="http://schemas.openxmlformats.org/officeDocument/2006/relationships/image" Target="../media/image91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89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7" Type="http://schemas.openxmlformats.org/officeDocument/2006/relationships/image" Target="../media/image97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6.png"/><Relationship Id="rId5" Type="http://schemas.openxmlformats.org/officeDocument/2006/relationships/image" Target="../media/image4.png"/><Relationship Id="rId4" Type="http://schemas.openxmlformats.org/officeDocument/2006/relationships/image" Target="../media/image9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7" Type="http://schemas.openxmlformats.org/officeDocument/2006/relationships/image" Target="../media/image103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2.png"/><Relationship Id="rId5" Type="http://schemas.openxmlformats.org/officeDocument/2006/relationships/image" Target="../media/image5.png"/><Relationship Id="rId4" Type="http://schemas.openxmlformats.org/officeDocument/2006/relationships/image" Target="../media/image10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8.png"/><Relationship Id="rId5" Type="http://schemas.openxmlformats.org/officeDocument/2006/relationships/image" Target="../media/image107.png"/><Relationship Id="rId4" Type="http://schemas.openxmlformats.org/officeDocument/2006/relationships/image" Target="../media/image10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14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3.png"/><Relationship Id="rId5" Type="http://schemas.openxmlformats.org/officeDocument/2006/relationships/image" Target="../media/image112.png"/><Relationship Id="rId4" Type="http://schemas.openxmlformats.org/officeDocument/2006/relationships/image" Target="../media/image11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png"/><Relationship Id="rId3" Type="http://schemas.openxmlformats.org/officeDocument/2006/relationships/image" Target="../media/image116.png"/><Relationship Id="rId7" Type="http://schemas.openxmlformats.org/officeDocument/2006/relationships/image" Target="../media/image120.png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9.png"/><Relationship Id="rId5" Type="http://schemas.openxmlformats.org/officeDocument/2006/relationships/image" Target="../media/image118.png"/><Relationship Id="rId4" Type="http://schemas.openxmlformats.org/officeDocument/2006/relationships/image" Target="../media/image1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7F906E-4B29-47A7-AEBE-316E9F86B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ABBB8-19DC-4F12-B66E-3858C0F4D863}" type="datetime1">
              <a:rPr lang="en-US" smtClean="0"/>
              <a:t>10/7/2022</a:t>
            </a:fld>
            <a:endParaRPr lang="th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9BC060-1D64-468B-BF77-C7ADB3526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CD95E-A428-4E8F-A603-A71E22D42A60}" type="slidenum">
              <a:rPr lang="th-TH" smtClean="0"/>
              <a:t>1</a:t>
            </a:fld>
            <a:endParaRPr lang="th-T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BD9240-1EF0-4212-99D5-9190788ED676}"/>
              </a:ext>
            </a:extLst>
          </p:cNvPr>
          <p:cNvSpPr/>
          <p:nvPr/>
        </p:nvSpPr>
        <p:spPr>
          <a:xfrm>
            <a:off x="2090765" y="4474706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By</a:t>
            </a:r>
          </a:p>
          <a:p>
            <a:pPr algn="ctr"/>
            <a:r>
              <a:rPr lang="en-US" dirty="0">
                <a:solidFill>
                  <a:srgbClr val="0070C0"/>
                </a:solidFill>
              </a:rPr>
              <a:t>Dr. Wazir Muhammad Laghari</a:t>
            </a:r>
          </a:p>
          <a:p>
            <a:pPr algn="ctr"/>
            <a:r>
              <a:rPr lang="en-US" dirty="0">
                <a:solidFill>
                  <a:srgbClr val="0070C0"/>
                </a:solidFill>
              </a:rPr>
              <a:t>Electrical Engineering Department</a:t>
            </a:r>
          </a:p>
          <a:p>
            <a:pPr algn="ctr"/>
            <a:r>
              <a:rPr lang="en-US" dirty="0">
                <a:solidFill>
                  <a:srgbClr val="0070C0"/>
                </a:solidFill>
              </a:rPr>
              <a:t>BUET, Khuzdar</a:t>
            </a:r>
          </a:p>
          <a:p>
            <a:pPr algn="ctr"/>
            <a:endParaRPr lang="th-TH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B0B6FE-9A03-4850-A315-4D6E8FF0A27A}"/>
              </a:ext>
            </a:extLst>
          </p:cNvPr>
          <p:cNvSpPr/>
          <p:nvPr/>
        </p:nvSpPr>
        <p:spPr>
          <a:xfrm>
            <a:off x="332632" y="253209"/>
            <a:ext cx="10782781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ctr"/>
            <a:r>
              <a:rPr lang="en-US" sz="4400" b="1" dirty="0">
                <a:solidFill>
                  <a:schemeClr val="accent6">
                    <a:lumMod val="50000"/>
                  </a:schemeClr>
                </a:solidFill>
                <a:latin typeface="-apple-system"/>
              </a:rPr>
              <a:t>Computational Methods in </a:t>
            </a:r>
          </a:p>
          <a:p>
            <a:pPr algn="ctr" fontAlgn="ctr"/>
            <a:r>
              <a:rPr lang="en-US" sz="4400" b="1" dirty="0">
                <a:solidFill>
                  <a:schemeClr val="accent6">
                    <a:lumMod val="50000"/>
                  </a:schemeClr>
                </a:solidFill>
                <a:latin typeface="-apple-system"/>
              </a:rPr>
              <a:t>Power System Analysis</a:t>
            </a:r>
          </a:p>
          <a:p>
            <a:pPr algn="ctr"/>
            <a:br>
              <a:rPr lang="en-US" sz="4400" b="1" dirty="0">
                <a:solidFill>
                  <a:schemeClr val="accent6">
                    <a:lumMod val="50000"/>
                  </a:schemeClr>
                </a:solidFill>
              </a:rPr>
            </a:br>
            <a:endParaRPr lang="th-TH" sz="4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626DA8-0D2D-4E5C-A592-8A5E58899654}"/>
              </a:ext>
            </a:extLst>
          </p:cNvPr>
          <p:cNvSpPr/>
          <p:nvPr/>
        </p:nvSpPr>
        <p:spPr>
          <a:xfrm>
            <a:off x="1333850" y="1653592"/>
            <a:ext cx="7640217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solidFill>
                  <a:srgbClr val="7030A0"/>
                </a:solidFill>
              </a:rPr>
              <a:t>Lecture-10</a:t>
            </a:r>
            <a:br>
              <a:rPr lang="en-US" sz="4800" b="1" dirty="0">
                <a:solidFill>
                  <a:srgbClr val="7030A0"/>
                </a:solidFill>
              </a:rPr>
            </a:br>
            <a:r>
              <a:rPr lang="en-US" sz="4800" b="1" dirty="0">
                <a:solidFill>
                  <a:srgbClr val="7030A0"/>
                </a:solidFill>
              </a:rPr>
              <a:t>Solution of Simultaneous Algebraic Equations And Load Flow Studies</a:t>
            </a:r>
            <a:endParaRPr lang="th-TH" sz="4800" dirty="0">
              <a:solidFill>
                <a:srgbClr val="7030A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9188D0-9CCD-47A4-A1B6-05B30952B5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632" y="136525"/>
            <a:ext cx="1301405" cy="128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428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1BEC9-DC49-412D-B625-49C0C13D3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Methods to Solve Solution of Simultaneous Algebraic Equations</a:t>
            </a:r>
            <a:endParaRPr lang="th-TH" b="1" dirty="0">
              <a:solidFill>
                <a:srgbClr val="7030A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EE661F-D6FC-440A-BE27-4BDA5C27AEEE}"/>
              </a:ext>
            </a:extLst>
          </p:cNvPr>
          <p:cNvSpPr txBox="1"/>
          <p:nvPr/>
        </p:nvSpPr>
        <p:spPr>
          <a:xfrm>
            <a:off x="1542554" y="2104689"/>
            <a:ext cx="9326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Direct Method                                                 Iterative Method</a:t>
            </a:r>
            <a:endParaRPr lang="th-TH" b="1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C71DB38-FD84-4074-A151-911A1AD4D2CC}"/>
              </a:ext>
            </a:extLst>
          </p:cNvPr>
          <p:cNvCxnSpPr/>
          <p:nvPr/>
        </p:nvCxnSpPr>
        <p:spPr>
          <a:xfrm>
            <a:off x="2417196" y="2562308"/>
            <a:ext cx="0" cy="65797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5B89E58-E856-42AA-9911-7D2427DB2E1F}"/>
              </a:ext>
            </a:extLst>
          </p:cNvPr>
          <p:cNvCxnSpPr>
            <a:cxnSpLocks/>
            <a:endCxn id="21" idx="0"/>
          </p:cNvCxnSpPr>
          <p:nvPr/>
        </p:nvCxnSpPr>
        <p:spPr>
          <a:xfrm flipH="1">
            <a:off x="7434364" y="2490899"/>
            <a:ext cx="1682511" cy="129392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158F0B5B-BF57-4AB4-8299-85E9E3ABB5FF}"/>
              </a:ext>
            </a:extLst>
          </p:cNvPr>
          <p:cNvSpPr/>
          <p:nvPr/>
        </p:nvSpPr>
        <p:spPr>
          <a:xfrm>
            <a:off x="231513" y="4389120"/>
            <a:ext cx="3354517" cy="246888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ctr">
              <a:buAutoNum type="arabicPeriod"/>
            </a:pPr>
            <a:r>
              <a:rPr lang="en-US" sz="2000" dirty="0"/>
              <a:t>Gaussian Elimination Method</a:t>
            </a:r>
          </a:p>
          <a:p>
            <a:pPr marL="457200" indent="-457200" algn="ctr">
              <a:buAutoNum type="arabicPeriod"/>
            </a:pPr>
            <a:r>
              <a:rPr lang="en-US" sz="2000" dirty="0"/>
              <a:t>Gauss-Jordan Method</a:t>
            </a:r>
            <a:endParaRPr lang="th-TH" sz="2000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C0758E4-F443-46AF-9D6A-C61C5EED7B68}"/>
              </a:ext>
            </a:extLst>
          </p:cNvPr>
          <p:cNvSpPr/>
          <p:nvPr/>
        </p:nvSpPr>
        <p:spPr>
          <a:xfrm>
            <a:off x="3586030" y="4444902"/>
            <a:ext cx="3354517" cy="24688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ctr">
              <a:buAutoNum type="arabicPeriod"/>
            </a:pPr>
            <a:r>
              <a:rPr lang="en-US" sz="2000" dirty="0"/>
              <a:t>Crout’s Reduction Method</a:t>
            </a:r>
          </a:p>
          <a:p>
            <a:pPr marL="457200" indent="-457200" algn="ctr">
              <a:buAutoNum type="arabicPeriod"/>
            </a:pPr>
            <a:r>
              <a:rPr lang="en-US" sz="2000" dirty="0"/>
              <a:t>Cholesky’s Reduction Method</a:t>
            </a:r>
            <a:endParaRPr lang="th-TH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79E141-8801-4101-A84F-4DB62E061BB6}"/>
              </a:ext>
            </a:extLst>
          </p:cNvPr>
          <p:cNvSpPr txBox="1"/>
          <p:nvPr/>
        </p:nvSpPr>
        <p:spPr>
          <a:xfrm>
            <a:off x="154308" y="3576399"/>
            <a:ext cx="57642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Elimination                Decomposition     </a:t>
            </a:r>
            <a:endParaRPr lang="th-TH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A9FC0B6-3A0D-43DB-AA22-F6CD7390F0F5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1049392" y="4004868"/>
            <a:ext cx="859380" cy="384252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04091DA-AA37-49CF-BCEB-B3DE7828E9C3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4261322" y="4052244"/>
            <a:ext cx="1001967" cy="392658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BC0CCB28-020E-4C7E-9D1E-6E8DDEBBAA08}"/>
              </a:ext>
            </a:extLst>
          </p:cNvPr>
          <p:cNvSpPr/>
          <p:nvPr/>
        </p:nvSpPr>
        <p:spPr>
          <a:xfrm>
            <a:off x="95407" y="3208227"/>
            <a:ext cx="5604173" cy="801092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63B0E81-8BC0-4BFE-984F-C235C719948F}"/>
              </a:ext>
            </a:extLst>
          </p:cNvPr>
          <p:cNvSpPr/>
          <p:nvPr/>
        </p:nvSpPr>
        <p:spPr>
          <a:xfrm>
            <a:off x="6661069" y="3784819"/>
            <a:ext cx="1546589" cy="149346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Jacobi’s </a:t>
            </a:r>
          </a:p>
          <a:p>
            <a:pPr algn="ctr"/>
            <a:r>
              <a:rPr lang="en-US" sz="2000" dirty="0"/>
              <a:t>Method</a:t>
            </a:r>
            <a:endParaRPr lang="th-TH" sz="200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7C1E2B4-00A5-4B6B-93A6-B0A06E47BFE1}"/>
              </a:ext>
            </a:extLst>
          </p:cNvPr>
          <p:cNvSpPr/>
          <p:nvPr/>
        </p:nvSpPr>
        <p:spPr>
          <a:xfrm>
            <a:off x="8271121" y="3784819"/>
            <a:ext cx="1848398" cy="149346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Gauss-Seidel</a:t>
            </a:r>
          </a:p>
          <a:p>
            <a:pPr algn="ctr"/>
            <a:r>
              <a:rPr lang="en-US" sz="2000" dirty="0"/>
              <a:t>Method</a:t>
            </a:r>
            <a:endParaRPr lang="th-TH" sz="2000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3CD0904-A062-4E62-8BFF-2D58D9EF8D36}"/>
              </a:ext>
            </a:extLst>
          </p:cNvPr>
          <p:cNvSpPr/>
          <p:nvPr/>
        </p:nvSpPr>
        <p:spPr>
          <a:xfrm>
            <a:off x="10338517" y="3717563"/>
            <a:ext cx="1853483" cy="149346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Relaxation</a:t>
            </a:r>
          </a:p>
          <a:p>
            <a:pPr algn="ctr"/>
            <a:r>
              <a:rPr lang="en-US" sz="2000" dirty="0"/>
              <a:t>Method</a:t>
            </a:r>
            <a:endParaRPr lang="th-TH" sz="200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4EE768E-A629-41EB-88CF-419CB3CA1AD5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9180338" y="2496710"/>
            <a:ext cx="14982" cy="1288109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28AB99B-ADEA-4584-B44C-13F0C2B88DC7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9195320" y="2496710"/>
            <a:ext cx="2069939" cy="1220853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4279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040446E-9168-4A3C-A621-968F782F8392}"/>
                  </a:ext>
                </a:extLst>
              </p:cNvPr>
              <p:cNvSpPr txBox="1"/>
              <p:nvPr/>
            </p:nvSpPr>
            <p:spPr>
              <a:xfrm>
                <a:off x="369949" y="807534"/>
                <a:ext cx="2463816" cy="12926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=7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=9 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040446E-9168-4A3C-A621-968F782F83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949" y="807534"/>
                <a:ext cx="2463816" cy="12926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7AA8CE3-34F2-4039-9387-BE7E35BEA60F}"/>
                  </a:ext>
                </a:extLst>
              </p:cNvPr>
              <p:cNvSpPr txBox="1"/>
              <p:nvPr/>
            </p:nvSpPr>
            <p:spPr>
              <a:xfrm>
                <a:off x="165146" y="2373663"/>
                <a:ext cx="597541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𝐶𝑜𝑛𝑣𝑒𝑟𝑡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𝑒𝑞𝑢𝑎𝑡𝑖𝑜𝑛𝑠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𝑖𝑛𝑡𝑜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𝑀𝑎𝑡𝑟𝑖𝑥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𝐹𝑜𝑟𝑚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7AA8CE3-34F2-4039-9387-BE7E35BEA6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146" y="2373663"/>
                <a:ext cx="5975418" cy="430887"/>
              </a:xfrm>
              <a:prstGeom prst="rect">
                <a:avLst/>
              </a:prstGeom>
              <a:blipFill>
                <a:blip r:embed="rId3"/>
                <a:stretch>
                  <a:fillRect l="-1020" t="-5634" r="-918" b="-21127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4F23B8D-9CAF-4CCE-8C54-CC294A0565B5}"/>
                  </a:ext>
                </a:extLst>
              </p:cNvPr>
              <p:cNvSpPr txBox="1"/>
              <p:nvPr/>
            </p:nvSpPr>
            <p:spPr>
              <a:xfrm>
                <a:off x="339652" y="3011651"/>
                <a:ext cx="2218108" cy="11365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th-TH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dirty="0"/>
                  <a:t> </a:t>
                </a:r>
                <a:endParaRPr lang="th-TH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4F23B8D-9CAF-4CCE-8C54-CC294A0565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652" y="3011651"/>
                <a:ext cx="2218108" cy="113659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643CBE9-5E11-499F-8081-3D392912309D}"/>
                  </a:ext>
                </a:extLst>
              </p:cNvPr>
              <p:cNvSpPr txBox="1"/>
              <p:nvPr/>
            </p:nvSpPr>
            <p:spPr>
              <a:xfrm>
                <a:off x="2457269" y="2991409"/>
                <a:ext cx="1095355" cy="12289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th-TH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643CBE9-5E11-499F-8081-3D39291230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7269" y="2991409"/>
                <a:ext cx="1095355" cy="122892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E32BACB-D63E-4BF8-94E0-CA4432C4C26D}"/>
                  </a:ext>
                </a:extLst>
              </p:cNvPr>
              <p:cNvSpPr txBox="1"/>
              <p:nvPr/>
            </p:nvSpPr>
            <p:spPr>
              <a:xfrm>
                <a:off x="120582" y="219568"/>
                <a:ext cx="793121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𝑆𝑜𝑙𝑣𝑒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𝐸𝑞𝑢𝑎𝑡𝑖𝑜𝑛𝑠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𝑏𝑦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𝐺𝑎𝑢𝑠𝑠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𝐽𝑜𝑟𝑑𝑎𝑛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𝑀𝑒𝑡h𝑜𝑑</m:t>
                      </m:r>
                    </m:oMath>
                  </m:oMathPara>
                </a14:m>
                <a:endParaRPr lang="th-TH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E32BACB-D63E-4BF8-94E0-CA4432C4C2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582" y="219568"/>
                <a:ext cx="7931210" cy="430887"/>
              </a:xfrm>
              <a:prstGeom prst="rect">
                <a:avLst/>
              </a:prstGeom>
              <a:blipFill>
                <a:blip r:embed="rId6"/>
                <a:stretch>
                  <a:fillRect t="-9859" b="-22535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78AA354-2D2B-4337-AD07-FA5CD57ADC6F}"/>
                  </a:ext>
                </a:extLst>
              </p:cNvPr>
              <p:cNvSpPr txBox="1"/>
              <p:nvPr/>
            </p:nvSpPr>
            <p:spPr>
              <a:xfrm>
                <a:off x="187428" y="4527758"/>
                <a:ext cx="266342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1)</m:t>
                    </m:r>
                  </m:oMath>
                </a14:m>
                <a:r>
                  <a:rPr lang="en-US" dirty="0"/>
                  <a:t> R2</a:t>
                </a:r>
                <a:endParaRPr lang="th-TH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78AA354-2D2B-4337-AD07-FA5CD57ADC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428" y="4527758"/>
                <a:ext cx="2663421" cy="430887"/>
              </a:xfrm>
              <a:prstGeom prst="rect">
                <a:avLst/>
              </a:prstGeom>
              <a:blipFill>
                <a:blip r:embed="rId7"/>
                <a:stretch>
                  <a:fillRect l="-6407" t="-34286" r="-6865" b="-41429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7F581E1-23E6-4FC2-B3D6-E8D04E80CB00}"/>
                  </a:ext>
                </a:extLst>
              </p:cNvPr>
              <p:cNvSpPr txBox="1"/>
              <p:nvPr/>
            </p:nvSpPr>
            <p:spPr>
              <a:xfrm>
                <a:off x="436393" y="5003401"/>
                <a:ext cx="1950406" cy="11365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th-TH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dirty="0"/>
                  <a:t> </a:t>
                </a:r>
                <a:endParaRPr lang="th-TH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7F581E1-23E6-4FC2-B3D6-E8D04E80CB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393" y="5003401"/>
                <a:ext cx="1950406" cy="113659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E2E1D7C-3BE5-402D-898E-0D8C2F3B6691}"/>
                  </a:ext>
                </a:extLst>
              </p:cNvPr>
              <p:cNvSpPr txBox="1"/>
              <p:nvPr/>
            </p:nvSpPr>
            <p:spPr>
              <a:xfrm>
                <a:off x="2010082" y="4958645"/>
                <a:ext cx="1095355" cy="12689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th-TH" b="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E2E1D7C-3BE5-402D-898E-0D8C2F3B66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0082" y="4958645"/>
                <a:ext cx="1095355" cy="126893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5E7531EA-9EFF-4D63-B721-3781530149F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74583" y="3790701"/>
            <a:ext cx="4029075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261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7F581E1-23E6-4FC2-B3D6-E8D04E80CB00}"/>
                  </a:ext>
                </a:extLst>
              </p:cNvPr>
              <p:cNvSpPr txBox="1"/>
              <p:nvPr/>
            </p:nvSpPr>
            <p:spPr>
              <a:xfrm>
                <a:off x="444344" y="280326"/>
                <a:ext cx="1950406" cy="11365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th-TH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dirty="0"/>
                  <a:t> </a:t>
                </a:r>
                <a:endParaRPr lang="th-TH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7F581E1-23E6-4FC2-B3D6-E8D04E80CB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344" y="280326"/>
                <a:ext cx="1950406" cy="113659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E2E1D7C-3BE5-402D-898E-0D8C2F3B6691}"/>
                  </a:ext>
                </a:extLst>
              </p:cNvPr>
              <p:cNvSpPr txBox="1"/>
              <p:nvPr/>
            </p:nvSpPr>
            <p:spPr>
              <a:xfrm>
                <a:off x="2018033" y="235570"/>
                <a:ext cx="1095355" cy="12689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th-TH" b="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E2E1D7C-3BE5-402D-898E-0D8C2F3B66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8033" y="235570"/>
                <a:ext cx="1095355" cy="126893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14">
            <a:extLst>
              <a:ext uri="{FF2B5EF4-FFF2-40B4-BE49-F238E27FC236}">
                <a16:creationId xmlns:a16="http://schemas.microsoft.com/office/drawing/2014/main" id="{5D327B95-3D7A-41F2-84E7-68435DACAC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9655" y="1695450"/>
            <a:ext cx="4057650" cy="17335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59D7517-549F-4FA8-A803-0341CC85023C}"/>
                  </a:ext>
                </a:extLst>
              </p:cNvPr>
              <p:cNvSpPr txBox="1"/>
              <p:nvPr/>
            </p:nvSpPr>
            <p:spPr>
              <a:xfrm>
                <a:off x="218745" y="1761534"/>
                <a:ext cx="652717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𝑆𝑢𝑏𝑡𝑟𝑎𝑐𝑡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𝑓𝑟𝑜𝑚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 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3 −2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1)→</m:t>
                    </m:r>
                  </m:oMath>
                </a14:m>
                <a:r>
                  <a:rPr lang="en-US" dirty="0"/>
                  <a:t>R3</a:t>
                </a:r>
                <a:endParaRPr lang="th-TH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59D7517-549F-4FA8-A803-0341CC8502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745" y="1761534"/>
                <a:ext cx="6527171" cy="430887"/>
              </a:xfrm>
              <a:prstGeom prst="rect">
                <a:avLst/>
              </a:prstGeom>
              <a:blipFill>
                <a:blip r:embed="rId5"/>
                <a:stretch>
                  <a:fillRect l="-1961" t="-33803" b="-39437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F849E2D-0E24-49C5-ABF0-8D26AA3DB7D4}"/>
                  </a:ext>
                </a:extLst>
              </p:cNvPr>
              <p:cNvSpPr txBox="1"/>
              <p:nvPr/>
            </p:nvSpPr>
            <p:spPr>
              <a:xfrm>
                <a:off x="525182" y="2449448"/>
                <a:ext cx="2218108" cy="11394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th-TH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dirty="0"/>
                  <a:t> </a:t>
                </a:r>
                <a:endParaRPr lang="th-TH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F849E2D-0E24-49C5-ABF0-8D26AA3DB7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182" y="2449448"/>
                <a:ext cx="2218108" cy="113941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23298EB-82E2-4538-A4B9-A384E5FB0F5A}"/>
                  </a:ext>
                </a:extLst>
              </p:cNvPr>
              <p:cNvSpPr txBox="1"/>
              <p:nvPr/>
            </p:nvSpPr>
            <p:spPr>
              <a:xfrm>
                <a:off x="2493807" y="2384686"/>
                <a:ext cx="1095355" cy="12689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th-TH" b="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23298EB-82E2-4538-A4B9-A384E5FB0F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3807" y="2384686"/>
                <a:ext cx="1095355" cy="126893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3531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59D7517-549F-4FA8-A803-0341CC85023C}"/>
                  </a:ext>
                </a:extLst>
              </p:cNvPr>
              <p:cNvSpPr txBox="1"/>
              <p:nvPr/>
            </p:nvSpPr>
            <p:spPr>
              <a:xfrm>
                <a:off x="218745" y="1761534"/>
                <a:ext cx="521136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𝐴𝑑𝑑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 (2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2)→</m:t>
                    </m:r>
                  </m:oMath>
                </a14:m>
                <a:r>
                  <a:rPr lang="en-US" dirty="0"/>
                  <a:t>R3</a:t>
                </a:r>
                <a:endParaRPr lang="th-TH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59D7517-549F-4FA8-A803-0341CC8502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745" y="1761534"/>
                <a:ext cx="5211363" cy="430887"/>
              </a:xfrm>
              <a:prstGeom prst="rect">
                <a:avLst/>
              </a:prstGeom>
              <a:blipFill>
                <a:blip r:embed="rId2"/>
                <a:stretch>
                  <a:fillRect l="-2456" t="-33803" r="-3041" b="-39437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A3D23E6-9734-4216-BC4D-BC7AB9D0694A}"/>
                  </a:ext>
                </a:extLst>
              </p:cNvPr>
              <p:cNvSpPr txBox="1"/>
              <p:nvPr/>
            </p:nvSpPr>
            <p:spPr>
              <a:xfrm>
                <a:off x="218745" y="286694"/>
                <a:ext cx="2218108" cy="11394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th-TH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dirty="0"/>
                  <a:t> </a:t>
                </a:r>
                <a:endParaRPr lang="th-TH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A3D23E6-9734-4216-BC4D-BC7AB9D069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745" y="286694"/>
                <a:ext cx="2218108" cy="11394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C51DE10-B6C2-4B2A-9A09-039C3AEB8940}"/>
                  </a:ext>
                </a:extLst>
              </p:cNvPr>
              <p:cNvSpPr txBox="1"/>
              <p:nvPr/>
            </p:nvSpPr>
            <p:spPr>
              <a:xfrm>
                <a:off x="2187370" y="221932"/>
                <a:ext cx="1095355" cy="12689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th-TH" b="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C51DE10-B6C2-4B2A-9A09-039C3AEB89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7370" y="221932"/>
                <a:ext cx="1095355" cy="126893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2D693C84-4455-4085-B27F-4E9B9B1886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39348" y="1761534"/>
            <a:ext cx="4029075" cy="19621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F880581-0912-4FBD-BBBC-276F098BF0DE}"/>
                  </a:ext>
                </a:extLst>
              </p:cNvPr>
              <p:cNvSpPr txBox="1"/>
              <p:nvPr/>
            </p:nvSpPr>
            <p:spPr>
              <a:xfrm>
                <a:off x="339340" y="2379212"/>
                <a:ext cx="1950406" cy="11394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th-TH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 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dirty="0"/>
                  <a:t> </a:t>
                </a:r>
                <a:endParaRPr lang="th-TH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F880581-0912-4FBD-BBBC-276F098BF0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340" y="2379212"/>
                <a:ext cx="1950406" cy="113941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56FF6B1-EEDC-4DB3-A82B-AF8FD458F883}"/>
                  </a:ext>
                </a:extLst>
              </p:cNvPr>
              <p:cNvSpPr txBox="1"/>
              <p:nvPr/>
            </p:nvSpPr>
            <p:spPr>
              <a:xfrm>
                <a:off x="2101230" y="2314450"/>
                <a:ext cx="1095355" cy="12689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th-TH" b="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56FF6B1-EEDC-4DB3-A82B-AF8FD458F8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1230" y="2314450"/>
                <a:ext cx="1095355" cy="126893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8317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59D7517-549F-4FA8-A803-0341CC85023C}"/>
                  </a:ext>
                </a:extLst>
              </p:cNvPr>
              <p:cNvSpPr txBox="1"/>
              <p:nvPr/>
            </p:nvSpPr>
            <p:spPr>
              <a:xfrm>
                <a:off x="218745" y="1761534"/>
                <a:ext cx="605441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0" dirty="0"/>
                  <a:t>Subtract 3R1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from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 (3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2)→</m:t>
                    </m:r>
                  </m:oMath>
                </a14:m>
                <a:r>
                  <a:rPr lang="en-US" dirty="0"/>
                  <a:t>R1</a:t>
                </a:r>
                <a:endParaRPr lang="th-TH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59D7517-549F-4FA8-A803-0341CC8502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745" y="1761534"/>
                <a:ext cx="6054414" cy="430887"/>
              </a:xfrm>
              <a:prstGeom prst="rect">
                <a:avLst/>
              </a:prstGeom>
              <a:blipFill>
                <a:blip r:embed="rId2"/>
                <a:stretch>
                  <a:fillRect l="-3625" t="-33803" b="-39437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410F7F4-C4EB-4E1A-8DD3-F9EF697FBFDC}"/>
                  </a:ext>
                </a:extLst>
              </p:cNvPr>
              <p:cNvSpPr txBox="1"/>
              <p:nvPr/>
            </p:nvSpPr>
            <p:spPr>
              <a:xfrm>
                <a:off x="315487" y="216458"/>
                <a:ext cx="1950406" cy="11394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th-TH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 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dirty="0"/>
                  <a:t> </a:t>
                </a:r>
                <a:endParaRPr lang="th-TH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410F7F4-C4EB-4E1A-8DD3-F9EF697FB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487" y="216458"/>
                <a:ext cx="1950406" cy="11394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E21C600-59C3-493A-B779-0E793414E9A0}"/>
                  </a:ext>
                </a:extLst>
              </p:cNvPr>
              <p:cNvSpPr txBox="1"/>
              <p:nvPr/>
            </p:nvSpPr>
            <p:spPr>
              <a:xfrm>
                <a:off x="2077377" y="151696"/>
                <a:ext cx="1095355" cy="12689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th-TH" b="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E21C600-59C3-493A-B779-0E793414E9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7377" y="151696"/>
                <a:ext cx="1095355" cy="126893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83BA4687-59AA-4496-B514-B733CB65F5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45054" y="1919950"/>
            <a:ext cx="3819525" cy="19526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E9AE2E5-A2C8-43A3-9DA3-03D810849CBF}"/>
                  </a:ext>
                </a:extLst>
              </p:cNvPr>
              <p:cNvSpPr txBox="1"/>
              <p:nvPr/>
            </p:nvSpPr>
            <p:spPr>
              <a:xfrm>
                <a:off x="412228" y="2404392"/>
                <a:ext cx="1950406" cy="11394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th-TH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 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dirty="0"/>
                  <a:t> </a:t>
                </a:r>
                <a:endParaRPr lang="th-TH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E9AE2E5-A2C8-43A3-9DA3-03D810849C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228" y="2404392"/>
                <a:ext cx="1950406" cy="113941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C8BBC47-CE04-4100-8AE6-B97943FF1FCA}"/>
                  </a:ext>
                </a:extLst>
              </p:cNvPr>
              <p:cNvSpPr txBox="1"/>
              <p:nvPr/>
            </p:nvSpPr>
            <p:spPr>
              <a:xfrm>
                <a:off x="2174118" y="2339630"/>
                <a:ext cx="1095355" cy="12689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th-TH" b="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C8BBC47-CE04-4100-8AE6-B97943FF1F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4118" y="2339630"/>
                <a:ext cx="1095355" cy="126893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7349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59D7517-549F-4FA8-A803-0341CC85023C}"/>
                  </a:ext>
                </a:extLst>
              </p:cNvPr>
              <p:cNvSpPr txBox="1"/>
              <p:nvPr/>
            </p:nvSpPr>
            <p:spPr>
              <a:xfrm>
                <a:off x="218745" y="1761534"/>
                <a:ext cx="463870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0" dirty="0"/>
                  <a:t>Add R2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3)→</m:t>
                    </m:r>
                  </m:oMath>
                </a14:m>
                <a:r>
                  <a:rPr lang="en-US" dirty="0"/>
                  <a:t>R2</a:t>
                </a:r>
                <a:endParaRPr lang="th-TH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59D7517-549F-4FA8-A803-0341CC8502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745" y="1761534"/>
                <a:ext cx="4638706" cy="430887"/>
              </a:xfrm>
              <a:prstGeom prst="rect">
                <a:avLst/>
              </a:prstGeom>
              <a:blipFill>
                <a:blip r:embed="rId2"/>
                <a:stretch>
                  <a:fillRect l="-4731" t="-33803" r="-3548" b="-39437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90DA3EE-4BBD-4A4D-9835-1C034052B13F}"/>
                  </a:ext>
                </a:extLst>
              </p:cNvPr>
              <p:cNvSpPr txBox="1"/>
              <p:nvPr/>
            </p:nvSpPr>
            <p:spPr>
              <a:xfrm>
                <a:off x="356569" y="225734"/>
                <a:ext cx="1950406" cy="11394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th-TH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 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dirty="0"/>
                  <a:t> </a:t>
                </a:r>
                <a:endParaRPr lang="th-TH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90DA3EE-4BBD-4A4D-9835-1C034052B1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569" y="225734"/>
                <a:ext cx="1950406" cy="11394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14EAF21-0200-4593-8A80-674409AF0DCB}"/>
                  </a:ext>
                </a:extLst>
              </p:cNvPr>
              <p:cNvSpPr txBox="1"/>
              <p:nvPr/>
            </p:nvSpPr>
            <p:spPr>
              <a:xfrm>
                <a:off x="2118459" y="160972"/>
                <a:ext cx="1095355" cy="12689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th-TH" b="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14EAF21-0200-4593-8A80-674409AF0D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8459" y="160972"/>
                <a:ext cx="1095355" cy="126893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DE6724C-98D8-49B6-BFCD-DFF7768C7BDF}"/>
                  </a:ext>
                </a:extLst>
              </p:cNvPr>
              <p:cNvSpPr txBox="1"/>
              <p:nvPr/>
            </p:nvSpPr>
            <p:spPr>
              <a:xfrm>
                <a:off x="356569" y="2588634"/>
                <a:ext cx="1839799" cy="11394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th-TH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 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dirty="0"/>
                  <a:t> </a:t>
                </a:r>
                <a:endParaRPr lang="th-TH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DE6724C-98D8-49B6-BFCD-DFF7768C7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569" y="2588634"/>
                <a:ext cx="1839799" cy="113941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04A37E9-BA26-4DB7-8027-AC41CBDEF968}"/>
                  </a:ext>
                </a:extLst>
              </p:cNvPr>
              <p:cNvSpPr txBox="1"/>
              <p:nvPr/>
            </p:nvSpPr>
            <p:spPr>
              <a:xfrm>
                <a:off x="2118459" y="2523872"/>
                <a:ext cx="1095355" cy="12689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th-TH" b="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04A37E9-BA26-4DB7-8027-AC41CBDEF9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8459" y="2523872"/>
                <a:ext cx="1095355" cy="126893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4394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59D7517-549F-4FA8-A803-0341CC85023C}"/>
                  </a:ext>
                </a:extLst>
              </p:cNvPr>
              <p:cNvSpPr txBox="1"/>
              <p:nvPr/>
            </p:nvSpPr>
            <p:spPr>
              <a:xfrm>
                <a:off x="218745" y="1761534"/>
                <a:ext cx="612654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0" dirty="0"/>
                  <a:t>Subtract 2R1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from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(2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1 −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2)→</m:t>
                    </m:r>
                  </m:oMath>
                </a14:m>
                <a:r>
                  <a:rPr lang="en-US" dirty="0"/>
                  <a:t>R1</a:t>
                </a:r>
                <a:endParaRPr lang="th-TH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59D7517-549F-4FA8-A803-0341CC8502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745" y="1761534"/>
                <a:ext cx="6126549" cy="430887"/>
              </a:xfrm>
              <a:prstGeom prst="rect">
                <a:avLst/>
              </a:prstGeom>
              <a:blipFill>
                <a:blip r:embed="rId2"/>
                <a:stretch>
                  <a:fillRect l="-3582" t="-33803" b="-39437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1C4386DB-0DB0-4BF5-9759-62B4D5F9E6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4966" y="2296327"/>
            <a:ext cx="3838575" cy="17240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0AC5FAB-4A8D-4932-8090-CC602FA9CA4B}"/>
                  </a:ext>
                </a:extLst>
              </p:cNvPr>
              <p:cNvSpPr txBox="1"/>
              <p:nvPr/>
            </p:nvSpPr>
            <p:spPr>
              <a:xfrm>
                <a:off x="277056" y="235048"/>
                <a:ext cx="1839799" cy="11394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th-TH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 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dirty="0"/>
                  <a:t> </a:t>
                </a:r>
                <a:endParaRPr lang="th-TH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0AC5FAB-4A8D-4932-8090-CC602FA9CA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056" y="235048"/>
                <a:ext cx="1839799" cy="113941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8A3D811-93ED-40C3-A658-66CABA568DF0}"/>
                  </a:ext>
                </a:extLst>
              </p:cNvPr>
              <p:cNvSpPr txBox="1"/>
              <p:nvPr/>
            </p:nvSpPr>
            <p:spPr>
              <a:xfrm>
                <a:off x="2038946" y="170286"/>
                <a:ext cx="1095355" cy="12689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th-TH" b="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8A3D811-93ED-40C3-A658-66CABA568D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8946" y="170286"/>
                <a:ext cx="1095355" cy="126893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96C7C15-C390-4D95-A96E-0A577BD428BF}"/>
                  </a:ext>
                </a:extLst>
              </p:cNvPr>
              <p:cNvSpPr txBox="1"/>
              <p:nvPr/>
            </p:nvSpPr>
            <p:spPr>
              <a:xfrm>
                <a:off x="396326" y="2445510"/>
                <a:ext cx="1839799" cy="11394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th-TH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 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dirty="0"/>
                  <a:t> </a:t>
                </a:r>
                <a:endParaRPr lang="th-TH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96C7C15-C390-4D95-A96E-0A577BD428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326" y="2445510"/>
                <a:ext cx="1839799" cy="113941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DE5835A-64D9-4E72-9A96-1C455E20D102}"/>
                  </a:ext>
                </a:extLst>
              </p:cNvPr>
              <p:cNvSpPr txBox="1"/>
              <p:nvPr/>
            </p:nvSpPr>
            <p:spPr>
              <a:xfrm>
                <a:off x="2158216" y="2380748"/>
                <a:ext cx="1095355" cy="12689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th-TH" b="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36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DE5835A-64D9-4E72-9A96-1C455E20D1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8216" y="2380748"/>
                <a:ext cx="1095355" cy="126893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2137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59D7517-549F-4FA8-A803-0341CC85023C}"/>
                  </a:ext>
                </a:extLst>
              </p:cNvPr>
              <p:cNvSpPr txBox="1"/>
              <p:nvPr/>
            </p:nvSpPr>
            <p:spPr>
              <a:xfrm>
                <a:off x="139232" y="1449024"/>
                <a:ext cx="3240072" cy="8094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1,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59D7517-549F-4FA8-A803-0341CC8502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232" y="1449024"/>
                <a:ext cx="3240072" cy="80945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92B6E0E-7B24-4A97-9633-16535C54433D}"/>
                  </a:ext>
                </a:extLst>
              </p:cNvPr>
              <p:cNvSpPr txBox="1"/>
              <p:nvPr/>
            </p:nvSpPr>
            <p:spPr>
              <a:xfrm>
                <a:off x="218745" y="187339"/>
                <a:ext cx="1839799" cy="11394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th-TH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 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dirty="0"/>
                  <a:t> </a:t>
                </a:r>
                <a:endParaRPr lang="th-TH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92B6E0E-7B24-4A97-9633-16535C5443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745" y="187339"/>
                <a:ext cx="1839799" cy="11394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98B7879-1323-4133-8AC8-AA8BF96A35E8}"/>
                  </a:ext>
                </a:extLst>
              </p:cNvPr>
              <p:cNvSpPr txBox="1"/>
              <p:nvPr/>
            </p:nvSpPr>
            <p:spPr>
              <a:xfrm>
                <a:off x="1980635" y="122577"/>
                <a:ext cx="1095355" cy="12689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th-TH" b="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36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98B7879-1323-4133-8AC8-AA8BF96A35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0635" y="122577"/>
                <a:ext cx="1095355" cy="126893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BDB9D04-C647-49A4-89A4-BE01E62788BD}"/>
                  </a:ext>
                </a:extLst>
              </p:cNvPr>
              <p:cNvSpPr txBox="1"/>
              <p:nvPr/>
            </p:nvSpPr>
            <p:spPr>
              <a:xfrm>
                <a:off x="396326" y="2445510"/>
                <a:ext cx="1839799" cy="11394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th-TH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 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dirty="0"/>
                  <a:t> </a:t>
                </a:r>
                <a:endParaRPr lang="th-TH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BDB9D04-C647-49A4-89A4-BE01E62788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326" y="2445510"/>
                <a:ext cx="1839799" cy="113941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FAEA888-46FF-4D02-9604-F3216F333143}"/>
                  </a:ext>
                </a:extLst>
              </p:cNvPr>
              <p:cNvSpPr txBox="1"/>
              <p:nvPr/>
            </p:nvSpPr>
            <p:spPr>
              <a:xfrm>
                <a:off x="2158216" y="2380748"/>
                <a:ext cx="1095355" cy="12689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th-TH" b="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FAEA888-46FF-4D02-9604-F3216F3331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8216" y="2380748"/>
                <a:ext cx="1095355" cy="126893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C329871-4B32-4D87-9EBA-FE7329EB1BD0}"/>
                  </a:ext>
                </a:extLst>
              </p:cNvPr>
              <p:cNvSpPr txBox="1"/>
              <p:nvPr/>
            </p:nvSpPr>
            <p:spPr>
              <a:xfrm>
                <a:off x="321897" y="4106085"/>
                <a:ext cx="4767992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𝒂𝒏𝒅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th-TH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C329871-4B32-4D87-9EBA-FE7329EB1B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897" y="4106085"/>
                <a:ext cx="4767992" cy="430887"/>
              </a:xfrm>
              <a:prstGeom prst="rect">
                <a:avLst/>
              </a:prstGeom>
              <a:blipFill>
                <a:blip r:embed="rId7"/>
                <a:stretch>
                  <a:fillRect t="-5714" b="-17143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D16E00B-0FA0-404B-92A1-9EE97B003C9A}"/>
                  </a:ext>
                </a:extLst>
              </p:cNvPr>
              <p:cNvSpPr txBox="1"/>
              <p:nvPr/>
            </p:nvSpPr>
            <p:spPr>
              <a:xfrm>
                <a:off x="4804036" y="1705451"/>
                <a:ext cx="6000040" cy="17235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1" i="1" dirty="0">
                    <a:solidFill>
                      <a:srgbClr val="002060"/>
                    </a:solidFill>
                  </a:rPr>
                  <a:t>Check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r>
                  <a:rPr lang="en-US" b="0" i="1" dirty="0">
                    <a:latin typeface="Cambria Math" panose="02040503050406030204" pitchFamily="18" charset="0"/>
                  </a:rPr>
                  <a:t> </a:t>
                </a:r>
                <a:r>
                  <a:rPr lang="en-US" b="0" i="1" dirty="0">
                    <a:latin typeface="Cambria Math" panose="02040503050406030204" pitchFamily="18" charset="0"/>
                    <a:sym typeface="Symbol" panose="05050102010706020507" pitchFamily="18" charset="2"/>
                  </a:rPr>
                  <a:t>6 -1 +2 =7</a:t>
                </a:r>
                <a:r>
                  <a:rPr lang="en-US" i="1" dirty="0">
                    <a:latin typeface="Cambria Math" panose="02040503050406030204" pitchFamily="18" charset="0"/>
                    <a:sym typeface="Symbol" panose="05050102010706020507" pitchFamily="18" charset="2"/>
                  </a:rPr>
                  <a:t> 7=7</a:t>
                </a:r>
                <a:r>
                  <a:rPr lang="en-US" b="0" i="1" dirty="0">
                    <a:latin typeface="Cambria Math" panose="02040503050406030204" pitchFamily="18" charset="0"/>
                    <a:sym typeface="Symbol" panose="05050102010706020507" pitchFamily="18" charset="2"/>
                  </a:rPr>
                  <a:t>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  <a:sym typeface="Symbol" panose="05050102010706020507" pitchFamily="18" charset="2"/>
                  </a:rPr>
                  <a:t> 6 +1 -4 = 3 3=3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=9</m:t>
                    </m:r>
                    <m:r>
                      <m:rPr>
                        <m:nor/>
                      </m:rPr>
                      <a:rPr lang="en-US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</m:t>
                    </m:r>
                  </m:oMath>
                </a14:m>
                <a:r>
                  <a:rPr lang="en-US" b="0" i="1" dirty="0">
                    <a:latin typeface="Cambria Math" panose="02040503050406030204" pitchFamily="18" charset="0"/>
                  </a:rPr>
                  <a:t> 2*6 -1 -2 = 9</a:t>
                </a:r>
                <a:r>
                  <a:rPr lang="en-US" i="1" dirty="0">
                    <a:latin typeface="Cambria Math" panose="02040503050406030204" pitchFamily="18" charset="0"/>
                    <a:sym typeface="Symbol" panose="05050102010706020507" pitchFamily="18" charset="2"/>
                  </a:rPr>
                  <a:t> 9 = 9</a:t>
                </a:r>
                <a:endParaRPr 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D16E00B-0FA0-404B-92A1-9EE97B003C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4036" y="1705451"/>
                <a:ext cx="6000040" cy="1723549"/>
              </a:xfrm>
              <a:prstGeom prst="rect">
                <a:avLst/>
              </a:prstGeom>
              <a:blipFill>
                <a:blip r:embed="rId8"/>
                <a:stretch>
                  <a:fillRect l="-3557" t="-6007" r="-2642" b="-11307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6821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1755</TotalTime>
  <Words>298</Words>
  <Application>Microsoft Office PowerPoint</Application>
  <PresentationFormat>Widescreen</PresentationFormat>
  <Paragraphs>68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-apple-system</vt:lpstr>
      <vt:lpstr>Arial</vt:lpstr>
      <vt:lpstr>Calibri</vt:lpstr>
      <vt:lpstr>Calibri Light</vt:lpstr>
      <vt:lpstr>Cambria Math</vt:lpstr>
      <vt:lpstr>Office Theme</vt:lpstr>
      <vt:lpstr>PowerPoint Presentation</vt:lpstr>
      <vt:lpstr>Methods to Solve Solution of Simultaneous Algebraic Equations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Wazir Laghari</dc:creator>
  <cp:lastModifiedBy>Wazir laghari</cp:lastModifiedBy>
  <cp:revision>57</cp:revision>
  <dcterms:created xsi:type="dcterms:W3CDTF">2020-07-24T00:18:58Z</dcterms:created>
  <dcterms:modified xsi:type="dcterms:W3CDTF">2022-10-07T14:12:04Z</dcterms:modified>
</cp:coreProperties>
</file>