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307" r:id="rId3"/>
    <p:sldId id="341" r:id="rId4"/>
    <p:sldId id="340" r:id="rId5"/>
    <p:sldId id="342" r:id="rId6"/>
    <p:sldId id="282" r:id="rId7"/>
    <p:sldId id="343" r:id="rId8"/>
    <p:sldId id="284" r:id="rId9"/>
    <p:sldId id="344" r:id="rId10"/>
    <p:sldId id="283" r:id="rId11"/>
    <p:sldId id="345" r:id="rId12"/>
    <p:sldId id="276" r:id="rId13"/>
    <p:sldId id="346" r:id="rId14"/>
    <p:sldId id="278" r:id="rId15"/>
    <p:sldId id="347" r:id="rId16"/>
    <p:sldId id="280" r:id="rId17"/>
    <p:sldId id="348" r:id="rId18"/>
    <p:sldId id="325" r:id="rId19"/>
    <p:sldId id="349" r:id="rId20"/>
    <p:sldId id="326" r:id="rId21"/>
    <p:sldId id="350" r:id="rId22"/>
    <p:sldId id="332" r:id="rId23"/>
    <p:sldId id="351" r:id="rId24"/>
    <p:sldId id="327" r:id="rId25"/>
    <p:sldId id="352" r:id="rId26"/>
    <p:sldId id="328" r:id="rId27"/>
    <p:sldId id="353" r:id="rId28"/>
    <p:sldId id="330" r:id="rId29"/>
    <p:sldId id="354" r:id="rId30"/>
    <p:sldId id="329" r:id="rId31"/>
    <p:sldId id="355" r:id="rId32"/>
    <p:sldId id="331" r:id="rId33"/>
    <p:sldId id="356" r:id="rId34"/>
    <p:sldId id="334" r:id="rId35"/>
    <p:sldId id="357" r:id="rId36"/>
    <p:sldId id="335" r:id="rId37"/>
    <p:sldId id="358" r:id="rId38"/>
    <p:sldId id="336" r:id="rId39"/>
    <p:sldId id="359" r:id="rId40"/>
    <p:sldId id="337" r:id="rId41"/>
    <p:sldId id="360" r:id="rId42"/>
    <p:sldId id="338" r:id="rId43"/>
    <p:sldId id="361" r:id="rId44"/>
    <p:sldId id="339" r:id="rId45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8:14:04.5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25571-FADE-4AC7-A888-A59954080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CFD5F6-7ADE-4A89-BDE2-13C0197F8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6BDDA-EE8D-4744-95EE-4C3F65BAB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28F1-EB70-4115-9158-B265A2817FDF}" type="datetimeFigureOut">
              <a:rPr lang="th-TH" smtClean="0"/>
              <a:t>08/10/65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66C34-58BC-440D-8F3B-EB9947D4E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07961-2EA6-4A22-8B50-40323E79D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4348-542D-4F21-A80C-48E58DE61D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06686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4FA31-E54C-461D-BDE1-B6A2F4360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9B9FAE-98DC-4C22-836E-6FED5DC64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B7785-2220-4F6B-A97B-00412A0C7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28F1-EB70-4115-9158-B265A2817FDF}" type="datetimeFigureOut">
              <a:rPr lang="th-TH" smtClean="0"/>
              <a:t>08/10/65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2085F-E45F-43A9-82DA-E36FDCAF7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92499-8047-4F8B-ACBA-AAFC869B6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4348-542D-4F21-A80C-48E58DE61D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5437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22EB2C-74A4-44C7-9420-89C01D4D10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25150A-4305-4D92-8EB8-C75B6BB9A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77D36-FD7E-427E-B6C3-E94344A8E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28F1-EB70-4115-9158-B265A2817FDF}" type="datetimeFigureOut">
              <a:rPr lang="th-TH" smtClean="0"/>
              <a:t>08/10/65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4D71E-B471-4A69-8EEA-CB18372AA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17569-6164-4B4B-B496-53163CCC8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4348-542D-4F21-A80C-48E58DE61D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14324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2732A-0139-4BC7-A68C-4C7CBEC64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D3E8C-78A3-40DC-A53B-31005FB73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8AF02-314F-47C3-909D-48E32F6EA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28F1-EB70-4115-9158-B265A2817FDF}" type="datetimeFigureOut">
              <a:rPr lang="th-TH" smtClean="0"/>
              <a:t>08/10/65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C91F4-9C1A-41CB-A345-F79203317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36E98-2860-4C07-813F-B12C9BDA9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4348-542D-4F21-A80C-48E58DE61D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5889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8A18B-C3C6-4756-916B-A63343C66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84691-5620-4F36-8FDA-D1126B9A3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5FDB9-E8F1-4D1E-BA28-4683FA2BB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28F1-EB70-4115-9158-B265A2817FDF}" type="datetimeFigureOut">
              <a:rPr lang="th-TH" smtClean="0"/>
              <a:t>08/10/65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1E198-64FB-42F3-A020-2FEBD1492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8D59A-281A-4B6B-86FC-0BC09C454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4348-542D-4F21-A80C-48E58DE61D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79628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5D5F8-5FEA-4ADC-A278-766CF8065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2AE26-3ED5-474B-B836-C2CDD092F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2254F-70EA-4F83-9632-C57D3C845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7EEDE-48A2-4810-855E-8D63444A3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28F1-EB70-4115-9158-B265A2817FDF}" type="datetimeFigureOut">
              <a:rPr lang="th-TH" smtClean="0"/>
              <a:t>08/10/65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114CB-E340-448D-B14C-E3D548A53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4464F-5DD2-40F2-82F5-D4A2F498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4348-542D-4F21-A80C-48E58DE61D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4151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7DCA2-2EEA-4ABD-965D-E35A5464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37638-3F78-45FD-88B3-D68DC7F50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B5BB62-39F2-4A6D-8560-80ED6F444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EBACE7-B43A-49D9-965C-5381521B33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3F9E5F-3E5B-453C-82C6-7D0F01B956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D91969-605E-4551-8D5D-0861359C1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28F1-EB70-4115-9158-B265A2817FDF}" type="datetimeFigureOut">
              <a:rPr lang="th-TH" smtClean="0"/>
              <a:t>08/10/65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DD39E2-7CA9-413B-A924-A90AC65A7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36C936-E2FC-4E81-9200-F6C102C08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4348-542D-4F21-A80C-48E58DE61D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7381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6A3E9-4AEE-45C7-B816-D5A830BD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D03CB-49DA-4117-8D9C-67A12A893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28F1-EB70-4115-9158-B265A2817FDF}" type="datetimeFigureOut">
              <a:rPr lang="th-TH" smtClean="0"/>
              <a:t>08/10/65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0356AA-FEA5-40AB-B254-796507301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4B0671-8597-42A3-AF20-EBB271D63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4348-542D-4F21-A80C-48E58DE61D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33272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EA4922-1F8B-40A7-81EA-3C5FAE139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28F1-EB70-4115-9158-B265A2817FDF}" type="datetimeFigureOut">
              <a:rPr lang="th-TH" smtClean="0"/>
              <a:t>08/10/65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F45B97-822F-497C-AA1B-4645ABFEB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9F8963-9FB1-4527-BCFF-40ACC622D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4348-542D-4F21-A80C-48E58DE61D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4580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B8779-0CBA-4D51-852E-1A42A114C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C8C9F-2370-4F2D-BFCC-5298B9ED0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311C4-B603-4277-90E3-00A696FEB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00831-AB08-4817-9476-FDCB09431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28F1-EB70-4115-9158-B265A2817FDF}" type="datetimeFigureOut">
              <a:rPr lang="th-TH" smtClean="0"/>
              <a:t>08/10/65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A6483-25DA-4896-8F05-CAA2D844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30E45-F018-46D4-B43E-64696E6F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4348-542D-4F21-A80C-48E58DE61D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61864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4B1E4-7907-40B8-843E-16AC903FE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FE4C5E-61AE-4242-961B-BA931443C5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299A4-35FD-426C-8E4F-D1C9156FE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E6774-411F-4E54-9AAD-30A29736F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28F1-EB70-4115-9158-B265A2817FDF}" type="datetimeFigureOut">
              <a:rPr lang="th-TH" smtClean="0"/>
              <a:t>08/10/65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FFD43-20D6-4CB9-84AD-15D6FFD62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9BC0D-8ECF-4B8E-9EF7-62AEAE245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4348-542D-4F21-A80C-48E58DE61D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63025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C34FC9-26C8-4730-8EEC-46ADDE6EF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1A085-DB64-477A-995A-623CB8962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B7C72-1F2B-47DF-A8F7-D228BF1E20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A28F1-EB70-4115-9158-B265A2817FDF}" type="datetimeFigureOut">
              <a:rPr lang="th-TH" smtClean="0"/>
              <a:t>08/10/65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66AD7-3BF9-4699-9351-712BDDD5A7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C19CE-B4CB-405D-ACC9-6F3D28F731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D4348-542D-4F21-A80C-48E58DE61D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25080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7F906E-4B29-47A7-AEBE-316E9F86B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BBB8-19DC-4F12-B66E-3858C0F4D863}" type="datetime1">
              <a:rPr lang="en-US" smtClean="0"/>
              <a:t>10/8/2022</a:t>
            </a:fld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BC060-1D64-468B-BF77-C7ADB352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1</a:t>
            </a:fld>
            <a:endParaRPr lang="th-T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BD9240-1EF0-4212-99D5-9190788ED676}"/>
              </a:ext>
            </a:extLst>
          </p:cNvPr>
          <p:cNvSpPr/>
          <p:nvPr/>
        </p:nvSpPr>
        <p:spPr>
          <a:xfrm>
            <a:off x="2090765" y="4474706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By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Dr. Wazir Muhammad Laghari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Electrical Engineering Department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BUET, Khuzdar</a:t>
            </a:r>
          </a:p>
          <a:p>
            <a:pPr algn="ctr"/>
            <a:endParaRPr lang="th-TH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B0B6FE-9A03-4850-A315-4D6E8FF0A27A}"/>
              </a:ext>
            </a:extLst>
          </p:cNvPr>
          <p:cNvSpPr/>
          <p:nvPr/>
        </p:nvSpPr>
        <p:spPr>
          <a:xfrm>
            <a:off x="332632" y="253209"/>
            <a:ext cx="1078278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sz="4400" b="1" dirty="0">
                <a:solidFill>
                  <a:schemeClr val="accent6">
                    <a:lumMod val="50000"/>
                  </a:schemeClr>
                </a:solidFill>
                <a:latin typeface="-apple-system"/>
              </a:rPr>
              <a:t>Computational Methods in </a:t>
            </a:r>
          </a:p>
          <a:p>
            <a:pPr algn="ctr" fontAlgn="ctr"/>
            <a:r>
              <a:rPr lang="en-US" sz="4400" b="1" dirty="0">
                <a:solidFill>
                  <a:schemeClr val="accent6">
                    <a:lumMod val="50000"/>
                  </a:schemeClr>
                </a:solidFill>
                <a:latin typeface="-apple-system"/>
              </a:rPr>
              <a:t>Power System Analysis</a:t>
            </a:r>
          </a:p>
          <a:p>
            <a:pPr algn="ctr"/>
            <a:br>
              <a:rPr lang="en-US" sz="4400" b="1" dirty="0">
                <a:solidFill>
                  <a:schemeClr val="accent6">
                    <a:lumMod val="50000"/>
                  </a:schemeClr>
                </a:solidFill>
              </a:rPr>
            </a:br>
            <a:endParaRPr lang="th-TH" sz="4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626DA8-0D2D-4E5C-A592-8A5E58899654}"/>
              </a:ext>
            </a:extLst>
          </p:cNvPr>
          <p:cNvSpPr/>
          <p:nvPr/>
        </p:nvSpPr>
        <p:spPr>
          <a:xfrm>
            <a:off x="1333850" y="1653592"/>
            <a:ext cx="764021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7030A0"/>
                </a:solidFill>
              </a:rPr>
              <a:t>Lecture-10</a:t>
            </a:r>
            <a:br>
              <a:rPr lang="en-US" sz="4800" b="1" dirty="0">
                <a:solidFill>
                  <a:srgbClr val="7030A0"/>
                </a:solidFill>
              </a:rPr>
            </a:br>
            <a:r>
              <a:rPr lang="en-US" sz="4800" b="1" dirty="0">
                <a:solidFill>
                  <a:srgbClr val="7030A0"/>
                </a:solidFill>
              </a:rPr>
              <a:t>Solution of Simultaneous Algebraic Equations And Load Flow Studies</a:t>
            </a:r>
            <a:endParaRPr lang="th-TH" sz="4800" dirty="0">
              <a:solidFill>
                <a:srgbClr val="7030A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9188D0-9CCD-47A4-A1B6-05B30952B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32" y="136525"/>
            <a:ext cx="1301405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28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generator bus? - Quora">
            <a:extLst>
              <a:ext uri="{FF2B5EF4-FFF2-40B4-BE49-F238E27FC236}">
                <a16:creationId xmlns:a16="http://schemas.microsoft.com/office/drawing/2014/main" id="{BD5A5178-F7D7-5F47-E0BC-50A5D7A9C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30" y="267419"/>
            <a:ext cx="5495027" cy="307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troduction">
            <a:extLst>
              <a:ext uri="{FF2B5EF4-FFF2-40B4-BE49-F238E27FC236}">
                <a16:creationId xmlns:a16="http://schemas.microsoft.com/office/drawing/2014/main" id="{033F106A-F5DF-20D3-D8CC-C02E3BD59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696" y="151529"/>
            <a:ext cx="5776753" cy="2712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A28CC7-8A8B-A3A8-D060-78D33E926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9203" y="3445163"/>
            <a:ext cx="6010275" cy="315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500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2779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675A1-523D-48DD-14E1-4D7126DA6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515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JACOBIAN MATRIX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53AB97-7D8F-8AB8-A18D-8A52ACE6803C}"/>
              </a:ext>
            </a:extLst>
          </p:cNvPr>
          <p:cNvSpPr txBox="1"/>
          <p:nvPr/>
        </p:nvSpPr>
        <p:spPr>
          <a:xfrm>
            <a:off x="0" y="750498"/>
            <a:ext cx="11611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Q: Find the Jacobian of the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C653B7-3482-80B2-BDD4-CEAEF338E17F}"/>
                  </a:ext>
                </a:extLst>
              </p:cNvPr>
              <p:cNvSpPr txBox="1"/>
              <p:nvPr/>
            </p:nvSpPr>
            <p:spPr>
              <a:xfrm>
                <a:off x="176841" y="1216325"/>
                <a:ext cx="259981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C653B7-3482-80B2-BDD4-CEAEF338E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41" y="1216325"/>
                <a:ext cx="2599814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D89972-412C-159F-A669-084D72B09478}"/>
                  </a:ext>
                </a:extLst>
              </p:cNvPr>
              <p:cNvSpPr txBox="1"/>
              <p:nvPr/>
            </p:nvSpPr>
            <p:spPr>
              <a:xfrm>
                <a:off x="234351" y="1774167"/>
                <a:ext cx="260654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D89972-412C-159F-A669-084D72B09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51" y="1774167"/>
                <a:ext cx="2606547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9C0EB7-6067-007B-A23B-FB5CBC9C979F}"/>
                  </a:ext>
                </a:extLst>
              </p:cNvPr>
              <p:cNvSpPr txBox="1"/>
              <p:nvPr/>
            </p:nvSpPr>
            <p:spPr>
              <a:xfrm>
                <a:off x="294736" y="2817963"/>
                <a:ext cx="540506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600" dirty="0"/>
                  <a:t>                       (1)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9C0EB7-6067-007B-A23B-FB5CBC9C9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36" y="2817963"/>
                <a:ext cx="5405069" cy="553998"/>
              </a:xfrm>
              <a:prstGeom prst="rect">
                <a:avLst/>
              </a:prstGeom>
              <a:blipFill>
                <a:blip r:embed="rId4"/>
                <a:stretch>
                  <a:fillRect t="-24176" r="-4171" b="-50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22A10A-F3E7-92CD-52AC-D23381D6CB3B}"/>
                  </a:ext>
                </a:extLst>
              </p:cNvPr>
              <p:cNvSpPr txBox="1"/>
              <p:nvPr/>
            </p:nvSpPr>
            <p:spPr>
              <a:xfrm>
                <a:off x="240102" y="3375805"/>
                <a:ext cx="556889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                      (2)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22A10A-F3E7-92CD-52AC-D23381D6C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02" y="3375805"/>
                <a:ext cx="5568897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AEE4732-33D8-83AB-1BE0-20703F056FBB}"/>
              </a:ext>
            </a:extLst>
          </p:cNvPr>
          <p:cNvSpPr txBox="1"/>
          <p:nvPr/>
        </p:nvSpPr>
        <p:spPr>
          <a:xfrm>
            <a:off x="120769" y="2415396"/>
            <a:ext cx="4796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SOLUTION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00EBCE-2E6B-5C32-A51B-35A5AC1E7532}"/>
              </a:ext>
            </a:extLst>
          </p:cNvPr>
          <p:cNvSpPr txBox="1"/>
          <p:nvPr/>
        </p:nvSpPr>
        <p:spPr>
          <a:xfrm>
            <a:off x="77636" y="3994030"/>
            <a:ext cx="8289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Calculate the partial derivative of equation (1) </a:t>
            </a:r>
            <a:r>
              <a:rPr lang="en-US" sz="2400" dirty="0" err="1"/>
              <a:t>w.r.t.u</a:t>
            </a:r>
            <a:r>
              <a:rPr lang="en-US" sz="2400" dirty="0"/>
              <a:t> and </a:t>
            </a:r>
            <a:r>
              <a:rPr lang="en-US" sz="2400" dirty="0" err="1"/>
              <a:t>w.r.t.y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4992CC3-F1B8-BF90-BCFC-D8C2F69525A2}"/>
                  </a:ext>
                </a:extLst>
              </p:cNvPr>
              <p:cNvSpPr txBox="1"/>
              <p:nvPr/>
            </p:nvSpPr>
            <p:spPr>
              <a:xfrm>
                <a:off x="-118613" y="4416667"/>
                <a:ext cx="3068847" cy="9115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4992CC3-F1B8-BF90-BCFC-D8C2F6952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8613" y="4416667"/>
                <a:ext cx="3068847" cy="9115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327560-F1DB-7EED-FD34-565322EDBC51}"/>
                  </a:ext>
                </a:extLst>
              </p:cNvPr>
              <p:cNvSpPr txBox="1"/>
              <p:nvPr/>
            </p:nvSpPr>
            <p:spPr>
              <a:xfrm>
                <a:off x="4303863" y="4465547"/>
                <a:ext cx="2266591" cy="9117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327560-F1DB-7EED-FD34-565322EDB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863" y="4465547"/>
                <a:ext cx="2266591" cy="9117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B0A35788-97A5-736B-9245-2F19A5D9D470}"/>
              </a:ext>
            </a:extLst>
          </p:cNvPr>
          <p:cNvSpPr txBox="1"/>
          <p:nvPr/>
        </p:nvSpPr>
        <p:spPr>
          <a:xfrm>
            <a:off x="109266" y="5397261"/>
            <a:ext cx="8289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Calculate the partial derivative of equation (2) </a:t>
            </a:r>
            <a:r>
              <a:rPr lang="en-US" sz="2400" dirty="0" err="1"/>
              <a:t>w.r.t.u</a:t>
            </a:r>
            <a:r>
              <a:rPr lang="en-US" sz="2400" dirty="0"/>
              <a:t> and </a:t>
            </a:r>
            <a:r>
              <a:rPr lang="en-US" sz="2400" dirty="0" err="1"/>
              <a:t>w.r.t.y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81BA213-D15D-0F6F-F6D5-28C8E713AA47}"/>
                  </a:ext>
                </a:extLst>
              </p:cNvPr>
              <p:cNvSpPr txBox="1"/>
              <p:nvPr/>
            </p:nvSpPr>
            <p:spPr>
              <a:xfrm>
                <a:off x="-86983" y="5868766"/>
                <a:ext cx="3068847" cy="9115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81BA213-D15D-0F6F-F6D5-28C8E713A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6983" y="5868766"/>
                <a:ext cx="3068847" cy="9115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4651937-B38E-8F02-320C-B6BB85296578}"/>
                  </a:ext>
                </a:extLst>
              </p:cNvPr>
              <p:cNvSpPr txBox="1"/>
              <p:nvPr/>
            </p:nvSpPr>
            <p:spPr>
              <a:xfrm>
                <a:off x="5103244" y="5814130"/>
                <a:ext cx="2266591" cy="9117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4651937-B38E-8F02-320C-B6BB85296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244" y="5814130"/>
                <a:ext cx="2266591" cy="91178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FF9F9DC6-C1EF-8039-CFA3-1CEA2F04C7C7}"/>
              </a:ext>
            </a:extLst>
          </p:cNvPr>
          <p:cNvSpPr/>
          <p:nvPr/>
        </p:nvSpPr>
        <p:spPr>
          <a:xfrm>
            <a:off x="6297283" y="1190447"/>
            <a:ext cx="5756695" cy="2432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7D043BB-3550-C948-4200-B558B4890DC6}"/>
                  </a:ext>
                </a:extLst>
              </p:cNvPr>
              <p:cNvSpPr txBox="1"/>
              <p:nvPr/>
            </p:nvSpPr>
            <p:spPr>
              <a:xfrm>
                <a:off x="6409427" y="1608826"/>
                <a:ext cx="5132717" cy="17608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b="0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7D043BB-3550-C948-4200-B558B4890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427" y="1608826"/>
                <a:ext cx="5132717" cy="176080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32DB19F-4632-7880-A66D-AD10578F2526}"/>
                  </a:ext>
                </a:extLst>
              </p:cNvPr>
              <p:cNvSpPr txBox="1"/>
              <p:nvPr/>
            </p:nvSpPr>
            <p:spPr>
              <a:xfrm>
                <a:off x="7832785" y="4487173"/>
                <a:ext cx="4232695" cy="17007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32DB19F-4632-7880-A66D-AD10578F2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2785" y="4487173"/>
                <a:ext cx="4232695" cy="17007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5797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1501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675A1-523D-48DD-14E1-4D7126DA6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707"/>
            <a:ext cx="10515600" cy="57515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JACOBIAN MATRIX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53AB97-7D8F-8AB8-A18D-8A52ACE6803C}"/>
              </a:ext>
            </a:extLst>
          </p:cNvPr>
          <p:cNvSpPr txBox="1"/>
          <p:nvPr/>
        </p:nvSpPr>
        <p:spPr>
          <a:xfrm>
            <a:off x="0" y="474453"/>
            <a:ext cx="11611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Q: Find the Jacobian of the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C653B7-3482-80B2-BDD4-CEAEF338E17F}"/>
                  </a:ext>
                </a:extLst>
              </p:cNvPr>
              <p:cNvSpPr txBox="1"/>
              <p:nvPr/>
            </p:nvSpPr>
            <p:spPr>
              <a:xfrm>
                <a:off x="194095" y="2958861"/>
                <a:ext cx="4078104" cy="9490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(1)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C653B7-3482-80B2-BDD4-CEAEF338E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95" y="2958861"/>
                <a:ext cx="4078104" cy="9490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D89972-412C-159F-A669-084D72B09478}"/>
                  </a:ext>
                </a:extLst>
              </p:cNvPr>
              <p:cNvSpPr txBox="1"/>
              <p:nvPr/>
            </p:nvSpPr>
            <p:spPr>
              <a:xfrm>
                <a:off x="1916502" y="842514"/>
                <a:ext cx="1326261" cy="9496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D89972-412C-159F-A669-084D72B09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502" y="842514"/>
                <a:ext cx="1326261" cy="9496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AEE4732-33D8-83AB-1BE0-20703F056FBB}"/>
              </a:ext>
            </a:extLst>
          </p:cNvPr>
          <p:cNvSpPr txBox="1"/>
          <p:nvPr/>
        </p:nvSpPr>
        <p:spPr>
          <a:xfrm>
            <a:off x="120769" y="2415396"/>
            <a:ext cx="4796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SOLUTION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9F9DC6-C1EF-8039-CFA3-1CEA2F04C7C7}"/>
              </a:ext>
            </a:extLst>
          </p:cNvPr>
          <p:cNvSpPr/>
          <p:nvPr/>
        </p:nvSpPr>
        <p:spPr>
          <a:xfrm>
            <a:off x="5003321" y="2303255"/>
            <a:ext cx="6918385" cy="2855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7D043BB-3550-C948-4200-B558B4890DC6}"/>
                  </a:ext>
                </a:extLst>
              </p:cNvPr>
              <p:cNvSpPr txBox="1"/>
              <p:nvPr/>
            </p:nvSpPr>
            <p:spPr>
              <a:xfrm>
                <a:off x="5089585" y="2514599"/>
                <a:ext cx="6780361" cy="26028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b="0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7D043BB-3550-C948-4200-B558B4890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585" y="2514599"/>
                <a:ext cx="6780361" cy="26028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2892405-4A1E-C0AB-4ABE-F9CC6E013B83}"/>
                  </a:ext>
                </a:extLst>
              </p:cNvPr>
              <p:cNvSpPr txBox="1"/>
              <p:nvPr/>
            </p:nvSpPr>
            <p:spPr>
              <a:xfrm>
                <a:off x="4389408" y="934529"/>
                <a:ext cx="1290994" cy="944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</m:oMath>
                  </m:oMathPara>
                </a14:m>
                <a:endParaRPr 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2892405-4A1E-C0AB-4ABE-F9CC6E013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408" y="934529"/>
                <a:ext cx="1290994" cy="9449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8240D8-2A01-E8F4-AC80-730AF956F62B}"/>
                  </a:ext>
                </a:extLst>
              </p:cNvPr>
              <p:cNvSpPr txBox="1"/>
              <p:nvPr/>
            </p:nvSpPr>
            <p:spPr>
              <a:xfrm>
                <a:off x="208472" y="885646"/>
                <a:ext cx="1240789" cy="9490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8240D8-2A01-E8F4-AC80-730AF956F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72" y="885646"/>
                <a:ext cx="1240789" cy="9490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51438A-5E93-CF04-8E23-9A51731827BC}"/>
                  </a:ext>
                </a:extLst>
              </p:cNvPr>
              <p:cNvSpPr txBox="1"/>
              <p:nvPr/>
            </p:nvSpPr>
            <p:spPr>
              <a:xfrm>
                <a:off x="102079" y="4307457"/>
                <a:ext cx="4365554" cy="9496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(2)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51438A-5E93-CF04-8E23-9A5173182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79" y="4307457"/>
                <a:ext cx="4365554" cy="9496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88F88F-3CDD-64EE-7803-0911C0546E43}"/>
                  </a:ext>
                </a:extLst>
              </p:cNvPr>
              <p:cNvSpPr txBox="1"/>
              <p:nvPr/>
            </p:nvSpPr>
            <p:spPr>
              <a:xfrm>
                <a:off x="64699" y="5572665"/>
                <a:ext cx="4532266" cy="944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(3)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88F88F-3CDD-64EE-7803-0911C0546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99" y="5572665"/>
                <a:ext cx="4532266" cy="94493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0319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8778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675A1-523D-48DD-14E1-4D7126DA6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72" y="0"/>
            <a:ext cx="10515600" cy="575154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rgbClr val="7030A0"/>
                </a:solidFill>
              </a:rPr>
              <a:t>JACOBIAN MATRIX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00EBCE-2E6B-5C32-A51B-35A5AC1E7532}"/>
              </a:ext>
            </a:extLst>
          </p:cNvPr>
          <p:cNvSpPr txBox="1"/>
          <p:nvPr/>
        </p:nvSpPr>
        <p:spPr>
          <a:xfrm>
            <a:off x="94888" y="2898476"/>
            <a:ext cx="10929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Calculate the partial derivative of equation (1) </a:t>
            </a:r>
            <a:r>
              <a:rPr lang="en-US" sz="2400" dirty="0" err="1"/>
              <a:t>w.r.t.u</a:t>
            </a:r>
            <a:r>
              <a:rPr lang="en-US" sz="2400" dirty="0"/>
              <a:t> , </a:t>
            </a:r>
            <a:r>
              <a:rPr lang="en-US" sz="2400" dirty="0" err="1"/>
              <a:t>w.r.t.v</a:t>
            </a:r>
            <a:r>
              <a:rPr lang="en-US" sz="2400" dirty="0"/>
              <a:t>, and </a:t>
            </a:r>
            <a:r>
              <a:rPr lang="en-US" sz="2400" dirty="0" err="1"/>
              <a:t>w.r.t.w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4992CC3-F1B8-BF90-BCFC-D8C2F69525A2}"/>
                  </a:ext>
                </a:extLst>
              </p:cNvPr>
              <p:cNvSpPr txBox="1"/>
              <p:nvPr/>
            </p:nvSpPr>
            <p:spPr>
              <a:xfrm>
                <a:off x="-103515" y="3424630"/>
                <a:ext cx="2208362" cy="6191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4992CC3-F1B8-BF90-BCFC-D8C2F6952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3515" y="3424630"/>
                <a:ext cx="2208362" cy="619144"/>
              </a:xfrm>
              <a:prstGeom prst="rect">
                <a:avLst/>
              </a:prstGeom>
              <a:blipFill>
                <a:blip r:embed="rId2"/>
                <a:stretch>
                  <a:fillRect b="-39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327560-F1DB-7EED-FD34-565322EDBC51}"/>
                  </a:ext>
                </a:extLst>
              </p:cNvPr>
              <p:cNvSpPr txBox="1"/>
              <p:nvPr/>
            </p:nvSpPr>
            <p:spPr>
              <a:xfrm>
                <a:off x="2845999" y="3309608"/>
                <a:ext cx="2266591" cy="6191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327560-F1DB-7EED-FD34-565322EDB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999" y="3309608"/>
                <a:ext cx="2266591" cy="619144"/>
              </a:xfrm>
              <a:prstGeom prst="rect">
                <a:avLst/>
              </a:prstGeom>
              <a:blipFill>
                <a:blip r:embed="rId3"/>
                <a:stretch>
                  <a:fillRect b="-39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1A854A93-C040-C451-6F04-874F9F0EA1E8}"/>
              </a:ext>
            </a:extLst>
          </p:cNvPr>
          <p:cNvSpPr/>
          <p:nvPr/>
        </p:nvSpPr>
        <p:spPr>
          <a:xfrm>
            <a:off x="7065034" y="690116"/>
            <a:ext cx="5046453" cy="2113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2BBAB7-EE09-4E14-8601-94AFDDAA4C03}"/>
                  </a:ext>
                </a:extLst>
              </p:cNvPr>
              <p:cNvSpPr txBox="1"/>
              <p:nvPr/>
            </p:nvSpPr>
            <p:spPr>
              <a:xfrm>
                <a:off x="7341079" y="901460"/>
                <a:ext cx="4718648" cy="17351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2BBAB7-EE09-4E14-8601-94AFDDAA4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079" y="901460"/>
                <a:ext cx="4718648" cy="17351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C8F3FB-ED5F-BD3C-5542-922832497A6A}"/>
                  </a:ext>
                </a:extLst>
              </p:cNvPr>
              <p:cNvSpPr txBox="1"/>
              <p:nvPr/>
            </p:nvSpPr>
            <p:spPr>
              <a:xfrm>
                <a:off x="340744" y="224287"/>
                <a:ext cx="2717603" cy="6326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(1)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C8F3FB-ED5F-BD3C-5542-922832497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44" y="224287"/>
                <a:ext cx="2717603" cy="6326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6B82A9-D4A5-E293-0C9D-CBB0CACC4965}"/>
                  </a:ext>
                </a:extLst>
              </p:cNvPr>
              <p:cNvSpPr txBox="1"/>
              <p:nvPr/>
            </p:nvSpPr>
            <p:spPr>
              <a:xfrm>
                <a:off x="291860" y="1055297"/>
                <a:ext cx="2841419" cy="6331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(2)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6B82A9-D4A5-E293-0C9D-CBB0CACC4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60" y="1055297"/>
                <a:ext cx="2841419" cy="63312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D741E1B-1596-E18A-3E38-62860CD9168E}"/>
                  </a:ext>
                </a:extLst>
              </p:cNvPr>
              <p:cNvSpPr txBox="1"/>
              <p:nvPr/>
            </p:nvSpPr>
            <p:spPr>
              <a:xfrm>
                <a:off x="107831" y="1802921"/>
                <a:ext cx="3020955" cy="630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(3)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D741E1B-1596-E18A-3E38-62860CD91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31" y="1802921"/>
                <a:ext cx="3020955" cy="6300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AFC32AD-4457-0C7B-DA5C-90DFDB80CE15}"/>
                  </a:ext>
                </a:extLst>
              </p:cNvPr>
              <p:cNvSpPr txBox="1"/>
              <p:nvPr/>
            </p:nvSpPr>
            <p:spPr>
              <a:xfrm>
                <a:off x="6371327" y="3392997"/>
                <a:ext cx="2266591" cy="6190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AFC32AD-4457-0C7B-DA5C-90DFDB80C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327" y="3392997"/>
                <a:ext cx="2266591" cy="619080"/>
              </a:xfrm>
              <a:prstGeom prst="rect">
                <a:avLst/>
              </a:prstGeom>
              <a:blipFill>
                <a:blip r:embed="rId8"/>
                <a:stretch>
                  <a:fillRect b="-39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41E2F61C-BAEC-C201-616E-8615E7BC229A}"/>
              </a:ext>
            </a:extLst>
          </p:cNvPr>
          <p:cNvSpPr txBox="1"/>
          <p:nvPr/>
        </p:nvSpPr>
        <p:spPr>
          <a:xfrm>
            <a:off x="0" y="4189563"/>
            <a:ext cx="10929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Calculate the partial derivative of equation (2) </a:t>
            </a:r>
            <a:r>
              <a:rPr lang="en-US" sz="2400" dirty="0" err="1"/>
              <a:t>w.r.t.u</a:t>
            </a:r>
            <a:r>
              <a:rPr lang="en-US" sz="2400" dirty="0"/>
              <a:t> , </a:t>
            </a:r>
            <a:r>
              <a:rPr lang="en-US" sz="2400" dirty="0" err="1"/>
              <a:t>w.r.t.v</a:t>
            </a:r>
            <a:r>
              <a:rPr lang="en-US" sz="2400" dirty="0"/>
              <a:t>, and </a:t>
            </a:r>
            <a:r>
              <a:rPr lang="en-US" sz="2400" dirty="0" err="1"/>
              <a:t>w.r.t.w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3C048B-7F5C-056C-9DD1-768366DF9C17}"/>
                  </a:ext>
                </a:extLst>
              </p:cNvPr>
              <p:cNvSpPr txBox="1"/>
              <p:nvPr/>
            </p:nvSpPr>
            <p:spPr>
              <a:xfrm>
                <a:off x="152402" y="4853739"/>
                <a:ext cx="2208362" cy="6191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3C048B-7F5C-056C-9DD1-768366DF9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2" y="4853739"/>
                <a:ext cx="2208362" cy="619144"/>
              </a:xfrm>
              <a:prstGeom prst="rect">
                <a:avLst/>
              </a:prstGeom>
              <a:blipFill>
                <a:blip r:embed="rId9"/>
                <a:stretch>
                  <a:fillRect b="-39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6FAEB8F-BF92-C504-BFCC-085B071986CA}"/>
                  </a:ext>
                </a:extLst>
              </p:cNvPr>
              <p:cNvSpPr txBox="1"/>
              <p:nvPr/>
            </p:nvSpPr>
            <p:spPr>
              <a:xfrm>
                <a:off x="3101916" y="4738717"/>
                <a:ext cx="2266591" cy="6191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6FAEB8F-BF92-C504-BFCC-085B07198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916" y="4738717"/>
                <a:ext cx="2266591" cy="619144"/>
              </a:xfrm>
              <a:prstGeom prst="rect">
                <a:avLst/>
              </a:prstGeom>
              <a:blipFill>
                <a:blip r:embed="rId10"/>
                <a:stretch>
                  <a:fillRect b="-39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A0AD316-4BE0-165E-0C46-63D1F823BB56}"/>
                  </a:ext>
                </a:extLst>
              </p:cNvPr>
              <p:cNvSpPr txBox="1"/>
              <p:nvPr/>
            </p:nvSpPr>
            <p:spPr>
              <a:xfrm>
                <a:off x="6627244" y="4822106"/>
                <a:ext cx="2266591" cy="6190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A0AD316-4BE0-165E-0C46-63D1F823B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244" y="4822106"/>
                <a:ext cx="2266591" cy="619080"/>
              </a:xfrm>
              <a:prstGeom prst="rect">
                <a:avLst/>
              </a:prstGeom>
              <a:blipFill>
                <a:blip r:embed="rId11"/>
                <a:stretch>
                  <a:fillRect b="-3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893CA93A-B7F3-0168-3C44-9FE8E0A40241}"/>
              </a:ext>
            </a:extLst>
          </p:cNvPr>
          <p:cNvSpPr txBox="1"/>
          <p:nvPr/>
        </p:nvSpPr>
        <p:spPr>
          <a:xfrm>
            <a:off x="92015" y="5454770"/>
            <a:ext cx="10929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Calculate the partial derivative of equation (3) </a:t>
            </a:r>
            <a:r>
              <a:rPr lang="en-US" sz="2400" dirty="0" err="1"/>
              <a:t>w.r.t.u</a:t>
            </a:r>
            <a:r>
              <a:rPr lang="en-US" sz="2400" dirty="0"/>
              <a:t> , </a:t>
            </a:r>
            <a:r>
              <a:rPr lang="en-US" sz="2400" dirty="0" err="1"/>
              <a:t>w.r.t.v</a:t>
            </a:r>
            <a:r>
              <a:rPr lang="en-US" sz="2400" dirty="0"/>
              <a:t>, and </a:t>
            </a:r>
            <a:r>
              <a:rPr lang="en-US" sz="2400" dirty="0" err="1"/>
              <a:t>w.r.t.w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8AD53F8-BC23-C346-20D2-69E9AC91747A}"/>
                  </a:ext>
                </a:extLst>
              </p:cNvPr>
              <p:cNvSpPr txBox="1"/>
              <p:nvPr/>
            </p:nvSpPr>
            <p:spPr>
              <a:xfrm>
                <a:off x="244417" y="6118946"/>
                <a:ext cx="2208362" cy="6191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8AD53F8-BC23-C346-20D2-69E9AC917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17" y="6118946"/>
                <a:ext cx="2208362" cy="619144"/>
              </a:xfrm>
              <a:prstGeom prst="rect">
                <a:avLst/>
              </a:prstGeom>
              <a:blipFill>
                <a:blip r:embed="rId12"/>
                <a:stretch>
                  <a:fillRect b="-39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C01AC0B-B717-D092-EEA3-E696FEB54209}"/>
                  </a:ext>
                </a:extLst>
              </p:cNvPr>
              <p:cNvSpPr txBox="1"/>
              <p:nvPr/>
            </p:nvSpPr>
            <p:spPr>
              <a:xfrm>
                <a:off x="3193931" y="6003924"/>
                <a:ext cx="2266591" cy="6191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C01AC0B-B717-D092-EEA3-E696FEB54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931" y="6003924"/>
                <a:ext cx="2266591" cy="619144"/>
              </a:xfrm>
              <a:prstGeom prst="rect">
                <a:avLst/>
              </a:prstGeom>
              <a:blipFill>
                <a:blip r:embed="rId13"/>
                <a:stretch>
                  <a:fillRect b="-39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4585133-FDF4-CD69-CFCE-4A2415401E7C}"/>
                  </a:ext>
                </a:extLst>
              </p:cNvPr>
              <p:cNvSpPr txBox="1"/>
              <p:nvPr/>
            </p:nvSpPr>
            <p:spPr>
              <a:xfrm>
                <a:off x="6719259" y="6087313"/>
                <a:ext cx="2266591" cy="6190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4585133-FDF4-CD69-CFCE-4A2415401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9259" y="6087313"/>
                <a:ext cx="2266591" cy="619080"/>
              </a:xfrm>
              <a:prstGeom prst="rect">
                <a:avLst/>
              </a:prstGeom>
              <a:blipFill>
                <a:blip r:embed="rId14"/>
                <a:stretch>
                  <a:fillRect b="-39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0DCD64A-2D82-BB2D-B548-2852CC820E29}"/>
                  </a:ext>
                </a:extLst>
              </p:cNvPr>
              <p:cNvSpPr txBox="1"/>
              <p:nvPr/>
            </p:nvSpPr>
            <p:spPr>
              <a:xfrm>
                <a:off x="9397042" y="3185062"/>
                <a:ext cx="2872596" cy="35037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0DCD64A-2D82-BB2D-B548-2852CC820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042" y="3185062"/>
                <a:ext cx="2872596" cy="350378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2841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3140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DB500-735B-4547-B8D8-52EA68D6E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784" y="102732"/>
            <a:ext cx="10515600" cy="54128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Gauss </a:t>
            </a:r>
            <a:r>
              <a:rPr lang="en-US" b="1" dirty="0" err="1">
                <a:solidFill>
                  <a:srgbClr val="C00000"/>
                </a:solidFill>
              </a:rPr>
              <a:t>Seidal</a:t>
            </a:r>
            <a:r>
              <a:rPr lang="en-US" b="1" dirty="0">
                <a:solidFill>
                  <a:srgbClr val="C00000"/>
                </a:solidFill>
              </a:rPr>
              <a:t> Method</a:t>
            </a:r>
            <a:endParaRPr lang="th-TH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70A0CB-0433-4971-BA2E-811EE3554CF9}"/>
                  </a:ext>
                </a:extLst>
              </p:cNvPr>
              <p:cNvSpPr txBox="1"/>
              <p:nvPr/>
            </p:nvSpPr>
            <p:spPr>
              <a:xfrm>
                <a:off x="0" y="507092"/>
                <a:ext cx="11585050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𝑪𝒐𝒏𝒔𝒊𝒅𝒆𝒓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𝒕𝒉𝒆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𝒇𝒐𝒍𝒍𝒐𝒘𝒊𝒏𝒈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𝒔𝒚𝒔𝒕𝒆𝒎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𝒍𝒊𝒏𝒆𝒂𝒓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𝒆𝒒𝒖𝒂𝒕𝒊𝒐𝒏𝒔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𝒖𝒔𝒊𝒏𝒈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𝑮𝒂𝒖𝒔𝒔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𝑺𝒆𝒊𝒅𝒂𝒍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1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𝑴𝒆𝒕𝒉𝒐𝒅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to solve next  iteration</a:t>
                </a:r>
                <a:endParaRPr lang="th-TH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70A0CB-0433-4971-BA2E-811EE3554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7092"/>
                <a:ext cx="11585050" cy="738664"/>
              </a:xfrm>
              <a:prstGeom prst="rect">
                <a:avLst/>
              </a:prstGeom>
              <a:blipFill>
                <a:blip r:embed="rId2"/>
                <a:stretch>
                  <a:fillRect l="-947" b="-2066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137560-CF73-428F-935C-CDDA2FC4AB4D}"/>
                  </a:ext>
                </a:extLst>
              </p:cNvPr>
              <p:cNvSpPr txBox="1"/>
              <p:nvPr/>
            </p:nvSpPr>
            <p:spPr>
              <a:xfrm>
                <a:off x="567958" y="1275240"/>
                <a:ext cx="305468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th-TH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137560-CF73-428F-935C-CDDA2FC4A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58" y="1275240"/>
                <a:ext cx="3054682" cy="430887"/>
              </a:xfrm>
              <a:prstGeom prst="rect">
                <a:avLst/>
              </a:prstGeom>
              <a:blipFill>
                <a:blip r:embed="rId3"/>
                <a:stretch>
                  <a:fillRect l="-2794" t="-5634" r="-3194" b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27160ED-59E4-44D6-8F6A-060452D7899F}"/>
                  </a:ext>
                </a:extLst>
              </p:cNvPr>
              <p:cNvSpPr txBox="1"/>
              <p:nvPr/>
            </p:nvSpPr>
            <p:spPr>
              <a:xfrm>
                <a:off x="77524" y="1839706"/>
                <a:ext cx="471512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+9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27160ED-59E4-44D6-8F6A-060452D78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24" y="1839706"/>
                <a:ext cx="471512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F6A600-CAA1-45E0-B5F9-65AF6A9D98FA}"/>
                  </a:ext>
                </a:extLst>
              </p:cNvPr>
              <p:cNvSpPr txBox="1"/>
              <p:nvPr/>
            </p:nvSpPr>
            <p:spPr>
              <a:xfrm>
                <a:off x="326003" y="2452804"/>
                <a:ext cx="513654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+2.5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+34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th-TH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F6A600-CAA1-45E0-B5F9-65AF6A9D9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03" y="2452804"/>
                <a:ext cx="5136543" cy="523220"/>
              </a:xfrm>
              <a:prstGeom prst="rect">
                <a:avLst/>
              </a:prstGeom>
              <a:blipFill>
                <a:blip r:embed="rId5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9C110E3-E30E-44CD-ADBB-90C472F30756}"/>
                  </a:ext>
                </a:extLst>
              </p:cNvPr>
              <p:cNvSpPr txBox="1"/>
              <p:nvPr/>
            </p:nvSpPr>
            <p:spPr>
              <a:xfrm>
                <a:off x="258679" y="2934290"/>
                <a:ext cx="673734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𝑺𝑶𝑳𝑼𝑻𝑰𝑶𝑵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:</a:t>
                </a:r>
                <a:endParaRPr lang="th-TH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9C110E3-E30E-44CD-ADBB-90C472F30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79" y="2934290"/>
                <a:ext cx="6737344" cy="523220"/>
              </a:xfrm>
              <a:prstGeom prst="rect">
                <a:avLst/>
              </a:prstGeom>
              <a:blipFill>
                <a:blip r:embed="rId6"/>
                <a:stretch>
                  <a:fillRect l="-452" t="-17442" b="-25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65BC856-1476-4145-B175-39EC994D5841}"/>
                  </a:ext>
                </a:extLst>
              </p:cNvPr>
              <p:cNvSpPr txBox="1"/>
              <p:nvPr/>
            </p:nvSpPr>
            <p:spPr>
              <a:xfrm>
                <a:off x="319177" y="5370914"/>
                <a:ext cx="5926348" cy="9130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7−(12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+2.5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−−−(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65BC856-1476-4145-B175-39EC994D5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77" y="5370914"/>
                <a:ext cx="5926348" cy="9130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89D0D9F-F72B-4CA6-A862-64E5C8C62E43}"/>
                  </a:ext>
                </a:extLst>
              </p:cNvPr>
              <p:cNvSpPr txBox="1"/>
              <p:nvPr/>
            </p:nvSpPr>
            <p:spPr>
              <a:xfrm>
                <a:off x="250166" y="4338994"/>
                <a:ext cx="5555411" cy="9130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6−(3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−−−(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89D0D9F-F72B-4CA6-A862-64E5C8C62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66" y="4338994"/>
                <a:ext cx="5555411" cy="91300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2618100-AC54-D4D3-7C97-C5B4DA38D462}"/>
                  </a:ext>
                </a:extLst>
              </p:cNvPr>
              <p:cNvSpPr txBox="1"/>
              <p:nvPr/>
            </p:nvSpPr>
            <p:spPr>
              <a:xfrm>
                <a:off x="198407" y="3577145"/>
                <a:ext cx="5400136" cy="9101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5−(7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+5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−−−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2618100-AC54-D4D3-7C97-C5B4DA38D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07" y="3577145"/>
                <a:ext cx="5400136" cy="9101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272A129-249D-5992-5811-3DA7BCC23F73}"/>
                  </a:ext>
                </a:extLst>
              </p:cNvPr>
              <p:cNvSpPr txBox="1"/>
              <p:nvPr/>
            </p:nvSpPr>
            <p:spPr>
              <a:xfrm>
                <a:off x="5748430" y="2468916"/>
                <a:ext cx="5400136" cy="9101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5−(7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+5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−−−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272A129-249D-5992-5811-3DA7BCC23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430" y="2468916"/>
                <a:ext cx="5400136" cy="9101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4843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37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1BEC9-DC49-412D-B625-49C0C13D3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Methods to Solve Solution of Simultaneous Algebraic Equations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EE661F-D6FC-440A-BE27-4BDA5C27AEEE}"/>
              </a:ext>
            </a:extLst>
          </p:cNvPr>
          <p:cNvSpPr txBox="1"/>
          <p:nvPr/>
        </p:nvSpPr>
        <p:spPr>
          <a:xfrm>
            <a:off x="1542554" y="2104689"/>
            <a:ext cx="9326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Direct Method                                                 Iterative Method</a:t>
            </a:r>
            <a:endParaRPr lang="th-TH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C71DB38-FD84-4074-A151-911A1AD4D2CC}"/>
              </a:ext>
            </a:extLst>
          </p:cNvPr>
          <p:cNvCxnSpPr/>
          <p:nvPr/>
        </p:nvCxnSpPr>
        <p:spPr>
          <a:xfrm>
            <a:off x="2417196" y="2562308"/>
            <a:ext cx="0" cy="65797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B89E58-E856-42AA-9911-7D2427DB2E1F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7434364" y="2490899"/>
            <a:ext cx="1682511" cy="129392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158F0B5B-BF57-4AB4-8299-85E9E3ABB5FF}"/>
              </a:ext>
            </a:extLst>
          </p:cNvPr>
          <p:cNvSpPr/>
          <p:nvPr/>
        </p:nvSpPr>
        <p:spPr>
          <a:xfrm>
            <a:off x="231513" y="4389120"/>
            <a:ext cx="3354517" cy="2468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AutoNum type="arabicPeriod"/>
            </a:pPr>
            <a:r>
              <a:rPr lang="en-US" sz="2000" dirty="0"/>
              <a:t>Gaussian Elimination Method</a:t>
            </a:r>
          </a:p>
          <a:p>
            <a:pPr marL="457200" indent="-457200" algn="ctr">
              <a:buAutoNum type="arabicPeriod"/>
            </a:pPr>
            <a:r>
              <a:rPr lang="en-US" sz="2000" dirty="0"/>
              <a:t>Gauss-Jordan Method</a:t>
            </a:r>
            <a:endParaRPr lang="th-TH" sz="20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C0758E4-F443-46AF-9D6A-C61C5EED7B68}"/>
              </a:ext>
            </a:extLst>
          </p:cNvPr>
          <p:cNvSpPr/>
          <p:nvPr/>
        </p:nvSpPr>
        <p:spPr>
          <a:xfrm>
            <a:off x="3586030" y="4444902"/>
            <a:ext cx="3354517" cy="2468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AutoNum type="arabicPeriod"/>
            </a:pPr>
            <a:r>
              <a:rPr lang="en-US" sz="2000" dirty="0"/>
              <a:t>Crout’s Reduction Method</a:t>
            </a:r>
          </a:p>
          <a:p>
            <a:pPr marL="457200" indent="-457200" algn="ctr">
              <a:buAutoNum type="arabicPeriod"/>
            </a:pPr>
            <a:r>
              <a:rPr lang="en-US" sz="2000" dirty="0"/>
              <a:t>Cholesky’s Reduction Method</a:t>
            </a:r>
            <a:endParaRPr lang="th-TH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79E141-8801-4101-A84F-4DB62E061BB6}"/>
              </a:ext>
            </a:extLst>
          </p:cNvPr>
          <p:cNvSpPr txBox="1"/>
          <p:nvPr/>
        </p:nvSpPr>
        <p:spPr>
          <a:xfrm>
            <a:off x="154308" y="3576399"/>
            <a:ext cx="5764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Elimination                Decomposition     </a:t>
            </a:r>
            <a:endParaRPr lang="th-TH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A9FC0B6-3A0D-43DB-AA22-F6CD7390F0F5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049392" y="4004868"/>
            <a:ext cx="859380" cy="384252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4091DA-AA37-49CF-BCEB-B3DE7828E9C3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261322" y="4052244"/>
            <a:ext cx="1001967" cy="392658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C0CCB28-020E-4C7E-9D1E-6E8DDEBBAA08}"/>
              </a:ext>
            </a:extLst>
          </p:cNvPr>
          <p:cNvSpPr/>
          <p:nvPr/>
        </p:nvSpPr>
        <p:spPr>
          <a:xfrm>
            <a:off x="95407" y="3208227"/>
            <a:ext cx="5604173" cy="801092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63B0E81-8BC0-4BFE-984F-C235C719948F}"/>
              </a:ext>
            </a:extLst>
          </p:cNvPr>
          <p:cNvSpPr/>
          <p:nvPr/>
        </p:nvSpPr>
        <p:spPr>
          <a:xfrm>
            <a:off x="6661069" y="3784819"/>
            <a:ext cx="1546589" cy="1493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Jacobi’s </a:t>
            </a:r>
          </a:p>
          <a:p>
            <a:pPr algn="ctr"/>
            <a:r>
              <a:rPr lang="en-US" sz="2000" dirty="0"/>
              <a:t>Method</a:t>
            </a:r>
            <a:endParaRPr lang="th-TH" sz="20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7C1E2B4-00A5-4B6B-93A6-B0A06E47BFE1}"/>
              </a:ext>
            </a:extLst>
          </p:cNvPr>
          <p:cNvSpPr/>
          <p:nvPr/>
        </p:nvSpPr>
        <p:spPr>
          <a:xfrm>
            <a:off x="8271121" y="3784819"/>
            <a:ext cx="1848398" cy="1493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Gauss-Seidel</a:t>
            </a:r>
          </a:p>
          <a:p>
            <a:pPr algn="ctr"/>
            <a:r>
              <a:rPr lang="en-US" sz="2000" dirty="0"/>
              <a:t>Method</a:t>
            </a:r>
            <a:endParaRPr lang="th-TH" sz="20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3CD0904-A062-4E62-8BFF-2D58D9EF8D36}"/>
              </a:ext>
            </a:extLst>
          </p:cNvPr>
          <p:cNvSpPr/>
          <p:nvPr/>
        </p:nvSpPr>
        <p:spPr>
          <a:xfrm>
            <a:off x="10338517" y="3717563"/>
            <a:ext cx="1853483" cy="1493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Relaxation</a:t>
            </a:r>
          </a:p>
          <a:p>
            <a:pPr algn="ctr"/>
            <a:r>
              <a:rPr lang="en-US" sz="2000" dirty="0"/>
              <a:t>Method</a:t>
            </a:r>
            <a:endParaRPr lang="th-TH" sz="2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4EE768E-A629-41EB-88CF-419CB3CA1AD5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9180338" y="2496710"/>
            <a:ext cx="14982" cy="128810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28AB99B-ADEA-4584-B44C-13F0C2B88DC7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9195320" y="2496710"/>
            <a:ext cx="2069939" cy="122085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279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DB500-735B-4547-B8D8-52EA68D6E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784" y="102732"/>
            <a:ext cx="10515600" cy="54128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Gauss </a:t>
            </a:r>
            <a:r>
              <a:rPr lang="en-US" b="1" dirty="0" err="1">
                <a:solidFill>
                  <a:srgbClr val="C00000"/>
                </a:solidFill>
              </a:rPr>
              <a:t>Seidal</a:t>
            </a:r>
            <a:r>
              <a:rPr lang="en-US" b="1" dirty="0">
                <a:solidFill>
                  <a:srgbClr val="C00000"/>
                </a:solidFill>
              </a:rPr>
              <a:t> Method</a:t>
            </a:r>
            <a:endParaRPr lang="th-TH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20041C7-9ACB-C27B-F0E0-4C54601A7A37}"/>
                  </a:ext>
                </a:extLst>
              </p:cNvPr>
              <p:cNvSpPr txBox="1"/>
              <p:nvPr/>
            </p:nvSpPr>
            <p:spPr>
              <a:xfrm>
                <a:off x="0" y="680125"/>
                <a:ext cx="834174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First Iteration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𝐼𝑛𝑖𝑡𝑖𝑎𝑙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𝑔𝑢𝑒𝑠𝑠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th-TH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20041C7-9ACB-C27B-F0E0-4C54601A7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80125"/>
                <a:ext cx="8341743" cy="523220"/>
              </a:xfrm>
              <a:prstGeom prst="rect">
                <a:avLst/>
              </a:prstGeom>
              <a:blipFill>
                <a:blip r:embed="rId2"/>
                <a:stretch>
                  <a:fillRect l="-1462" t="-20000" b="-2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03D4C6-DA8D-F1A9-1560-0CD861D2807D}"/>
                  </a:ext>
                </a:extLst>
              </p:cNvPr>
              <p:cNvSpPr txBox="1"/>
              <p:nvPr/>
            </p:nvSpPr>
            <p:spPr>
              <a:xfrm>
                <a:off x="0" y="2072255"/>
                <a:ext cx="7856738" cy="9130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6−(3∗5+2∗0)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03D4C6-DA8D-F1A9-1560-0CD861D28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72255"/>
                <a:ext cx="7856738" cy="9130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C59C0D9-DF6B-B440-8A33-7C8C6A449997}"/>
                  </a:ext>
                </a:extLst>
              </p:cNvPr>
              <p:cNvSpPr txBox="1"/>
              <p:nvPr/>
            </p:nvSpPr>
            <p:spPr>
              <a:xfrm>
                <a:off x="69012" y="2976809"/>
                <a:ext cx="10193574" cy="9130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7−(12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+2.5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7−(12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+2.5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=−1.485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C59C0D9-DF6B-B440-8A33-7C8C6A449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12" y="2976809"/>
                <a:ext cx="10193574" cy="9130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E83042-B7CF-4E77-A4AC-D69C6E253217}"/>
                  </a:ext>
                </a:extLst>
              </p:cNvPr>
              <p:cNvSpPr txBox="1"/>
              <p:nvPr/>
            </p:nvSpPr>
            <p:spPr>
              <a:xfrm>
                <a:off x="0" y="1443544"/>
                <a:ext cx="775908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=5−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m:rPr>
                          <m:nor/>
                        </m:rP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=5 −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7∗0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5∗0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E83042-B7CF-4E77-A4AC-D69C6E253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43544"/>
                <a:ext cx="775908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CFD859-12E0-7E1E-9B92-A75099971903}"/>
                  </a:ext>
                </a:extLst>
              </p:cNvPr>
              <p:cNvSpPr txBox="1"/>
              <p:nvPr/>
            </p:nvSpPr>
            <p:spPr>
              <a:xfrm>
                <a:off x="0" y="3963914"/>
                <a:ext cx="95666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Second Iteration Put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=−1,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=1.485</m:t>
                    </m:r>
                  </m:oMath>
                </a14:m>
                <a:endParaRPr lang="th-TH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CFD859-12E0-7E1E-9B92-A75099971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63914"/>
                <a:ext cx="9566694" cy="523220"/>
              </a:xfrm>
              <a:prstGeom prst="rect">
                <a:avLst/>
              </a:prstGeom>
              <a:blipFill>
                <a:blip r:embed="rId6"/>
                <a:stretch>
                  <a:fillRect l="-1275" t="-18605" b="-24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76E1C4-334B-7905-7CA5-533F1B9C0716}"/>
                  </a:ext>
                </a:extLst>
              </p:cNvPr>
              <p:cNvSpPr txBox="1"/>
              <p:nvPr/>
            </p:nvSpPr>
            <p:spPr>
              <a:xfrm>
                <a:off x="62144" y="4456145"/>
                <a:ext cx="1036024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=5−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m:rPr>
                          <m:nor/>
                        </m:rP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=5 −7∗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−5∗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1.485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=4.575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76E1C4-334B-7905-7CA5-533F1B9C0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4" y="4456145"/>
                <a:ext cx="1036024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36DDB79-CC26-77B4-671E-6DEA8ED58BDC}"/>
                  </a:ext>
                </a:extLst>
              </p:cNvPr>
              <p:cNvSpPr txBox="1"/>
              <p:nvPr/>
            </p:nvSpPr>
            <p:spPr>
              <a:xfrm>
                <a:off x="8132477" y="1891036"/>
                <a:ext cx="3970747" cy="6785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7−(12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+2.5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−−−(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36DDB79-CC26-77B4-671E-6DEA8ED58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2477" y="1891036"/>
                <a:ext cx="3970747" cy="67858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34862AA-D0BE-7669-BBBD-1B151F34A695}"/>
                  </a:ext>
                </a:extLst>
              </p:cNvPr>
              <p:cNvSpPr txBox="1"/>
              <p:nvPr/>
            </p:nvSpPr>
            <p:spPr>
              <a:xfrm>
                <a:off x="8131528" y="1143199"/>
                <a:ext cx="3888838" cy="6785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6−(3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−−−(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34862AA-D0BE-7669-BBBD-1B151F34A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1528" y="1143199"/>
                <a:ext cx="3888838" cy="6785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F5F29F5-A97B-9B1F-5A8C-56C851071728}"/>
                  </a:ext>
                </a:extLst>
              </p:cNvPr>
              <p:cNvSpPr txBox="1"/>
              <p:nvPr/>
            </p:nvSpPr>
            <p:spPr>
              <a:xfrm>
                <a:off x="8260281" y="550027"/>
                <a:ext cx="382518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5−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m:rPr>
                          <m:nor/>
                        </m:rPr>
                        <a:rPr lang="en-US" sz="2000" dirty="0"/>
                        <m:t>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)−−−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F5F29F5-A97B-9B1F-5A8C-56C851071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0281" y="550027"/>
                <a:ext cx="3825187" cy="400110"/>
              </a:xfrm>
              <a:prstGeom prst="rect">
                <a:avLst/>
              </a:prstGeom>
              <a:blipFill>
                <a:blip r:embed="rId10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12B0F07-F6FB-B781-656B-7CBCEE5811A1}"/>
                  </a:ext>
                </a:extLst>
              </p:cNvPr>
              <p:cNvSpPr txBox="1"/>
              <p:nvPr/>
            </p:nvSpPr>
            <p:spPr>
              <a:xfrm>
                <a:off x="99133" y="5136531"/>
                <a:ext cx="10607337" cy="9130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6−(3∗4.575+2∗1.485)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=−1.188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12B0F07-F6FB-B781-656B-7CBCEE581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33" y="5136531"/>
                <a:ext cx="10607337" cy="91300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69C2801-8778-DC8A-8993-A1D760036712}"/>
                  </a:ext>
                </a:extLst>
              </p:cNvPr>
              <p:cNvSpPr txBox="1"/>
              <p:nvPr/>
            </p:nvSpPr>
            <p:spPr>
              <a:xfrm>
                <a:off x="-1" y="5944993"/>
                <a:ext cx="10981679" cy="7957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7−(12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+2.5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7−(12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∗4.575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+2.5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(−1.188)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=−1.321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69C2801-8778-DC8A-8993-A1D760036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5944993"/>
                <a:ext cx="10981679" cy="79579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6009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8806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5E7F7-6BE3-B5BA-6230-BBF2D6563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Buses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6BDEA-CD6E-660C-3AB6-6E6B957EC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Slack Bus or Reference Bus only Voltage and Angle specified</a:t>
            </a:r>
          </a:p>
          <a:p>
            <a:r>
              <a:rPr lang="en-US" dirty="0"/>
              <a:t>Generator Bus (PV Bus) P and V is Specified.</a:t>
            </a:r>
          </a:p>
          <a:p>
            <a:r>
              <a:rPr lang="en-US" dirty="0"/>
              <a:t>Load Bus (PQ Bus) P and Q is Specified. </a:t>
            </a:r>
          </a:p>
        </p:txBody>
      </p:sp>
    </p:spTree>
    <p:extLst>
      <p:ext uri="{BB962C8B-B14F-4D97-AF65-F5344CB8AC3E}">
        <p14:creationId xmlns:p14="http://schemas.microsoft.com/office/powerpoint/2010/main" val="3035988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98354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6A6ABA3-42F8-D7D5-1D71-C6270C6FE50C}"/>
                  </a:ext>
                </a:extLst>
              </p:cNvPr>
              <p:cNvSpPr txBox="1"/>
              <p:nvPr/>
            </p:nvSpPr>
            <p:spPr>
              <a:xfrm>
                <a:off x="383876" y="116457"/>
                <a:ext cx="114307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𝐼𝑍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6A6ABA3-42F8-D7D5-1D71-C6270C6FE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76" y="116457"/>
                <a:ext cx="1143070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2CC5C7-2855-E4AE-D73F-0DE0F46FB766}"/>
                  </a:ext>
                </a:extLst>
              </p:cNvPr>
              <p:cNvSpPr txBox="1"/>
              <p:nvPr/>
            </p:nvSpPr>
            <p:spPr>
              <a:xfrm>
                <a:off x="199845" y="639791"/>
                <a:ext cx="1851982" cy="803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2CC5C7-2855-E4AE-D73F-0DE0F46FB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45" y="639791"/>
                <a:ext cx="1851982" cy="8038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685023-1CAA-C61B-C9CF-00E61F1B9509}"/>
                  </a:ext>
                </a:extLst>
              </p:cNvPr>
              <p:cNvSpPr txBox="1"/>
              <p:nvPr/>
            </p:nvSpPr>
            <p:spPr>
              <a:xfrm>
                <a:off x="120770" y="1143000"/>
                <a:ext cx="10619117" cy="11762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+. . .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𝑘𝑛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           (1)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685023-1CAA-C61B-C9CF-00E61F1B9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70" y="1143000"/>
                <a:ext cx="10619117" cy="11762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What is Active, Reactive, Apparent and Complex Power?">
            <a:extLst>
              <a:ext uri="{FF2B5EF4-FFF2-40B4-BE49-F238E27FC236}">
                <a16:creationId xmlns:a16="http://schemas.microsoft.com/office/drawing/2014/main" id="{F07F32DE-138D-8A75-C1A5-A79AC8CD7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9932" y="2380891"/>
            <a:ext cx="3059593" cy="227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65D04B-39E2-14DE-BDCA-D2C704F74A63}"/>
                  </a:ext>
                </a:extLst>
              </p:cNvPr>
              <p:cNvSpPr txBox="1"/>
              <p:nvPr/>
            </p:nvSpPr>
            <p:spPr>
              <a:xfrm>
                <a:off x="211347" y="2393830"/>
                <a:ext cx="262732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𝑉𝐼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65D04B-39E2-14DE-BDCA-D2C704F74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47" y="2393830"/>
                <a:ext cx="2627322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B09052-9BCA-F697-901E-742B8D1EBF9D}"/>
                  </a:ext>
                </a:extLst>
              </p:cNvPr>
              <p:cNvSpPr txBox="1"/>
              <p:nvPr/>
            </p:nvSpPr>
            <p:spPr>
              <a:xfrm>
                <a:off x="165339" y="2908539"/>
                <a:ext cx="29415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B09052-9BCA-F697-901E-742B8D1EB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39" y="2908539"/>
                <a:ext cx="2941574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092E20-75FB-B561-F760-1977C3B76495}"/>
                  </a:ext>
                </a:extLst>
              </p:cNvPr>
              <p:cNvSpPr txBox="1"/>
              <p:nvPr/>
            </p:nvSpPr>
            <p:spPr>
              <a:xfrm>
                <a:off x="127958" y="3440502"/>
                <a:ext cx="349044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092E20-75FB-B561-F760-1977C3B76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58" y="3440502"/>
                <a:ext cx="3490443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F88A67-86EC-186F-C782-2EC4C15B4840}"/>
                  </a:ext>
                </a:extLst>
              </p:cNvPr>
              <p:cNvSpPr txBox="1"/>
              <p:nvPr/>
            </p:nvSpPr>
            <p:spPr>
              <a:xfrm>
                <a:off x="211346" y="4101860"/>
                <a:ext cx="2324739" cy="9165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F88A67-86EC-186F-C782-2EC4C15B48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46" y="4101860"/>
                <a:ext cx="2324739" cy="9165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36CB13-2B3C-5C47-AD4F-0C04A51F01DB}"/>
                  </a:ext>
                </a:extLst>
              </p:cNvPr>
              <p:cNvSpPr txBox="1"/>
              <p:nvPr/>
            </p:nvSpPr>
            <p:spPr>
              <a:xfrm>
                <a:off x="311987" y="5203165"/>
                <a:ext cx="10331546" cy="6936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                                            (4)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36CB13-2B3C-5C47-AD4F-0C04A51F0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87" y="5203165"/>
                <a:ext cx="10331546" cy="69365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4269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4908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36CB13-2B3C-5C47-AD4F-0C04A51F01DB}"/>
                  </a:ext>
                </a:extLst>
              </p:cNvPr>
              <p:cNvSpPr txBox="1"/>
              <p:nvPr/>
            </p:nvSpPr>
            <p:spPr>
              <a:xfrm>
                <a:off x="6659592" y="734682"/>
                <a:ext cx="5434642" cy="3963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den>
                    </m:f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𝑗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                                  (4)</m:t>
                    </m:r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36CB13-2B3C-5C47-AD4F-0C04A51F0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592" y="734682"/>
                <a:ext cx="5434642" cy="396391"/>
              </a:xfrm>
              <a:prstGeom prst="rect">
                <a:avLst/>
              </a:prstGeom>
              <a:blipFill>
                <a:blip r:embed="rId2"/>
                <a:stretch>
                  <a:fillRect l="-1233" r="-336" b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0E5EAE4-06B5-55C3-46B1-67D7192A30E8}"/>
              </a:ext>
            </a:extLst>
          </p:cNvPr>
          <p:cNvSpPr txBox="1"/>
          <p:nvPr/>
        </p:nvSpPr>
        <p:spPr>
          <a:xfrm>
            <a:off x="181154" y="224287"/>
            <a:ext cx="11671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Equation (1) and (4)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3D65BD-DD88-A225-1B2A-A84955821C58}"/>
                  </a:ext>
                </a:extLst>
              </p:cNvPr>
              <p:cNvSpPr txBox="1"/>
              <p:nvPr/>
            </p:nvSpPr>
            <p:spPr>
              <a:xfrm>
                <a:off x="6469811" y="237227"/>
                <a:ext cx="5555411" cy="5881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+. . .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                  (1)</m:t>
                          </m:r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3D65BD-DD88-A225-1B2A-A84955821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9811" y="237227"/>
                <a:ext cx="5555411" cy="588174"/>
              </a:xfrm>
              <a:prstGeom prst="rect">
                <a:avLst/>
              </a:prstGeom>
              <a:blipFill>
                <a:blip r:embed="rId3"/>
                <a:stretch>
                  <a:fillRect b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0E15C4F-C517-CD91-879A-1E8B8FEE3588}"/>
                  </a:ext>
                </a:extLst>
              </p:cNvPr>
              <p:cNvSpPr txBox="1"/>
              <p:nvPr/>
            </p:nvSpPr>
            <p:spPr>
              <a:xfrm>
                <a:off x="-129397" y="924522"/>
                <a:ext cx="7134045" cy="9976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+. . .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0E15C4F-C517-CD91-879A-1E8B8FEE3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9397" y="924522"/>
                <a:ext cx="7134045" cy="9976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2A9D9EE-B328-9B2E-DAB6-524A6B4E70F2}"/>
                  </a:ext>
                </a:extLst>
              </p:cNvPr>
              <p:cNvSpPr txBox="1"/>
              <p:nvPr/>
            </p:nvSpPr>
            <p:spPr>
              <a:xfrm>
                <a:off x="204158" y="1922311"/>
                <a:ext cx="7352582" cy="9976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 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2A9D9EE-B328-9B2E-DAB6-524A6B4E7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58" y="1922311"/>
                <a:ext cx="7352582" cy="9976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3082E3A-D053-3245-DF7E-B21F2111022C}"/>
                  </a:ext>
                </a:extLst>
              </p:cNvPr>
              <p:cNvSpPr txBox="1"/>
              <p:nvPr/>
            </p:nvSpPr>
            <p:spPr>
              <a:xfrm>
                <a:off x="158150" y="2790704"/>
                <a:ext cx="6602084" cy="10099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3082E3A-D053-3245-DF7E-B21F21110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50" y="2790704"/>
                <a:ext cx="6602084" cy="100995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B69E2BB-BB71-1710-7B1A-A9143054770C}"/>
                  </a:ext>
                </a:extLst>
              </p:cNvPr>
              <p:cNvSpPr txBox="1"/>
              <p:nvPr/>
            </p:nvSpPr>
            <p:spPr>
              <a:xfrm>
                <a:off x="120769" y="4055911"/>
                <a:ext cx="6602084" cy="10099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+…)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B69E2BB-BB71-1710-7B1A-A91430547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69" y="4055911"/>
                <a:ext cx="6602084" cy="10099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639AA7B-D57F-E658-4638-12E5D0304F78}"/>
                  </a:ext>
                </a:extLst>
              </p:cNvPr>
              <p:cNvSpPr txBox="1"/>
              <p:nvPr/>
            </p:nvSpPr>
            <p:spPr>
              <a:xfrm>
                <a:off x="-80514" y="5183095"/>
                <a:ext cx="6015488" cy="15220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eqAr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639AA7B-D57F-E658-4638-12E5D0304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0514" y="5183095"/>
                <a:ext cx="6015488" cy="15220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8515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851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639AA7B-D57F-E658-4638-12E5D0304F78}"/>
                  </a:ext>
                </a:extLst>
              </p:cNvPr>
              <p:cNvSpPr txBox="1"/>
              <p:nvPr/>
            </p:nvSpPr>
            <p:spPr>
              <a:xfrm>
                <a:off x="212784" y="171148"/>
                <a:ext cx="4704273" cy="1317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𝑘𝑘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eqAr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639AA7B-D57F-E658-4638-12E5D0304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84" y="171148"/>
                <a:ext cx="4704273" cy="13179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2C171F9-549A-8FCC-8423-6E10E5DA48DC}"/>
                  </a:ext>
                </a:extLst>
              </p:cNvPr>
              <p:cNvSpPr txBox="1"/>
              <p:nvPr/>
            </p:nvSpPr>
            <p:spPr>
              <a:xfrm>
                <a:off x="189781" y="1436354"/>
                <a:ext cx="5727940" cy="15220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𝑘𝑘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eqAr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2C171F9-549A-8FCC-8423-6E10E5DA4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81" y="1436354"/>
                <a:ext cx="5727940" cy="15220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FE55BEE4-A2B9-4666-AB4D-0214C2D32B4A}"/>
              </a:ext>
            </a:extLst>
          </p:cNvPr>
          <p:cNvSpPr txBox="1"/>
          <p:nvPr/>
        </p:nvSpPr>
        <p:spPr>
          <a:xfrm>
            <a:off x="189781" y="2984739"/>
            <a:ext cx="7461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Suppose we want equation At Bus 2, k =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F45AF9-906C-C30D-D4F3-CF57FBD10773}"/>
                  </a:ext>
                </a:extLst>
              </p:cNvPr>
              <p:cNvSpPr txBox="1"/>
              <p:nvPr/>
            </p:nvSpPr>
            <p:spPr>
              <a:xfrm>
                <a:off x="74762" y="3641841"/>
                <a:ext cx="7516483" cy="10511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 . . . 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F45AF9-906C-C30D-D4F3-CF57FBD10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2" y="3641841"/>
                <a:ext cx="7516483" cy="10511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87A0626-5430-4792-4E09-2D9D7FF547AD}"/>
              </a:ext>
            </a:extLst>
          </p:cNvPr>
          <p:cNvSpPr txBox="1"/>
          <p:nvPr/>
        </p:nvSpPr>
        <p:spPr>
          <a:xfrm>
            <a:off x="126520" y="4689894"/>
            <a:ext cx="7461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Similarly, we want equation At Bus 3, k =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5B586B-C63A-8394-EC75-5D1384B261E2}"/>
                  </a:ext>
                </a:extLst>
              </p:cNvPr>
              <p:cNvSpPr txBox="1"/>
              <p:nvPr/>
            </p:nvSpPr>
            <p:spPr>
              <a:xfrm>
                <a:off x="97766" y="5493645"/>
                <a:ext cx="7516483" cy="10511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 . . . 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5B586B-C63A-8394-EC75-5D1384B26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6" y="5493645"/>
                <a:ext cx="7516483" cy="10511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66352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955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6B1327F-2558-6C4C-7BC9-EFD10FA226D3}"/>
                  </a:ext>
                </a:extLst>
              </p14:cNvPr>
              <p14:cNvContentPartPr/>
              <p14:nvPr/>
            </p14:nvContentPartPr>
            <p14:xfrm>
              <a:off x="1543938" y="2950057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6B1327F-2558-6C4C-7BC9-EFD10FA226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34938" y="294141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52956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639AA7B-D57F-E658-4638-12E5D0304F78}"/>
                  </a:ext>
                </a:extLst>
              </p:cNvPr>
              <p:cNvSpPr txBox="1"/>
              <p:nvPr/>
            </p:nvSpPr>
            <p:spPr>
              <a:xfrm>
                <a:off x="-158152" y="404061"/>
                <a:ext cx="6015488" cy="15220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eqAr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639AA7B-D57F-E658-4638-12E5D0304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8152" y="404061"/>
                <a:ext cx="6015488" cy="15220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2C171F9-549A-8FCC-8423-6E10E5DA48DC}"/>
                  </a:ext>
                </a:extLst>
              </p:cNvPr>
              <p:cNvSpPr txBox="1"/>
              <p:nvPr/>
            </p:nvSpPr>
            <p:spPr>
              <a:xfrm>
                <a:off x="6133380" y="789374"/>
                <a:ext cx="5727940" cy="15220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𝑘𝑘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eqAr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2C171F9-549A-8FCC-8423-6E10E5DA4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380" y="789374"/>
                <a:ext cx="5727940" cy="15220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E2ED3A-EDBE-D79C-C5DC-D68ADBBF5E67}"/>
                  </a:ext>
                </a:extLst>
              </p:cNvPr>
              <p:cNvSpPr txBox="1"/>
              <p:nvPr/>
            </p:nvSpPr>
            <p:spPr>
              <a:xfrm>
                <a:off x="-89141" y="2865465"/>
                <a:ext cx="8827699" cy="10511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 …−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E2ED3A-EDBE-D79C-C5DC-D68ADBBF5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9141" y="2865465"/>
                <a:ext cx="8827699" cy="10511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78CF28-7ED2-9F44-8F69-B802F8799792}"/>
                  </a:ext>
                </a:extLst>
              </p:cNvPr>
              <p:cNvSpPr txBox="1"/>
              <p:nvPr/>
            </p:nvSpPr>
            <p:spPr>
              <a:xfrm>
                <a:off x="118614" y="2106341"/>
                <a:ext cx="61722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𝐿𝑒𝑡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3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𝑏𝑢𝑠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𝑠𝑦𝑠𝑡𝑒𝑚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78CF28-7ED2-9F44-8F69-B802F8799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14" y="2106341"/>
                <a:ext cx="61722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45F294-E586-F874-5353-B0AE8FBCEDAD}"/>
                  </a:ext>
                </a:extLst>
              </p:cNvPr>
              <p:cNvSpPr txBox="1"/>
              <p:nvPr/>
            </p:nvSpPr>
            <p:spPr>
              <a:xfrm>
                <a:off x="-230039" y="4225563"/>
                <a:ext cx="8827699" cy="10511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 …−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45F294-E586-F874-5353-B0AE8FBCE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0039" y="4225563"/>
                <a:ext cx="8827699" cy="10511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71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05543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26E68B-7EDB-E036-CD03-139331EDD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23" y="177021"/>
            <a:ext cx="7236664" cy="42197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889AE6-96AD-0C77-281F-55BF8BFA1ED4}"/>
              </a:ext>
            </a:extLst>
          </p:cNvPr>
          <p:cNvSpPr txBox="1"/>
          <p:nvPr/>
        </p:nvSpPr>
        <p:spPr>
          <a:xfrm>
            <a:off x="362310" y="5046453"/>
            <a:ext cx="11524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Iterative method is used to solve non-linear equations and it will start with guess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E271B3-39B3-B1C4-CFE6-389034888293}"/>
              </a:ext>
            </a:extLst>
          </p:cNvPr>
          <p:cNvSpPr txBox="1"/>
          <p:nvPr/>
        </p:nvSpPr>
        <p:spPr>
          <a:xfrm>
            <a:off x="198409" y="5719313"/>
            <a:ext cx="11887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we apply Iterative method for one iteration and find the voltages of four buses 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, V</a:t>
            </a:r>
            <a:r>
              <a:rPr lang="en-US" baseline="-25000" dirty="0"/>
              <a:t>3</a:t>
            </a:r>
            <a:r>
              <a:rPr lang="en-US" dirty="0"/>
              <a:t>, V</a:t>
            </a:r>
            <a:r>
              <a:rPr lang="en-US" baseline="-25000" dirty="0"/>
              <a:t>4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D39C1F-2A2B-F642-6718-4A7D6B4D8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7367" y="1088635"/>
            <a:ext cx="3619500" cy="25241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FEED8D-5B3C-5155-48F8-84281A453261}"/>
              </a:ext>
            </a:extLst>
          </p:cNvPr>
          <p:cNvSpPr txBox="1"/>
          <p:nvPr/>
        </p:nvSpPr>
        <p:spPr>
          <a:xfrm>
            <a:off x="5753818" y="483079"/>
            <a:ext cx="4770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Impedances =  R + </a:t>
            </a:r>
            <a:r>
              <a:rPr lang="en-US" dirty="0" err="1"/>
              <a:t>jX</a:t>
            </a:r>
            <a:endParaRPr lang="en-US" dirty="0"/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68B1286F-E8D0-E0BF-030F-65F2AEF85C8B}"/>
              </a:ext>
            </a:extLst>
          </p:cNvPr>
          <p:cNvCxnSpPr>
            <a:endCxn id="10" idx="1"/>
          </p:cNvCxnSpPr>
          <p:nvPr/>
        </p:nvCxnSpPr>
        <p:spPr>
          <a:xfrm flipV="1">
            <a:off x="4106174" y="744689"/>
            <a:ext cx="1647644" cy="868451"/>
          </a:xfrm>
          <a:prstGeom prst="curved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026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9663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541A3C-B6B7-603B-16F3-0BC87D6EA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69" y="394480"/>
            <a:ext cx="7813646" cy="25988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47459C-E473-B2A5-4D7E-2FD282B5035D}"/>
                  </a:ext>
                </a:extLst>
              </p:cNvPr>
              <p:cNvSpPr txBox="1"/>
              <p:nvPr/>
            </p:nvSpPr>
            <p:spPr>
              <a:xfrm>
                <a:off x="496018" y="3782684"/>
                <a:ext cx="4637616" cy="661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0.05+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0.15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47459C-E473-B2A5-4D7E-2FD282B50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18" y="3782684"/>
                <a:ext cx="4637616" cy="6617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58A5659-070D-9B28-8359-DF4B228EF5AF}"/>
                  </a:ext>
                </a:extLst>
              </p:cNvPr>
              <p:cNvSpPr txBox="1"/>
              <p:nvPr/>
            </p:nvSpPr>
            <p:spPr>
              <a:xfrm>
                <a:off x="544901" y="4780473"/>
                <a:ext cx="4637616" cy="663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0.10+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0.30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58A5659-070D-9B28-8359-DF4B228EF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01" y="4780473"/>
                <a:ext cx="4637616" cy="6637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1341829-4AB9-4AFA-0D2F-CD046EE25408}"/>
                  </a:ext>
                </a:extLst>
              </p:cNvPr>
              <p:cNvSpPr txBox="1"/>
              <p:nvPr/>
            </p:nvSpPr>
            <p:spPr>
              <a:xfrm>
                <a:off x="542025" y="5821394"/>
                <a:ext cx="4789901" cy="661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0.20+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0.40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1341829-4AB9-4AFA-0D2F-CD046EE25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025" y="5821394"/>
                <a:ext cx="4789901" cy="6617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A994E0A-B7B9-E853-9FC9-FBF21697BC0A}"/>
                  </a:ext>
                </a:extLst>
              </p:cNvPr>
              <p:cNvSpPr txBox="1"/>
              <p:nvPr/>
            </p:nvSpPr>
            <p:spPr>
              <a:xfrm>
                <a:off x="6638025" y="3860323"/>
                <a:ext cx="4798173" cy="661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24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0.10+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0.30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A994E0A-B7B9-E853-9FC9-FBF21697B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025" y="3860323"/>
                <a:ext cx="4798173" cy="6617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E993DF-584D-7306-8233-02E497CF0B0A}"/>
                  </a:ext>
                </a:extLst>
              </p:cNvPr>
              <p:cNvSpPr txBox="1"/>
              <p:nvPr/>
            </p:nvSpPr>
            <p:spPr>
              <a:xfrm>
                <a:off x="6577640" y="4981756"/>
                <a:ext cx="4645887" cy="663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34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0.05+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0.15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E993DF-584D-7306-8233-02E497CF0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640" y="4981756"/>
                <a:ext cx="4645887" cy="6637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0446CB50-5B59-8FE1-0825-62D339762E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08830" y="607713"/>
            <a:ext cx="3929512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2733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8280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392AFD-E2C7-52E6-C109-FAF690569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724" y="1971584"/>
            <a:ext cx="7030529" cy="46017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BFE7B2-9AB1-EB69-9E90-06C685145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13" y="236777"/>
            <a:ext cx="3929512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5719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22700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C0EF30-7FE7-1507-963B-63D4541B5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48" y="402590"/>
            <a:ext cx="10619118" cy="453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415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0251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D9B90-4741-B38D-EF4E-33E868C7A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790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solidFill>
                  <a:srgbClr val="7030A0"/>
                </a:solidFill>
              </a:rPr>
              <a:t>CLASSIFICATION OF BUSES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4668F-CC5B-CC72-0FE9-20C0E1216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109" y="1195896"/>
            <a:ext cx="1179087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C00000"/>
                </a:solidFill>
              </a:rPr>
              <a:t>Q: How many variables find on each bus?</a:t>
            </a:r>
          </a:p>
          <a:p>
            <a:pPr marL="0" indent="0">
              <a:buNone/>
            </a:pPr>
            <a:r>
              <a:rPr lang="en-US" sz="3600" dirty="0"/>
              <a:t>Ans: Four parameters we can find on each bus such as Voltage (V), Active Power (P), Reactive Power (Q) and Angle (</a:t>
            </a:r>
            <a:r>
              <a:rPr lang="en-US" sz="3600" dirty="0">
                <a:sym typeface="Symbol" panose="05050102010706020507" pitchFamily="18" charset="2"/>
              </a:rPr>
              <a:t>).</a:t>
            </a:r>
          </a:p>
          <a:p>
            <a:pPr marL="0" indent="0">
              <a:buNone/>
            </a:pPr>
            <a:endParaRPr lang="en-US" sz="36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C00000"/>
                </a:solidFill>
              </a:rPr>
              <a:t>Q: How many variables find on 10 buses?</a:t>
            </a:r>
          </a:p>
          <a:p>
            <a:pPr marL="0" indent="0">
              <a:buNone/>
            </a:pPr>
            <a:r>
              <a:rPr lang="en-US" sz="3600" dirty="0"/>
              <a:t>Ans: We find 10*4 = 40 variables, if n bus system than we find 4n variables.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62522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20F365-AC3A-D1D9-270F-1CC1D08EC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20" y="353683"/>
            <a:ext cx="10982325" cy="587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4905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87549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C2D6D5-C937-9E3E-8FE5-D8089434B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261937"/>
            <a:ext cx="11534775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591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32371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E93C5C-13C0-12D0-A909-8367BB341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21" y="340654"/>
            <a:ext cx="10728205" cy="599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61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8379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D2980-31D7-83CF-8389-4DACA01BB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4539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SLACK 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54872-8F4A-ECAA-5E4A-EF8FBF111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098" y="9457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Slack Bus is also called as Reference Bus or Swing Bus.</a:t>
            </a:r>
          </a:p>
          <a:p>
            <a:pPr marL="0" indent="0">
              <a:buNone/>
            </a:pPr>
            <a:r>
              <a:rPr lang="en-US" dirty="0"/>
              <a:t>In Slack Bus Known quantity is V and Angle and Unknown quantity is P and Q.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DA93A5-5321-7F31-419B-DA23D06DA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3939" y="1988959"/>
            <a:ext cx="4017214" cy="22897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F0992D-0586-64F0-5126-0393FD0DE4CE}"/>
              </a:ext>
            </a:extLst>
          </p:cNvPr>
          <p:cNvSpPr txBox="1"/>
          <p:nvPr/>
        </p:nvSpPr>
        <p:spPr>
          <a:xfrm>
            <a:off x="71168" y="3830930"/>
            <a:ext cx="76322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Q: Why Slack Bus is called as a Reference Bus?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185C55-6396-4A2E-C6AC-265DD34212D0}"/>
              </a:ext>
            </a:extLst>
          </p:cNvPr>
          <p:cNvSpPr txBox="1"/>
          <p:nvPr/>
        </p:nvSpPr>
        <p:spPr>
          <a:xfrm>
            <a:off x="142335" y="4391647"/>
            <a:ext cx="1186563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Ans:  Suppose you want to take any n-bus system or 3-bus system. So any one-bus take as a reference to compare other buses. In a reference bus we take as a zero angle to compare other buses.</a:t>
            </a:r>
          </a:p>
          <a:p>
            <a:pPr algn="just"/>
            <a:r>
              <a:rPr lang="en-US" sz="2800" dirty="0"/>
              <a:t>Bus:1 = 1&lt;0</a:t>
            </a:r>
            <a:r>
              <a:rPr lang="en-US" sz="2800" baseline="30000" dirty="0"/>
              <a:t>0</a:t>
            </a:r>
            <a:r>
              <a:rPr lang="en-US" sz="2800" dirty="0"/>
              <a:t> means we have two quantity known voltage and angle.</a:t>
            </a:r>
          </a:p>
        </p:txBody>
      </p:sp>
    </p:spTree>
    <p:extLst>
      <p:ext uri="{BB962C8B-B14F-4D97-AF65-F5344CB8AC3E}">
        <p14:creationId xmlns:p14="http://schemas.microsoft.com/office/powerpoint/2010/main" val="3052099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4348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E6307A-6F4B-A4C2-5BA5-E82BE4404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42" y="724619"/>
            <a:ext cx="5310816" cy="234351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7EE5438-1487-0203-3886-77B1DF583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4539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SLACK BUS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B78EBE-72C7-A61F-C4FA-AFB57FDF3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382" y="748146"/>
            <a:ext cx="6065568" cy="3556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0B60FA-857E-7C5C-5DB8-EB0A6CBA3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110" y="3444725"/>
            <a:ext cx="547687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6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8785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2010</TotalTime>
  <Words>1123</Words>
  <Application>Microsoft Office PowerPoint</Application>
  <PresentationFormat>Widescreen</PresentationFormat>
  <Paragraphs>141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-apple-system</vt:lpstr>
      <vt:lpstr>Arial</vt:lpstr>
      <vt:lpstr>Calibri</vt:lpstr>
      <vt:lpstr>Calibri Light</vt:lpstr>
      <vt:lpstr>Cambria Math</vt:lpstr>
      <vt:lpstr>Office Theme</vt:lpstr>
      <vt:lpstr>PowerPoint Presentation</vt:lpstr>
      <vt:lpstr>Methods to Solve Solution of Simultaneous Algebraic Equations</vt:lpstr>
      <vt:lpstr>PowerPoint Presentation</vt:lpstr>
      <vt:lpstr>CLASSIFICATION OF BUSES</vt:lpstr>
      <vt:lpstr>PowerPoint Presentation</vt:lpstr>
      <vt:lpstr>SLACK BUS</vt:lpstr>
      <vt:lpstr>PowerPoint Presentation</vt:lpstr>
      <vt:lpstr>SLACK BUS</vt:lpstr>
      <vt:lpstr>PowerPoint Presentation</vt:lpstr>
      <vt:lpstr>PowerPoint Presentation</vt:lpstr>
      <vt:lpstr>PowerPoint Presentation</vt:lpstr>
      <vt:lpstr>JACOBIAN MATRIX</vt:lpstr>
      <vt:lpstr>PowerPoint Presentation</vt:lpstr>
      <vt:lpstr>JACOBIAN MATRIX</vt:lpstr>
      <vt:lpstr>PowerPoint Presentation</vt:lpstr>
      <vt:lpstr>JACOBIAN MATRIX</vt:lpstr>
      <vt:lpstr>PowerPoint Presentation</vt:lpstr>
      <vt:lpstr>Gauss Seidal Method</vt:lpstr>
      <vt:lpstr>PowerPoint Presentation</vt:lpstr>
      <vt:lpstr>Gauss Seidal Method</vt:lpstr>
      <vt:lpstr>PowerPoint Presentation</vt:lpstr>
      <vt:lpstr>Three Buses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Wazir Laghari</dc:creator>
  <cp:lastModifiedBy>Wazir laghari</cp:lastModifiedBy>
  <cp:revision>58</cp:revision>
  <dcterms:created xsi:type="dcterms:W3CDTF">2020-07-24T00:18:58Z</dcterms:created>
  <dcterms:modified xsi:type="dcterms:W3CDTF">2022-10-08T08:25:29Z</dcterms:modified>
</cp:coreProperties>
</file>