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17" r:id="rId3"/>
    <p:sldId id="318" r:id="rId4"/>
    <p:sldId id="320" r:id="rId5"/>
    <p:sldId id="321" r:id="rId6"/>
    <p:sldId id="322" r:id="rId7"/>
    <p:sldId id="324" r:id="rId8"/>
    <p:sldId id="325" r:id="rId9"/>
    <p:sldId id="326" r:id="rId10"/>
    <p:sldId id="327" r:id="rId11"/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DC2-E535-5F72-466E-0C4F71B1C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3DEA-A0FA-93D7-CB31-9F5FD151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87D9-1205-8EEA-2215-80D22473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70B6-A688-E6DA-E3B5-11973A85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50EE-499F-48CB-C60B-92601EE9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B4D-06F9-3574-688B-B590A170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AB2C-7F66-5930-CF3C-66598882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9DF8-2E30-6507-24F1-C701498B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F882-833C-8A5D-1A4A-956616F0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1646-ED8E-B387-318A-FC536976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3889-4158-B6BD-CD74-459772F48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2407-C118-B000-51EC-20897A17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928E-56C4-3BD7-11F8-AE50912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1464-DD79-7BEF-99E7-33262526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B41A-8B8F-AEAB-F083-F02CD2E4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C201-D91C-1F7A-A1F4-876EDF56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B85F-6377-C0E0-02B5-8B9E09EB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90BB-FD10-257F-0B44-C94F8F7D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FF06-DCA8-0FCD-43C2-C5878913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8080-0531-6FF2-ACB7-EE189638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A75-44A6-FAAF-850C-9287401D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B8E7-859D-7671-1E70-3688E1BA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612A-CA43-6B84-79CA-573F2AAB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299D-2635-7FCA-F210-B52FC1BA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10E2-44C9-5CBD-DA09-CB53A35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6386-568E-C713-1814-04FAE15F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76B7-7586-6DE2-4E13-C78F4C8A8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43FD-0AC0-2694-7232-1E34E4B1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FD8F-01DD-9CAD-8639-17F68F31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8EC7-039F-F403-F85B-B2B37ED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55DE-5A77-9BA8-C10D-38A4FE91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B729-1BA2-0FBF-E876-3DDAE94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AB2B-4BE0-68A6-8040-03257871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63733-A6DC-0591-CE93-D39DD14A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4500-C47C-D485-5896-445BE87E0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D8C7-CED0-AA46-38C4-0EBFEF38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A314C-CCBC-F402-E433-C62ABEF6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BF988-E542-1AF3-9521-C067C73F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AD10D-D296-7514-24D5-EC1EB556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DD1-6E59-60F5-365B-7E231B4B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F51E1-65E5-AC84-7859-48A9416C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991A-657B-3335-34DD-4B2B05B1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2CFFA-78DB-9C5C-8CD0-FF24AC4D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B3E5A-BD12-E629-30FB-D931A1EE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3463F-F06B-5830-AD53-DC5281B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00C6-9EFA-F332-1B7A-A05BEE53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B028-AA0F-AC9C-20BD-D9ADCD22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B2A9-3410-95EA-4C26-A1DA92F9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381A-00CF-2BB5-1515-E122A9AB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606C-2287-8426-2270-CA933457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D06A-A2A4-7B30-73A9-7DCA2067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B4C3-6B2F-BBBF-8673-D3ADC3E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3E70-76BA-614E-1742-AAEB5120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9D08D-6FCD-7305-FD7E-7B604890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BA9F9-344A-AB6A-99EA-D12A65F2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0328E-D165-74AD-55F3-BF0226D3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C066-F7D4-9B3D-C62F-FE7F11EF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1D1E-2BA1-EDF7-92BB-A7E654C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DB484-A2D7-EBDD-68AC-E56E84E7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6505-BA2F-0422-E08C-0AE38D3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55AC-F171-99BA-F6F7-84E3D9151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A522-8378-4913-85C7-320E144D349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89760-1285-F568-16EF-76C6493BA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D11B-BF58-AF4D-330B-04AB47640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33BC-7C5C-4381-BEB4-F7C1401E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6.png"/><Relationship Id="rId7" Type="http://schemas.openxmlformats.org/officeDocument/2006/relationships/image" Target="../media/image161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73.png"/><Relationship Id="rId4" Type="http://schemas.openxmlformats.org/officeDocument/2006/relationships/image" Target="../media/image166.png"/><Relationship Id="rId9" Type="http://schemas.openxmlformats.org/officeDocument/2006/relationships/image" Target="../media/image1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D702-4D93-1A28-1C79-38CB48B3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152106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SEQUENCE NETWORKS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C8384A-9835-8626-70C6-90CBFA01567B}"/>
              </a:ext>
            </a:extLst>
          </p:cNvPr>
          <p:cNvSpPr txBox="1">
            <a:spLocks/>
          </p:cNvSpPr>
          <p:nvPr/>
        </p:nvSpPr>
        <p:spPr>
          <a:xfrm>
            <a:off x="843951" y="38300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7030A0"/>
                </a:solidFill>
              </a:rPr>
              <a:t>Chapter -10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Power System Analysis by 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Hadi</a:t>
            </a:r>
            <a:r>
              <a:rPr lang="en-US" b="1" dirty="0">
                <a:solidFill>
                  <a:srgbClr val="7030A0"/>
                </a:solidFill>
              </a:rPr>
              <a:t> Saadat</a:t>
            </a:r>
          </a:p>
        </p:txBody>
      </p:sp>
    </p:spTree>
    <p:extLst>
      <p:ext uri="{BB962C8B-B14F-4D97-AF65-F5344CB8AC3E}">
        <p14:creationId xmlns:p14="http://schemas.microsoft.com/office/powerpoint/2010/main" val="243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63C784-B3AF-19EA-E52B-692CF844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17585"/>
            <a:ext cx="11953875" cy="61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EEA-C5CA-DF97-821D-ECDEDD4C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16" y="104446"/>
            <a:ext cx="11936083" cy="775448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solidFill>
                  <a:srgbClr val="002060"/>
                </a:solidFill>
                <a:effectLst/>
                <a:latin typeface="YouTube Sans"/>
              </a:rPr>
              <a:t>Sequence Network of Three Phase 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EB885-D8C4-6192-E423-85556026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0113" y="1607300"/>
            <a:ext cx="4538483" cy="2731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1864E-EB22-8A43-B353-5FEF1E76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15747" y="1595887"/>
            <a:ext cx="5066940" cy="27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EEA-C5CA-DF97-821D-ECDEDD4C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16" y="104446"/>
            <a:ext cx="11936083" cy="775448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solidFill>
                  <a:srgbClr val="002060"/>
                </a:solidFill>
                <a:effectLst/>
                <a:latin typeface="YouTube Sans"/>
              </a:rPr>
              <a:t>Sequence Network of Three Phase 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1864E-EB22-8A43-B353-5FEF1E76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52" y="750498"/>
            <a:ext cx="5066940" cy="2777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8FD52-E29E-A046-E613-00C000358EC9}"/>
              </a:ext>
            </a:extLst>
          </p:cNvPr>
          <p:cNvSpPr txBox="1"/>
          <p:nvPr/>
        </p:nvSpPr>
        <p:spPr>
          <a:xfrm>
            <a:off x="6228272" y="1181819"/>
            <a:ext cx="553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positive sequence Neutral Current is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178A5-D9CD-2217-8491-E94DB4E036D6}"/>
              </a:ext>
            </a:extLst>
          </p:cNvPr>
          <p:cNvSpPr txBox="1"/>
          <p:nvPr/>
        </p:nvSpPr>
        <p:spPr>
          <a:xfrm>
            <a:off x="5727940" y="1759789"/>
            <a:ext cx="44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draw per phase equivalent circuit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C0D43A7-EDC0-3127-6E8D-DC23A4B30B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3374" y="3269412"/>
            <a:ext cx="2061713" cy="149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AE7B95-DC89-BB3C-8BCF-DA68BB94F4C4}"/>
              </a:ext>
            </a:extLst>
          </p:cNvPr>
          <p:cNvSpPr txBox="1"/>
          <p:nvPr/>
        </p:nvSpPr>
        <p:spPr>
          <a:xfrm>
            <a:off x="5995358" y="2337758"/>
            <a:ext cx="248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due to opposite polarity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8F86F9-6049-51E5-614D-A8532260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2" y="3679884"/>
            <a:ext cx="5217001" cy="2808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AE92B4-EB71-A6B1-1719-FF2B4B70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53" y="3360437"/>
            <a:ext cx="5290779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98F6B-B169-5928-6066-E38B38AC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6" y="1259456"/>
            <a:ext cx="7934865" cy="4608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B5FAC-3202-2EE2-E640-FE45967A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17" y="569343"/>
            <a:ext cx="14478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53CF2-560D-4E7F-8528-DAB0EAB55795}"/>
              </a:ext>
            </a:extLst>
          </p:cNvPr>
          <p:cNvSpPr txBox="1"/>
          <p:nvPr/>
        </p:nvSpPr>
        <p:spPr>
          <a:xfrm>
            <a:off x="10550106" y="1173192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Per-phase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174C7-1860-CCEC-E00C-A225EC1D1703}"/>
              </a:ext>
            </a:extLst>
          </p:cNvPr>
          <p:cNvSpPr txBox="1"/>
          <p:nvPr/>
        </p:nvSpPr>
        <p:spPr>
          <a:xfrm>
            <a:off x="8324490" y="2958860"/>
            <a:ext cx="379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current is same, in this value of current is different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A287F5-D990-C95B-D628-C72B30B16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52" y="4483938"/>
            <a:ext cx="1343025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367E65-A3C5-C96C-4713-13A65EAB3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284" y="3796610"/>
            <a:ext cx="2257425" cy="290512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E91262E-BBBC-3FD4-60DF-935EE7953E7B}"/>
              </a:ext>
            </a:extLst>
          </p:cNvPr>
          <p:cNvSpPr txBox="1">
            <a:spLocks/>
          </p:cNvSpPr>
          <p:nvPr/>
        </p:nvSpPr>
        <p:spPr>
          <a:xfrm>
            <a:off x="255916" y="104446"/>
            <a:ext cx="11936083" cy="77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002060"/>
                </a:solidFill>
                <a:latin typeface="YouTube Sans"/>
              </a:rPr>
              <a:t>Sequence Network of Three Phase Load</a:t>
            </a:r>
            <a:endParaRPr lang="en-US" sz="5400" b="1" dirty="0">
              <a:solidFill>
                <a:srgbClr val="002060"/>
              </a:solidFill>
              <a:latin typeface="YouTube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D9510-B60B-245B-3D1F-3DEA2FDF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419" y="5857336"/>
            <a:ext cx="1495425" cy="940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3BD29-CDA4-1970-FBE9-BA70F0E102C9}"/>
              </a:ext>
            </a:extLst>
          </p:cNvPr>
          <p:cNvSpPr txBox="1"/>
          <p:nvPr/>
        </p:nvSpPr>
        <p:spPr>
          <a:xfrm>
            <a:off x="4848045" y="5943599"/>
            <a:ext cx="399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impedances of Delta Load, first we convert Delta into Star than use this notations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A19A9-0EFD-7D83-5568-44E53B48B786}"/>
              </a:ext>
            </a:extLst>
          </p:cNvPr>
          <p:cNvSpPr txBox="1"/>
          <p:nvPr/>
        </p:nvSpPr>
        <p:spPr>
          <a:xfrm>
            <a:off x="454325" y="6190891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impedances of Star Load </a:t>
            </a:r>
          </a:p>
        </p:txBody>
      </p:sp>
    </p:spTree>
    <p:extLst>
      <p:ext uri="{BB962C8B-B14F-4D97-AF65-F5344CB8AC3E}">
        <p14:creationId xmlns:p14="http://schemas.microsoft.com/office/powerpoint/2010/main" val="206942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E91262E-BBBC-3FD4-60DF-935EE7953E7B}"/>
              </a:ext>
            </a:extLst>
          </p:cNvPr>
          <p:cNvSpPr txBox="1">
            <a:spLocks/>
          </p:cNvSpPr>
          <p:nvPr/>
        </p:nvSpPr>
        <p:spPr>
          <a:xfrm>
            <a:off x="255916" y="104446"/>
            <a:ext cx="11936083" cy="77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2060"/>
                </a:solidFill>
                <a:latin typeface="YouTube Sans"/>
              </a:rPr>
              <a:t>Sequence Network of Alternator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98DF9-4B1F-226E-DA63-CCC71F0A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937314"/>
            <a:ext cx="6003985" cy="500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B67B1-5162-EA9E-E340-7EA3F937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05" y="923267"/>
            <a:ext cx="4337380" cy="2496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3B4767-61F7-D3C8-061A-4936BF54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717" y="4546121"/>
            <a:ext cx="2363727" cy="2174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58E260-08A4-F20C-88CC-271F10AC791A}"/>
              </a:ext>
            </a:extLst>
          </p:cNvPr>
          <p:cNvSpPr txBox="1"/>
          <p:nvPr/>
        </p:nvSpPr>
        <p:spPr>
          <a:xfrm>
            <a:off x="6409426" y="3821502"/>
            <a:ext cx="347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and zero sequences EMF is not available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2BCA93-0F7C-88F8-CE33-CEE172CEA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423" y="4580626"/>
            <a:ext cx="3152775" cy="21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84D8B-4C5C-8C1B-B0D7-0090B196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933450"/>
            <a:ext cx="6200775" cy="4991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71D115-7E3C-D289-A218-B5FF0184C7AD}"/>
              </a:ext>
            </a:extLst>
          </p:cNvPr>
          <p:cNvSpPr txBox="1">
            <a:spLocks/>
          </p:cNvSpPr>
          <p:nvPr/>
        </p:nvSpPr>
        <p:spPr>
          <a:xfrm>
            <a:off x="255916" y="104446"/>
            <a:ext cx="11936083" cy="77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2060"/>
                </a:solidFill>
                <a:latin typeface="YouTube Sans"/>
              </a:rPr>
              <a:t>Sequence Network of Transmission Line</a:t>
            </a:r>
          </a:p>
        </p:txBody>
      </p:sp>
    </p:spTree>
    <p:extLst>
      <p:ext uri="{BB962C8B-B14F-4D97-AF65-F5344CB8AC3E}">
        <p14:creationId xmlns:p14="http://schemas.microsoft.com/office/powerpoint/2010/main" val="35613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BA389-DF3B-A923-D7C3-542F5351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9" y="252682"/>
            <a:ext cx="11482617" cy="34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DFAA4-B2D2-D6D3-B66E-D78D9965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6" y="390974"/>
            <a:ext cx="9579568" cy="5785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CA6FC-E598-F93F-7068-97DB0BFF9276}"/>
              </a:ext>
            </a:extLst>
          </p:cNvPr>
          <p:cNvSpPr txBox="1"/>
          <p:nvPr/>
        </p:nvSpPr>
        <p:spPr>
          <a:xfrm>
            <a:off x="10136036" y="448574"/>
            <a:ext cx="188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Mutual Induction or mutual coupling  such as Transformer or Transmission Line cases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33495C1-8208-23C9-4CEB-84A0EA72C7E7}"/>
              </a:ext>
            </a:extLst>
          </p:cNvPr>
          <p:cNvCxnSpPr/>
          <p:nvPr/>
        </p:nvCxnSpPr>
        <p:spPr>
          <a:xfrm flipV="1">
            <a:off x="6918385" y="923026"/>
            <a:ext cx="3027872" cy="983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C52902-E24A-6AEA-BB2F-E67E5E527680}"/>
              </a:ext>
            </a:extLst>
          </p:cNvPr>
          <p:cNvSpPr txBox="1"/>
          <p:nvPr/>
        </p:nvSpPr>
        <p:spPr>
          <a:xfrm>
            <a:off x="120771" y="1725284"/>
            <a:ext cx="240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So we take voltage with a reference in this case we used ground as a reference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B14283-2571-CFFA-0725-F2F6FD847AD8}"/>
              </a:ext>
            </a:extLst>
          </p:cNvPr>
          <p:cNvCxnSpPr>
            <a:cxnSpLocks/>
          </p:cNvCxnSpPr>
          <p:nvPr/>
        </p:nvCxnSpPr>
        <p:spPr>
          <a:xfrm flipV="1">
            <a:off x="2950234" y="992038"/>
            <a:ext cx="5753819" cy="690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1B7D19-6108-A34A-72CA-56AE0280C67E}"/>
              </a:ext>
            </a:extLst>
          </p:cNvPr>
          <p:cNvCxnSpPr>
            <a:cxnSpLocks/>
          </p:cNvCxnSpPr>
          <p:nvPr/>
        </p:nvCxnSpPr>
        <p:spPr>
          <a:xfrm>
            <a:off x="8695426" y="983411"/>
            <a:ext cx="0" cy="25361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366BC7-E919-6BCD-448C-9E13703BBDCC}"/>
              </a:ext>
            </a:extLst>
          </p:cNvPr>
          <p:cNvCxnSpPr/>
          <p:nvPr/>
        </p:nvCxnSpPr>
        <p:spPr>
          <a:xfrm flipH="1">
            <a:off x="3200400" y="3485072"/>
            <a:ext cx="551227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E3A95D-8662-F176-05A6-89BCCE0053CD}"/>
              </a:ext>
            </a:extLst>
          </p:cNvPr>
          <p:cNvCxnSpPr/>
          <p:nvPr/>
        </p:nvCxnSpPr>
        <p:spPr>
          <a:xfrm flipV="1">
            <a:off x="3226279" y="1828800"/>
            <a:ext cx="0" cy="167352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1A442C-8926-F79E-9BBF-33E12A4FD98D}"/>
              </a:ext>
            </a:extLst>
          </p:cNvPr>
          <p:cNvCxnSpPr/>
          <p:nvPr/>
        </p:nvCxnSpPr>
        <p:spPr>
          <a:xfrm rot="10800000" flipV="1">
            <a:off x="5365630" y="3467819"/>
            <a:ext cx="2536166" cy="14147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6E50A0D-48A8-A6BE-2957-682D4F4FAA19}"/>
              </a:ext>
            </a:extLst>
          </p:cNvPr>
          <p:cNvCxnSpPr/>
          <p:nvPr/>
        </p:nvCxnSpPr>
        <p:spPr>
          <a:xfrm>
            <a:off x="6349042" y="1354347"/>
            <a:ext cx="4347713" cy="33988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9ED901-67A6-D1AF-FE80-D02363E06661}"/>
              </a:ext>
            </a:extLst>
          </p:cNvPr>
          <p:cNvSpPr txBox="1"/>
          <p:nvPr/>
        </p:nvSpPr>
        <p:spPr>
          <a:xfrm>
            <a:off x="10705382" y="425282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Self impedance coupling</a:t>
            </a:r>
          </a:p>
        </p:txBody>
      </p:sp>
    </p:spTree>
    <p:extLst>
      <p:ext uri="{BB962C8B-B14F-4D97-AF65-F5344CB8AC3E}">
        <p14:creationId xmlns:p14="http://schemas.microsoft.com/office/powerpoint/2010/main" val="18720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9C9CC-BAD3-9325-B749-D77489828CA5}"/>
                  </a:ext>
                </a:extLst>
              </p:cNvPr>
              <p:cNvSpPr txBox="1"/>
              <p:nvPr/>
            </p:nvSpPr>
            <p:spPr>
              <a:xfrm>
                <a:off x="280358" y="1453551"/>
                <a:ext cx="20367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𝑈𝑠𝑖𝑛𝑔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𝐾𝐶𝐿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9C9CC-BAD3-9325-B749-D7748982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8" y="1453551"/>
                <a:ext cx="20367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C04F7-9BD6-15E1-9ED4-B014605E92DF}"/>
                  </a:ext>
                </a:extLst>
              </p:cNvPr>
              <p:cNvSpPr txBox="1"/>
              <p:nvPr/>
            </p:nvSpPr>
            <p:spPr>
              <a:xfrm>
                <a:off x="306237" y="1928004"/>
                <a:ext cx="65018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(10.24)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C04F7-9BD6-15E1-9ED4-B014605E9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7" y="1928004"/>
                <a:ext cx="6501845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BBAAF2-08FA-226B-A72C-DC680E24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417" y="67933"/>
            <a:ext cx="4722877" cy="271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7AA16-13DE-AF44-E34B-1F05334E7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4" y="113671"/>
            <a:ext cx="7267639" cy="1232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32DC5-0C37-71A2-BCC9-78B7533F3D7D}"/>
                  </a:ext>
                </a:extLst>
              </p:cNvPr>
              <p:cNvSpPr txBox="1"/>
              <p:nvPr/>
            </p:nvSpPr>
            <p:spPr>
              <a:xfrm>
                <a:off x="441385" y="2908540"/>
                <a:ext cx="61863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(10.23)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32DC5-0C37-71A2-BCC9-78B7533F3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85" y="2908540"/>
                <a:ext cx="618637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F774F7-C10A-5CA2-1B0D-1DBC55F67978}"/>
                  </a:ext>
                </a:extLst>
              </p:cNvPr>
              <p:cNvSpPr txBox="1"/>
              <p:nvPr/>
            </p:nvSpPr>
            <p:spPr>
              <a:xfrm>
                <a:off x="338586" y="3503127"/>
                <a:ext cx="118534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F774F7-C10A-5CA2-1B0D-1DBC55F6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6" y="3503127"/>
                <a:ext cx="1185341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A0D05-C05B-08B2-9AC3-9F6897F274B6}"/>
                  </a:ext>
                </a:extLst>
              </p:cNvPr>
              <p:cNvSpPr txBox="1"/>
              <p:nvPr/>
            </p:nvSpPr>
            <p:spPr>
              <a:xfrm>
                <a:off x="338586" y="4604432"/>
                <a:ext cx="118534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A0D05-C05B-08B2-9AC3-9F6897F2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6" y="4604432"/>
                <a:ext cx="1185341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967B1A-BB8C-572F-5805-E82391B57895}"/>
                  </a:ext>
                </a:extLst>
              </p:cNvPr>
              <p:cNvSpPr txBox="1"/>
              <p:nvPr/>
            </p:nvSpPr>
            <p:spPr>
              <a:xfrm>
                <a:off x="338586" y="5817881"/>
                <a:ext cx="118534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967B1A-BB8C-572F-5805-E82391B5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6" y="5817881"/>
                <a:ext cx="1185341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F774F7-C10A-5CA2-1B0D-1DBC55F67978}"/>
                  </a:ext>
                </a:extLst>
              </p:cNvPr>
              <p:cNvSpPr txBox="1"/>
              <p:nvPr/>
            </p:nvSpPr>
            <p:spPr>
              <a:xfrm>
                <a:off x="6929167" y="345858"/>
                <a:ext cx="4837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F774F7-C10A-5CA2-1B0D-1DBC55F6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7" y="345858"/>
                <a:ext cx="483726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A0D05-C05B-08B2-9AC3-9F6897F274B6}"/>
                  </a:ext>
                </a:extLst>
              </p:cNvPr>
              <p:cNvSpPr txBox="1"/>
              <p:nvPr/>
            </p:nvSpPr>
            <p:spPr>
              <a:xfrm>
                <a:off x="6972297" y="826062"/>
                <a:ext cx="49752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A0D05-C05B-08B2-9AC3-9F6897F2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97" y="826062"/>
                <a:ext cx="497528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967B1A-BB8C-572F-5805-E82391B57895}"/>
                  </a:ext>
                </a:extLst>
              </p:cNvPr>
              <p:cNvSpPr txBox="1"/>
              <p:nvPr/>
            </p:nvSpPr>
            <p:spPr>
              <a:xfrm>
                <a:off x="6980926" y="1358025"/>
                <a:ext cx="4716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967B1A-BB8C-572F-5805-E82391B5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26" y="1358025"/>
                <a:ext cx="471649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95B16A-6578-2E2E-B0C8-630817B27FD4}"/>
                  </a:ext>
                </a:extLst>
              </p:cNvPr>
              <p:cNvSpPr txBox="1"/>
              <p:nvPr/>
            </p:nvSpPr>
            <p:spPr>
              <a:xfrm>
                <a:off x="516865" y="1947495"/>
                <a:ext cx="99297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95B16A-6578-2E2E-B0C8-630817B2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5" y="1947495"/>
                <a:ext cx="992972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16C3FF-E3DD-2D80-2EAC-E52363388B31}"/>
                  </a:ext>
                </a:extLst>
              </p:cNvPr>
              <p:cNvSpPr txBox="1"/>
              <p:nvPr/>
            </p:nvSpPr>
            <p:spPr>
              <a:xfrm>
                <a:off x="488112" y="2557096"/>
                <a:ext cx="99297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16C3FF-E3DD-2D80-2EAC-E52363388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2" y="2557096"/>
                <a:ext cx="9929724" cy="646331"/>
              </a:xfrm>
              <a:prstGeom prst="rect">
                <a:avLst/>
              </a:prstGeom>
              <a:blipFill>
                <a:blip r:embed="rId6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1B674B-7C2B-9B06-6142-2D77D2A4455E}"/>
                  </a:ext>
                </a:extLst>
              </p:cNvPr>
              <p:cNvSpPr txBox="1"/>
              <p:nvPr/>
            </p:nvSpPr>
            <p:spPr>
              <a:xfrm>
                <a:off x="488110" y="3333472"/>
                <a:ext cx="99297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1B674B-7C2B-9B06-6142-2D77D2A44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0" y="3333472"/>
                <a:ext cx="99297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F9EA4-1A94-DFBE-ABF8-473D4CA9286A}"/>
                  </a:ext>
                </a:extLst>
              </p:cNvPr>
              <p:cNvSpPr txBox="1"/>
              <p:nvPr/>
            </p:nvSpPr>
            <p:spPr>
              <a:xfrm>
                <a:off x="502487" y="4020710"/>
                <a:ext cx="11772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F9EA4-1A94-DFBE-ABF8-473D4CA9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" y="4020710"/>
                <a:ext cx="117729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75803-390C-6D2F-F28C-3D274EFC4AE7}"/>
                  </a:ext>
                </a:extLst>
              </p:cNvPr>
              <p:cNvSpPr txBox="1"/>
              <p:nvPr/>
            </p:nvSpPr>
            <p:spPr>
              <a:xfrm>
                <a:off x="485235" y="5081759"/>
                <a:ext cx="99297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75803-390C-6D2F-F28C-3D274EFC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5" y="5081759"/>
                <a:ext cx="992972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AFD23-7293-DF3E-0B19-7D20DFC998B2}"/>
                  </a:ext>
                </a:extLst>
              </p:cNvPr>
              <p:cNvSpPr txBox="1"/>
              <p:nvPr/>
            </p:nvSpPr>
            <p:spPr>
              <a:xfrm>
                <a:off x="499612" y="5768997"/>
                <a:ext cx="11772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AFD23-7293-DF3E-0B19-7D20DFC9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2" y="5768997"/>
                <a:ext cx="117729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16C3FF-E3DD-2D80-2EAC-E52363388B31}"/>
                  </a:ext>
                </a:extLst>
              </p:cNvPr>
              <p:cNvSpPr txBox="1"/>
              <p:nvPr/>
            </p:nvSpPr>
            <p:spPr>
              <a:xfrm>
                <a:off x="470859" y="219338"/>
                <a:ext cx="99297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16C3FF-E3DD-2D80-2EAC-E52363388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9" y="219338"/>
                <a:ext cx="9929724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F9EA4-1A94-DFBE-ABF8-473D4CA9286A}"/>
                  </a:ext>
                </a:extLst>
              </p:cNvPr>
              <p:cNvSpPr txBox="1"/>
              <p:nvPr/>
            </p:nvSpPr>
            <p:spPr>
              <a:xfrm>
                <a:off x="485234" y="1010091"/>
                <a:ext cx="11772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F9EA4-1A94-DFBE-ABF8-473D4CA9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4" y="1010091"/>
                <a:ext cx="1177290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AFD23-7293-DF3E-0B19-7D20DFC998B2}"/>
                  </a:ext>
                </a:extLst>
              </p:cNvPr>
              <p:cNvSpPr txBox="1"/>
              <p:nvPr/>
            </p:nvSpPr>
            <p:spPr>
              <a:xfrm>
                <a:off x="419098" y="1766341"/>
                <a:ext cx="11772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AFD23-7293-DF3E-0B19-7D20DFC9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8" y="1766341"/>
                <a:ext cx="117729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E639F4-4668-4525-2F0C-C261E66F2785}"/>
              </a:ext>
            </a:extLst>
          </p:cNvPr>
          <p:cNvSpPr txBox="1"/>
          <p:nvPr/>
        </p:nvSpPr>
        <p:spPr>
          <a:xfrm>
            <a:off x="1052422" y="2562046"/>
            <a:ext cx="980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Convert these equations into matrix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1799C-EC6A-6F3D-D1E1-1F93348F6FDD}"/>
                  </a:ext>
                </a:extLst>
              </p:cNvPr>
              <p:cNvSpPr txBox="1"/>
              <p:nvPr/>
            </p:nvSpPr>
            <p:spPr>
              <a:xfrm>
                <a:off x="401128" y="3290977"/>
                <a:ext cx="11106502" cy="1576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(10.25)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1799C-EC6A-6F3D-D1E1-1F93348F6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8" y="3290977"/>
                <a:ext cx="11106502" cy="1576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AC4A25-177C-A3B6-5735-1A4F476CCF05}"/>
              </a:ext>
            </a:extLst>
          </p:cNvPr>
          <p:cNvSpPr txBox="1"/>
          <p:nvPr/>
        </p:nvSpPr>
        <p:spPr>
          <a:xfrm>
            <a:off x="442104" y="4995496"/>
            <a:ext cx="6129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Write in Compact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1708FC-7B35-78EC-C1C7-C6992CADD7EE}"/>
                  </a:ext>
                </a:extLst>
              </p:cNvPr>
              <p:cNvSpPr txBox="1"/>
              <p:nvPr/>
            </p:nvSpPr>
            <p:spPr>
              <a:xfrm>
                <a:off x="427007" y="5723626"/>
                <a:ext cx="9789475" cy="689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                   (10.26)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1708FC-7B35-78EC-C1C7-C6992CAD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7" y="5723626"/>
                <a:ext cx="9789475" cy="689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6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639F4-4668-4525-2F0C-C261E66F2785}"/>
              </a:ext>
            </a:extLst>
          </p:cNvPr>
          <p:cNvSpPr txBox="1"/>
          <p:nvPr/>
        </p:nvSpPr>
        <p:spPr>
          <a:xfrm>
            <a:off x="241539" y="526212"/>
            <a:ext cx="980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Convert these equations into matrix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36BD8-FE2E-3F9F-AEB2-1F032856F8ED}"/>
                  </a:ext>
                </a:extLst>
              </p:cNvPr>
              <p:cNvSpPr txBox="1"/>
              <p:nvPr/>
            </p:nvSpPr>
            <p:spPr>
              <a:xfrm>
                <a:off x="442103" y="1349669"/>
                <a:ext cx="10409927" cy="1493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(10.27)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36BD8-FE2E-3F9F-AEB2-1F032856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3" y="1349669"/>
                <a:ext cx="10409927" cy="1493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B7D7D-5C77-9645-37E0-CC22BA988281}"/>
                  </a:ext>
                </a:extLst>
              </p:cNvPr>
              <p:cNvSpPr txBox="1"/>
              <p:nvPr/>
            </p:nvSpPr>
            <p:spPr>
              <a:xfrm>
                <a:off x="7273504" y="4651075"/>
                <a:ext cx="327025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B7D7D-5C77-9645-37E0-CC22BA98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504" y="4651075"/>
                <a:ext cx="3270254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2011F0-0B88-D7D1-5C63-42005EB8562F}"/>
                  </a:ext>
                </a:extLst>
              </p:cNvPr>
              <p:cNvSpPr txBox="1"/>
              <p:nvPr/>
            </p:nvSpPr>
            <p:spPr>
              <a:xfrm>
                <a:off x="6361981" y="3109823"/>
                <a:ext cx="6223959" cy="501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(10.26)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2011F0-0B88-D7D1-5C63-42005EB8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81" y="3109823"/>
                <a:ext cx="6223959" cy="501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BED4084-A8D4-A1AF-4E2C-F25DAAFC607A}"/>
              </a:ext>
            </a:extLst>
          </p:cNvPr>
          <p:cNvSpPr txBox="1"/>
          <p:nvPr/>
        </p:nvSpPr>
        <p:spPr>
          <a:xfrm>
            <a:off x="181155" y="3588590"/>
            <a:ext cx="11904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Now convert equation (10.26) of each phasor domain vector into corresponding symmetrical components.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C86F50-231C-F840-7E98-25293374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161" y="4037702"/>
            <a:ext cx="4981575" cy="628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70B36-7377-8E64-495C-F961E3B3B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83" y="5293832"/>
            <a:ext cx="449580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D49F15-D8BC-AE74-B885-88D8C3B50118}"/>
                  </a:ext>
                </a:extLst>
              </p:cNvPr>
              <p:cNvSpPr txBox="1"/>
              <p:nvPr/>
            </p:nvSpPr>
            <p:spPr>
              <a:xfrm>
                <a:off x="7451784" y="6002547"/>
                <a:ext cx="2992871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D49F15-D8BC-AE74-B885-88D8C3B5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84" y="6002547"/>
                <a:ext cx="2992871" cy="626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7616-F93F-2D98-AC65-AC35D2B38B8A}"/>
                  </a:ext>
                </a:extLst>
              </p:cNvPr>
              <p:cNvSpPr txBox="1"/>
              <p:nvPr/>
            </p:nvSpPr>
            <p:spPr>
              <a:xfrm>
                <a:off x="0" y="4866735"/>
                <a:ext cx="4052978" cy="501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7616-F93F-2D98-AC65-AC35D2B3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66735"/>
                <a:ext cx="4052978" cy="501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0F8F0-8D46-C6F9-0728-CD9B450E66E5}"/>
                  </a:ext>
                </a:extLst>
              </p:cNvPr>
              <p:cNvSpPr txBox="1"/>
              <p:nvPr/>
            </p:nvSpPr>
            <p:spPr>
              <a:xfrm>
                <a:off x="189780" y="5847271"/>
                <a:ext cx="6676845" cy="501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    (10.28)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0F8F0-8D46-C6F9-0728-CD9B450E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0" y="5847271"/>
                <a:ext cx="6676845" cy="5012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BED4084-A8D4-A1AF-4E2C-F25DAAFC607A}"/>
              </a:ext>
            </a:extLst>
          </p:cNvPr>
          <p:cNvSpPr txBox="1"/>
          <p:nvPr/>
        </p:nvSpPr>
        <p:spPr>
          <a:xfrm>
            <a:off x="287549" y="198409"/>
            <a:ext cx="1190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Multiply A</a:t>
            </a:r>
            <a:r>
              <a:rPr lang="en-US" sz="2800" baseline="30000" dirty="0"/>
              <a:t>-1</a:t>
            </a:r>
            <a:r>
              <a:rPr lang="en-US" sz="2800" dirty="0"/>
              <a:t> on both sides with equation (10.28)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C86F50-231C-F840-7E98-25293374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72" y="2691980"/>
            <a:ext cx="4581884" cy="628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70B36-7377-8E64-495C-F961E3B3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11" y="1877772"/>
            <a:ext cx="449580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0F8F0-8D46-C6F9-0728-CD9B450E66E5}"/>
                  </a:ext>
                </a:extLst>
              </p:cNvPr>
              <p:cNvSpPr txBox="1"/>
              <p:nvPr/>
            </p:nvSpPr>
            <p:spPr>
              <a:xfrm>
                <a:off x="8117457" y="1102743"/>
                <a:ext cx="4074543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(10.28)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0F8F0-8D46-C6F9-0728-CD9B450E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457" y="1102743"/>
                <a:ext cx="4074543" cy="313291"/>
              </a:xfrm>
              <a:prstGeom prst="rect">
                <a:avLst/>
              </a:prstGeom>
              <a:blipFill>
                <a:blip r:embed="rId4"/>
                <a:stretch>
                  <a:fillRect l="-449" t="-3922" r="-119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75E4AF-E163-F67D-DAD7-E230F4F1E294}"/>
                  </a:ext>
                </a:extLst>
              </p:cNvPr>
              <p:cNvSpPr txBox="1"/>
              <p:nvPr/>
            </p:nvSpPr>
            <p:spPr>
              <a:xfrm>
                <a:off x="429165" y="1042128"/>
                <a:ext cx="6120440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𝐴𝑉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75E4AF-E163-F67D-DAD7-E230F4F1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5" y="1042128"/>
                <a:ext cx="6120440" cy="718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EDF46-F4A0-04A0-DA92-4A6C8DB28A48}"/>
                  </a:ext>
                </a:extLst>
              </p:cNvPr>
              <p:cNvSpPr txBox="1"/>
              <p:nvPr/>
            </p:nvSpPr>
            <p:spPr>
              <a:xfrm>
                <a:off x="383157" y="1988158"/>
                <a:ext cx="7811937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012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𝐴𝐼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012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    (10.29)</m:t>
                    </m:r>
                  </m:oMath>
                </a14:m>
                <a:r>
                  <a:rPr lang="en-US" sz="4000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EDF46-F4A0-04A0-DA92-4A6C8DB28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7" y="1988158"/>
                <a:ext cx="7811937" cy="718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E693E-D7FC-1FC3-17D5-C65EF63DC46F}"/>
                  </a:ext>
                </a:extLst>
              </p:cNvPr>
              <p:cNvSpPr txBox="1"/>
              <p:nvPr/>
            </p:nvSpPr>
            <p:spPr>
              <a:xfrm>
                <a:off x="7237562" y="3477652"/>
                <a:ext cx="4620164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E693E-D7FC-1FC3-17D5-C65EF63D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62" y="3477652"/>
                <a:ext cx="4620164" cy="718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51EC2-C0FA-4609-FBE0-0F0EA3FC7D70}"/>
                  </a:ext>
                </a:extLst>
              </p:cNvPr>
              <p:cNvSpPr txBox="1"/>
              <p:nvPr/>
            </p:nvSpPr>
            <p:spPr>
              <a:xfrm>
                <a:off x="414067" y="5289200"/>
                <a:ext cx="9428673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sup>
                    </m:sSup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012</m:t>
                        </m:r>
                      </m:sup>
                    </m:sSup>
                  </m:oMath>
                </a14:m>
                <a:r>
                  <a:rPr lang="en-US" sz="4000" dirty="0"/>
                  <a:t>          (10.30)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51EC2-C0FA-4609-FBE0-0F0EA3FC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67" y="5289200"/>
                <a:ext cx="9428673" cy="718851"/>
              </a:xfrm>
              <a:prstGeom prst="rect">
                <a:avLst/>
              </a:prstGeom>
              <a:blipFill>
                <a:blip r:embed="rId8"/>
                <a:stretch>
                  <a:fillRect t="-12712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419691-9BDC-4EE6-EC9D-CEF668CFCEF7}"/>
              </a:ext>
            </a:extLst>
          </p:cNvPr>
          <p:cNvCxnSpPr>
            <a:cxnSpLocks/>
          </p:cNvCxnSpPr>
          <p:nvPr/>
        </p:nvCxnSpPr>
        <p:spPr>
          <a:xfrm>
            <a:off x="4002657" y="2803585"/>
            <a:ext cx="3804249" cy="74187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9FB17-8575-457D-0706-E849870EF82F}"/>
              </a:ext>
            </a:extLst>
          </p:cNvPr>
          <p:cNvSpPr/>
          <p:nvPr/>
        </p:nvSpPr>
        <p:spPr>
          <a:xfrm>
            <a:off x="2122099" y="1897811"/>
            <a:ext cx="1828800" cy="9057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D06AAD-52D1-130D-4C5A-1A7886172A1C}"/>
                  </a:ext>
                </a:extLst>
              </p:cNvPr>
              <p:cNvSpPr txBox="1"/>
              <p:nvPr/>
            </p:nvSpPr>
            <p:spPr>
              <a:xfrm>
                <a:off x="199126" y="3719192"/>
                <a:ext cx="6175795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D06AAD-52D1-130D-4C5A-1A788617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6" y="3719192"/>
                <a:ext cx="6175795" cy="718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8433DA-EAA2-42BF-2C30-BF21BE8B5846}"/>
                  </a:ext>
                </a:extLst>
              </p:cNvPr>
              <p:cNvSpPr txBox="1"/>
              <p:nvPr/>
            </p:nvSpPr>
            <p:spPr>
              <a:xfrm>
                <a:off x="8445260" y="4702198"/>
                <a:ext cx="206386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8433DA-EAA2-42BF-2C30-BF21BE8B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260" y="4702198"/>
                <a:ext cx="20638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6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0E1C-3701-A7EC-2B97-1937F097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1369263"/>
            <a:ext cx="11067691" cy="5298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8B8A2-C383-14D3-D659-B4D95D55EBBE}"/>
                  </a:ext>
                </a:extLst>
              </p:cNvPr>
              <p:cNvSpPr txBox="1"/>
              <p:nvPr/>
            </p:nvSpPr>
            <p:spPr>
              <a:xfrm>
                <a:off x="241539" y="705700"/>
                <a:ext cx="4710023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8B8A2-C383-14D3-D659-B4D95D55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" y="705700"/>
                <a:ext cx="4710023" cy="718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C22A2C-B501-336F-B2FF-ACEA3611BDB4}"/>
              </a:ext>
            </a:extLst>
          </p:cNvPr>
          <p:cNvSpPr txBox="1"/>
          <p:nvPr/>
        </p:nvSpPr>
        <p:spPr>
          <a:xfrm>
            <a:off x="457200" y="129397"/>
            <a:ext cx="771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Put values in equation (10.30)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80682-A91E-E99F-616C-A1B42B76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45" y="115917"/>
            <a:ext cx="3209925" cy="1945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DD234-2B25-61C5-D130-928BD484AFA9}"/>
              </a:ext>
            </a:extLst>
          </p:cNvPr>
          <p:cNvSpPr txBox="1"/>
          <p:nvPr/>
        </p:nvSpPr>
        <p:spPr>
          <a:xfrm>
            <a:off x="8686799" y="3873260"/>
            <a:ext cx="3329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Observed principal diagonal available and off diagonal all are zeros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D8C25-0435-79B1-B626-55C64A2B2135}"/>
              </a:ext>
            </a:extLst>
          </p:cNvPr>
          <p:cNvSpPr txBox="1"/>
          <p:nvPr/>
        </p:nvSpPr>
        <p:spPr>
          <a:xfrm>
            <a:off x="8778814" y="5405887"/>
            <a:ext cx="3329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not mutual coupling between them, then </a:t>
            </a:r>
            <a:r>
              <a:rPr lang="en-US" sz="2000" dirty="0" err="1"/>
              <a:t>Z</a:t>
            </a:r>
            <a:r>
              <a:rPr lang="en-US" sz="2000" baseline="-25000" dirty="0" err="1"/>
              <a:t>m</a:t>
            </a:r>
            <a:r>
              <a:rPr lang="en-US" sz="20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5917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524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YouTube Sans</vt:lpstr>
      <vt:lpstr>Office Theme</vt:lpstr>
      <vt:lpstr>SEQUENCE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Network of Three Phase Load</vt:lpstr>
      <vt:lpstr>Sequence Network of Three Phase Load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2022-10-28T13:15:05Z</dcterms:created>
  <dcterms:modified xsi:type="dcterms:W3CDTF">2022-11-05T06:44:04Z</dcterms:modified>
</cp:coreProperties>
</file>