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77" r:id="rId11"/>
    <p:sldId id="272" r:id="rId12"/>
    <p:sldId id="274" r:id="rId13"/>
    <p:sldId id="276" r:id="rId14"/>
    <p:sldId id="279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7F5A-9D91-43CC-AD57-DE0A0A02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A574F-4A62-4999-A124-B308CAF2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3D59-67FF-4152-AEE4-E685885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B031-2453-44B4-9840-E0A2FF53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150C-6A21-4DA1-AAA6-B4BA8269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15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977D-F525-4824-B714-96E3C70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277FD-340A-4E72-AE2B-7B29D607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CC3E-F4B5-4715-ACFB-F77D961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2E1B-C177-461A-84FE-76D4E735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1463-962C-45D1-8127-ABEDD9C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7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1D156-9E37-4AFA-882C-5DE346CA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10C4C-1725-4070-AF60-63FE80F2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8C02-B881-4929-8A7F-B777B76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09A5-74F7-4A64-967A-8D0811E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B7AF-7757-42AB-80A4-7CF97CA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16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7430-2465-40F7-84DD-898633FF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CB0B-47D1-4816-B52F-4B16BC5F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7A98-972B-48F4-8F15-99A7989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850C-B39D-481F-A27E-94B18181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F9A6-5E9B-473F-85C7-BC6E589F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93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BF70-C436-4BD9-A266-49A4D2C2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A299-1146-4E24-996B-7919A367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AA03-96CC-40F1-ADBD-5F339AE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A61C-9939-44AA-A2DC-EAC8CE1D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4CE3-6819-46DA-9801-7C050F5F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098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D50E-BFA2-416D-AF2F-0B33468F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6F7F-912A-432B-AE65-204F74E8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5166-0F9E-4417-BBC5-03B486D3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9EA28-0EAB-4AC9-B106-E2EF31D3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E1B50-D1D8-4B2D-93B0-7F417C0A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CFB8-AD81-4FAC-A8CC-0F63EEA2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14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52FC-C06D-4395-9993-301C2824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B57B-0A7F-45D3-8FB7-4452F2A7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97077-022C-4015-BC85-961A5D9E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A2BB7-0E6C-4001-819D-2C11509CB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6267B-F28E-4C83-930B-EC47C2F84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DF8D9-ADFF-41AD-8EF2-2C1AD8F4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F6436-9CCC-44E8-9392-D23942E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864F8-9D2C-42E8-B128-FEA00F43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395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9494-3E37-4A51-9BE2-36539334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F853C-CFE9-45BD-B0E8-CF56ECD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CC6D4-C7D6-4C3B-B868-D910BA0B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549F-C078-4652-AA3A-1B54ECF9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267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8503E-D096-4F7F-9692-C176060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8ECE3-4F36-464A-AD67-CCAE1E0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74B71-6D66-4847-9591-51BB23EC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18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BD97-5E18-47CC-A85A-10612AD2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1433-D277-4D1B-BF1D-D38B802F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8F616-88A9-4906-9996-8B994ABD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C69C-2689-428D-937A-7DB226FA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4166-88C9-4FD4-AA78-D12B823B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9580-2F3C-4981-80C5-252260A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7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A809-6B9E-40C0-AA62-DD597443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B914-8C9F-40FE-BB7F-56D3091E0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56980-E8B3-45EC-AA3A-A2B2C6B14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8C614-AD4F-42EA-945F-D3EB0437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2382-52A8-4101-9FD1-7BB5C718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5160-63EC-45F7-B35D-A15C0055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5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993EF-B329-45D8-A024-D96B5E92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1D5C-1B64-49BF-93E9-9E01084E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8C33-812C-4917-934A-EA35B093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DC99-92F1-48A9-AA22-6682AAAAEFBB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B4BE-5FD1-44F9-97A1-3A324581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C003-F286-468E-BBA5-D496578DA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B440-8748-40D0-B304-E74BDD3F82D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29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48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8388-CF6C-4A21-B43E-FDE37A258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Energy Signal &amp; Power Signal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0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6D4F1B2-60F4-44A8-9D9C-0F058AB509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210753"/>
                  </p:ext>
                </p:extLst>
              </p:nvPr>
            </p:nvGraphicFramePr>
            <p:xfrm>
              <a:off x="162961" y="239832"/>
              <a:ext cx="11715186" cy="3019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4492">
                      <a:extLst>
                        <a:ext uri="{9D8B030D-6E8A-4147-A177-3AD203B41FA5}">
                          <a16:colId xmlns:a16="http://schemas.microsoft.com/office/drawing/2014/main" val="334066580"/>
                        </a:ext>
                      </a:extLst>
                    </a:gridCol>
                    <a:gridCol w="5430694">
                      <a:extLst>
                        <a:ext uri="{9D8B030D-6E8A-4147-A177-3AD203B41FA5}">
                          <a16:colId xmlns:a16="http://schemas.microsoft.com/office/drawing/2014/main" val="15048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Energy Signal</a:t>
                          </a:r>
                          <a:endParaRPr lang="th-TH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Power Signal</a:t>
                          </a:r>
                          <a:endParaRPr lang="th-TH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398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Value = Finite or Constant number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Power = Finite or Constant number</a:t>
                          </a:r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709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Power = 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=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 (infinite)</a:t>
                          </a:r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96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𝐸𝑛𝑒𝑟𝑔𝑦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e>
                                    </m:nary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𝑃𝑜𝑤𝑒𝑟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fName>
                                  <m:e>
                                    <m:nary>
                                      <m:nary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e>
                                    </m:nary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964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6D4F1B2-60F4-44A8-9D9C-0F058AB509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4210753"/>
                  </p:ext>
                </p:extLst>
              </p:nvPr>
            </p:nvGraphicFramePr>
            <p:xfrm>
              <a:off x="162961" y="239832"/>
              <a:ext cx="11715186" cy="3019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4492">
                      <a:extLst>
                        <a:ext uri="{9D8B030D-6E8A-4147-A177-3AD203B41FA5}">
                          <a16:colId xmlns:a16="http://schemas.microsoft.com/office/drawing/2014/main" val="334066580"/>
                        </a:ext>
                      </a:extLst>
                    </a:gridCol>
                    <a:gridCol w="5430694">
                      <a:extLst>
                        <a:ext uri="{9D8B030D-6E8A-4147-A177-3AD203B41FA5}">
                          <a16:colId xmlns:a16="http://schemas.microsoft.com/office/drawing/2014/main" val="1504885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Energy Signal</a:t>
                          </a:r>
                          <a:endParaRPr lang="th-TH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Power Signal</a:t>
                          </a:r>
                          <a:endParaRPr lang="th-TH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3984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Value = Finite or Constant number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Power = Finite or Constant number</a:t>
                          </a:r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7092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Power = 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=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 (infinite)</a:t>
                          </a:r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969786"/>
                      </a:ext>
                    </a:extLst>
                  </a:tr>
                  <a:tr h="1465326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97" t="-112033" r="-86725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15937" t="-112033" r="-449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9643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00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D1876-C0C5-416D-BD7D-6422C815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683" y="709559"/>
            <a:ext cx="2995048" cy="2313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7931E2-400E-42B3-B20C-7F70E90213D8}"/>
                  </a:ext>
                </a:extLst>
              </p:cNvPr>
              <p:cNvSpPr txBox="1"/>
              <p:nvPr/>
            </p:nvSpPr>
            <p:spPr>
              <a:xfrm>
                <a:off x="0" y="127398"/>
                <a:ext cx="110847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𝑪𝒉𝒆𝒄𝒌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𝒘𝒉𝒆𝒕𝒉𝒆𝒓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𝒇𝒐𝒍𝒍𝒐𝒘𝒊𝒏𝒈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𝒔𝒊𝒈𝒏𝒂𝒍𝒔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𝒂𝒓𝒆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𝑬𝒏𝒆𝒓𝒈𝒚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𝒔𝒊𝒈𝒏𝒂𝒍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𝑺𝒊𝒈𝒏𝒂𝒍</m:t>
                      </m:r>
                    </m:oMath>
                  </m:oMathPara>
                </a14:m>
                <a:endParaRPr lang="th-TH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7931E2-400E-42B3-B20C-7F70E902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398"/>
                <a:ext cx="11084767" cy="369332"/>
              </a:xfrm>
              <a:prstGeom prst="rect">
                <a:avLst/>
              </a:prstGeom>
              <a:blipFill>
                <a:blip r:embed="rId3"/>
                <a:stretch>
                  <a:fillRect t="-10000" b="-283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7F527-B634-4698-B811-72324AD63033}"/>
                  </a:ext>
                </a:extLst>
              </p:cNvPr>
              <p:cNvSpPr txBox="1"/>
              <p:nvPr/>
            </p:nvSpPr>
            <p:spPr>
              <a:xfrm>
                <a:off x="219269" y="653143"/>
                <a:ext cx="324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𝒂𝒕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7F527-B634-4698-B811-72324AD6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9" y="653143"/>
                <a:ext cx="3240759" cy="430887"/>
              </a:xfrm>
              <a:prstGeom prst="rect">
                <a:avLst/>
              </a:prstGeom>
              <a:blipFill>
                <a:blip r:embed="rId4"/>
                <a:stretch>
                  <a:fillRect l="-2068" t="-8451" r="-3195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/>
              <p:nvPr/>
            </p:nvSpPr>
            <p:spPr>
              <a:xfrm>
                <a:off x="0" y="1875447"/>
                <a:ext cx="5364833" cy="966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5447"/>
                <a:ext cx="5364833" cy="9663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4CD38C-AD6C-4D15-8F6B-496B02F200E5}"/>
                  </a:ext>
                </a:extLst>
              </p:cNvPr>
              <p:cNvSpPr txBox="1"/>
              <p:nvPr/>
            </p:nvSpPr>
            <p:spPr>
              <a:xfrm>
                <a:off x="219269" y="1147852"/>
                <a:ext cx="790769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𝑺𝑶𝑳𝑼𝑻𝑰𝑶𝑵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 First we apply Energy Formula and than we  Apply Power Formula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4CD38C-AD6C-4D15-8F6B-496B02F2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9" y="1147852"/>
                <a:ext cx="7907694" cy="830997"/>
              </a:xfrm>
              <a:prstGeom prst="rect">
                <a:avLst/>
              </a:prstGeom>
              <a:blipFill>
                <a:blip r:embed="rId6"/>
                <a:stretch>
                  <a:fillRect l="-1234" t="-5839" b="-153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E8D774-FCAD-4123-AC97-FAD915D9484E}"/>
                  </a:ext>
                </a:extLst>
              </p:cNvPr>
              <p:cNvSpPr txBox="1"/>
              <p:nvPr/>
            </p:nvSpPr>
            <p:spPr>
              <a:xfrm>
                <a:off x="118194" y="3164705"/>
                <a:ext cx="9271829" cy="1021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E8D774-FCAD-4123-AC97-FAD915D9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4" y="3164705"/>
                <a:ext cx="9271829" cy="1021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58795-C209-4007-9082-5C468460CA98}"/>
                  </a:ext>
                </a:extLst>
              </p:cNvPr>
              <p:cNvSpPr txBox="1"/>
              <p:nvPr/>
            </p:nvSpPr>
            <p:spPr>
              <a:xfrm>
                <a:off x="690465" y="2637427"/>
                <a:ext cx="17098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Put T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latin typeface="Matura MT Script Capitals" panose="03020802060602070202" pitchFamily="66" charset="0"/>
                  </a:rPr>
                  <a:t> </a:t>
                </a:r>
                <a:r>
                  <a:rPr lang="en-US" i="1" dirty="0">
                    <a:latin typeface="Matura MT Script Capitals" panose="03020802060602070202" pitchFamily="66" charset="0"/>
                    <a:sym typeface="Symbol" panose="05050102010706020507" pitchFamily="18" charset="2"/>
                  </a:rPr>
                  <a:t></a:t>
                </a:r>
                <a:endParaRPr lang="th-TH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58795-C209-4007-9082-5C468460C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5" y="2637427"/>
                <a:ext cx="1709834" cy="954107"/>
              </a:xfrm>
              <a:prstGeom prst="rect">
                <a:avLst/>
              </a:prstGeom>
              <a:blipFill>
                <a:blip r:embed="rId8"/>
                <a:stretch>
                  <a:fillRect l="-7117" t="-10897" b="-128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1B15A2-9B54-4316-925C-2361CBAF7C2B}"/>
                  </a:ext>
                </a:extLst>
              </p:cNvPr>
              <p:cNvSpPr txBox="1"/>
              <p:nvPr/>
            </p:nvSpPr>
            <p:spPr>
              <a:xfrm>
                <a:off x="219268" y="4441714"/>
                <a:ext cx="11854543" cy="64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1B15A2-9B54-4316-925C-2361CBAF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8" y="4441714"/>
                <a:ext cx="11854543" cy="6410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80C292E6-8847-4E91-9234-052D70EBD6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268" y="5065922"/>
            <a:ext cx="4238625" cy="953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/>
              <p:nvPr/>
            </p:nvSpPr>
            <p:spPr>
              <a:xfrm>
                <a:off x="410015" y="5921213"/>
                <a:ext cx="11225257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𝐶𝑜𝑛𝑠𝑡𝑎𝑛𝑡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5" y="5921213"/>
                <a:ext cx="11225257" cy="6718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2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D1876-C0C5-416D-BD7D-6422C815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683" y="709559"/>
            <a:ext cx="2995048" cy="2313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/>
              <p:nvPr/>
            </p:nvSpPr>
            <p:spPr>
              <a:xfrm>
                <a:off x="118194" y="709559"/>
                <a:ext cx="5364833" cy="966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4" y="709559"/>
                <a:ext cx="5364833" cy="966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4CD38C-AD6C-4D15-8F6B-496B02F200E5}"/>
              </a:ext>
            </a:extLst>
          </p:cNvPr>
          <p:cNvSpPr txBox="1"/>
          <p:nvPr/>
        </p:nvSpPr>
        <p:spPr>
          <a:xfrm>
            <a:off x="128378" y="142917"/>
            <a:ext cx="7907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400" b="1" i="1" dirty="0">
                <a:latin typeface="Cambria Math" panose="02040503050406030204" pitchFamily="18" charset="0"/>
              </a:rPr>
              <a:t>Now Apply Power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/>
              <p:nvPr/>
            </p:nvSpPr>
            <p:spPr>
              <a:xfrm>
                <a:off x="128378" y="4862525"/>
                <a:ext cx="11225257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8" y="4862525"/>
                <a:ext cx="11225257" cy="610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F93EC9-544F-41A1-A764-DF77D836F513}"/>
                  </a:ext>
                </a:extLst>
              </p:cNvPr>
              <p:cNvSpPr txBox="1"/>
              <p:nvPr/>
            </p:nvSpPr>
            <p:spPr>
              <a:xfrm>
                <a:off x="-1508" y="1756090"/>
                <a:ext cx="6402308" cy="1058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𝑎𝑡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F93EC9-544F-41A1-A764-DF77D836F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8" y="1756090"/>
                <a:ext cx="6402308" cy="1058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D33858-1716-4185-BD26-DD6980CE3ACB}"/>
                  </a:ext>
                </a:extLst>
              </p:cNvPr>
              <p:cNvSpPr txBox="1"/>
              <p:nvPr/>
            </p:nvSpPr>
            <p:spPr>
              <a:xfrm>
                <a:off x="13164" y="2919217"/>
                <a:ext cx="5898749" cy="1058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D33858-1716-4185-BD26-DD6980CE3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" y="2919217"/>
                <a:ext cx="5898749" cy="1058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07194B-4182-44E8-818D-766AE1703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68" y="4082344"/>
            <a:ext cx="5362575" cy="867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9F946-ACBC-4265-BD6F-DAC7C5CB1948}"/>
              </a:ext>
            </a:extLst>
          </p:cNvPr>
          <p:cNvSpPr txBox="1"/>
          <p:nvPr/>
        </p:nvSpPr>
        <p:spPr>
          <a:xfrm>
            <a:off x="434566" y="5767057"/>
            <a:ext cx="939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So, this signal is Energy Signal………………..Answer</a:t>
            </a:r>
            <a:endParaRPr lang="th-TH" b="1" i="1" dirty="0"/>
          </a:p>
        </p:txBody>
      </p:sp>
    </p:spTree>
    <p:extLst>
      <p:ext uri="{BB962C8B-B14F-4D97-AF65-F5344CB8AC3E}">
        <p14:creationId xmlns:p14="http://schemas.microsoft.com/office/powerpoint/2010/main" val="283512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D1876-C0C5-416D-BD7D-6422C815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653" y="92630"/>
            <a:ext cx="2995048" cy="23135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7F527-B634-4698-B811-72324AD63033}"/>
                  </a:ext>
                </a:extLst>
              </p:cNvPr>
              <p:cNvSpPr txBox="1"/>
              <p:nvPr/>
            </p:nvSpPr>
            <p:spPr>
              <a:xfrm>
                <a:off x="136299" y="149411"/>
                <a:ext cx="22143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7F527-B634-4698-B811-72324AD6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" y="149411"/>
                <a:ext cx="2214389" cy="430887"/>
              </a:xfrm>
              <a:prstGeom prst="rect">
                <a:avLst/>
              </a:prstGeom>
              <a:blipFill>
                <a:blip r:embed="rId3"/>
                <a:stretch>
                  <a:fillRect l="-9615" t="-32857" r="-6319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/>
              <p:nvPr/>
            </p:nvSpPr>
            <p:spPr>
              <a:xfrm>
                <a:off x="59018" y="1255979"/>
                <a:ext cx="5364833" cy="966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" y="1255979"/>
                <a:ext cx="5364833" cy="966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4CD38C-AD6C-4D15-8F6B-496B02F200E5}"/>
                  </a:ext>
                </a:extLst>
              </p:cNvPr>
              <p:cNvSpPr txBox="1"/>
              <p:nvPr/>
            </p:nvSpPr>
            <p:spPr>
              <a:xfrm>
                <a:off x="136299" y="585508"/>
                <a:ext cx="790769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𝑺𝑶𝑳𝑼𝑻𝑰𝑶𝑵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 First we apply Energy Formula and than we  Apply Power Formula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4CD38C-AD6C-4D15-8F6B-496B02F2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" y="585508"/>
                <a:ext cx="7907694" cy="830997"/>
              </a:xfrm>
              <a:prstGeom prst="rect">
                <a:avLst/>
              </a:prstGeom>
              <a:blipFill>
                <a:blip r:embed="rId5"/>
                <a:stretch>
                  <a:fillRect l="-1156" t="-5882" b="-161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E8D774-FCAD-4123-AC97-FAD915D9484E}"/>
                  </a:ext>
                </a:extLst>
              </p:cNvPr>
              <p:cNvSpPr txBox="1"/>
              <p:nvPr/>
            </p:nvSpPr>
            <p:spPr>
              <a:xfrm>
                <a:off x="59018" y="2785076"/>
                <a:ext cx="11498971" cy="64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E8D774-FCAD-4123-AC97-FAD915D9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" y="2785076"/>
                <a:ext cx="11498971" cy="641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58795-C209-4007-9082-5C468460CA98}"/>
                  </a:ext>
                </a:extLst>
              </p:cNvPr>
              <p:cNvSpPr txBox="1"/>
              <p:nvPr/>
            </p:nvSpPr>
            <p:spPr>
              <a:xfrm>
                <a:off x="219269" y="2055972"/>
                <a:ext cx="17098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Put T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latin typeface="Matura MT Script Capitals" panose="03020802060602070202" pitchFamily="66" charset="0"/>
                  </a:rPr>
                  <a:t> </a:t>
                </a:r>
                <a:r>
                  <a:rPr lang="en-US" i="1" dirty="0">
                    <a:latin typeface="Matura MT Script Capitals" panose="03020802060602070202" pitchFamily="66" charset="0"/>
                    <a:sym typeface="Symbol" panose="05050102010706020507" pitchFamily="18" charset="2"/>
                  </a:rPr>
                  <a:t></a:t>
                </a:r>
                <a:endParaRPr lang="th-TH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58795-C209-4007-9082-5C468460C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9" y="2055972"/>
                <a:ext cx="1709834" cy="954107"/>
              </a:xfrm>
              <a:prstGeom prst="rect">
                <a:avLst/>
              </a:prstGeom>
              <a:blipFill>
                <a:blip r:embed="rId7"/>
                <a:stretch>
                  <a:fillRect l="-7500" t="-10191" b="-121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/>
              <p:nvPr/>
            </p:nvSpPr>
            <p:spPr>
              <a:xfrm>
                <a:off x="195874" y="3557940"/>
                <a:ext cx="112252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4" y="3557940"/>
                <a:ext cx="11225257" cy="430887"/>
              </a:xfrm>
              <a:prstGeom prst="rect">
                <a:avLst/>
              </a:prstGeom>
              <a:blipFill>
                <a:blip r:embed="rId8"/>
                <a:stretch>
                  <a:fillRect t="-10000" b="-2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A5648E-9EB4-4797-AE4C-B556BBA0B17A}"/>
                  </a:ext>
                </a:extLst>
              </p:cNvPr>
              <p:cNvSpPr txBox="1"/>
              <p:nvPr/>
            </p:nvSpPr>
            <p:spPr>
              <a:xfrm>
                <a:off x="136299" y="4093773"/>
                <a:ext cx="11836432" cy="558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fName>
                      <m:e>
                        <m:nary>
                          <m:nary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fName>
                      <m:e>
                        <m:nary>
                          <m:nary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→∞</m:t>
                                    </m:r>
                                  </m:lim>
                                </m:limLow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fName>
                              <m:e>
                                <m:nary>
                                  <m:nary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fName>
                      <m:e>
                        <m:nary>
                          <m:nary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th-TH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A5648E-9EB4-4797-AE4C-B556BBA0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" y="4093773"/>
                <a:ext cx="11836432" cy="558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310773-8E51-458B-906D-3536576735C3}"/>
                  </a:ext>
                </a:extLst>
              </p:cNvPr>
              <p:cNvSpPr txBox="1"/>
              <p:nvPr/>
            </p:nvSpPr>
            <p:spPr>
              <a:xfrm>
                <a:off x="419877" y="4751553"/>
                <a:ext cx="9868717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310773-8E51-458B-906D-35365767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7" y="4751553"/>
                <a:ext cx="9868717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6FD7C2-63EF-4EC8-BEEC-6C9717AEEA51}"/>
                  </a:ext>
                </a:extLst>
              </p:cNvPr>
              <p:cNvSpPr txBox="1"/>
              <p:nvPr/>
            </p:nvSpPr>
            <p:spPr>
              <a:xfrm>
                <a:off x="59018" y="5602021"/>
                <a:ext cx="92559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𝑖𝑛𝑓𝑖𝑛𝑖𝑡𝑒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𝑓𝑖𝑛𝑖𝑡𝑒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b="0" dirty="0"/>
                  <a:t>So, given signal is Power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…….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6FD7C2-63EF-4EC8-BEEC-6C9717AEE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" y="5602021"/>
                <a:ext cx="9255967" cy="830997"/>
              </a:xfrm>
              <a:prstGeom prst="rect">
                <a:avLst/>
              </a:prstGeom>
              <a:blipFill>
                <a:blip r:embed="rId11"/>
                <a:stretch>
                  <a:fillRect l="-1054" b="-125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7F527-B634-4698-B811-72324AD63033}"/>
                  </a:ext>
                </a:extLst>
              </p:cNvPr>
              <p:cNvSpPr txBox="1"/>
              <p:nvPr/>
            </p:nvSpPr>
            <p:spPr>
              <a:xfrm>
                <a:off x="136299" y="149411"/>
                <a:ext cx="56678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𝒓𝒂𝒎𝒑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𝒔𝒊𝒈𝒏𝒂𝒍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𝒕𝒖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7F527-B634-4698-B811-72324AD6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" y="149411"/>
                <a:ext cx="5667898" cy="430887"/>
              </a:xfrm>
              <a:prstGeom prst="rect">
                <a:avLst/>
              </a:prstGeom>
              <a:blipFill>
                <a:blip r:embed="rId2"/>
                <a:stretch>
                  <a:fillRect l="-3763" t="-32857" r="-1935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/>
              <p:nvPr/>
            </p:nvSpPr>
            <p:spPr>
              <a:xfrm>
                <a:off x="59018" y="1255979"/>
                <a:ext cx="5364833" cy="966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70B03-9C54-4CBB-B704-0A9DE518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" y="1255979"/>
                <a:ext cx="5364833" cy="966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4CD38C-AD6C-4D15-8F6B-496B02F200E5}"/>
                  </a:ext>
                </a:extLst>
              </p:cNvPr>
              <p:cNvSpPr txBox="1"/>
              <p:nvPr/>
            </p:nvSpPr>
            <p:spPr>
              <a:xfrm>
                <a:off x="136299" y="585508"/>
                <a:ext cx="790769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𝑺𝑶𝑳𝑼𝑻𝑰𝑶𝑵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 First we apply Energy Formula and than we  Apply Power Formula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4CD38C-AD6C-4D15-8F6B-496B02F2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9" y="585508"/>
                <a:ext cx="7907694" cy="830997"/>
              </a:xfrm>
              <a:prstGeom prst="rect">
                <a:avLst/>
              </a:prstGeom>
              <a:blipFill>
                <a:blip r:embed="rId4"/>
                <a:stretch>
                  <a:fillRect l="-1156" t="-5882" b="-161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E8D774-FCAD-4123-AC97-FAD915D9484E}"/>
                  </a:ext>
                </a:extLst>
              </p:cNvPr>
              <p:cNvSpPr txBox="1"/>
              <p:nvPr/>
            </p:nvSpPr>
            <p:spPr>
              <a:xfrm>
                <a:off x="59018" y="2785076"/>
                <a:ext cx="11937107" cy="597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th-TH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E8D774-FCAD-4123-AC97-FAD915D9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" y="2785076"/>
                <a:ext cx="11937107" cy="597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58795-C209-4007-9082-5C468460CA98}"/>
                  </a:ext>
                </a:extLst>
              </p:cNvPr>
              <p:cNvSpPr txBox="1"/>
              <p:nvPr/>
            </p:nvSpPr>
            <p:spPr>
              <a:xfrm>
                <a:off x="219269" y="2055972"/>
                <a:ext cx="17098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Put T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>
                    <a:latin typeface="Matura MT Script Capitals" panose="03020802060602070202" pitchFamily="66" charset="0"/>
                  </a:rPr>
                  <a:t> </a:t>
                </a:r>
                <a:r>
                  <a:rPr lang="en-US" i="1" dirty="0">
                    <a:latin typeface="Matura MT Script Capitals" panose="03020802060602070202" pitchFamily="66" charset="0"/>
                    <a:sym typeface="Symbol" panose="05050102010706020507" pitchFamily="18" charset="2"/>
                  </a:rPr>
                  <a:t></a:t>
                </a:r>
                <a:endParaRPr lang="th-TH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058795-C209-4007-9082-5C468460C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9" y="2055972"/>
                <a:ext cx="1709834" cy="954107"/>
              </a:xfrm>
              <a:prstGeom prst="rect">
                <a:avLst/>
              </a:prstGeom>
              <a:blipFill>
                <a:blip r:embed="rId6"/>
                <a:stretch>
                  <a:fillRect l="-7500" t="-10191" b="-121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/>
              <p:nvPr/>
            </p:nvSpPr>
            <p:spPr>
              <a:xfrm>
                <a:off x="141495" y="3724441"/>
                <a:ext cx="67119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B7C28C-FF5A-4B6E-BCB5-61DE8082E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5" y="3724441"/>
                <a:ext cx="671192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A5648E-9EB4-4797-AE4C-B556BBA0B17A}"/>
                  </a:ext>
                </a:extLst>
              </p:cNvPr>
              <p:cNvSpPr txBox="1"/>
              <p:nvPr/>
            </p:nvSpPr>
            <p:spPr>
              <a:xfrm>
                <a:off x="159693" y="4536836"/>
                <a:ext cx="11836432" cy="793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fName>
                                <m:e>
                                  <m:nary>
                                    <m:nary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th-TH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A5648E-9EB4-4797-AE4C-B556BBA0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3" y="4536836"/>
                <a:ext cx="11836432" cy="7937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310773-8E51-458B-906D-3536576735C3}"/>
                  </a:ext>
                </a:extLst>
              </p:cNvPr>
              <p:cNvSpPr txBox="1"/>
              <p:nvPr/>
            </p:nvSpPr>
            <p:spPr>
              <a:xfrm>
                <a:off x="59018" y="5468445"/>
                <a:ext cx="9255967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310773-8E51-458B-906D-35365767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" y="5468445"/>
                <a:ext cx="9255967" cy="790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6FD7C2-63EF-4EC8-BEEC-6C9717AEEA51}"/>
                  </a:ext>
                </a:extLst>
              </p:cNvPr>
              <p:cNvSpPr txBox="1"/>
              <p:nvPr/>
            </p:nvSpPr>
            <p:spPr>
              <a:xfrm>
                <a:off x="430210" y="6396335"/>
                <a:ext cx="92559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𝑛𝑒𝑖𝑡h𝑒𝑟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…….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6FD7C2-63EF-4EC8-BEEC-6C9717AEE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0" y="6396335"/>
                <a:ext cx="9255967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FE285857-B909-46F3-92D9-05538AA6F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6416" y="97277"/>
            <a:ext cx="3523821" cy="25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E84B-A52F-4931-B672-879A838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306"/>
            <a:ext cx="10515600" cy="4677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Energy Signal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8BFE-FFE4-41AF-8294-9041F6BC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3" y="721102"/>
            <a:ext cx="1191329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signal is referred to as an energy signal, if and only if the total energy of the signal satisfied the condition.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value if Energy is in between 0 and infinity than such type of signal is known as Energy Signal.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value of signal is finite than it is Energy Signal.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1F2F92-2116-4E6E-B8A4-3A3CC43F24A0}"/>
                  </a:ext>
                </a:extLst>
              </p:cNvPr>
              <p:cNvSpPr txBox="1"/>
              <p:nvPr/>
            </p:nvSpPr>
            <p:spPr>
              <a:xfrm>
                <a:off x="5222587" y="2884159"/>
                <a:ext cx="17468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1F2F92-2116-4E6E-B8A4-3A3CC43F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87" y="2884159"/>
                <a:ext cx="1746825" cy="430887"/>
              </a:xfrm>
              <a:prstGeom prst="rect">
                <a:avLst/>
              </a:prstGeom>
              <a:blipFill>
                <a:blip r:embed="rId2"/>
                <a:stretch>
                  <a:fillRect l="-4545" t="-1408" r="-27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BD7F3-AF87-4582-85A3-CD4DA7E514E0}"/>
                  </a:ext>
                </a:extLst>
              </p:cNvPr>
              <p:cNvSpPr txBox="1"/>
              <p:nvPr/>
            </p:nvSpPr>
            <p:spPr>
              <a:xfrm>
                <a:off x="3653773" y="5259386"/>
                <a:ext cx="6779035" cy="96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𝑠h𝑜𝑢𝑙𝑑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BD7F3-AF87-4582-85A3-CD4DA7E51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73" y="5259386"/>
                <a:ext cx="6779035" cy="966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C878D-9C16-430C-AD28-183F7762B214}"/>
                  </a:ext>
                </a:extLst>
              </p:cNvPr>
              <p:cNvSpPr txBox="1"/>
              <p:nvPr/>
            </p:nvSpPr>
            <p:spPr>
              <a:xfrm>
                <a:off x="595965" y="4736166"/>
                <a:ext cx="61156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𝐶𝑜𝑛𝑡𝑖𝑛𝑢𝑜𝑢𝑠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CC878D-9C16-430C-AD28-183F7762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5" y="4736166"/>
                <a:ext cx="6115616" cy="523220"/>
              </a:xfrm>
              <a:prstGeom prst="rect">
                <a:avLst/>
              </a:prstGeom>
              <a:blipFill>
                <a:blip r:embed="rId4"/>
                <a:stretch>
                  <a:fillRect l="-598" r="-1695"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16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FD32B-0D29-4E24-BA7B-0C670165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31" y="734745"/>
            <a:ext cx="2924175" cy="1571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6052-4097-4688-AAC9-B4C6AC3A195E}"/>
                  </a:ext>
                </a:extLst>
              </p:cNvPr>
              <p:cNvSpPr txBox="1"/>
              <p:nvPr/>
            </p:nvSpPr>
            <p:spPr>
              <a:xfrm>
                <a:off x="223256" y="2473057"/>
                <a:ext cx="715901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6052-4097-4688-AAC9-B4C6AC3A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56" y="2473057"/>
                <a:ext cx="7159011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E9E4EA-ACD8-47E8-8428-F03A39C86271}"/>
                  </a:ext>
                </a:extLst>
              </p:cNvPr>
              <p:cNvSpPr txBox="1"/>
              <p:nvPr/>
            </p:nvSpPr>
            <p:spPr>
              <a:xfrm>
                <a:off x="135802" y="1949837"/>
                <a:ext cx="38220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E9E4EA-ACD8-47E8-8428-F03A39C8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949837"/>
                <a:ext cx="38220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C4F69E-33C9-4869-B258-AF7D48781BE0}"/>
                  </a:ext>
                </a:extLst>
              </p:cNvPr>
              <p:cNvSpPr txBox="1"/>
              <p:nvPr/>
            </p:nvSpPr>
            <p:spPr>
              <a:xfrm>
                <a:off x="69347" y="3501518"/>
                <a:ext cx="105775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C4F69E-33C9-4869-B258-AF7D487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7" y="3501518"/>
                <a:ext cx="10577528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534282-317B-4F8E-8643-52F66D8880AD}"/>
              </a:ext>
            </a:extLst>
          </p:cNvPr>
          <p:cNvSpPr txBox="1"/>
          <p:nvPr/>
        </p:nvSpPr>
        <p:spPr>
          <a:xfrm>
            <a:off x="2686616" y="3056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Energy Signal &amp; Power Signal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1817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2D73D-65F1-4366-A091-D227A173018E}"/>
                  </a:ext>
                </a:extLst>
              </p:cNvPr>
              <p:cNvSpPr txBox="1"/>
              <p:nvPr/>
            </p:nvSpPr>
            <p:spPr>
              <a:xfrm>
                <a:off x="48664" y="1027722"/>
                <a:ext cx="2073244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2D73D-65F1-4366-A091-D227A173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" y="1027722"/>
                <a:ext cx="2073244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F9C8EE-D882-4916-B2C2-716A838BC11B}"/>
                  </a:ext>
                </a:extLst>
              </p:cNvPr>
              <p:cNvSpPr txBox="1"/>
              <p:nvPr/>
            </p:nvSpPr>
            <p:spPr>
              <a:xfrm>
                <a:off x="220679" y="1865688"/>
                <a:ext cx="1939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𝑑𝐸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F9C8EE-D882-4916-B2C2-716A838BC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9" y="1865688"/>
                <a:ext cx="19397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D585C7-C4BA-4772-8A02-E011F4BBBFBA}"/>
                  </a:ext>
                </a:extLst>
              </p:cNvPr>
              <p:cNvSpPr txBox="1"/>
              <p:nvPr/>
            </p:nvSpPr>
            <p:spPr>
              <a:xfrm>
                <a:off x="220679" y="2359484"/>
                <a:ext cx="20732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𝑃𝑑𝑡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D585C7-C4BA-4772-8A02-E011F4BBB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9" y="2359484"/>
                <a:ext cx="20732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2F7BF-F343-4A38-992A-D4B0D05C941C}"/>
                  </a:ext>
                </a:extLst>
              </p:cNvPr>
              <p:cNvSpPr txBox="1"/>
              <p:nvPr/>
            </p:nvSpPr>
            <p:spPr>
              <a:xfrm>
                <a:off x="-57716" y="2810293"/>
                <a:ext cx="116088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𝐸𝑛𝑒𝑛𝑟𝑔𝑦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𝑟𝑒𝑞𝑢𝑖𝑟𝑒𝑑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Integrate it on both sides</a:t>
                </a:r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2F7BF-F343-4A38-992A-D4B0D05C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716" y="2810293"/>
                <a:ext cx="11608805" cy="954107"/>
              </a:xfrm>
              <a:prstGeom prst="rect">
                <a:avLst/>
              </a:prstGeom>
              <a:blipFill>
                <a:blip r:embed="rId5"/>
                <a:stretch>
                  <a:fillRect l="-1103" b="-127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413A39-5BD4-44A8-AB6D-D4BBB12362B0}"/>
                  </a:ext>
                </a:extLst>
              </p:cNvPr>
              <p:cNvSpPr txBox="1"/>
              <p:nvPr/>
            </p:nvSpPr>
            <p:spPr>
              <a:xfrm>
                <a:off x="344032" y="3764400"/>
                <a:ext cx="2153475" cy="9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𝑃𝑑𝑡</m:t>
                          </m:r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413A39-5BD4-44A8-AB6D-D4BBB123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32" y="3764400"/>
                <a:ext cx="2153475" cy="952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0F54F8-FA66-4404-B607-A25BE2E4B442}"/>
                  </a:ext>
                </a:extLst>
              </p:cNvPr>
              <p:cNvSpPr txBox="1"/>
              <p:nvPr/>
            </p:nvSpPr>
            <p:spPr>
              <a:xfrm>
                <a:off x="79711" y="90942"/>
                <a:ext cx="9851940" cy="532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𝑬𝒙𝒂𝒎𝒑𝒍𝒆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𝑭𝒐𝒓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𝒂𝒏𝒚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𝒔𝒊𝒈𝒏𝒂𝒍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𝒕𝒉𝒂𝒏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𝒊𝒕𝒔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𝑷𝒐𝒘𝒆𝒓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0F54F8-FA66-4404-B607-A25BE2E4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1" y="90942"/>
                <a:ext cx="9851940" cy="532966"/>
              </a:xfrm>
              <a:prstGeom prst="rect">
                <a:avLst/>
              </a:prstGeom>
              <a:blipFill>
                <a:blip r:embed="rId7"/>
                <a:stretch>
                  <a:fillRect l="-743" r="-3527" b="-126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8F99BB-33DD-480D-AB5F-4277D007CF19}"/>
                  </a:ext>
                </a:extLst>
              </p:cNvPr>
              <p:cNvSpPr txBox="1"/>
              <p:nvPr/>
            </p:nvSpPr>
            <p:spPr>
              <a:xfrm>
                <a:off x="153909" y="515666"/>
                <a:ext cx="11817412" cy="712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8F99BB-33DD-480D-AB5F-4277D007C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9" y="515666"/>
                <a:ext cx="11817412" cy="712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630B16C-A764-4F97-A3F3-D209EF0FBA62}"/>
              </a:ext>
            </a:extLst>
          </p:cNvPr>
          <p:cNvSpPr txBox="1"/>
          <p:nvPr/>
        </p:nvSpPr>
        <p:spPr>
          <a:xfrm>
            <a:off x="220679" y="4861711"/>
            <a:ext cx="6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Put the signal value of P = x</a:t>
            </a:r>
            <a:r>
              <a:rPr lang="en-US" i="1" baseline="30000" dirty="0"/>
              <a:t>2</a:t>
            </a:r>
            <a:r>
              <a:rPr lang="en-US" i="1" dirty="0"/>
              <a:t>(t)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680C63-82A9-40B3-99B0-5FDCDE1F19B5}"/>
                  </a:ext>
                </a:extLst>
              </p:cNvPr>
              <p:cNvSpPr txBox="1"/>
              <p:nvPr/>
            </p:nvSpPr>
            <p:spPr>
              <a:xfrm>
                <a:off x="320268" y="5346140"/>
                <a:ext cx="10904587" cy="9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𝑒𝑛𝑒𝑟𝑔𝑦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680C63-82A9-40B3-99B0-5FDCDE1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8" y="5346140"/>
                <a:ext cx="10904587" cy="952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0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621A58-7B59-463D-89CA-39CCFD786891}"/>
                  </a:ext>
                </a:extLst>
              </p:cNvPr>
              <p:cNvSpPr txBox="1"/>
              <p:nvPr/>
            </p:nvSpPr>
            <p:spPr>
              <a:xfrm>
                <a:off x="311215" y="122291"/>
                <a:ext cx="10904587" cy="9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𝑒𝑛𝑒𝑟𝑔𝑦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621A58-7B59-463D-89CA-39CCFD78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5" y="122291"/>
                <a:ext cx="10904587" cy="952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564173-D4E3-4294-B4C6-56C175352C61}"/>
              </a:ext>
            </a:extLst>
          </p:cNvPr>
          <p:cNvSpPr txBox="1"/>
          <p:nvPr/>
        </p:nvSpPr>
        <p:spPr>
          <a:xfrm>
            <a:off x="311215" y="1330859"/>
            <a:ext cx="809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 above equation in another form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4019F4-EBC2-40AD-822B-4D0DEDA78F15}"/>
                  </a:ext>
                </a:extLst>
              </p:cNvPr>
              <p:cNvSpPr txBox="1"/>
              <p:nvPr/>
            </p:nvSpPr>
            <p:spPr>
              <a:xfrm>
                <a:off x="182958" y="1967689"/>
                <a:ext cx="3968266" cy="962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4019F4-EBC2-40AD-822B-4D0DEDA78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8" y="1967689"/>
                <a:ext cx="3968266" cy="962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C1C5198-4CBE-4514-B198-0C53D499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1074669"/>
            <a:ext cx="4226527" cy="2754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33A78A-DEB5-4A8E-AD56-118694C5B39A}"/>
              </a:ext>
            </a:extLst>
          </p:cNvPr>
          <p:cNvSpPr txBox="1"/>
          <p:nvPr/>
        </p:nvSpPr>
        <p:spPr>
          <a:xfrm>
            <a:off x="8139763" y="3728618"/>
            <a:ext cx="3076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tends to infinity, so we used Limit T tends to infinity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08BF04-1018-4792-81C5-7F19F00D7C22}"/>
              </a:ext>
            </a:extLst>
          </p:cNvPr>
          <p:cNvSpPr/>
          <p:nvPr/>
        </p:nvSpPr>
        <p:spPr>
          <a:xfrm>
            <a:off x="7460055" y="3728618"/>
            <a:ext cx="3666654" cy="17125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12C2-FEFA-4D5F-A7BE-2815CCA76BC1}"/>
              </a:ext>
            </a:extLst>
          </p:cNvPr>
          <p:cNvSpPr txBox="1"/>
          <p:nvPr/>
        </p:nvSpPr>
        <p:spPr>
          <a:xfrm>
            <a:off x="117108" y="3192769"/>
            <a:ext cx="4998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This is the Energy Formula</a:t>
            </a:r>
            <a:endParaRPr lang="th-TH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E08141-C79A-4541-94AC-F8E7F78E6A03}"/>
              </a:ext>
            </a:extLst>
          </p:cNvPr>
          <p:cNvSpPr/>
          <p:nvPr/>
        </p:nvSpPr>
        <p:spPr>
          <a:xfrm>
            <a:off x="117108" y="1854079"/>
            <a:ext cx="4147074" cy="12693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6F2DE-2C2E-4D81-AE94-55CCF3735F93}"/>
              </a:ext>
            </a:extLst>
          </p:cNvPr>
          <p:cNvSpPr txBox="1"/>
          <p:nvPr/>
        </p:nvSpPr>
        <p:spPr>
          <a:xfrm>
            <a:off x="219172" y="3791383"/>
            <a:ext cx="67701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Now we calculate the Formula of Power, Power is the Energy (E) upon time (T)</a:t>
            </a:r>
            <a:endParaRPr lang="th-TH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42A5-0B8B-4EE2-8C71-F0BD66D30684}"/>
                  </a:ext>
                </a:extLst>
              </p:cNvPr>
              <p:cNvSpPr txBox="1"/>
              <p:nvPr/>
            </p:nvSpPr>
            <p:spPr>
              <a:xfrm>
                <a:off x="392676" y="4960104"/>
                <a:ext cx="4745466" cy="962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42A5-0B8B-4EE2-8C71-F0BD66D3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6" y="4960104"/>
                <a:ext cx="4745466" cy="962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5A033D-58F0-4960-9F11-086BC4E0977D}"/>
              </a:ext>
            </a:extLst>
          </p:cNvPr>
          <p:cNvSpPr/>
          <p:nvPr/>
        </p:nvSpPr>
        <p:spPr>
          <a:xfrm>
            <a:off x="311215" y="4745490"/>
            <a:ext cx="4903581" cy="1320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0AB2A-C69E-45B0-9920-31A9110C9B08}"/>
              </a:ext>
            </a:extLst>
          </p:cNvPr>
          <p:cNvSpPr txBox="1"/>
          <p:nvPr/>
        </p:nvSpPr>
        <p:spPr>
          <a:xfrm>
            <a:off x="269508" y="6162133"/>
            <a:ext cx="4998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This is the Power Formula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97776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4140C-23C5-42C5-8E93-A5079E1A5139}"/>
                  </a:ext>
                </a:extLst>
              </p:cNvPr>
              <p:cNvSpPr txBox="1"/>
              <p:nvPr/>
            </p:nvSpPr>
            <p:spPr>
              <a:xfrm>
                <a:off x="2489368" y="2322213"/>
                <a:ext cx="783361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&lt;∞,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4140C-23C5-42C5-8E93-A5079E1A5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68" y="2322213"/>
                <a:ext cx="783361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43060-14CE-4A34-85F6-57CE3402BFB0}"/>
                  </a:ext>
                </a:extLst>
              </p:cNvPr>
              <p:cNvSpPr txBox="1"/>
              <p:nvPr/>
            </p:nvSpPr>
            <p:spPr>
              <a:xfrm>
                <a:off x="2270911" y="4457323"/>
                <a:ext cx="86753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 0&lt;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&lt;∞,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th-TH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43060-14CE-4A34-85F6-57CE3402B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11" y="4457323"/>
                <a:ext cx="867532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39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CB515-0092-49A1-89F5-04AA7491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145503"/>
            <a:ext cx="2593451" cy="1581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06DCC-76C0-4D22-9969-DAC71243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576" y="4162425"/>
            <a:ext cx="3835531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18BA6-C984-4316-90D9-C965DB93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063" y="1291571"/>
            <a:ext cx="4448126" cy="2870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C4F32E-E383-496B-849A-015101B43F58}"/>
              </a:ext>
            </a:extLst>
          </p:cNvPr>
          <p:cNvSpPr txBox="1"/>
          <p:nvPr/>
        </p:nvSpPr>
        <p:spPr>
          <a:xfrm>
            <a:off x="235390" y="128883"/>
            <a:ext cx="10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Energy Signal Should be Finite, Power has been Zero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381B3-9981-48D9-B34B-D61E16DE87A0}"/>
              </a:ext>
            </a:extLst>
          </p:cNvPr>
          <p:cNvSpPr txBox="1"/>
          <p:nvPr/>
        </p:nvSpPr>
        <p:spPr>
          <a:xfrm>
            <a:off x="3497970" y="628602"/>
            <a:ext cx="815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= Energy/Time = finite(4)/Time(infinite) = 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1862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5F5F-8530-401A-8BE7-CD1B0EDB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50" y="3678221"/>
            <a:ext cx="3605213" cy="2628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3F1A5-2494-4267-903B-0301F7E6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95" y="3678221"/>
            <a:ext cx="3605214" cy="2695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185B4-C313-4250-90A3-90E8B04A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8" y="3678221"/>
            <a:ext cx="466678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8BD91-E127-420D-AD1A-CEA6C7D5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695" y="715357"/>
            <a:ext cx="4448126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46013-0C2D-4A45-9E8A-F11E78F9D4B0}"/>
              </a:ext>
            </a:extLst>
          </p:cNvPr>
          <p:cNvSpPr txBox="1"/>
          <p:nvPr/>
        </p:nvSpPr>
        <p:spPr>
          <a:xfrm>
            <a:off x="235390" y="128883"/>
            <a:ext cx="10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Energy Signal Should be Finite, Power has been Zero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46AE33-8EA8-4E64-9E2D-091A1F641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11" y="1242635"/>
            <a:ext cx="4191883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5E55-3546-4138-BD7C-8004F49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2" y="249457"/>
            <a:ext cx="10515600" cy="4315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Summary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3BFB-77F7-4E27-934D-EE280480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18" y="9021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periodic signal is a power signal.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power signal need not to be periodic.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energy signal is non-periodic.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non-periodic signal need not be an energy signal.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signal Energy as well Power both infinite than signal is nothing energy and nothing power signal.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509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722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Matura MT Script Capitals</vt:lpstr>
      <vt:lpstr>Symbol</vt:lpstr>
      <vt:lpstr>Wingdings</vt:lpstr>
      <vt:lpstr>Office Theme</vt:lpstr>
      <vt:lpstr>Energy Signal &amp; Power Signal</vt:lpstr>
      <vt:lpstr>Energy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Signal &amp; Power Signal</dc:title>
  <dc:creator>Wazir laghari</dc:creator>
  <cp:lastModifiedBy>Wazir laghari</cp:lastModifiedBy>
  <cp:revision>28</cp:revision>
  <dcterms:created xsi:type="dcterms:W3CDTF">2020-12-08T07:00:34Z</dcterms:created>
  <dcterms:modified xsi:type="dcterms:W3CDTF">2020-12-14T01:10:44Z</dcterms:modified>
</cp:coreProperties>
</file>