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78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FCB69-B1AD-46F0-8319-9065B411280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5E1AC-08DA-4DE7-B378-B850F58BEC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6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E935-FFE5-48FF-A072-0CBA0B3D4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AC91B-EE6D-4604-A673-0C4D48C4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A6FA-1FAA-4719-B6C7-3C3C9348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1E1B-BCE9-43C2-8A92-C6E11C16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C10A-3B9D-4B1B-B1D3-588900AF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952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5786-9772-480C-9C30-0D7F25D1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EA10-0138-4D44-806B-6A406F9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BCE9-9737-42CE-B735-E3A7D39C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C010-006C-413D-8B01-69303FDF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03E3-00BC-473C-9C2F-578336EE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25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DCB9D-3722-4D37-8FF6-36725A5A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FE10C-7E10-4A09-AEC7-FF8CFD84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C4E9-5946-4283-AF7C-22C039BA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FE98-961E-4622-AF75-64798DEE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FB34-B626-4388-9B8B-00CD2BF4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90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AB14-6837-4DBD-A913-C54B5166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B0AD-C8D6-4714-9F5B-3720FBC8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42F8-6875-4AAA-A82B-00C97402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14C-6AE4-4E1A-9496-972C02FE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8421-9194-4E2F-950E-689C5323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05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FA09-23C1-49C1-823D-3FD2CCFA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61F0-0350-4024-8551-AADEB811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406C-0353-4C4F-A59F-980A1829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B890-95CA-43F6-9F8B-E7DBBE8A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7A59-DDE6-41AC-B238-942FA76B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650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4A7C-2C03-437B-AE68-3047D70A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33A3-04B2-450D-B1E0-3395E5893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5120C-361F-4788-AD0F-D00AF374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88341-0D14-4FD8-86E1-714463A7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A571C-4E8E-445C-A882-FD47212C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AE0E-D24B-4F3A-97F1-23FA0E98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64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1E01-B3A6-406C-A4DF-3AD34CE6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A12AB-1F68-47CC-93EF-6BE4DBCD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CA9E-BBC5-4507-8C99-8552C66E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F234C-01C9-43F6-AFF7-D5511AD8F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CFD2C-7977-4511-A5A8-9D954B6A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3C3F-C20A-444C-BBC9-58AD0123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1E746-FD60-4E26-B611-C6EDA77A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69588-6A43-4695-A850-C3B66E1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47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861C-0161-41CA-BC7B-B923F32E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30259-47DD-412C-9CC2-ABC8E3B5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37235-FC5A-4FBF-96E4-B5482DB9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70886-4036-4C94-A213-C4A69C2F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69B9C-2299-4384-9B89-F6D76E80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0C27-604D-4E69-8968-0A30F53B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78B20-3323-4157-AC04-4CF6CD6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165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0D88-3FC3-4DD6-89FE-EADF3D48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86BC-D519-4749-BA55-15830735F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B6B3F-A63B-44EE-866D-20B4E116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A055F-AC5C-4E4A-A371-0D12BA32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80954-0640-4C08-BA9C-CC0B9067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F504-13AE-4B4C-823A-54B02DB7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11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AC59-D2CB-42BD-A2DF-85E89362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AD63B-08E6-4930-AFCB-604612011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A0267-53DE-4F1B-AD4B-8A9E78A1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078C6-188A-46A7-8ED1-E5033429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67B6A-D194-4FE9-B0EC-C1F1D5FE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A4D2B-1311-419E-B464-17D8D3B2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49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BEDA4-E8F7-4CFB-9355-ACBFE1B1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0EC5-46B1-4415-A256-10D6A81F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D8B2-3AEF-4CA4-A90C-926DC3A3D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A65B-4A0D-43DD-BD5B-C12E2B123F66}" type="datetimeFigureOut">
              <a:rPr lang="th-TH" smtClean="0"/>
              <a:t>18/11/63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EAE4-FCA9-4D18-B5FA-C11873E8A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13B2-B75A-4F4D-A4FC-9D54B7B97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483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155" y="3049588"/>
            <a:ext cx="7772400" cy="53181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Signals and Systems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Hours = 3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Wazir Muhammad Laghari</a:t>
            </a: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wazirlaghari@buetk.edu.pk</a:t>
            </a: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341812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71" y="1062038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90800" y="5181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Electrical Engineering Department 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Technology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Khuzdar </a:t>
            </a:r>
          </a:p>
        </p:txBody>
      </p:sp>
    </p:spTree>
    <p:extLst>
      <p:ext uri="{BB962C8B-B14F-4D97-AF65-F5344CB8AC3E}">
        <p14:creationId xmlns:p14="http://schemas.microsoft.com/office/powerpoint/2010/main" val="15709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11" y="300374"/>
            <a:ext cx="108291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Roboto"/>
              </a:rPr>
              <a:t>Reversal of Continuous-Time Signals</a:t>
            </a:r>
            <a:br>
              <a:rPr lang="en-US" b="1" dirty="0">
                <a:solidFill>
                  <a:srgbClr val="7030A0"/>
                </a:solidFill>
                <a:latin typeface="Roboto"/>
              </a:rPr>
            </a:br>
            <a:r>
              <a:rPr lang="en-US" b="1" dirty="0" smtClean="0">
                <a:solidFill>
                  <a:srgbClr val="7030A0"/>
                </a:solidFill>
                <a:latin typeface="Roboto"/>
              </a:rPr>
              <a:t>Case-2: Amplitude Reversal (Folded on Y-axis)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2697" y="1410789"/>
            <a:ext cx="11839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It is the special form of Amplitude Scaling, in which amplitude multiply with (-1).</a:t>
            </a:r>
          </a:p>
          <a:p>
            <a:pPr algn="just"/>
            <a:endParaRPr lang="en-GB" dirty="0"/>
          </a:p>
          <a:p>
            <a:pPr algn="just"/>
            <a:r>
              <a:rPr lang="en-US" dirty="0"/>
              <a:t>Whenever the amplitude of a signal is multiplied by -1, then it is known as amplitude reversal. In this case, the signal produces its mirror image about X-axis. Mathematically, this can be written as;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71" y="4010297"/>
            <a:ext cx="7637145" cy="25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365126"/>
            <a:ext cx="11157857" cy="692966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 smtClean="0">
                <a:solidFill>
                  <a:srgbClr val="7030A0"/>
                </a:solidFill>
              </a:rPr>
              <a:t>Even (Symmetric) and Odd (Anti-Symmetric OR Asymmetric) Signals</a:t>
            </a:r>
            <a:endParaRPr lang="en-GB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Signal remain same after folding operation is known as Even Signal OR</a:t>
            </a:r>
          </a:p>
          <a:p>
            <a:pPr marL="0" indent="0">
              <a:buNone/>
            </a:pPr>
            <a:r>
              <a:rPr lang="en-GB" dirty="0" smtClean="0"/>
              <a:t>A signal is referred to as an even if it is identical to its time-reversed counterparts;  x(t) =  x(-t).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Signal Doesn’t remain same after folding operation is known as Odd Signal OR.</a:t>
            </a:r>
          </a:p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signal is referred to as an </a:t>
            </a:r>
            <a:r>
              <a:rPr lang="en-GB" dirty="0" smtClean="0"/>
              <a:t>odd </a:t>
            </a:r>
            <a:r>
              <a:rPr lang="en-GB" dirty="0"/>
              <a:t>if it is </a:t>
            </a:r>
            <a:r>
              <a:rPr lang="en-GB" dirty="0" smtClean="0"/>
              <a:t>not identical </a:t>
            </a:r>
            <a:r>
              <a:rPr lang="en-GB" dirty="0"/>
              <a:t>to its time-reversed counterparts;  x(t) =  </a:t>
            </a:r>
            <a:r>
              <a:rPr lang="en-GB" dirty="0" smtClean="0"/>
              <a:t>-x</a:t>
            </a:r>
            <a:r>
              <a:rPr lang="en-GB" dirty="0"/>
              <a:t>(-t)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0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34" y="2286000"/>
            <a:ext cx="59340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943" y="365126"/>
            <a:ext cx="11157857" cy="692966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 smtClean="0">
                <a:solidFill>
                  <a:srgbClr val="7030A0"/>
                </a:solidFill>
              </a:rPr>
              <a:t>Even (Symmetric) and Odd (Anti-Symmetric OR Asymmetric) Signals</a:t>
            </a:r>
            <a:endParaRPr lang="en-GB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9" y="1798728"/>
            <a:ext cx="6134100" cy="258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86" y="4480152"/>
            <a:ext cx="467677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20" y="5058727"/>
            <a:ext cx="3533775" cy="14954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5943" y="365126"/>
            <a:ext cx="11157857" cy="692966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 smtClean="0">
                <a:solidFill>
                  <a:srgbClr val="7030A0"/>
                </a:solidFill>
              </a:rPr>
              <a:t>Even (Symmetric) and Odd (Anti-Symmetric OR Asymmetric) Signals</a:t>
            </a:r>
            <a:endParaRPr lang="en-GB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79" y="2985270"/>
            <a:ext cx="46672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5" y="1279526"/>
            <a:ext cx="11157857" cy="692966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 smtClean="0">
                <a:solidFill>
                  <a:srgbClr val="7030A0"/>
                </a:solidFill>
              </a:rPr>
              <a:t>Even (Symmetric) and Odd (Anti-Symmetric OR Asymmetric) Signals</a:t>
            </a:r>
            <a:endParaRPr lang="en-GB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847F-1E4D-4B72-9519-35754829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7030A0"/>
                </a:solidFill>
                <a:effectLst/>
                <a:latin typeface="Roboto"/>
              </a:rPr>
              <a:t>Shifting of Continuous-Time Signals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5CAE2-E9DE-45D4-B60C-5DBFD0C99FB2}"/>
              </a:ext>
            </a:extLst>
          </p:cNvPr>
          <p:cNvSpPr txBox="1"/>
          <p:nvPr/>
        </p:nvSpPr>
        <p:spPr>
          <a:xfrm>
            <a:off x="321010" y="1623062"/>
            <a:ext cx="117664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Shifting means shift the signal position to left or right is called Shifting.</a:t>
            </a:r>
          </a:p>
          <a:p>
            <a:r>
              <a:rPr lang="en-US" dirty="0"/>
              <a:t>Shifting is the two types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Time </a:t>
            </a:r>
            <a:r>
              <a:rPr lang="en-US" dirty="0" smtClean="0"/>
              <a:t>Shifting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Amplitude </a:t>
            </a:r>
            <a:r>
              <a:rPr lang="en-US" dirty="0" smtClean="0"/>
              <a:t>Shifting</a:t>
            </a:r>
          </a:p>
          <a:p>
            <a:pPr marL="514350" indent="-514350">
              <a:buAutoNum type="arabicParenR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48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ADBDCC-CF15-4C79-AF4B-D4A67418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1" y="1426188"/>
            <a:ext cx="5054269" cy="255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CF0E3-76F8-43DE-81DC-531AE461E287}"/>
                  </a:ext>
                </a:extLst>
              </p:cNvPr>
              <p:cNvSpPr txBox="1"/>
              <p:nvPr/>
            </p:nvSpPr>
            <p:spPr>
              <a:xfrm>
                <a:off x="267831" y="4155540"/>
                <a:ext cx="5054269" cy="672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−2=0 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0+2=2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endParaRPr lang="th-TH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CF0E3-76F8-43DE-81DC-531AE461E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1" y="4155540"/>
                <a:ext cx="5054269" cy="672620"/>
              </a:xfrm>
              <a:prstGeom prst="rect">
                <a:avLst/>
              </a:prstGeom>
              <a:blipFill>
                <a:blip r:embed="rId3"/>
                <a:stretch>
                  <a:fillRect l="-1689" b="-1181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267EA2D-1B6A-4007-AE7D-BFE26B04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284177"/>
            <a:ext cx="11800437" cy="79371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  <a:t>Time Shifting of Continuous-Time Signals</a:t>
            </a:r>
            <a:b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sz="3600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E2DBB-8DFB-427E-9796-F2E4CBE9F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02" y="956468"/>
            <a:ext cx="6446066" cy="2894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F7DF8-02C7-4E94-B035-ADC7EFFD6144}"/>
                  </a:ext>
                </a:extLst>
              </p:cNvPr>
              <p:cNvSpPr txBox="1"/>
              <p:nvPr/>
            </p:nvSpPr>
            <p:spPr>
              <a:xfrm>
                <a:off x="6168049" y="4271726"/>
                <a:ext cx="56569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+3=0 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=−3,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−1−3=−4, 0−3=−3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1−3=−2</m:t>
                    </m:r>
                  </m:oMath>
                </a14:m>
                <a:r>
                  <a:rPr lang="en-US" sz="1800" dirty="0"/>
                  <a:t> </a:t>
                </a:r>
                <a:endParaRPr lang="th-TH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F7DF8-02C7-4E94-B035-ADC7EFFD6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49" y="4271726"/>
                <a:ext cx="5656998" cy="553998"/>
              </a:xfrm>
              <a:prstGeom prst="rect">
                <a:avLst/>
              </a:prstGeom>
              <a:blipFill>
                <a:blip r:embed="rId5"/>
                <a:stretch>
                  <a:fillRect l="-1509" b="-197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38A2D-5C3A-4805-B5BE-2D8E14BCC825}"/>
              </a:ext>
            </a:extLst>
          </p:cNvPr>
          <p:cNvCxnSpPr>
            <a:cxnSpLocks/>
          </p:cNvCxnSpPr>
          <p:nvPr/>
        </p:nvCxnSpPr>
        <p:spPr>
          <a:xfrm flipH="1" flipV="1">
            <a:off x="2553077" y="1273133"/>
            <a:ext cx="1077363" cy="22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97DE8-E774-4CEF-8256-40A3560252DC}"/>
              </a:ext>
            </a:extLst>
          </p:cNvPr>
          <p:cNvCxnSpPr>
            <a:cxnSpLocks/>
          </p:cNvCxnSpPr>
          <p:nvPr/>
        </p:nvCxnSpPr>
        <p:spPr>
          <a:xfrm flipH="1" flipV="1">
            <a:off x="9868277" y="956468"/>
            <a:ext cx="1186003" cy="21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EABAD1-5ECC-4FD2-8A4A-8028FAA99573}"/>
              </a:ext>
            </a:extLst>
          </p:cNvPr>
          <p:cNvSpPr txBox="1"/>
          <p:nvPr/>
        </p:nvSpPr>
        <p:spPr>
          <a:xfrm>
            <a:off x="2104262" y="479414"/>
            <a:ext cx="3367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Shifting OR</a:t>
            </a:r>
          </a:p>
          <a:p>
            <a:r>
              <a:rPr lang="en-US" dirty="0"/>
              <a:t>Time Advance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8A18F-A7B8-42B2-AEB1-2D94F02D64E8}"/>
              </a:ext>
            </a:extLst>
          </p:cNvPr>
          <p:cNvSpPr txBox="1"/>
          <p:nvPr/>
        </p:nvSpPr>
        <p:spPr>
          <a:xfrm>
            <a:off x="7839169" y="597887"/>
            <a:ext cx="21026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Right Shifting OR</a:t>
            </a:r>
          </a:p>
          <a:p>
            <a:r>
              <a:rPr lang="en-US" dirty="0"/>
              <a:t>Time Delay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66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FEA14D-554B-4EE6-B4E8-64255040739F}"/>
              </a:ext>
            </a:extLst>
          </p:cNvPr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7" y="927463"/>
            <a:ext cx="7360454" cy="36053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8DBC05-B2E9-4721-88E5-5BBDDBBA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284177"/>
            <a:ext cx="11800437" cy="79371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  <a:t>Time Shifting of Continuous-Time Signals</a:t>
            </a:r>
            <a:b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CF0E3-76F8-43DE-81DC-531AE461E287}"/>
                  </a:ext>
                </a:extLst>
              </p:cNvPr>
              <p:cNvSpPr txBox="1"/>
              <p:nvPr/>
            </p:nvSpPr>
            <p:spPr>
              <a:xfrm>
                <a:off x="1587179" y="4743367"/>
                <a:ext cx="708655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2=0 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=−2, 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0−2=−2, 2−2=0</m:t>
                      </m:r>
                    </m:oMath>
                  </m:oMathPara>
                </a14:m>
                <a:endParaRPr lang="th-TH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CF0E3-76F8-43DE-81DC-531AE461E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4743367"/>
                <a:ext cx="7086558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1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382-3990-4313-B93A-272A241C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20" y="192150"/>
            <a:ext cx="11832880" cy="66995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/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Amplitude Shifting of Continuous-Time Signals</a:t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51B54-E018-4029-AB4C-76D93FEE771B}"/>
              </a:ext>
            </a:extLst>
          </p:cNvPr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4" y="969051"/>
            <a:ext cx="57245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E908D-2798-4636-8D0B-FCC5A3AC6245}"/>
              </a:ext>
            </a:extLst>
          </p:cNvPr>
          <p:cNvPicPr/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9" y="3607476"/>
            <a:ext cx="5731510" cy="187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BD0B-2578-48FE-84A0-E36321CF0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01" y="993416"/>
            <a:ext cx="5492246" cy="45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49310-02CE-403D-BF92-FEFF3B3F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41" y="366712"/>
            <a:ext cx="69818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0883-1FF9-4FE6-BEB1-B6303795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48" y="319858"/>
            <a:ext cx="10515600" cy="51306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/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 smtClean="0">
                <a:solidFill>
                  <a:srgbClr val="7030A0"/>
                </a:solidFill>
                <a:effectLst/>
                <a:latin typeface="Roboto"/>
              </a:rPr>
              <a:t>Reversal/Reflection/Folding </a:t>
            </a: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of Continuous-Time Signals</a:t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4EA4-BB5E-4EE4-944E-5ECBA7CA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48" y="1312564"/>
            <a:ext cx="11456405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Whenever the time in a signal gets multiplied by -1, the signal gets reversed. </a:t>
            </a:r>
          </a:p>
          <a:p>
            <a:pPr algn="just"/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produces its mirror image about Y or X-axis. This is known as Reversal of the signal.</a:t>
            </a:r>
          </a:p>
          <a:p>
            <a:pPr algn="just"/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Reversal can be classified into two types based on the condition whether the time or the amplitude of the signal is multiplied by -1</a:t>
            </a:r>
          </a:p>
          <a:p>
            <a:pPr marL="0" indent="0">
              <a:buNone/>
            </a:pP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6758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40C-0FDB-4033-98BD-1FDC3F0E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4" y="365125"/>
            <a:ext cx="11947556" cy="82087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/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Reversal of Continuous-Time Signals</a:t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Case-1: Time </a:t>
            </a:r>
            <a:r>
              <a:rPr lang="en-US" b="1" i="0" dirty="0" smtClean="0">
                <a:solidFill>
                  <a:srgbClr val="7030A0"/>
                </a:solidFill>
                <a:effectLst/>
                <a:latin typeface="Roboto"/>
              </a:rPr>
              <a:t>Reversal/Folding/Reflection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E8A55F-F332-492A-9F49-066668DA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1" y="1745059"/>
            <a:ext cx="3933825" cy="3981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306" y="1663064"/>
            <a:ext cx="3600450" cy="2800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606" y="4322444"/>
            <a:ext cx="347662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710" y="4774474"/>
            <a:ext cx="20193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9589" y="1933303"/>
            <a:ext cx="4049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Folded on x-axis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4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8" y="2332265"/>
            <a:ext cx="40767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71" y="2377167"/>
            <a:ext cx="4276725" cy="34099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F0540C-0FDB-4033-98BD-1FDC3F0E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4" y="365125"/>
            <a:ext cx="11947556" cy="82087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/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Reversal of Continuous-Time Signals</a:t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Case-1: Time </a:t>
            </a:r>
            <a:r>
              <a:rPr lang="en-US" b="1" i="0" dirty="0" smtClean="0">
                <a:solidFill>
                  <a:srgbClr val="7030A0"/>
                </a:solidFill>
                <a:effectLst/>
                <a:latin typeface="Roboto"/>
              </a:rPr>
              <a:t>Reversal/Folding/Reflection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4228091" y="1834978"/>
            <a:ext cx="258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Folded on x-axis</a:t>
            </a:r>
          </a:p>
        </p:txBody>
      </p:sp>
    </p:spTree>
    <p:extLst>
      <p:ext uri="{BB962C8B-B14F-4D97-AF65-F5344CB8AC3E}">
        <p14:creationId xmlns:p14="http://schemas.microsoft.com/office/powerpoint/2010/main" val="42026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484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Cambria Math</vt:lpstr>
      <vt:lpstr>Cordia New</vt:lpstr>
      <vt:lpstr>Roboto</vt:lpstr>
      <vt:lpstr>Times New Roman</vt:lpstr>
      <vt:lpstr>Office Theme</vt:lpstr>
      <vt:lpstr>Signals and Systems Credit Hours = 3  by   Dr. Wazir Muhammad Laghari  Email: wazirlaghari@buetk.edu.pk</vt:lpstr>
      <vt:lpstr>Shifting of Continuous-Time Signals</vt:lpstr>
      <vt:lpstr>Time Shifting of Continuous-Time Signals </vt:lpstr>
      <vt:lpstr>Time Shifting of Continuous-Time Signals </vt:lpstr>
      <vt:lpstr> Amplitude Shifting of Continuous-Time Signals </vt:lpstr>
      <vt:lpstr>PowerPoint Presentation</vt:lpstr>
      <vt:lpstr> Reversal/Reflection/Folding of Continuous-Time Signals </vt:lpstr>
      <vt:lpstr> Reversal of Continuous-Time Signals Case-1: Time Reversal/Folding/Reflection</vt:lpstr>
      <vt:lpstr> Reversal of Continuous-Time Signals Case-1: Time Reversal/Folding/Reflection</vt:lpstr>
      <vt:lpstr>PowerPoint Presentation</vt:lpstr>
      <vt:lpstr>Even (Symmetric) and Odd (Anti-Symmetric OR Asymmetric) Signals</vt:lpstr>
      <vt:lpstr>Even (Symmetric) and Odd (Anti-Symmetric OR Asymmetric) Signals</vt:lpstr>
      <vt:lpstr>Even (Symmetric) and Odd (Anti-Symmetric OR Asymmetric) Signals</vt:lpstr>
      <vt:lpstr>Even (Symmetric) and Odd (Anti-Symmetric OR Asymmetric)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53</cp:revision>
  <dcterms:created xsi:type="dcterms:W3CDTF">2020-11-10T09:47:05Z</dcterms:created>
  <dcterms:modified xsi:type="dcterms:W3CDTF">2020-11-18T10:05:02Z</dcterms:modified>
</cp:coreProperties>
</file>