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79" r:id="rId4"/>
    <p:sldId id="270" r:id="rId5"/>
    <p:sldId id="271" r:id="rId6"/>
    <p:sldId id="273" r:id="rId7"/>
    <p:sldId id="274" r:id="rId8"/>
    <p:sldId id="276" r:id="rId9"/>
    <p:sldId id="277" r:id="rId10"/>
    <p:sldId id="278" r:id="rId11"/>
    <p:sldId id="275" r:id="rId12"/>
    <p:sldId id="280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3F4-E764-48B8-8547-56204605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44073-65BE-4000-BC39-F2052CA1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8457-F355-45E1-8FF8-CB50BE91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9479-C961-4023-A115-86F2B7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16C2-E9F5-4445-9837-31AEDA57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24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6ECF-CC45-4C96-ADAA-43DAD32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9B30A-EC0F-4AA2-83D0-30AB3D65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A79A-5E00-43E5-9531-0888BCB8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F134-CFC0-471F-A34D-38996309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897B-598C-4313-8375-12DAE23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804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49C74-DE6E-41E6-B98E-3C5B885EB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37052-2F91-4B00-BF2E-9B4323E7C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4E9A-A870-4F0B-BBB2-B1135F9E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B9B8-9E0D-4E41-A9A9-2B8956E3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868A-B52F-4DB7-93DF-380A4918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29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B1CE-06D5-4E91-816D-0E6696E3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1FB3-E4EA-4729-BDAA-FCEF4410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0237-0CBA-4D18-AD89-8ABCBC95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E1EF-F576-4F84-986A-6A42FD06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433D-4A28-418E-B93F-E365CCF2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63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00DC-BA43-4384-8303-C2BA2F82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A307A-4B4C-4362-BA1A-274FB006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CDDC-5DB0-4F94-B2FF-CEF46780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8746-3CB9-4322-BFED-80E6F165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D8C6-47A8-46CF-82A2-0A999522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582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6B50-C083-4614-B3BC-1F27C3F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44D1-0312-464C-8510-797AD1933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41A77-D68B-46BC-8570-4926C1EF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233A-7400-4487-BE06-D05449DC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2640-4544-41A9-AC6F-F8531C28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3291-897C-401E-94E6-07D139AA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567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0A6D-D2C1-435D-AD5F-82A10EAD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17C3-CFAF-4C08-89E6-CF8F2E12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6768-2189-4922-ACA3-73A155906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AA88-763B-4BAC-973F-923067462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16649-D6F4-4BDE-A39B-1FC7C1FBC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03B8D-761C-4F17-8385-5FF04C1D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03503-399A-4E28-B6E8-C851EB76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6381D-A535-4295-A117-EF63A701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2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14AF-6E54-4CA9-832B-E0D5A413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7E7BF-AF9F-4AA3-845D-F8A1D550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5FC79-7A59-4606-86B9-297C441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3B62-A042-4419-8DFB-52486978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22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DA8F9-25B3-45C2-A1BF-6B116020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44B0E-11F0-4E8C-8B09-7C2A90E4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BB65-8380-4D80-93E8-07B66BC6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94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B0A-3425-406A-A900-83D9495B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A411-64A5-433D-BA30-8C530AF0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037C6-1F28-4491-AAED-A1BFF09C1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BE1F0-7587-4304-AE88-8B1697B7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2D1EB-4781-42EE-8D05-79728052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7246-A94C-4D97-AA72-4B5362CB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49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E836-7EF0-424F-BED7-14E690F5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7A78D-8121-4F39-B17B-FE30730B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7002B-76A0-4712-847B-BED50CF6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80C8E-7A03-473F-8120-C926B056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96F78-FEC9-49A9-A493-3B85E94F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E5797-3CE7-4014-B77D-4F2A36B1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22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5146E-6895-47A9-AF6D-8F4EC29A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F3FB2-DECC-45C5-A483-2D41CE0F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A5C3-8322-4FE5-B09A-DF3BFAA06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0307-A230-464B-942D-7A8AC8718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EF2C-8A1E-4EE2-A36E-8EC77D417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23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2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22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22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6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22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3238-EC9D-4E27-BCDB-72D0A523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548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Periodic And Aperiodic Signals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7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350821" y="79710"/>
                <a:ext cx="4610477" cy="53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79710"/>
                <a:ext cx="4610477" cy="534249"/>
              </a:xfrm>
              <a:prstGeom prst="rect">
                <a:avLst/>
              </a:prstGeom>
              <a:blipFill>
                <a:blip r:embed="rId2"/>
                <a:stretch>
                  <a:fillRect t="-1136" b="-454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1" y="1217317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1217317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155039" y="1939521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39" y="1939521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/>
              <p:nvPr/>
            </p:nvSpPr>
            <p:spPr>
              <a:xfrm>
                <a:off x="251233" y="2804938"/>
                <a:ext cx="15866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3" y="2804938"/>
                <a:ext cx="15866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62429" y="3529843"/>
                <a:ext cx="24272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" y="3529843"/>
                <a:ext cx="2427274" cy="523220"/>
              </a:xfrm>
              <a:prstGeom prst="rect">
                <a:avLst/>
              </a:prstGeom>
              <a:blipFill>
                <a:blip r:embed="rId6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350821" y="4164969"/>
                <a:ext cx="8992355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, it is irrational number, so it is non-periodic</a:t>
                </a:r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4164969"/>
                <a:ext cx="8992355" cy="703911"/>
              </a:xfrm>
              <a:prstGeom prst="rect">
                <a:avLst/>
              </a:prstGeom>
              <a:blipFill>
                <a:blip r:embed="rId7"/>
                <a:stretch>
                  <a:fillRect b="-1120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7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A954C1-8F35-4E25-896D-6C696117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41" y="3171700"/>
            <a:ext cx="10515600" cy="100194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Periodic And Aperiodic Of Continuous Time Signal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b="1" dirty="0">
                <a:solidFill>
                  <a:srgbClr val="7030A0"/>
                </a:solidFill>
              </a:rPr>
              <a:t>OR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b="1" dirty="0">
                <a:solidFill>
                  <a:srgbClr val="7030A0"/>
                </a:solidFill>
              </a:rPr>
              <a:t>Periodicity of Continuous Time Signal</a:t>
            </a:r>
            <a:endParaRPr lang="th-TH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5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FE308-EF74-4231-9EB7-1401991E86B5}"/>
              </a:ext>
            </a:extLst>
          </p:cNvPr>
          <p:cNvSpPr txBox="1"/>
          <p:nvPr/>
        </p:nvSpPr>
        <p:spPr>
          <a:xfrm>
            <a:off x="334033" y="45437"/>
            <a:ext cx="1154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Question# Determine whether each of the following continuous-time signals is Periodic. If Periodic, determine its fundamental Period.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00D9B0-BF4E-4BD6-A9B8-D9248DF7A297}"/>
                  </a:ext>
                </a:extLst>
              </p:cNvPr>
              <p:cNvSpPr txBox="1"/>
              <p:nvPr/>
            </p:nvSpPr>
            <p:spPr>
              <a:xfrm>
                <a:off x="142591" y="911758"/>
                <a:ext cx="4610477" cy="53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 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𝑪𝒐𝒔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00D9B0-BF4E-4BD6-A9B8-D9248DF7A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91" y="911758"/>
                <a:ext cx="4610477" cy="533479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DF2E0-6FBB-4BFD-BA74-9948439EF041}"/>
                  </a:ext>
                </a:extLst>
              </p:cNvPr>
              <p:cNvSpPr txBox="1"/>
              <p:nvPr/>
            </p:nvSpPr>
            <p:spPr>
              <a:xfrm>
                <a:off x="334033" y="1535117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DF2E0-6FBB-4BFD-BA74-9948439EF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3" y="1535117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17FB9-6B42-473A-9992-7A8407E469CC}"/>
                  </a:ext>
                </a:extLst>
              </p:cNvPr>
              <p:cNvSpPr txBox="1"/>
              <p:nvPr/>
            </p:nvSpPr>
            <p:spPr>
              <a:xfrm>
                <a:off x="334033" y="3309493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17FB9-6B42-473A-9992-7A8407E4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3" y="3309493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DB138-2940-4DF3-B9ED-77D3BB3CDA45}"/>
                  </a:ext>
                </a:extLst>
              </p:cNvPr>
              <p:cNvSpPr txBox="1"/>
              <p:nvPr/>
            </p:nvSpPr>
            <p:spPr>
              <a:xfrm>
                <a:off x="522837" y="3882300"/>
                <a:ext cx="15866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DB138-2940-4DF3-B9ED-77D3BB3CD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37" y="3882300"/>
                <a:ext cx="1586619" cy="523220"/>
              </a:xfrm>
              <a:prstGeom prst="rect">
                <a:avLst/>
              </a:prstGeom>
              <a:blipFill>
                <a:blip r:embed="rId5"/>
                <a:stretch>
                  <a:fillRect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DB963D-2E87-4AD1-8D9B-404F05CBEB9A}"/>
                  </a:ext>
                </a:extLst>
              </p:cNvPr>
              <p:cNvSpPr txBox="1"/>
              <p:nvPr/>
            </p:nvSpPr>
            <p:spPr>
              <a:xfrm>
                <a:off x="334033" y="4607205"/>
                <a:ext cx="24272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DB963D-2E87-4AD1-8D9B-404F05CBE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3" y="4607205"/>
                <a:ext cx="242727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B0E10-D0F0-46B5-9CC9-45CE1C0615F6}"/>
                  </a:ext>
                </a:extLst>
              </p:cNvPr>
              <p:cNvSpPr txBox="1"/>
              <p:nvPr/>
            </p:nvSpPr>
            <p:spPr>
              <a:xfrm>
                <a:off x="622425" y="5242331"/>
                <a:ext cx="8992355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it is rational number, so it is periodic</a:t>
                </a:r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B0E10-D0F0-46B5-9CC9-45CE1C06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5" y="5242331"/>
                <a:ext cx="8992355" cy="703911"/>
              </a:xfrm>
              <a:prstGeom prst="rect">
                <a:avLst/>
              </a:prstGeom>
              <a:blipFill>
                <a:blip r:embed="rId7"/>
                <a:stretch>
                  <a:fillRect b="-1130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C200BA-81AC-4D04-B40C-3B01AD81CB20}"/>
                  </a:ext>
                </a:extLst>
              </p:cNvPr>
              <p:cNvSpPr txBox="1"/>
              <p:nvPr/>
            </p:nvSpPr>
            <p:spPr>
              <a:xfrm>
                <a:off x="701643" y="6014134"/>
                <a:ext cx="11230824" cy="752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𝐹𝑢𝑛𝑑𝑎𝑚𝑒𝑛𝑡𝑎𝑙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𝑃𝑒𝑟𝑖𝑜𝑑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C200BA-81AC-4D04-B40C-3B01AD81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3" y="6014134"/>
                <a:ext cx="11230824" cy="752514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9EDA8-B65F-49A5-8A60-F476B0EF2083}"/>
                  </a:ext>
                </a:extLst>
              </p:cNvPr>
              <p:cNvSpPr txBox="1"/>
              <p:nvPr/>
            </p:nvSpPr>
            <p:spPr>
              <a:xfrm>
                <a:off x="6847248" y="1774036"/>
                <a:ext cx="3533116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𝑪𝒐𝒔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9EDA8-B65F-49A5-8A60-F476B0EF2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248" y="1774036"/>
                <a:ext cx="3533116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79C18-479A-4D95-8E78-F6C3CFED82E1}"/>
                  </a:ext>
                </a:extLst>
              </p:cNvPr>
              <p:cNvSpPr txBox="1"/>
              <p:nvPr/>
            </p:nvSpPr>
            <p:spPr>
              <a:xfrm>
                <a:off x="622423" y="2510666"/>
                <a:ext cx="8431042" cy="720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𝐶𝑜𝑠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fName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𝐶𝑜𝑠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2∗(2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79C18-479A-4D95-8E78-F6C3CFED8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3" y="2510666"/>
                <a:ext cx="8431042" cy="720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02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527739" y="101276"/>
                <a:ext cx="81273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𝑪𝒐𝒔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𝑺𝒊𝒏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𝟓𝟎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" y="101276"/>
                <a:ext cx="8127373" cy="523220"/>
              </a:xfrm>
              <a:prstGeom prst="rect">
                <a:avLst/>
              </a:prstGeom>
              <a:blipFill>
                <a:blip r:embed="rId2"/>
                <a:stretch>
                  <a:fillRect b="-1411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435403" y="2215167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03" y="2215167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153909" y="3383337"/>
                <a:ext cx="28948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09" y="3383337"/>
                <a:ext cx="2894846" cy="523220"/>
              </a:xfrm>
              <a:prstGeom prst="rect">
                <a:avLst/>
              </a:prstGeom>
              <a:blipFill>
                <a:blip r:embed="rId5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527739" y="3974006"/>
                <a:ext cx="3484423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" y="3974006"/>
                <a:ext cx="3484423" cy="703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/>
              <p:nvPr/>
            </p:nvSpPr>
            <p:spPr>
              <a:xfrm>
                <a:off x="267452" y="2785790"/>
                <a:ext cx="2495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2" y="2785790"/>
                <a:ext cx="24953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/>
              <p:nvPr/>
            </p:nvSpPr>
            <p:spPr>
              <a:xfrm>
                <a:off x="6042524" y="2091906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t</a:t>
                </a:r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524" y="2091906"/>
                <a:ext cx="2501020" cy="523220"/>
              </a:xfrm>
              <a:prstGeom prst="rect">
                <a:avLst/>
              </a:prstGeom>
              <a:blipFill>
                <a:blip r:embed="rId8"/>
                <a:stretch>
                  <a:fillRect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/>
              <p:nvPr/>
            </p:nvSpPr>
            <p:spPr>
              <a:xfrm>
                <a:off x="5264684" y="3371313"/>
                <a:ext cx="31627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684" y="3371313"/>
                <a:ext cx="3162758" cy="523220"/>
              </a:xfrm>
              <a:prstGeom prst="rect">
                <a:avLst/>
              </a:prstGeom>
              <a:blipFill>
                <a:blip r:embed="rId9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/>
              <p:nvPr/>
            </p:nvSpPr>
            <p:spPr>
              <a:xfrm>
                <a:off x="6129472" y="3955631"/>
                <a:ext cx="3484423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2" y="3955631"/>
                <a:ext cx="3484423" cy="7100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/>
              <p:nvPr/>
            </p:nvSpPr>
            <p:spPr>
              <a:xfrm>
                <a:off x="5505075" y="2547198"/>
                <a:ext cx="2495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5" y="2547198"/>
                <a:ext cx="24953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/>
              <p:nvPr/>
            </p:nvSpPr>
            <p:spPr>
              <a:xfrm>
                <a:off x="350822" y="5445936"/>
                <a:ext cx="11503255" cy="1369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𝑖𝑟𝑟𝑎𝑡𝑖𝑜𝑛𝑎𝑙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𝑃𝑒𝑟𝑖𝑜𝑑𝑖𝑐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5445936"/>
                <a:ext cx="11503255" cy="13698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/>
              <p:nvPr/>
            </p:nvSpPr>
            <p:spPr>
              <a:xfrm>
                <a:off x="36968" y="1335719"/>
                <a:ext cx="64596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)+5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" y="1335719"/>
                <a:ext cx="6459646" cy="523220"/>
              </a:xfrm>
              <a:prstGeom prst="rect">
                <a:avLst/>
              </a:prstGeom>
              <a:blipFill>
                <a:blip r:embed="rId1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/>
              <p:nvPr/>
            </p:nvSpPr>
            <p:spPr>
              <a:xfrm>
                <a:off x="615064" y="4677917"/>
                <a:ext cx="6459646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4" y="4677917"/>
                <a:ext cx="6459646" cy="7541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/>
              <p:nvPr/>
            </p:nvSpPr>
            <p:spPr>
              <a:xfrm>
                <a:off x="6166631" y="4597013"/>
                <a:ext cx="3484423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631" y="4597013"/>
                <a:ext cx="3484423" cy="7541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7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0" y="-31979"/>
                <a:ext cx="5429441" cy="877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𝑪𝒐𝒔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1979"/>
                <a:ext cx="5429441" cy="877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-43004" y="1780681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04" y="1780681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-180126" y="2750978"/>
                <a:ext cx="28948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126" y="2750978"/>
                <a:ext cx="2894846" cy="523220"/>
              </a:xfrm>
              <a:prstGeom prst="rect">
                <a:avLst/>
              </a:prstGeom>
              <a:blipFill>
                <a:blip r:embed="rId5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-65544" y="3026845"/>
                <a:ext cx="260476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544" y="3026845"/>
                <a:ext cx="2604760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/>
              <p:nvPr/>
            </p:nvSpPr>
            <p:spPr>
              <a:xfrm>
                <a:off x="-123546" y="2224727"/>
                <a:ext cx="2495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546" y="2224727"/>
                <a:ext cx="24953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/>
              <p:nvPr/>
            </p:nvSpPr>
            <p:spPr>
              <a:xfrm>
                <a:off x="7264843" y="1448559"/>
                <a:ext cx="2501020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843" y="1448559"/>
                <a:ext cx="2501020" cy="8705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/>
              <p:nvPr/>
            </p:nvSpPr>
            <p:spPr>
              <a:xfrm>
                <a:off x="6957015" y="2782276"/>
                <a:ext cx="3162758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15" y="2782276"/>
                <a:ext cx="3162758" cy="901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/>
              <p:nvPr/>
            </p:nvSpPr>
            <p:spPr>
              <a:xfrm>
                <a:off x="7741050" y="3525135"/>
                <a:ext cx="3484423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3∗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050" y="3525135"/>
                <a:ext cx="3484423" cy="7100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/>
              <p:nvPr/>
            </p:nvSpPr>
            <p:spPr>
              <a:xfrm>
                <a:off x="7172355" y="2083102"/>
                <a:ext cx="249536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355" y="2083102"/>
                <a:ext cx="2495362" cy="9017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/>
              <p:nvPr/>
            </p:nvSpPr>
            <p:spPr>
              <a:xfrm>
                <a:off x="350822" y="5032088"/>
                <a:ext cx="11503255" cy="1524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𝑃𝑒𝑟𝑖𝑜𝑑𝑖𝑐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fundamental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period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  <a:endParaRPr lang="th-TH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5032088"/>
                <a:ext cx="11503255" cy="1524713"/>
              </a:xfrm>
              <a:prstGeom prst="rect">
                <a:avLst/>
              </a:prstGeom>
              <a:blipFill>
                <a:blip r:embed="rId12"/>
                <a:stretch>
                  <a:fillRect l="-1113" t="-79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/>
              <p:nvPr/>
            </p:nvSpPr>
            <p:spPr>
              <a:xfrm>
                <a:off x="-34693" y="1009849"/>
                <a:ext cx="4697995" cy="877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693" y="1009849"/>
                <a:ext cx="4697995" cy="8774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/>
              <p:nvPr/>
            </p:nvSpPr>
            <p:spPr>
              <a:xfrm>
                <a:off x="497369" y="3753084"/>
                <a:ext cx="6459646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9" y="3753084"/>
                <a:ext cx="6459646" cy="7541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/>
              <p:nvPr/>
            </p:nvSpPr>
            <p:spPr>
              <a:xfrm>
                <a:off x="7741050" y="4310225"/>
                <a:ext cx="3484423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050" y="4310225"/>
                <a:ext cx="3484423" cy="7541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2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0" y="-31979"/>
                <a:ext cx="5429441" cy="53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1979"/>
                <a:ext cx="5429441" cy="534249"/>
              </a:xfrm>
              <a:prstGeom prst="rect">
                <a:avLst/>
              </a:prstGeom>
              <a:blipFill>
                <a:blip r:embed="rId2"/>
                <a:stretch>
                  <a:fillRect t="-229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-43004" y="1780681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04" y="1780681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-180126" y="2750978"/>
                <a:ext cx="28948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126" y="2750978"/>
                <a:ext cx="2894846" cy="523220"/>
              </a:xfrm>
              <a:prstGeom prst="rect">
                <a:avLst/>
              </a:prstGeom>
              <a:blipFill>
                <a:blip r:embed="rId5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497369" y="3389671"/>
                <a:ext cx="2604760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9" y="3389671"/>
                <a:ext cx="2604760" cy="703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/>
              <p:nvPr/>
            </p:nvSpPr>
            <p:spPr>
              <a:xfrm>
                <a:off x="-123546" y="2224727"/>
                <a:ext cx="2495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546" y="2224727"/>
                <a:ext cx="24953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/>
              <p:nvPr/>
            </p:nvSpPr>
            <p:spPr>
              <a:xfrm>
                <a:off x="7351043" y="1661562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3" y="1661562"/>
                <a:ext cx="250102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/>
              <p:nvPr/>
            </p:nvSpPr>
            <p:spPr>
              <a:xfrm>
                <a:off x="7074710" y="3035356"/>
                <a:ext cx="31627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10" y="3035356"/>
                <a:ext cx="3162758" cy="523220"/>
              </a:xfrm>
              <a:prstGeom prst="rect">
                <a:avLst/>
              </a:prstGeom>
              <a:blipFill>
                <a:blip r:embed="rId9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/>
              <p:nvPr/>
            </p:nvSpPr>
            <p:spPr>
              <a:xfrm>
                <a:off x="7894959" y="3500838"/>
                <a:ext cx="3484423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59" y="3500838"/>
                <a:ext cx="3484423" cy="7100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/>
              <p:nvPr/>
            </p:nvSpPr>
            <p:spPr>
              <a:xfrm>
                <a:off x="7285655" y="2398318"/>
                <a:ext cx="2495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55" y="2398318"/>
                <a:ext cx="24953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/>
              <p:nvPr/>
            </p:nvSpPr>
            <p:spPr>
              <a:xfrm>
                <a:off x="350822" y="5032088"/>
                <a:ext cx="11503255" cy="1524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𝑃𝑒𝑟𝑖𝑜𝑑𝑖𝑐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fundamental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period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  <a:endParaRPr lang="th-TH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5032088"/>
                <a:ext cx="11503255" cy="1524713"/>
              </a:xfrm>
              <a:prstGeom prst="rect">
                <a:avLst/>
              </a:prstGeom>
              <a:blipFill>
                <a:blip r:embed="rId12"/>
                <a:stretch>
                  <a:fillRect l="-1113" t="-79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/>
              <p:nvPr/>
            </p:nvSpPr>
            <p:spPr>
              <a:xfrm>
                <a:off x="497369" y="1207561"/>
                <a:ext cx="80855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9" y="1207561"/>
                <a:ext cx="8085565" cy="523220"/>
              </a:xfrm>
              <a:prstGeom prst="rect">
                <a:avLst/>
              </a:prstGeom>
              <a:blipFill>
                <a:blip r:embed="rId13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/>
              <p:nvPr/>
            </p:nvSpPr>
            <p:spPr>
              <a:xfrm>
                <a:off x="-224919" y="4301225"/>
                <a:ext cx="28648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919" y="4301225"/>
                <a:ext cx="286484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/>
              <p:nvPr/>
            </p:nvSpPr>
            <p:spPr>
              <a:xfrm>
                <a:off x="7741050" y="4310225"/>
                <a:ext cx="13486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050" y="4310225"/>
                <a:ext cx="134862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D585E5-74FA-484B-BDFA-487A6499E655}"/>
                  </a:ext>
                </a:extLst>
              </p:cNvPr>
              <p:cNvSpPr txBox="1"/>
              <p:nvPr/>
            </p:nvSpPr>
            <p:spPr>
              <a:xfrm>
                <a:off x="8765697" y="560046"/>
                <a:ext cx="3159648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D585E5-74FA-484B-BDFA-487A6499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97" y="560046"/>
                <a:ext cx="3159648" cy="449803"/>
              </a:xfrm>
              <a:prstGeom prst="rect">
                <a:avLst/>
              </a:prstGeom>
              <a:blipFill>
                <a:blip r:embed="rId16"/>
                <a:stretch>
                  <a:fillRect l="-1351" t="-9459" r="-1931" b="-216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8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8E09-E911-4D50-B6C5-18D9FC7F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207782"/>
            <a:ext cx="10515600" cy="5232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Periodic &amp; Non-periodic Signals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2928F-1921-44EE-B0D2-CAD029B875C9}"/>
              </a:ext>
            </a:extLst>
          </p:cNvPr>
          <p:cNvSpPr txBox="1"/>
          <p:nvPr/>
        </p:nvSpPr>
        <p:spPr>
          <a:xfrm>
            <a:off x="348698" y="857769"/>
            <a:ext cx="1130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Periodic signals have the property that x (t + T) = x(t) for all t.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652FA-FB56-4749-87ED-F4975448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3" y="1640627"/>
            <a:ext cx="5636706" cy="247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8AF9B-465B-4AC4-882D-D3222CAF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61" y="1392977"/>
            <a:ext cx="5248275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2C581-5A05-4589-97B1-1921ADEF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417" y="4468304"/>
            <a:ext cx="6762750" cy="23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8D9BAE-9056-4D12-8521-5B7BE8EB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41" y="3171700"/>
            <a:ext cx="10515600" cy="100194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Periodic And Aperiodic Of Continuous Time Signal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b="1" dirty="0">
                <a:solidFill>
                  <a:srgbClr val="7030A0"/>
                </a:solidFill>
              </a:rPr>
              <a:t>OR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b="1" dirty="0">
                <a:solidFill>
                  <a:srgbClr val="7030A0"/>
                </a:solidFill>
              </a:rPr>
              <a:t>Periodicity of Continuous Time Signal</a:t>
            </a:r>
            <a:endParaRPr lang="th-TH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368928" y="2216328"/>
                <a:ext cx="3533116" cy="824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8" y="2216328"/>
                <a:ext cx="3533116" cy="824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21395F-5948-4A18-B83A-977B2A40D7F0}"/>
              </a:ext>
            </a:extLst>
          </p:cNvPr>
          <p:cNvSpPr txBox="1"/>
          <p:nvPr/>
        </p:nvSpPr>
        <p:spPr>
          <a:xfrm>
            <a:off x="459463" y="476047"/>
            <a:ext cx="1154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Question# Determine whether each of the following Discrete Time Signals is Periodic. If Periodic, determine its fundamental Period.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32714" y="3082331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14" y="3082331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138442" y="3791745"/>
                <a:ext cx="2501020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2" y="3791745"/>
                <a:ext cx="2501020" cy="830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/>
              <p:nvPr/>
            </p:nvSpPr>
            <p:spPr>
              <a:xfrm>
                <a:off x="350822" y="4732000"/>
                <a:ext cx="1586619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4732000"/>
                <a:ext cx="1586619" cy="830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355726" y="5639550"/>
                <a:ext cx="1852189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26" y="5639550"/>
                <a:ext cx="1852189" cy="830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5103324" y="3791242"/>
                <a:ext cx="5149159" cy="71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24" y="3791242"/>
                <a:ext cx="5149159" cy="7148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3F02EE-7199-492C-BD98-3AD40764B442}"/>
                  </a:ext>
                </a:extLst>
              </p:cNvPr>
              <p:cNvSpPr txBox="1"/>
              <p:nvPr/>
            </p:nvSpPr>
            <p:spPr>
              <a:xfrm>
                <a:off x="5078994" y="4707760"/>
                <a:ext cx="7396680" cy="71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it is rational number, so it is periodic</a:t>
                </a:r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3F02EE-7199-492C-BD98-3AD40764B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94" y="4707760"/>
                <a:ext cx="7396680" cy="714811"/>
              </a:xfrm>
              <a:prstGeom prst="rect">
                <a:avLst/>
              </a:prstGeom>
              <a:blipFill>
                <a:blip r:embed="rId8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4D2A0-3877-4DA5-AE2D-725D5ED7D98F}"/>
                  </a:ext>
                </a:extLst>
              </p:cNvPr>
              <p:cNvSpPr txBox="1"/>
              <p:nvPr/>
            </p:nvSpPr>
            <p:spPr>
              <a:xfrm>
                <a:off x="4593501" y="6208745"/>
                <a:ext cx="78821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𝐹𝑢𝑛𝑑𝑎𝑚𝑒𝑛𝑡𝑎𝑙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𝑃𝑒𝑟𝑖𝑜𝑑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8….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4D2A0-3877-4DA5-AE2D-725D5ED7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01" y="6208745"/>
                <a:ext cx="788217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F9D6FF-9B00-4FDE-90B9-7A08219D9D4B}"/>
                  </a:ext>
                </a:extLst>
              </p:cNvPr>
              <p:cNvSpPr txBox="1"/>
              <p:nvPr/>
            </p:nvSpPr>
            <p:spPr>
              <a:xfrm>
                <a:off x="4593501" y="5422571"/>
                <a:ext cx="4134040" cy="977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F9D6FF-9B00-4FDE-90B9-7A08219D9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01" y="5422571"/>
                <a:ext cx="4134040" cy="9773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1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527740" y="101276"/>
                <a:ext cx="3533116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𝑺𝒊𝒏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0" y="101276"/>
                <a:ext cx="3533116" cy="83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138442" y="3791745"/>
                <a:ext cx="2501020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2" y="3791745"/>
                <a:ext cx="2501020" cy="830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/>
              <p:nvPr/>
            </p:nvSpPr>
            <p:spPr>
              <a:xfrm>
                <a:off x="350822" y="4732000"/>
                <a:ext cx="1586619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4732000"/>
                <a:ext cx="1586619" cy="830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355726" y="5639550"/>
                <a:ext cx="1852189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26" y="5639550"/>
                <a:ext cx="1852189" cy="830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5103324" y="3791242"/>
                <a:ext cx="5149159" cy="71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24" y="3791242"/>
                <a:ext cx="5149159" cy="7148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3F02EE-7199-492C-BD98-3AD40764B442}"/>
                  </a:ext>
                </a:extLst>
              </p:cNvPr>
              <p:cNvSpPr txBox="1"/>
              <p:nvPr/>
            </p:nvSpPr>
            <p:spPr>
              <a:xfrm>
                <a:off x="5078994" y="4707760"/>
                <a:ext cx="7396680" cy="71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it is rational number, so it is periodic</a:t>
                </a:r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3F02EE-7199-492C-BD98-3AD40764B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94" y="4707760"/>
                <a:ext cx="7396680" cy="714811"/>
              </a:xfrm>
              <a:prstGeom prst="rect">
                <a:avLst/>
              </a:prstGeom>
              <a:blipFill>
                <a:blip r:embed="rId8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4D2A0-3877-4DA5-AE2D-725D5ED7D98F}"/>
                  </a:ext>
                </a:extLst>
              </p:cNvPr>
              <p:cNvSpPr txBox="1"/>
              <p:nvPr/>
            </p:nvSpPr>
            <p:spPr>
              <a:xfrm>
                <a:off x="4593501" y="6208745"/>
                <a:ext cx="78821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𝐹𝑢𝑛𝑑𝑎𝑚𝑒𝑛𝑡𝑎𝑙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𝑃𝑒𝑟𝑖𝑜𝑑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4….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4D2A0-3877-4DA5-AE2D-725D5ED7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01" y="6208745"/>
                <a:ext cx="788217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50E49D-CCE0-4122-A54A-ABB8CF781573}"/>
                  </a:ext>
                </a:extLst>
              </p:cNvPr>
              <p:cNvSpPr txBox="1"/>
              <p:nvPr/>
            </p:nvSpPr>
            <p:spPr>
              <a:xfrm>
                <a:off x="8485925" y="689121"/>
                <a:ext cx="3533116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𝑺𝒊𝒏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50E49D-CCE0-4122-A54A-ABB8CF78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925" y="689121"/>
                <a:ext cx="3533116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6869DC-1711-4E0B-BBFD-335A1417AB7E}"/>
                  </a:ext>
                </a:extLst>
              </p:cNvPr>
              <p:cNvSpPr txBox="1"/>
              <p:nvPr/>
            </p:nvSpPr>
            <p:spPr>
              <a:xfrm>
                <a:off x="206721" y="1707433"/>
                <a:ext cx="10612170" cy="1155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𝑆𝑖𝑛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6869DC-1711-4E0B-BBFD-335A1417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21" y="1707433"/>
                <a:ext cx="10612170" cy="11553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9762C1-F6A3-4425-B374-884A427D8084}"/>
                  </a:ext>
                </a:extLst>
              </p:cNvPr>
              <p:cNvSpPr txBox="1"/>
              <p:nvPr/>
            </p:nvSpPr>
            <p:spPr>
              <a:xfrm>
                <a:off x="3571780" y="5326544"/>
                <a:ext cx="5048440" cy="977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9762C1-F6A3-4425-B374-884A427D8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80" y="5326544"/>
                <a:ext cx="5048440" cy="9773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52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527740" y="101276"/>
                <a:ext cx="6072236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𝑺𝒊𝒏</m:t>
                          </m:r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𝑪𝒐𝒔</m:t>
                          </m:r>
                        </m:e>
                      </m:func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0" y="101276"/>
                <a:ext cx="6072236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249346" y="2062340"/>
                <a:ext cx="25010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6" y="2062340"/>
                <a:ext cx="2501020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518310" y="3785253"/>
                <a:ext cx="1852189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0" y="3785253"/>
                <a:ext cx="1852189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518310" y="4708312"/>
                <a:ext cx="3484423" cy="771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0" y="4708312"/>
                <a:ext cx="3484423" cy="771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A8140A-041F-4A1A-91CB-B6816646D47C}"/>
                  </a:ext>
                </a:extLst>
              </p:cNvPr>
              <p:cNvSpPr txBox="1"/>
              <p:nvPr/>
            </p:nvSpPr>
            <p:spPr>
              <a:xfrm>
                <a:off x="527740" y="1306549"/>
                <a:ext cx="444525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𝑺𝒊𝒏</m:t>
                          </m:r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𝑪𝒐𝒔</m:t>
                          </m:r>
                        </m:e>
                      </m:func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A8140A-041F-4A1A-91CB-B6816646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0" y="1306549"/>
                <a:ext cx="4445252" cy="90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/>
              <p:nvPr/>
            </p:nvSpPr>
            <p:spPr>
              <a:xfrm>
                <a:off x="36968" y="2959024"/>
                <a:ext cx="249536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" y="2959024"/>
                <a:ext cx="2495362" cy="90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/>
              <p:nvPr/>
            </p:nvSpPr>
            <p:spPr>
              <a:xfrm>
                <a:off x="5662537" y="2092700"/>
                <a:ext cx="2501020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537" y="2092700"/>
                <a:ext cx="2501020" cy="827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/>
              <p:nvPr/>
            </p:nvSpPr>
            <p:spPr>
              <a:xfrm>
                <a:off x="5881654" y="3831378"/>
                <a:ext cx="1852189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54" y="3831378"/>
                <a:ext cx="1852189" cy="8272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/>
              <p:nvPr/>
            </p:nvSpPr>
            <p:spPr>
              <a:xfrm>
                <a:off x="6058080" y="4694607"/>
                <a:ext cx="3484423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80" y="4694607"/>
                <a:ext cx="3484423" cy="7541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/>
              <p:nvPr/>
            </p:nvSpPr>
            <p:spPr>
              <a:xfrm>
                <a:off x="5429439" y="2901373"/>
                <a:ext cx="2495362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39" y="2901373"/>
                <a:ext cx="2495362" cy="8272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/>
              <p:nvPr/>
            </p:nvSpPr>
            <p:spPr>
              <a:xfrm>
                <a:off x="515786" y="5551451"/>
                <a:ext cx="11503255" cy="1310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𝑃𝑒𝑟𝑖𝑜𝑑𝑖𝑐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𝐿𝐶𝑀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12,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fundamental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period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6" y="5551451"/>
                <a:ext cx="11503255" cy="1310808"/>
              </a:xfrm>
              <a:prstGeom prst="rect">
                <a:avLst/>
              </a:prstGeom>
              <a:blipFill>
                <a:blip r:embed="rId1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84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527740" y="101276"/>
                <a:ext cx="35331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𝑺𝒊𝒏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0" y="101276"/>
                <a:ext cx="3533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114112" y="1435932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2" y="1435932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/>
              <p:nvPr/>
            </p:nvSpPr>
            <p:spPr>
              <a:xfrm>
                <a:off x="326492" y="2376187"/>
                <a:ext cx="15866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92" y="2376187"/>
                <a:ext cx="15866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331396" y="3283737"/>
                <a:ext cx="18521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6" y="3283737"/>
                <a:ext cx="1852189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618961" y="4779586"/>
                <a:ext cx="11352214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𝐼𝑟𝑟𝑎𝑡𝑖𝑜𝑛𝑎𝑙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𝑃𝑒𝑟𝑖𝑜𝑑𝑖𝑐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61" y="4779586"/>
                <a:ext cx="11352214" cy="703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96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249346" y="71407"/>
                <a:ext cx="6072236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𝑺𝒊𝒏</m:t>
                          </m:r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𝑪𝒐𝒔</m:t>
                          </m:r>
                        </m:e>
                      </m:func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6" y="71407"/>
                <a:ext cx="6072236" cy="83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249346" y="2062340"/>
                <a:ext cx="2501020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6" y="2062340"/>
                <a:ext cx="2501020" cy="827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518310" y="3785253"/>
                <a:ext cx="1852189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0" y="3785253"/>
                <a:ext cx="1852189" cy="8272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518310" y="4708312"/>
                <a:ext cx="3484423" cy="771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0" y="4708312"/>
                <a:ext cx="3484423" cy="771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A8140A-041F-4A1A-91CB-B6816646D47C}"/>
                  </a:ext>
                </a:extLst>
              </p:cNvPr>
              <p:cNvSpPr txBox="1"/>
              <p:nvPr/>
            </p:nvSpPr>
            <p:spPr>
              <a:xfrm>
                <a:off x="527740" y="1306549"/>
                <a:ext cx="4445252" cy="833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𝑺𝒊𝒏</m:t>
                          </m:r>
                        </m:fName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𝑪𝒐𝒔</m:t>
                          </m:r>
                        </m:e>
                      </m:func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A8140A-041F-4A1A-91CB-B6816646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0" y="1306549"/>
                <a:ext cx="4445252" cy="833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/>
              <p:nvPr/>
            </p:nvSpPr>
            <p:spPr>
              <a:xfrm>
                <a:off x="36968" y="2959024"/>
                <a:ext cx="2495362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" y="2959024"/>
                <a:ext cx="2495362" cy="8272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/>
              <p:nvPr/>
            </p:nvSpPr>
            <p:spPr>
              <a:xfrm>
                <a:off x="5662537" y="2092700"/>
                <a:ext cx="2501020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537" y="2092700"/>
                <a:ext cx="2501020" cy="827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/>
              <p:nvPr/>
            </p:nvSpPr>
            <p:spPr>
              <a:xfrm>
                <a:off x="5881654" y="3831378"/>
                <a:ext cx="1852189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54" y="3831378"/>
                <a:ext cx="1852189" cy="8272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/>
              <p:nvPr/>
            </p:nvSpPr>
            <p:spPr>
              <a:xfrm>
                <a:off x="6058080" y="4694607"/>
                <a:ext cx="3484423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80" y="4694607"/>
                <a:ext cx="3484423" cy="7541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/>
              <p:nvPr/>
            </p:nvSpPr>
            <p:spPr>
              <a:xfrm>
                <a:off x="5429439" y="2901373"/>
                <a:ext cx="2495362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39" y="2901373"/>
                <a:ext cx="2495362" cy="8272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/>
              <p:nvPr/>
            </p:nvSpPr>
            <p:spPr>
              <a:xfrm>
                <a:off x="515786" y="5551451"/>
                <a:ext cx="11503255" cy="1347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𝑃𝑒𝑟𝑖𝑜𝑑𝑖𝑐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𝐿𝐶𝑀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8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8,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fundamental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period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6" y="5551451"/>
                <a:ext cx="11503255" cy="1347998"/>
              </a:xfrm>
              <a:prstGeom prst="rect">
                <a:avLst/>
              </a:prstGeom>
              <a:blipFill>
                <a:blip r:embed="rId13"/>
                <a:stretch>
                  <a:fillRect b="-407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350821" y="79710"/>
                <a:ext cx="46104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𝟑𝐂𝐨𝐬</m:t>
                          </m:r>
                          <m:r>
                            <a:rPr lang="en-US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79710"/>
                <a:ext cx="4610477" cy="523220"/>
              </a:xfrm>
              <a:prstGeom prst="rect">
                <a:avLst/>
              </a:prstGeom>
              <a:blipFill>
                <a:blip r:embed="rId2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1" y="1217317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1217317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155039" y="1939521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39" y="1939521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/>
              <p:nvPr/>
            </p:nvSpPr>
            <p:spPr>
              <a:xfrm>
                <a:off x="251233" y="2804938"/>
                <a:ext cx="15866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3" y="2804938"/>
                <a:ext cx="15866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62429" y="3529843"/>
                <a:ext cx="24272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" y="3529843"/>
                <a:ext cx="2427274" cy="523220"/>
              </a:xfrm>
              <a:prstGeom prst="rect">
                <a:avLst/>
              </a:prstGeom>
              <a:blipFill>
                <a:blip r:embed="rId6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350821" y="4164969"/>
                <a:ext cx="8992355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it is rational number, so it is periodic</a:t>
                </a:r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4164969"/>
                <a:ext cx="8992355" cy="703911"/>
              </a:xfrm>
              <a:prstGeom prst="rect">
                <a:avLst/>
              </a:prstGeom>
              <a:blipFill>
                <a:blip r:embed="rId7"/>
                <a:stretch>
                  <a:fillRect b="-1120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C0BF9D-E7B2-4F47-93C3-FF8B5309BA69}"/>
                  </a:ext>
                </a:extLst>
              </p:cNvPr>
              <p:cNvSpPr txBox="1"/>
              <p:nvPr/>
            </p:nvSpPr>
            <p:spPr>
              <a:xfrm>
                <a:off x="430039" y="4936772"/>
                <a:ext cx="11230824" cy="752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den>
                    </m:f>
                  </m:oMath>
                </a14:m>
                <a:r>
                  <a:rPr lang="en-US" dirty="0"/>
                  <a:t> = 10,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𝐹𝑢𝑛𝑑𝑎𝑚𝑒𝑛𝑡𝑎𝑙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𝑃𝑒𝑟𝑖𝑜𝑑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10….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C0BF9D-E7B2-4F47-93C3-FF8B5309B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9" y="4936772"/>
                <a:ext cx="11230824" cy="752514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14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862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Periodic And Aperiodic Signals</vt:lpstr>
      <vt:lpstr>Periodic &amp; Non-periodic Signals</vt:lpstr>
      <vt:lpstr>Periodic And Aperiodic Of Continuous Time Signal OR Periodicity of Continuous Time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Periodic And Aperiodic Of Continuous Time Signal OR Periodicity of Continuous Time Signal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27</cp:revision>
  <dcterms:created xsi:type="dcterms:W3CDTF">2020-12-07T10:41:05Z</dcterms:created>
  <dcterms:modified xsi:type="dcterms:W3CDTF">2020-12-08T10:27:21Z</dcterms:modified>
</cp:coreProperties>
</file>