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A451-4D6F-4FA1-9287-ECA125B46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CA27D-FAA0-4CA5-94C8-6A7708A39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97BBD-281F-475F-9745-CB64CE53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E22E-7B8D-4596-8A8C-CBAA629796F6}" type="datetimeFigureOut">
              <a:rPr lang="th-TH" smtClean="0"/>
              <a:t>30/12/63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FC5F5-AFAB-40FC-B68F-0C05D847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5A1C2-074F-4616-AA9E-DAB4E80E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95AC-6F35-407C-8BEB-685736BE1F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235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DAD5-9473-45FC-9C61-F64F0A35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6A106-002C-4859-947C-E93B0AB16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2E8E6-A5CF-4BD2-85D9-D80AFE2C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E22E-7B8D-4596-8A8C-CBAA629796F6}" type="datetimeFigureOut">
              <a:rPr lang="th-TH" smtClean="0"/>
              <a:t>30/12/63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A7C84-69D3-4971-9F10-2D1F0BDA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71287-71C6-480D-9FB7-0D1E6D79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95AC-6F35-407C-8BEB-685736BE1F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018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A3654-9346-4C68-BC39-4B1CB5198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762BB-F863-4117-9AA3-6FE66BD90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B8244-CF42-4189-BF54-50636C85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E22E-7B8D-4596-8A8C-CBAA629796F6}" type="datetimeFigureOut">
              <a:rPr lang="th-TH" smtClean="0"/>
              <a:t>30/12/63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8E8B6-B461-4446-B383-E4AF4F76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4877F-9F25-42EB-B7E1-C62A7D5C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95AC-6F35-407C-8BEB-685736BE1F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599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6006-EDF3-4495-B0E6-906348D3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3A61A-083D-4AB7-A279-187E9DC3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3CB49-9D3E-4DD4-A929-B4B07104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E22E-7B8D-4596-8A8C-CBAA629796F6}" type="datetimeFigureOut">
              <a:rPr lang="th-TH" smtClean="0"/>
              <a:t>30/12/63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7F2C6-E823-47B6-99F9-68CC254B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6AC0-9491-4622-80E8-EC6FBD56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95AC-6F35-407C-8BEB-685736BE1F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116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0E04-61C1-4532-A13A-9F3647AF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D558D-1E30-4E99-A729-E2686E026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496AA-D575-4582-8A80-B5920FE9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E22E-7B8D-4596-8A8C-CBAA629796F6}" type="datetimeFigureOut">
              <a:rPr lang="th-TH" smtClean="0"/>
              <a:t>30/12/63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7E4EE-D5DD-4741-9577-CA115693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FC0EC-B8A7-4C50-8378-58441468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95AC-6F35-407C-8BEB-685736BE1F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124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9AF8-7F10-4156-8D6F-69BB1784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51F34-708C-411E-8DDF-FE9B11205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0AE2-33F7-4D86-BB8E-8A11F8F24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2214B-1503-4482-9CE3-0F7CE78F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E22E-7B8D-4596-8A8C-CBAA629796F6}" type="datetimeFigureOut">
              <a:rPr lang="th-TH" smtClean="0"/>
              <a:t>30/12/63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3959E-1850-4ED2-BFAC-EBF08266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6A89B-FCEC-4FA5-9622-E0A59973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95AC-6F35-407C-8BEB-685736BE1F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550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F4F3-4BA8-4BCB-818D-927D721D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F0249-9BA8-4BA6-BC86-6F7A49A17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85B50-E8B8-4FC6-96CF-A2B614F5D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F4D1A-51DA-472C-B7DE-5133B5932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79BB9-2C16-4A7B-A3D8-65E908F87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335E2-C739-4173-AB2B-0CD46A18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E22E-7B8D-4596-8A8C-CBAA629796F6}" type="datetimeFigureOut">
              <a:rPr lang="th-TH" smtClean="0"/>
              <a:t>30/12/63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B0D2C-2E1C-4E7D-9B30-50063078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A46A5-88D0-4846-B23D-646A6703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95AC-6F35-407C-8BEB-685736BE1F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065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B12D-735B-449D-ACE2-50407F09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8AF0E-2F00-4F76-8DFA-A0FC9EFB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E22E-7B8D-4596-8A8C-CBAA629796F6}" type="datetimeFigureOut">
              <a:rPr lang="th-TH" smtClean="0"/>
              <a:t>30/12/63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D8300-08B1-45A5-8D03-3CE44AE3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1D158-D766-4626-850C-DD125B32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95AC-6F35-407C-8BEB-685736BE1F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97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8EF3C-09ED-494F-94B2-B555C2E2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E22E-7B8D-4596-8A8C-CBAA629796F6}" type="datetimeFigureOut">
              <a:rPr lang="th-TH" smtClean="0"/>
              <a:t>30/12/63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9954A-7085-4903-B238-C7F9510D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C786E-F607-4AC5-8880-D31E188D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95AC-6F35-407C-8BEB-685736BE1F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952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16C1-9603-411C-A4C5-6F598C3E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63DE-A9B7-42C0-92C2-B0420C16F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A7720-8434-416F-804B-9756C94FE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ED167-4704-48C5-93D0-474BB880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E22E-7B8D-4596-8A8C-CBAA629796F6}" type="datetimeFigureOut">
              <a:rPr lang="th-TH" smtClean="0"/>
              <a:t>30/12/63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77D9-696B-4F23-9EBE-7124F45B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22F35-973E-457D-85B0-F6E53F4F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95AC-6F35-407C-8BEB-685736BE1F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587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BF9C-4C64-4898-87AF-6453206A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BA799-F5DB-45B1-AFA1-F73BE6407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F5D7F-E808-4C9B-BBEC-4FB5BA7AB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FC009-A514-4A41-A916-7DB5D312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E22E-7B8D-4596-8A8C-CBAA629796F6}" type="datetimeFigureOut">
              <a:rPr lang="th-TH" smtClean="0"/>
              <a:t>30/12/63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91CD1-B544-4C77-8CD6-009207E8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B6091-A31F-460E-A2FB-DB301D34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95AC-6F35-407C-8BEB-685736BE1F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629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BDFC2-5278-490A-B7E4-85FD3EBB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95BF1-2B11-4992-BA99-E23759479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44ED5-4F9E-4B2C-9482-CD8C5BE46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DE22E-7B8D-4596-8A8C-CBAA629796F6}" type="datetimeFigureOut">
              <a:rPr lang="th-TH" smtClean="0"/>
              <a:t>30/12/63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4825E-49E3-4004-B984-3A08E5D7F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58D44-34B7-41AD-9980-DE310B80D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95AC-6F35-407C-8BEB-685736BE1F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296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F99DBEF-6565-4192-95BB-D46296DCB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62" y="281353"/>
            <a:ext cx="9193338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9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C2476B-388C-4DCD-9FA6-D384FC0A8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08" y="257741"/>
            <a:ext cx="2953283" cy="1866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CA8D3-CC2C-4DC0-8613-051551A3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182" y="317067"/>
            <a:ext cx="5038725" cy="2085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7D5005-1049-4A4A-8EBC-2D76DE6C0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74" y="3048000"/>
            <a:ext cx="5876925" cy="32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6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5D4D67-7F52-43DC-A547-37DFD7E2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6" y="184638"/>
            <a:ext cx="77914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8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310D-E061-4DA5-8BDC-31ABC2E5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C3A7-6EC1-4EB0-854A-B2C0F4429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C6F3F-346E-417C-B3D8-11E172FC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9" y="0"/>
            <a:ext cx="11942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2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961A-130D-4A7B-8125-28CB269E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0840-2B3B-4AE6-B1A7-A69CF9D2D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46739-1F89-4937-ADF9-838929DA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1557337"/>
            <a:ext cx="48672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7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009D-42DE-4C5D-B8F3-6B93DF04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6" y="127733"/>
            <a:ext cx="12051056" cy="64599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Q: Apply the routh array, determine the stability of the system represented by the characteristics equation S</a:t>
            </a:r>
            <a:r>
              <a:rPr lang="en-US" sz="2800" b="1" baseline="30000" dirty="0">
                <a:solidFill>
                  <a:srgbClr val="C00000"/>
                </a:solidFill>
              </a:rPr>
              <a:t>4</a:t>
            </a:r>
            <a:r>
              <a:rPr lang="en-US" sz="2800" b="1" dirty="0">
                <a:solidFill>
                  <a:srgbClr val="C00000"/>
                </a:solidFill>
              </a:rPr>
              <a:t> + 8S</a:t>
            </a:r>
            <a:r>
              <a:rPr lang="en-US" sz="2800" b="1" baseline="30000" dirty="0">
                <a:solidFill>
                  <a:srgbClr val="C00000"/>
                </a:solidFill>
              </a:rPr>
              <a:t>3</a:t>
            </a:r>
            <a:r>
              <a:rPr lang="en-US" sz="2800" b="1" dirty="0">
                <a:solidFill>
                  <a:srgbClr val="C00000"/>
                </a:solidFill>
              </a:rPr>
              <a:t> + 18S</a:t>
            </a:r>
            <a:r>
              <a:rPr lang="en-US" sz="2800" b="1" baseline="30000" dirty="0">
                <a:solidFill>
                  <a:srgbClr val="C00000"/>
                </a:solidFill>
              </a:rPr>
              <a:t>2</a:t>
            </a:r>
            <a:r>
              <a:rPr lang="en-US" sz="2800" b="1" dirty="0">
                <a:solidFill>
                  <a:srgbClr val="C00000"/>
                </a:solidFill>
              </a:rPr>
              <a:t> + 16S + 5 = 0</a:t>
            </a:r>
            <a:endParaRPr lang="th-TH" sz="2800" b="1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BA8EB-BE11-4CDC-AA38-76760C382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19" y="1832097"/>
            <a:ext cx="4676775" cy="4829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B7BC1F-BD61-4404-8BCF-80AC5CCC1DF6}"/>
              </a:ext>
            </a:extLst>
          </p:cNvPr>
          <p:cNvSpPr txBox="1"/>
          <p:nvPr/>
        </p:nvSpPr>
        <p:spPr>
          <a:xfrm>
            <a:off x="200024" y="1083613"/>
            <a:ext cx="8020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i="1" dirty="0"/>
              <a:t>https://www.muchen.ca/RHCalc/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BA7D11-F61D-453C-9870-3DD29BDFB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994" y="1899137"/>
            <a:ext cx="7022122" cy="46423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EB5081-5DD9-408E-8D9A-0E273AE92224}"/>
              </a:ext>
            </a:extLst>
          </p:cNvPr>
          <p:cNvSpPr txBox="1"/>
          <p:nvPr/>
        </p:nvSpPr>
        <p:spPr>
          <a:xfrm>
            <a:off x="5231422" y="4958861"/>
            <a:ext cx="19167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System is Stable, </a:t>
            </a:r>
            <a:r>
              <a:rPr lang="en-US" sz="1800" b="1" dirty="0">
                <a:solidFill>
                  <a:srgbClr val="7030A0"/>
                </a:solidFill>
              </a:rPr>
              <a:t>because first column all +</a:t>
            </a:r>
            <a:r>
              <a:rPr lang="en-US" sz="1800" b="1" dirty="0" err="1">
                <a:solidFill>
                  <a:srgbClr val="7030A0"/>
                </a:solidFill>
              </a:rPr>
              <a:t>ve</a:t>
            </a:r>
            <a:r>
              <a:rPr lang="en-US" sz="1800" b="1" dirty="0">
                <a:solidFill>
                  <a:srgbClr val="7030A0"/>
                </a:solidFill>
              </a:rPr>
              <a:t> no sign is changed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69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A39457-1B8E-4D31-B5B0-A4836685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6" y="127733"/>
            <a:ext cx="12051056" cy="64599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Q: Apply the routh array, determine the stability of the system represented by the characteristics equation S</a:t>
            </a:r>
            <a:r>
              <a:rPr lang="en-US" sz="2800" b="1" baseline="30000" dirty="0">
                <a:solidFill>
                  <a:srgbClr val="C00000"/>
                </a:solidFill>
              </a:rPr>
              <a:t>4</a:t>
            </a:r>
            <a:r>
              <a:rPr lang="en-US" sz="2800" b="1" dirty="0">
                <a:solidFill>
                  <a:srgbClr val="C00000"/>
                </a:solidFill>
              </a:rPr>
              <a:t> + 2S</a:t>
            </a:r>
            <a:r>
              <a:rPr lang="en-US" sz="2800" b="1" baseline="30000" dirty="0">
                <a:solidFill>
                  <a:srgbClr val="C00000"/>
                </a:solidFill>
              </a:rPr>
              <a:t>3</a:t>
            </a:r>
            <a:r>
              <a:rPr lang="en-US" sz="2800" b="1" dirty="0">
                <a:solidFill>
                  <a:srgbClr val="C00000"/>
                </a:solidFill>
              </a:rPr>
              <a:t> + 6S</a:t>
            </a:r>
            <a:r>
              <a:rPr lang="en-US" sz="2800" b="1" baseline="30000" dirty="0">
                <a:solidFill>
                  <a:srgbClr val="C00000"/>
                </a:solidFill>
              </a:rPr>
              <a:t>2</a:t>
            </a:r>
            <a:r>
              <a:rPr lang="en-US" sz="2800" b="1" dirty="0">
                <a:solidFill>
                  <a:srgbClr val="C00000"/>
                </a:solidFill>
              </a:rPr>
              <a:t> + 4S + 1 = 0</a:t>
            </a:r>
            <a:endParaRPr lang="th-TH" sz="28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4AF86-2344-4782-A2D0-51CF21856FEB}"/>
              </a:ext>
            </a:extLst>
          </p:cNvPr>
          <p:cNvSpPr txBox="1"/>
          <p:nvPr/>
        </p:nvSpPr>
        <p:spPr>
          <a:xfrm>
            <a:off x="175491" y="1265382"/>
            <a:ext cx="118410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30000" dirty="0"/>
              <a:t>4</a:t>
            </a:r>
            <a:r>
              <a:rPr lang="en-US" dirty="0"/>
              <a:t> 		1		6		1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baseline="30000" dirty="0"/>
              <a:t>3		</a:t>
            </a:r>
            <a:r>
              <a:rPr lang="en-US" dirty="0"/>
              <a:t>2		4		0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baseline="30000" dirty="0"/>
              <a:t>2</a:t>
            </a:r>
            <a:r>
              <a:rPr lang="en-US" dirty="0"/>
              <a:t>		4		1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baseline="30000" dirty="0"/>
              <a:t>1</a:t>
            </a:r>
            <a:r>
              <a:rPr lang="en-US" dirty="0"/>
              <a:t>		3.5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baseline="30000" dirty="0"/>
              <a:t>0</a:t>
            </a:r>
            <a:endParaRPr lang="th-T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6BDDD2-1411-4D06-9270-11647AC6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495" y="923193"/>
            <a:ext cx="5759505" cy="44401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7D6F18-FBBC-4377-8319-6F261A6290E8}"/>
              </a:ext>
            </a:extLst>
          </p:cNvPr>
          <p:cNvSpPr txBox="1"/>
          <p:nvPr/>
        </p:nvSpPr>
        <p:spPr>
          <a:xfrm>
            <a:off x="81327" y="5859675"/>
            <a:ext cx="121106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Since all the coefficients in the first column are of the same sign, i.e., positive, the given equation has no roots with positive real parts; therefore, the system is said to be stable.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220948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A39457-1B8E-4D31-B5B0-A4836685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4" y="426671"/>
            <a:ext cx="12051056" cy="64599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Q: Given the characteristics equation: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a(S) = S</a:t>
            </a:r>
            <a:r>
              <a:rPr lang="en-US" sz="2800" b="1" baseline="30000" dirty="0">
                <a:solidFill>
                  <a:srgbClr val="C00000"/>
                </a:solidFill>
              </a:rPr>
              <a:t>6</a:t>
            </a:r>
            <a:r>
              <a:rPr lang="en-US" sz="2800" b="1" dirty="0">
                <a:solidFill>
                  <a:srgbClr val="C00000"/>
                </a:solidFill>
              </a:rPr>
              <a:t> + 4S</a:t>
            </a:r>
            <a:r>
              <a:rPr lang="en-US" sz="2800" b="1" baseline="30000" dirty="0">
                <a:solidFill>
                  <a:srgbClr val="C00000"/>
                </a:solidFill>
              </a:rPr>
              <a:t>5</a:t>
            </a:r>
            <a:r>
              <a:rPr lang="en-US" sz="2800" b="1" dirty="0">
                <a:solidFill>
                  <a:srgbClr val="C00000"/>
                </a:solidFill>
              </a:rPr>
              <a:t> + 3S</a:t>
            </a:r>
            <a:r>
              <a:rPr lang="en-US" sz="2800" b="1" baseline="30000" dirty="0">
                <a:solidFill>
                  <a:srgbClr val="C00000"/>
                </a:solidFill>
              </a:rPr>
              <a:t>4</a:t>
            </a:r>
            <a:r>
              <a:rPr lang="en-US" sz="2800" b="1" dirty="0">
                <a:solidFill>
                  <a:srgbClr val="C00000"/>
                </a:solidFill>
              </a:rPr>
              <a:t> + 2S</a:t>
            </a:r>
            <a:r>
              <a:rPr lang="en-US" sz="2800" b="1" baseline="30000" dirty="0">
                <a:solidFill>
                  <a:srgbClr val="C00000"/>
                </a:solidFill>
              </a:rPr>
              <a:t>3</a:t>
            </a:r>
            <a:r>
              <a:rPr lang="en-US" sz="2800" b="1" dirty="0">
                <a:solidFill>
                  <a:srgbClr val="C00000"/>
                </a:solidFill>
              </a:rPr>
              <a:t> + S</a:t>
            </a:r>
            <a:r>
              <a:rPr lang="en-US" sz="2800" b="1" baseline="30000" dirty="0">
                <a:solidFill>
                  <a:srgbClr val="C00000"/>
                </a:solidFill>
              </a:rPr>
              <a:t>2 </a:t>
            </a:r>
            <a:r>
              <a:rPr lang="en-US" sz="2800" b="1" dirty="0">
                <a:solidFill>
                  <a:srgbClr val="C00000"/>
                </a:solidFill>
              </a:rPr>
              <a:t>+ 4S + 4 = 0 Is the system described by this characteristics equation stable?</a:t>
            </a:r>
            <a:endParaRPr lang="th-TH" sz="28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4AF86-2344-4782-A2D0-51CF21856FEB}"/>
              </a:ext>
            </a:extLst>
          </p:cNvPr>
          <p:cNvSpPr txBox="1"/>
          <p:nvPr/>
        </p:nvSpPr>
        <p:spPr>
          <a:xfrm>
            <a:off x="166699" y="2241328"/>
            <a:ext cx="11841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30000" dirty="0"/>
              <a:t>6</a:t>
            </a:r>
            <a:r>
              <a:rPr lang="en-US" dirty="0"/>
              <a:t> 		1		3		1		4</a:t>
            </a:r>
          </a:p>
          <a:p>
            <a:r>
              <a:rPr lang="en-US" dirty="0"/>
              <a:t>S</a:t>
            </a:r>
            <a:r>
              <a:rPr lang="en-US" baseline="30000" dirty="0"/>
              <a:t>5		</a:t>
            </a:r>
            <a:r>
              <a:rPr lang="en-US" dirty="0"/>
              <a:t>4		2		4</a:t>
            </a:r>
          </a:p>
          <a:p>
            <a:r>
              <a:rPr lang="en-US" dirty="0"/>
              <a:t>S</a:t>
            </a:r>
            <a:r>
              <a:rPr lang="en-US" baseline="30000" dirty="0"/>
              <a:t>4</a:t>
            </a:r>
            <a:r>
              <a:rPr lang="en-US" dirty="0"/>
              <a:t>		5/2		0		4</a:t>
            </a:r>
          </a:p>
          <a:p>
            <a:r>
              <a:rPr lang="en-US" dirty="0"/>
              <a:t>S</a:t>
            </a:r>
            <a:r>
              <a:rPr lang="en-US" baseline="30000" dirty="0"/>
              <a:t>3</a:t>
            </a:r>
            <a:r>
              <a:rPr lang="en-US" dirty="0"/>
              <a:t>		2		-12/5		0</a:t>
            </a:r>
          </a:p>
          <a:p>
            <a:r>
              <a:rPr lang="en-US" dirty="0"/>
              <a:t>S</a:t>
            </a:r>
            <a:r>
              <a:rPr lang="en-US" baseline="30000" dirty="0"/>
              <a:t>2</a:t>
            </a:r>
            <a:r>
              <a:rPr lang="en-US" dirty="0"/>
              <a:t>		3		4</a:t>
            </a:r>
          </a:p>
          <a:p>
            <a:r>
              <a:rPr lang="en-US" dirty="0"/>
              <a:t>S</a:t>
            </a:r>
            <a:r>
              <a:rPr lang="en-US" baseline="30000" dirty="0"/>
              <a:t>1</a:t>
            </a:r>
            <a:r>
              <a:rPr lang="en-US" dirty="0"/>
              <a:t>		-76/15	0</a:t>
            </a:r>
          </a:p>
          <a:p>
            <a:r>
              <a:rPr lang="en-US" dirty="0"/>
              <a:t>S</a:t>
            </a:r>
            <a:r>
              <a:rPr lang="en-US" baseline="30000" dirty="0"/>
              <a:t>0		</a:t>
            </a:r>
            <a:r>
              <a:rPr lang="en-US" dirty="0"/>
              <a:t>4</a:t>
            </a:r>
            <a:endParaRPr lang="th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D6F18-FBBC-4377-8319-6F261A6290E8}"/>
              </a:ext>
            </a:extLst>
          </p:cNvPr>
          <p:cNvSpPr txBox="1"/>
          <p:nvPr/>
        </p:nvSpPr>
        <p:spPr>
          <a:xfrm>
            <a:off x="81327" y="5859675"/>
            <a:ext cx="121106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The elements of the 1st column are not all positive. Then the system is unstable</a:t>
            </a:r>
            <a:endParaRPr lang="th-TH" sz="2400" b="1" dirty="0"/>
          </a:p>
        </p:txBody>
      </p:sp>
    </p:spTree>
    <p:extLst>
      <p:ext uri="{BB962C8B-B14F-4D97-AF65-F5344CB8AC3E}">
        <p14:creationId xmlns:p14="http://schemas.microsoft.com/office/powerpoint/2010/main" val="85700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EE55-D7A5-4EB3-9E27-64465A99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31" y="118942"/>
            <a:ext cx="10515600" cy="4613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Sampling Theorem/Nyquist Theorem</a:t>
            </a:r>
            <a:endParaRPr lang="th-TH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02AAC-518D-4A14-AF4F-5A542D48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6" y="920017"/>
            <a:ext cx="1180807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i="1" dirty="0">
                <a:solidFill>
                  <a:srgbClr val="002060"/>
                </a:solidFill>
              </a:rPr>
              <a:t>Sampling: </a:t>
            </a:r>
          </a:p>
          <a:p>
            <a:pPr marL="0" indent="0" algn="just">
              <a:buNone/>
            </a:pPr>
            <a:r>
              <a:rPr lang="en-US" dirty="0"/>
              <a:t>Sampling is the process of conversion of a continuous-time signal into a discrete-time signal is known as Sampling.</a:t>
            </a:r>
          </a:p>
          <a:p>
            <a:pPr marL="0" indent="0" algn="just">
              <a:buNone/>
            </a:pPr>
            <a:r>
              <a:rPr lang="en-US" dirty="0"/>
              <a:t>Sampling is the process of the reduction of a continuous-time signal into a discrete time signal is known as Sampling.</a:t>
            </a:r>
            <a:endParaRPr lang="th-T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0503F7-0B69-4165-8C71-7CCADAFB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704" y="3241963"/>
            <a:ext cx="5753100" cy="355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09FA74-F225-4BC8-B796-27A040CA5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91" y="3884368"/>
            <a:ext cx="58864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9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8949-5F5E-400F-A8BB-49FE583A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84" y="180488"/>
            <a:ext cx="10515600" cy="6459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Time Limited Signal</a:t>
            </a:r>
            <a:endParaRPr lang="th-TH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10044-4653-480B-8F2D-DB7A4204C671}"/>
              </a:ext>
            </a:extLst>
          </p:cNvPr>
          <p:cNvSpPr txBox="1"/>
          <p:nvPr/>
        </p:nvSpPr>
        <p:spPr>
          <a:xfrm>
            <a:off x="127087" y="925590"/>
            <a:ext cx="119711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Time Limited Signal is one that is nonzero only for a finite length of time interval.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Finite length of time interval means suppose t = 5 and -5 or t = 4 to 9, for a particular time duration signal is non-zero and for any other time interval is zero is known as Time Limited Signal, because it is bounded one particular time interval .</a:t>
            </a:r>
            <a:endParaRPr lang="th-T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919B4-0C32-4561-92D5-9D3FEAEE6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908181"/>
            <a:ext cx="4533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4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5846-EDB2-4B84-8379-33C7DADCE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62" y="233240"/>
            <a:ext cx="10515600" cy="54048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Band Limited Signal</a:t>
            </a:r>
            <a:endParaRPr lang="th-TH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6B57F-67A9-47FA-B953-39AD42A9F855}"/>
              </a:ext>
            </a:extLst>
          </p:cNvPr>
          <p:cNvSpPr txBox="1"/>
          <p:nvPr/>
        </p:nvSpPr>
        <p:spPr>
          <a:xfrm>
            <a:off x="208818" y="903274"/>
            <a:ext cx="117223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i="0" dirty="0">
                <a:effectLst/>
                <a:latin typeface="arial" panose="020B0604020202020204" pitchFamily="34" charset="0"/>
              </a:rPr>
              <a:t>A Band-Limited signal is one type of signal, whose frequency response is limited or not equal to zero for a particular frequency band and for all other frequency value of </a:t>
            </a:r>
            <a:r>
              <a:rPr lang="en-US" sz="2000" dirty="0">
                <a:latin typeface="arial" panose="020B0604020202020204" pitchFamily="34" charset="0"/>
              </a:rPr>
              <a:t>signal is zero.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</a:rPr>
              <a:t>A band limited signal is a signal in which only some particular-band of frequencies are present.</a:t>
            </a:r>
          </a:p>
          <a:p>
            <a:pPr algn="just"/>
            <a:r>
              <a:rPr lang="en-US" sz="2000" i="0" dirty="0">
                <a:effectLst/>
                <a:latin typeface="arial" panose="020B0604020202020204" pitchFamily="34" charset="0"/>
              </a:rPr>
              <a:t> A Band-limited signal is one whose Fourier Transform is non-zero on only a finite interval of the frequency axis.</a:t>
            </a:r>
            <a:endParaRPr lang="th-TH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9C9376-AB72-4DED-B43C-5DF119AF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779" y="3009900"/>
            <a:ext cx="5305425" cy="3848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351C2A-4A02-4002-9355-1B6BA909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60" y="3302976"/>
            <a:ext cx="52768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8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AB0686-61FC-472E-B5FF-773BD2517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6" y="422030"/>
            <a:ext cx="11120582" cy="60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2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BDA6-F793-4584-BF6E-BBDAB7A4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546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Sampling Theorem</a:t>
            </a:r>
            <a:endParaRPr lang="th-TH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D3DFC-C8EE-4FBE-9F97-D6E38377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3" y="1070463"/>
            <a:ext cx="5757494" cy="2288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511C3F-4494-4761-B5CE-6F8E69A6F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83" y="3349869"/>
            <a:ext cx="5926748" cy="3090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383F8-A4E9-48EF-9C8A-CD97E40DD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907" y="3472962"/>
            <a:ext cx="4974981" cy="3088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51AB14-71FF-4D1E-B846-CB7B28530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072" y="923637"/>
            <a:ext cx="5327328" cy="24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8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469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  <vt:lpstr>Q: Apply the routh array, determine the stability of the system represented by the characteristics equation S4 + 8S3 + 18S2 + 16S + 5 = 0</vt:lpstr>
      <vt:lpstr>Q: Apply the routh array, determine the stability of the system represented by the characteristics equation S4 + 2S3 + 6S2 + 4S + 1 = 0</vt:lpstr>
      <vt:lpstr>Q: Given the characteristics equation: a(S) = S6 + 4S5 + 3S4 + 2S3 + S2 + 4S + 4 = 0 Is the system described by this characteristics equation stable?</vt:lpstr>
      <vt:lpstr>Sampling Theorem/Nyquist Theorem</vt:lpstr>
      <vt:lpstr>Time Limited Signal</vt:lpstr>
      <vt:lpstr>Band Limited Signal</vt:lpstr>
      <vt:lpstr>PowerPoint Presentation</vt:lpstr>
      <vt:lpstr>Sampling Theorem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21</cp:revision>
  <dcterms:created xsi:type="dcterms:W3CDTF">2020-12-30T00:24:33Z</dcterms:created>
  <dcterms:modified xsi:type="dcterms:W3CDTF">2020-12-30T11:30:37Z</dcterms:modified>
</cp:coreProperties>
</file>