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9144000" cy="6858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PltpyINMlSpFLRqsWpU6YwKO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7e3d54f42_1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7e3d54f42_1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483083" y="467867"/>
            <a:ext cx="217783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551785" y="1783486"/>
            <a:ext cx="4562475" cy="3646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ctrTitle"/>
          </p:nvPr>
        </p:nvSpPr>
        <p:spPr>
          <a:xfrm>
            <a:off x="2202256" y="257279"/>
            <a:ext cx="4739487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483083" y="467867"/>
            <a:ext cx="217783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3483083" y="467867"/>
            <a:ext cx="217783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381000"/>
            <a:ext cx="914399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4157" y="238125"/>
            <a:ext cx="1189842" cy="12001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8"/>
          <p:cNvSpPr txBox="1"/>
          <p:nvPr>
            <p:ph type="title"/>
          </p:nvPr>
        </p:nvSpPr>
        <p:spPr>
          <a:xfrm>
            <a:off x="3483083" y="467867"/>
            <a:ext cx="217783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8"/>
          <p:cNvSpPr txBox="1"/>
          <p:nvPr>
            <p:ph idx="1" type="body"/>
          </p:nvPr>
        </p:nvSpPr>
        <p:spPr>
          <a:xfrm>
            <a:off x="551785" y="1783486"/>
            <a:ext cx="4562475" cy="3646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12534"/>
            <a:ext cx="9144000" cy="1816735"/>
          </a:xfrm>
          <a:custGeom>
            <a:rect b="b" l="l" r="r" t="t"/>
            <a:pathLst>
              <a:path extrusionOk="0" h="1816735" w="9144000">
                <a:moveTo>
                  <a:pt x="9144000" y="0"/>
                </a:moveTo>
                <a:lnTo>
                  <a:pt x="0" y="0"/>
                </a:lnTo>
                <a:lnTo>
                  <a:pt x="0" y="1159040"/>
                </a:lnTo>
                <a:lnTo>
                  <a:pt x="0" y="1816277"/>
                </a:lnTo>
                <a:lnTo>
                  <a:pt x="9144000" y="1816277"/>
                </a:lnTo>
                <a:lnTo>
                  <a:pt x="9144000" y="115904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2877952" y="1227388"/>
            <a:ext cx="338772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ICT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7" name="Google Shape;47;p1"/>
          <p:cNvGrpSpPr/>
          <p:nvPr/>
        </p:nvGrpSpPr>
        <p:grpSpPr>
          <a:xfrm>
            <a:off x="1981200" y="12526"/>
            <a:ext cx="6748396" cy="1569268"/>
            <a:chOff x="1981200" y="12526"/>
            <a:chExt cx="6748396" cy="1569268"/>
          </a:xfrm>
        </p:grpSpPr>
        <p:pic>
          <p:nvPicPr>
            <p:cNvPr id="48" name="Google Shape;4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81200" y="12526"/>
              <a:ext cx="4876799" cy="1159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57997" y="210195"/>
              <a:ext cx="1371599" cy="1371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1"/>
          <p:cNvSpPr txBox="1"/>
          <p:nvPr/>
        </p:nvSpPr>
        <p:spPr>
          <a:xfrm>
            <a:off x="225425" y="1965190"/>
            <a:ext cx="31476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project 1 proposal defense on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04800" y="2514600"/>
            <a:ext cx="8458200" cy="762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0" lIns="0" spcFirstLastPara="1" rIns="0" wrap="square" tIns="153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“GROCEREASE”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71797" y="4073383"/>
            <a:ext cx="4786630" cy="220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Project Members: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0495" marR="0" rtl="0" algn="l">
              <a:lnSpc>
                <a:spcPct val="114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Aayush Karki 200101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0495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 Bista 200105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4465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Pragya Pokhrel 200123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4465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 Mishra 200128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3069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Date : 19</a:t>
            </a:r>
            <a:r>
              <a:rPr b="1" baseline="30000" lang="en-US" sz="1950">
                <a:latin typeface="Times New Roman"/>
                <a:ea typeface="Times New Roman"/>
                <a:cs typeface="Times New Roman"/>
                <a:sym typeface="Times New Roman"/>
              </a:rPr>
              <a:t>th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May, 2023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5594072" y="4073371"/>
            <a:ext cx="3206750" cy="134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57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55625" marR="541655" rtl="0" algn="ctr">
              <a:lnSpc>
                <a:spcPct val="108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ICT  Cosmos College of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and Technology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0" y="6455297"/>
            <a:ext cx="9127490" cy="365125"/>
          </a:xfrm>
          <a:custGeom>
            <a:rect b="b" l="l" r="r" t="t"/>
            <a:pathLst>
              <a:path extrusionOk="0" h="365125" w="9127490">
                <a:moveTo>
                  <a:pt x="91272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9127299" y="0"/>
                </a:lnTo>
                <a:lnTo>
                  <a:pt x="91272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1"/>
          <p:cNvSpPr txBox="1"/>
          <p:nvPr/>
        </p:nvSpPr>
        <p:spPr>
          <a:xfrm>
            <a:off x="1699359" y="6495112"/>
            <a:ext cx="572452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ICT, Cosmos College of Management and Technology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e3d54f42_1_0"/>
          <p:cNvSpPr txBox="1"/>
          <p:nvPr>
            <p:ph type="ctrTitle"/>
          </p:nvPr>
        </p:nvSpPr>
        <p:spPr>
          <a:xfrm>
            <a:off x="1280700" y="509900"/>
            <a:ext cx="6582600" cy="6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</a:t>
            </a:r>
            <a:r>
              <a:rPr lang="en-US"/>
              <a:t> and software used</a:t>
            </a:r>
            <a:endParaRPr/>
          </a:p>
        </p:txBody>
      </p:sp>
      <p:sp>
        <p:nvSpPr>
          <p:cNvPr id="144" name="Google Shape;144;g247e3d54f42_1_0"/>
          <p:cNvSpPr txBox="1"/>
          <p:nvPr>
            <p:ph idx="1" type="subTitle"/>
          </p:nvPr>
        </p:nvSpPr>
        <p:spPr>
          <a:xfrm>
            <a:off x="150" y="1352925"/>
            <a:ext cx="9144000" cy="531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HTML, CSS &amp; JavaScript for the </a:t>
            </a:r>
            <a:r>
              <a:rPr lang="en-US" sz="2300"/>
              <a:t>development</a:t>
            </a:r>
            <a:r>
              <a:rPr lang="en-US" sz="2300"/>
              <a:t> of the frontend system.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PHP for the backend scripting.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MySql database for the database work.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Git and Github as a version control system and </a:t>
            </a:r>
            <a:r>
              <a:rPr lang="en-US" sz="2300"/>
              <a:t>maintain</a:t>
            </a:r>
            <a:r>
              <a:rPr lang="en-US" sz="2300"/>
              <a:t> the code.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Visual Studio Code, Webstorm, Sublime text editor as the development software for the Coding and </a:t>
            </a:r>
            <a:r>
              <a:rPr lang="en-US" sz="2300"/>
              <a:t>development work.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Xammp as the local server to test the project in the local host.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Google docs to prepare the documentation of the project.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45" name="Google Shape;145;g247e3d54f42_1_0"/>
          <p:cNvSpPr/>
          <p:nvPr/>
        </p:nvSpPr>
        <p:spPr>
          <a:xfrm>
            <a:off x="157638" y="6294700"/>
            <a:ext cx="8828723" cy="441801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9144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ICT, Cosmos College of Management and Technology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1"/>
          <p:cNvSpPr txBox="1"/>
          <p:nvPr/>
        </p:nvSpPr>
        <p:spPr>
          <a:xfrm>
            <a:off x="276225" y="1609344"/>
            <a:ext cx="309181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Use Case Diagram: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76200" y="635635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1"/>
          <p:cNvSpPr txBox="1"/>
          <p:nvPr/>
        </p:nvSpPr>
        <p:spPr>
          <a:xfrm>
            <a:off x="1941209" y="467867"/>
            <a:ext cx="52616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Methodology Contd</a:t>
            </a:r>
            <a:r>
              <a:rPr lang="en-US" sz="4400"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69350"/>
            <a:ext cx="8902624" cy="400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0" y="328550"/>
            <a:ext cx="9144000" cy="1130300"/>
          </a:xfrm>
          <a:custGeom>
            <a:rect b="b" l="l" r="r" t="t"/>
            <a:pathLst>
              <a:path extrusionOk="0" h="1130300" w="9144000">
                <a:moveTo>
                  <a:pt x="9143999" y="1130099"/>
                </a:moveTo>
                <a:lnTo>
                  <a:pt x="0" y="11300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1300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2"/>
          <p:cNvSpPr txBox="1"/>
          <p:nvPr>
            <p:ph type="ctrTitle"/>
          </p:nvPr>
        </p:nvSpPr>
        <p:spPr>
          <a:xfrm>
            <a:off x="2202256" y="257279"/>
            <a:ext cx="4739487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Contd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/>
              <a:t>.</a:t>
            </a:r>
            <a:endParaRPr/>
          </a:p>
        </p:txBody>
      </p:sp>
      <p:sp>
        <p:nvSpPr>
          <p:cNvPr id="163" name="Google Shape;163;p12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164" name="Google Shape;164;p12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2"/>
          <p:cNvSpPr txBox="1"/>
          <p:nvPr/>
        </p:nvSpPr>
        <p:spPr>
          <a:xfrm>
            <a:off x="149225" y="1686548"/>
            <a:ext cx="122809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4637"/>
            <a:ext cx="8843775" cy="5017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0" y="1831950"/>
            <a:ext cx="9023549" cy="4889524"/>
            <a:chOff x="0" y="1831950"/>
            <a:chExt cx="9023549" cy="4889524"/>
          </a:xfrm>
        </p:grpSpPr>
        <p:sp>
          <p:nvSpPr>
            <p:cNvPr id="172" name="Google Shape;172;p13"/>
            <p:cNvSpPr/>
            <p:nvPr/>
          </p:nvSpPr>
          <p:spPr>
            <a:xfrm>
              <a:off x="76200" y="6356349"/>
              <a:ext cx="8763000" cy="365125"/>
            </a:xfrm>
            <a:custGeom>
              <a:rect b="b" l="l" r="r" t="t"/>
              <a:pathLst>
                <a:path extrusionOk="0" h="365125" w="8763000">
                  <a:moveTo>
                    <a:pt x="8762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8762999" y="0"/>
                  </a:lnTo>
                  <a:lnTo>
                    <a:pt x="8762999" y="365124"/>
                  </a:ln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3" name="Google Shape;17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831950"/>
              <a:ext cx="9023549" cy="4525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3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3"/>
          <p:cNvSpPr txBox="1"/>
          <p:nvPr>
            <p:ph type="title"/>
          </p:nvPr>
        </p:nvSpPr>
        <p:spPr>
          <a:xfrm>
            <a:off x="2904885" y="467867"/>
            <a:ext cx="33318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Schedule</a:t>
            </a:r>
            <a:endParaRPr/>
          </a:p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4"/>
          <p:cNvGrpSpPr/>
          <p:nvPr/>
        </p:nvGrpSpPr>
        <p:grpSpPr>
          <a:xfrm>
            <a:off x="0" y="152400"/>
            <a:ext cx="9144000" cy="6569589"/>
            <a:chOff x="0" y="152400"/>
            <a:chExt cx="9144000" cy="6569589"/>
          </a:xfrm>
        </p:grpSpPr>
        <p:sp>
          <p:nvSpPr>
            <p:cNvPr id="183" name="Google Shape;183;p14"/>
            <p:cNvSpPr/>
            <p:nvPr/>
          </p:nvSpPr>
          <p:spPr>
            <a:xfrm>
              <a:off x="76200" y="6408299"/>
              <a:ext cx="8763000" cy="313690"/>
            </a:xfrm>
            <a:custGeom>
              <a:rect b="b" l="l" r="r" t="t"/>
              <a:pathLst>
                <a:path extrusionOk="0" h="313690" w="8763000">
                  <a:moveTo>
                    <a:pt x="0" y="313174"/>
                  </a:moveTo>
                  <a:lnTo>
                    <a:pt x="8762999" y="313174"/>
                  </a:lnTo>
                  <a:lnTo>
                    <a:pt x="8762999" y="0"/>
                  </a:lnTo>
                  <a:lnTo>
                    <a:pt x="0" y="0"/>
                  </a:lnTo>
                  <a:lnTo>
                    <a:pt x="0" y="313174"/>
                  </a:ln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0" y="152400"/>
              <a:ext cx="9144000" cy="1371600"/>
            </a:xfrm>
            <a:custGeom>
              <a:rect b="b" l="l" r="r" t="t"/>
              <a:pathLst>
                <a:path extrusionOk="0" h="1371600" w="9144000">
                  <a:moveTo>
                    <a:pt x="9143999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371599"/>
                  </a:lnTo>
                  <a:close/>
                </a:path>
              </a:pathLst>
            </a:custGeom>
            <a:solidFill>
              <a:srgbClr val="F1F1F1">
                <a:alpha val="5843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5" name="Google Shape;185;p14"/>
          <p:cNvSpPr txBox="1"/>
          <p:nvPr>
            <p:ph type="title"/>
          </p:nvPr>
        </p:nvSpPr>
        <p:spPr>
          <a:xfrm>
            <a:off x="2646132" y="467867"/>
            <a:ext cx="38506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Output</a:t>
            </a:r>
            <a:endParaRPr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2" y="1519237"/>
            <a:ext cx="9153524" cy="489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15"/>
          <p:cNvSpPr/>
          <p:nvPr/>
        </p:nvSpPr>
        <p:spPr>
          <a:xfrm>
            <a:off x="76200" y="635635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5"/>
          <p:cNvSpPr txBox="1"/>
          <p:nvPr>
            <p:ph type="title"/>
          </p:nvPr>
        </p:nvSpPr>
        <p:spPr>
          <a:xfrm>
            <a:off x="3210561" y="467867"/>
            <a:ext cx="27222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96" name="Google Shape;196;p15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396275" y="1461366"/>
            <a:ext cx="8230234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Thus in conclusion an ecommerce based grocery store will ensure the  following points on completion of project: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603250" marR="372745" rtl="0" algn="l">
              <a:lnSpc>
                <a:spcPct val="96086"/>
              </a:lnSpc>
              <a:spcBef>
                <a:spcPts val="1710"/>
              </a:spcBef>
              <a:spcAft>
                <a:spcPts val="0"/>
              </a:spcAft>
              <a:buSzPts val="2300"/>
              <a:buFont typeface="MS PGothic"/>
              <a:buChar char="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Removes the traditional concept of grocery shopping and  provides more of a seamless and hassle free quality shopping  experience from home.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603250" marR="461009" rtl="0" algn="l">
              <a:lnSpc>
                <a:spcPct val="80000"/>
              </a:lnSpc>
              <a:spcBef>
                <a:spcPts val="10"/>
              </a:spcBef>
              <a:spcAft>
                <a:spcPts val="0"/>
              </a:spcAft>
              <a:buSzPts val="2300"/>
              <a:buFont typeface="MS PGothic"/>
              <a:buChar char="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Eradicates the concept of physical queues and checkout wait  times.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603250" marR="9334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S PGothic"/>
              <a:buChar char="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Offer customers to choose from the vendor whose products are  the qualitative,quantitative and financially approachable.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603250" marR="12318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S PGothic"/>
              <a:buChar char="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Provides both the wholesale and retail	options under the same  proprietary technology with the flexibility in the method of  delivery.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603250" marR="972819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S PGothic"/>
              <a:buChar char="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Increases the amount of sale and provides customers an  opportunity to grasp items at its best quality.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/>
        </p:nvSpPr>
        <p:spPr>
          <a:xfrm>
            <a:off x="55612" y="1492313"/>
            <a:ext cx="8874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8446591" y="6479463"/>
            <a:ext cx="15430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16"/>
          <p:cNvSpPr txBox="1"/>
          <p:nvPr>
            <p:ph type="title"/>
          </p:nvPr>
        </p:nvSpPr>
        <p:spPr>
          <a:xfrm>
            <a:off x="3312865" y="467867"/>
            <a:ext cx="25171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07" name="Google Shape;207;p16"/>
          <p:cNvSpPr/>
          <p:nvPr/>
        </p:nvSpPr>
        <p:spPr>
          <a:xfrm>
            <a:off x="190500" y="635635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099"/>
                </a:moveTo>
                <a:lnTo>
                  <a:pt x="0" y="365099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099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16"/>
          <p:cNvSpPr txBox="1"/>
          <p:nvPr/>
        </p:nvSpPr>
        <p:spPr>
          <a:xfrm>
            <a:off x="2064948" y="6412407"/>
            <a:ext cx="501205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ICT, Cosmos College of Management and Technology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262825" y="1798675"/>
            <a:ext cx="8763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Moses, Sharon J., and LD Dhinesh Babu. "Buyagain grocery recommender algorithm for online shopping of grocery and gourmet foods." </a:t>
            </a:r>
            <a:r>
              <a:rPr i="1" lang="en-US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Web Services Research (IJWSR)</a:t>
            </a: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15.3 (2018): 1-17.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Walker, Brian K. "Trends 2010: eCommerce Platform And Technology." (2010).</a:t>
            </a:r>
            <a:endParaRPr sz="2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Martín, Juan Carlos, Francesca Pagliara, and Concepción Román. "The research topics on e-grocery: Trends and existing gaps." </a:t>
            </a:r>
            <a:r>
              <a:rPr i="1" lang="en-US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Sustainability</a:t>
            </a: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11.2 (2019): 321.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/>
          <p:nvPr/>
        </p:nvSpPr>
        <p:spPr>
          <a:xfrm>
            <a:off x="76200" y="635635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17"/>
          <p:cNvSpPr txBox="1"/>
          <p:nvPr/>
        </p:nvSpPr>
        <p:spPr>
          <a:xfrm>
            <a:off x="1950648" y="6412420"/>
            <a:ext cx="501205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ICT, Cosmos College of Management and Technology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17"/>
          <p:cNvSpPr/>
          <p:nvPr/>
        </p:nvSpPr>
        <p:spPr>
          <a:xfrm>
            <a:off x="0" y="2209800"/>
            <a:ext cx="9144000" cy="2819400"/>
          </a:xfrm>
          <a:custGeom>
            <a:rect b="b" l="l" r="r" t="t"/>
            <a:pathLst>
              <a:path extrusionOk="0" h="2819400" w="9144000">
                <a:moveTo>
                  <a:pt x="9143999" y="2819399"/>
                </a:moveTo>
                <a:lnTo>
                  <a:pt x="0" y="2819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819399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2804058" y="3119120"/>
            <a:ext cx="353377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551785" y="1399438"/>
            <a:ext cx="43065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9255" lvl="0" marL="401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Background Of Study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551785" y="1783486"/>
            <a:ext cx="4562475" cy="3646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9255" lvl="0" marL="401320" rtl="0" algn="l">
              <a:lnSpc>
                <a:spcPct val="1019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/>
              <a:t>Problem Statement</a:t>
            </a:r>
            <a:endParaRPr/>
          </a:p>
          <a:p>
            <a:pPr indent="-389255" lvl="0" marL="401320" rtl="0" algn="l">
              <a:lnSpc>
                <a:spcPct val="840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/>
              <a:t>Objectives</a:t>
            </a:r>
            <a:endParaRPr/>
          </a:p>
          <a:p>
            <a:pPr indent="-389255" lvl="0" marL="401320" rtl="0" algn="l">
              <a:lnSpc>
                <a:spcPct val="840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/>
              <a:t>Literature Review</a:t>
            </a:r>
            <a:endParaRPr/>
          </a:p>
          <a:p>
            <a:pPr indent="-389255" lvl="0" marL="401320" rtl="0" algn="l">
              <a:lnSpc>
                <a:spcPct val="840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/>
              <a:t>Significance Of Project</a:t>
            </a:r>
            <a:endParaRPr/>
          </a:p>
          <a:p>
            <a:pPr indent="-389255" lvl="0" marL="401320" rtl="0" algn="l">
              <a:lnSpc>
                <a:spcPct val="840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/>
              <a:t>Methodology</a:t>
            </a:r>
            <a:endParaRPr/>
          </a:p>
          <a:p>
            <a:pPr indent="-389255" lvl="0" marL="401320" rtl="0" algn="l">
              <a:lnSpc>
                <a:spcPct val="840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/>
              <a:t>Results</a:t>
            </a:r>
            <a:endParaRPr/>
          </a:p>
          <a:p>
            <a:pPr indent="-389255" lvl="0" marL="401320" rtl="0" algn="l">
              <a:lnSpc>
                <a:spcPct val="840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/>
              <a:t>Working Schedule</a:t>
            </a:r>
            <a:endParaRPr/>
          </a:p>
          <a:p>
            <a:pPr indent="-389255" lvl="0" marL="401320" rtl="0" algn="l">
              <a:lnSpc>
                <a:spcPct val="840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/>
              <a:t>Conclusions</a:t>
            </a:r>
            <a:endParaRPr/>
          </a:p>
          <a:p>
            <a:pPr indent="-389255" lvl="0" marL="401320" rtl="0" algn="l">
              <a:lnSpc>
                <a:spcPct val="1019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/>
              <a:t>References</a:t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200" y="635635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2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2"/>
          <p:cNvSpPr txBox="1"/>
          <p:nvPr>
            <p:ph type="title"/>
          </p:nvPr>
        </p:nvSpPr>
        <p:spPr>
          <a:xfrm>
            <a:off x="3645273" y="467867"/>
            <a:ext cx="1853564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Outline:</a:t>
            </a:r>
            <a:endParaRPr/>
          </a:p>
        </p:txBody>
      </p:sp>
      <p:sp>
        <p:nvSpPr>
          <p:cNvPr id="66" name="Google Shape;66;p2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8485733" y="6466776"/>
            <a:ext cx="2171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-60100" y="637590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3"/>
          <p:cNvSpPr/>
          <p:nvPr/>
        </p:nvSpPr>
        <p:spPr>
          <a:xfrm>
            <a:off x="0" y="175899"/>
            <a:ext cx="9085580" cy="1371600"/>
          </a:xfrm>
          <a:custGeom>
            <a:rect b="b" l="l" r="r" t="t"/>
            <a:pathLst>
              <a:path extrusionOk="0" h="1371600" w="9085580">
                <a:moveTo>
                  <a:pt x="90852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085299" y="0"/>
                </a:lnTo>
                <a:lnTo>
                  <a:pt x="90852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3"/>
          <p:cNvSpPr txBox="1"/>
          <p:nvPr>
            <p:ph type="title"/>
          </p:nvPr>
        </p:nvSpPr>
        <p:spPr>
          <a:xfrm>
            <a:off x="2119302" y="491368"/>
            <a:ext cx="47828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Of Study</a:t>
            </a:r>
            <a:endParaRPr/>
          </a:p>
        </p:txBody>
      </p:sp>
      <p:sp>
        <p:nvSpPr>
          <p:cNvPr id="75" name="Google Shape;75;p3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8485733" y="6466776"/>
            <a:ext cx="2171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201450" y="1754850"/>
            <a:ext cx="83559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7985" lvl="0" marL="417194" marR="5080" rtl="0" algn="l">
              <a:lnSpc>
                <a:spcPct val="1202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Ecommerce represents a sophisticated digital ecosystem that enables  businesses to conduct commercial activities online.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0" marL="417194" marR="106172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ecommerce based grocery store is a go-to destination	for  hassle-free online grocery shopping.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4494" lvl="0" marL="417194" marR="216979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ecommerce model works on	different types as :  1.Business to Business(B2B)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58165" marR="420624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2.Business to Consumer(B2C)  3.Consumer to Consumer(C2C)  4.Consumer to Business(C2B)  5.Peer to Peer(P2P)  6.Subscription-Model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569" lvl="0" marL="417194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transactional relationship between consumer and business can be  of forms like retail ,wholesale, crowdfunded and drop shipping etc.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 txBox="1"/>
          <p:nvPr/>
        </p:nvSpPr>
        <p:spPr>
          <a:xfrm>
            <a:off x="515300" y="1557832"/>
            <a:ext cx="7934325" cy="4021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000">
            <a:spAutoFit/>
          </a:bodyPr>
          <a:lstStyle/>
          <a:p>
            <a:pPr indent="-139700" lvl="0" marL="370205" marR="106679" rtl="0" algn="l">
              <a:lnSpc>
                <a:spcPct val="9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As we know that there are lot of challenges	and limitations  of existing E-commerce Grocery Platforms as mentioned  below: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472440" lvl="0" marL="484505" marR="0" rtl="0" algn="l">
              <a:lnSpc>
                <a:spcPct val="108043"/>
              </a:lnSpc>
              <a:spcBef>
                <a:spcPts val="167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Limited Product Range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472440" lvl="0" marL="484505" marR="0" rtl="0" algn="l">
              <a:lnSpc>
                <a:spcPct val="96086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False Product Information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472440" lvl="0" marL="484505" marR="0" rtl="0" algn="l">
              <a:lnSpc>
                <a:spcPct val="96086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Difficulty in Freshness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472440" lvl="0" marL="484505" marR="0" rtl="0" algn="l">
              <a:lnSpc>
                <a:spcPct val="96086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Complex Ordering Process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472440" lvl="0" marL="484505" marR="0" rtl="0" algn="l">
              <a:lnSpc>
                <a:spcPct val="108043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Customer Service and Issue Resolution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27305" marR="5080" rtl="0" algn="l">
              <a:lnSpc>
                <a:spcPct val="96086"/>
              </a:lnSpc>
              <a:spcBef>
                <a:spcPts val="2190"/>
              </a:spcBef>
              <a:spcAft>
                <a:spcPts val="0"/>
              </a:spcAft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Addressing all of these major limitations is crucial to improve  overall experience of user and competition of e-commerce  grocery platform. Our team is aiming to overcome all of these  limitation.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76200" y="635635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 txBox="1"/>
          <p:nvPr>
            <p:ph type="title"/>
          </p:nvPr>
        </p:nvSpPr>
        <p:spPr>
          <a:xfrm>
            <a:off x="2579170" y="201879"/>
            <a:ext cx="3982720" cy="6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/>
              <a:t>Problem Statement</a:t>
            </a:r>
            <a:endParaRPr sz="3950"/>
          </a:p>
        </p:txBody>
      </p:sp>
      <p:sp>
        <p:nvSpPr>
          <p:cNvPr id="86" name="Google Shape;86;p4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8485733" y="6466776"/>
            <a:ext cx="2171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5"/>
          <p:cNvSpPr txBox="1"/>
          <p:nvPr/>
        </p:nvSpPr>
        <p:spPr>
          <a:xfrm>
            <a:off x="136525" y="1693651"/>
            <a:ext cx="8415600" cy="47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0" marR="0" rtl="0" algn="l">
              <a:lnSpc>
                <a:spcPct val="96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With Grocerease, we offer an intelligent solution that combines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266700" rtl="0" algn="l">
              <a:lnSpc>
                <a:spcPct val="61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convenience of e-commerce with the necessity of grocery  shopping.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The major objectives of our platform are: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482600" marR="775970" rtl="0" algn="l">
              <a:lnSpc>
                <a:spcPct val="60200"/>
              </a:lnSpc>
              <a:spcBef>
                <a:spcPts val="195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To eliminate the physical queues and checkout wait  times.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482600" marR="1685289" rtl="0" algn="l">
              <a:lnSpc>
                <a:spcPct val="60200"/>
              </a:lnSpc>
              <a:spcBef>
                <a:spcPts val="195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To provide a data driven insights for business  optimization.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4826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Provide fresh and hygienic products to customers.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482600" marR="0" rtl="0" algn="l">
              <a:lnSpc>
                <a:spcPct val="96111"/>
              </a:lnSpc>
              <a:spcBef>
                <a:spcPts val="665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Provide retail and wholesale option for customers to buy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36880" lvl="0" marL="482600" marR="0" rtl="0" algn="l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products at different prices.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82600" marR="290830" rtl="0" algn="l">
              <a:lnSpc>
                <a:spcPct val="602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Provide easy and convenient platform for customers to  purchase grocery products online.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76200" y="635635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3483083" y="467867"/>
            <a:ext cx="217783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96" name="Google Shape;96;p5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8485733" y="6466776"/>
            <a:ext cx="2171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7"/>
          <p:cNvSpPr txBox="1"/>
          <p:nvPr/>
        </p:nvSpPr>
        <p:spPr>
          <a:xfrm>
            <a:off x="8523833" y="6479463"/>
            <a:ext cx="774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530225" y="1540721"/>
            <a:ext cx="8484900" cy="5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0475">
            <a:spAutoFit/>
          </a:bodyPr>
          <a:lstStyle/>
          <a:p>
            <a:pPr indent="-34925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E-commerce which stands for Electronic commerce is the buying and selling of goods through internet using electronic method.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In 1998, after the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definition of E-commerce by WTO, It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has revolutionized the ecommerce industry.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Existing literature review emphasize the pros of the e-commerce grocery platforms including accessibility, time saving and wide range of product selection.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Study have proved that e-commerce grocery platform can offer fresh and high quality items at competitive price.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Analysis have highlighted things like bulk purchasing, direct import from the local farmers are key factors that helps to set the lowest price for the grocery items.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2577116" y="467867"/>
            <a:ext cx="39878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381000" y="6406874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099"/>
                </a:moveTo>
                <a:lnTo>
                  <a:pt x="0" y="365099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099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7"/>
          <p:cNvSpPr txBox="1"/>
          <p:nvPr/>
        </p:nvSpPr>
        <p:spPr>
          <a:xfrm>
            <a:off x="2255448" y="6462933"/>
            <a:ext cx="501205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ICT, Cosmos College of Management and Technology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/>
          <p:nvPr/>
        </p:nvSpPr>
        <p:spPr>
          <a:xfrm>
            <a:off x="0" y="152400"/>
            <a:ext cx="9144000" cy="1172718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8"/>
          <p:cNvSpPr txBox="1"/>
          <p:nvPr/>
        </p:nvSpPr>
        <p:spPr>
          <a:xfrm>
            <a:off x="0" y="1163825"/>
            <a:ext cx="9144000" cy="5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-34925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and UX is important factor the user convenience that helps the customer for easy navigation and faster accessing of the required items.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and reliable logistic service is the important parts and studies have highlighted that integration with the local delivery partner plays key role in it.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" rtl="0" algn="l">
              <a:lnSpc>
                <a:spcPct val="114999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5080" rtl="0" algn="l">
              <a:lnSpc>
                <a:spcPct val="108333"/>
              </a:lnSpc>
              <a:spcBef>
                <a:spcPts val="39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After all of these, there remains several challenges like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maintain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the quality of items long lasting, ensuring food safety and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hygiene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" rtl="0" algn="l">
              <a:lnSpc>
                <a:spcPct val="108333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5080" rtl="0" algn="l">
              <a:lnSpc>
                <a:spcPct val="108333"/>
              </a:lnSpc>
              <a:spcBef>
                <a:spcPts val="39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Future research and study needs to be done making things advanced like real time tracking system, innovative packing system for long sustaining of items.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" rtl="0" algn="l">
              <a:lnSpc>
                <a:spcPct val="108333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5080" rtl="0" algn="l">
              <a:lnSpc>
                <a:spcPct val="108333"/>
              </a:lnSpc>
              <a:spcBef>
                <a:spcPts val="39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Overall e-commerce grocery platform plays significant role , providing consumer an easy and convenient way of purchasing items from the comfort of their space while posing traditional grocery store to remain competitive in this digital era.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08333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8523833" y="6479463"/>
            <a:ext cx="774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 txBox="1"/>
          <p:nvPr>
            <p:ph type="title"/>
          </p:nvPr>
        </p:nvSpPr>
        <p:spPr>
          <a:xfrm>
            <a:off x="2577116" y="467867"/>
            <a:ext cx="39878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75175" y="6373113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099"/>
                </a:moveTo>
                <a:lnTo>
                  <a:pt x="0" y="365099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099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8"/>
          <p:cNvSpPr txBox="1"/>
          <p:nvPr/>
        </p:nvSpPr>
        <p:spPr>
          <a:xfrm>
            <a:off x="1950648" y="6412407"/>
            <a:ext cx="501205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ICT, Cosmos College of Management and Technology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9"/>
          <p:cNvSpPr txBox="1"/>
          <p:nvPr/>
        </p:nvSpPr>
        <p:spPr>
          <a:xfrm>
            <a:off x="504924" y="1569720"/>
            <a:ext cx="7141209" cy="282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S PGothic"/>
                <a:ea typeface="MS PGothic"/>
                <a:cs typeface="MS PGothic"/>
                <a:sym typeface="MS PGothic"/>
              </a:rPr>
              <a:t>★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Eliminates physical queues and checkout wait times.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lang="en-US" sz="2000">
                <a:latin typeface="MS PGothic"/>
                <a:ea typeface="MS PGothic"/>
                <a:cs typeface="MS PGothic"/>
                <a:sym typeface="MS PGothic"/>
              </a:rPr>
              <a:t>★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Provides data-driven insights for business optimization.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82600" lvl="0" marL="494665" marR="40513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S PGothic"/>
                <a:ea typeface="MS PGothic"/>
                <a:cs typeface="MS PGothic"/>
                <a:sym typeface="MS PGothic"/>
              </a:rPr>
              <a:t>★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Helps to save time and cost	for customers by providing  personalized shopping experience.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82600" lvl="0" marL="49466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S PGothic"/>
                <a:ea typeface="MS PGothic"/>
                <a:cs typeface="MS PGothic"/>
                <a:sym typeface="MS PGothic"/>
              </a:rPr>
              <a:t>★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Provides opportunity for reliable delivery with efficient order  tracking and delivery updates.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82600" lvl="0" marL="494665" marR="26352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S PGothic"/>
                <a:ea typeface="MS PGothic"/>
                <a:cs typeface="MS PGothic"/>
                <a:sym typeface="MS PGothic"/>
              </a:rPr>
              <a:t>★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Ensures the convenience of customers by providing 24/7  availability of the products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76200" y="635635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" name="Google Shape;125;p9"/>
          <p:cNvSpPr txBox="1"/>
          <p:nvPr>
            <p:ph type="title"/>
          </p:nvPr>
        </p:nvSpPr>
        <p:spPr>
          <a:xfrm>
            <a:off x="2023050" y="467867"/>
            <a:ext cx="50952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Significance Of Project</a:t>
            </a:r>
            <a:endParaRPr/>
          </a:p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/>
          <p:nvPr/>
        </p:nvSpPr>
        <p:spPr>
          <a:xfrm>
            <a:off x="76200" y="6356350"/>
            <a:ext cx="8763000" cy="365125"/>
          </a:xfrm>
          <a:custGeom>
            <a:rect b="b" l="l" r="r" t="t"/>
            <a:pathLst>
              <a:path extrusionOk="0" h="365125" w="8763000">
                <a:moveTo>
                  <a:pt x="8762999" y="365124"/>
                </a:moveTo>
                <a:lnTo>
                  <a:pt x="0" y="365124"/>
                </a:lnTo>
                <a:lnTo>
                  <a:pt x="0" y="0"/>
                </a:lnTo>
                <a:lnTo>
                  <a:pt x="8762999" y="0"/>
                </a:lnTo>
                <a:lnTo>
                  <a:pt x="8762999" y="365124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10"/>
          <p:cNvSpPr/>
          <p:nvPr/>
        </p:nvSpPr>
        <p:spPr>
          <a:xfrm>
            <a:off x="0" y="152400"/>
            <a:ext cx="9144000" cy="1371600"/>
          </a:xfrm>
          <a:custGeom>
            <a:rect b="b" l="l" r="r" t="t"/>
            <a:pathLst>
              <a:path extrusionOk="0" h="1371600" w="9144000">
                <a:moveTo>
                  <a:pt x="9143999" y="1371599"/>
                </a:moveTo>
                <a:lnTo>
                  <a:pt x="0" y="1371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371599"/>
                </a:lnTo>
                <a:close/>
              </a:path>
            </a:pathLst>
          </a:custGeom>
          <a:solidFill>
            <a:srgbClr val="F1F1F1">
              <a:alpha val="5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0"/>
          <p:cNvSpPr txBox="1"/>
          <p:nvPr/>
        </p:nvSpPr>
        <p:spPr>
          <a:xfrm>
            <a:off x="2957127" y="467867"/>
            <a:ext cx="32245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Methodology: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354850" y="1664589"/>
            <a:ext cx="224853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Software Process Model: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56" y="2161734"/>
            <a:ext cx="8542590" cy="385140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1950648" y="6456870"/>
            <a:ext cx="5012055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ICT, Cosmos College of Management and Technology</a:t>
            </a:r>
            <a:endParaRPr/>
          </a:p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8408491" y="6466776"/>
            <a:ext cx="231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2023-05-20T01:55:23Z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