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  <p:sldId id="29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Shape 4"/>
          <p:cNvSpPr txBox="1"/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Shape 5"/>
          <p:cNvSpPr/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" name="Shape 14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5" name="Shape 20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1" name="Shape 21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7" name="Shape 21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3" name="Shape 22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2" name="Shape 23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9" name="Shape 23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5" name="Shape 24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58" name="Shape 25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5" name="Shape 265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3" name="Shape 27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Shape 152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1" name="Shape 28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8" name="Shape 28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4" name="Shape 29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0" name="Shape 30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26" name="Shape 32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1" name="Shape 3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7" name="Shape 33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3" name="Shape 34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Shape 152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Shape 152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2" name="Shape 17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8" name="Shape 17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0" name="Shape 19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Shape 199"/>
          <p:cNvSpPr txBox="1"/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5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7" name="Shape 97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9" name="Shape 99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引言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3" name="Shape 103"/>
          <p:cNvSpPr txBox="1"/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5" name="Shape 105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6" name="Shape 106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zh-CN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zh-CN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4" name="Shape 114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言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8" name="Shape 118"/>
          <p:cNvSpPr txBox="1"/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9" name="Shape 119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20" name="Shape 120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zh-CN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8000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zh-CN" sz="8000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真或假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27" name="Shape 127"/>
          <p:cNvSpPr txBox="1"/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28" name="Shape 128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29" name="Shape 129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0" name="Shape 130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4" name="Shape 134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5" name="Shape 135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6" name="Shape 136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40" name="Shape 140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41" name="Shape 141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42" name="Shape 142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40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1" name="Shape 61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9" name="Shape 69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20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-12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-12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0965" marR="0" lvl="3" indent="-1206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165" marR="0" lvl="4" indent="-1206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5365" marR="0" lvl="5" indent="-1206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2565" marR="0" lvl="6" indent="-1206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199130" marR="0" lvl="7" indent="-1143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6330" marR="0" lvl="8" indent="-1143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4" name="Shape 84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2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0" name="Shape 90"/>
          <p:cNvSpPr txBox="1"/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1" name="Shape 91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742950" marR="0" lvl="1" indent="-20447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600200" marR="0" lvl="3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057400" marR="0" lvl="4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514600" marR="0" lvl="5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971800" marR="0" lvl="6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lang="zh-CN" sz="9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54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微服务初体验</a:t>
            </a:r>
            <a:endParaRPr lang="en-US" altLang="zh-CN" sz="54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8" name="Shape 148"/>
          <p:cNvSpPr txBox="1"/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18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马昕曦（小马哥）</a:t>
            </a:r>
            <a:endParaRPr lang="zh-CN" sz="18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选路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Shape 208"/>
          <p:cNvSpPr txBox="1"/>
          <p:nvPr>
            <p:ph type="body" idx="1"/>
          </p:nvPr>
        </p:nvSpPr>
        <p:spPr>
          <a:xfrm>
            <a:off x="677333" y="1615830"/>
            <a:ext cx="8596668" cy="4613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3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“乱花渐入迷人眼”</a:t>
            </a:r>
            <a:endParaRPr lang="zh-CN" sz="3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路线一：SOA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Shape 214"/>
          <p:cNvSpPr txBox="1"/>
          <p:nvPr>
            <p:ph type="body" idx="1"/>
          </p:nvPr>
        </p:nvSpPr>
        <p:spPr>
          <a:xfrm>
            <a:off x="677333" y="1383819"/>
            <a:ext cx="8596668" cy="5317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Wikipedia</a:t>
            </a:r>
            <a:endParaRPr lang="zh-CN" sz="2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2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Service-Oriented Architecture (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SOA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) is a style of 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software design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where services are provided to the other components by application 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components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, through a communication protocol over a network.</a:t>
            </a:r>
            <a:endParaRPr lang="zh-CN" sz="1800" b="0" i="1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logically represents a business activity with a specified outcome.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is self-contained.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is a black box for its consumers.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may consist of other underlying services.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典型的技术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WebServices（XML-RPC、WSDL、SOAP等）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MessageQueue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ESB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1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路线二：微服务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Shape 220"/>
          <p:cNvSpPr txBox="1"/>
          <p:nvPr>
            <p:ph type="body" idx="1"/>
          </p:nvPr>
        </p:nvSpPr>
        <p:spPr>
          <a:xfrm>
            <a:off x="677333" y="1383819"/>
            <a:ext cx="8596668" cy="5317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Wikipedia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2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Microservices are a more concrete and modern interpretation of </a:t>
            </a:r>
            <a:r>
              <a:rPr lang="zh-CN" sz="18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service-oriented architectures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(SOA) 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used to build 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distributed </a:t>
            </a:r>
            <a:r>
              <a:rPr lang="zh-CN" sz="18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software systems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zh-CN" sz="1800" b="0" i="1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Martin Fowler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"The term "microservice" was discussed at a workshop of 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software architects </a:t>
            </a:r>
            <a:r>
              <a:rPr lang="zh-CN" sz="18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near 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Venice in May, 2011 to describe what the participants saw as a common architectural style that many of them had been recently exploring.</a:t>
            </a:r>
            <a:b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Adrian Cockcroft(former Netflix Architect)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00050" marR="0" lvl="1" indent="-6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"Fine grain SOA. So microservice is SOA with emphasis on </a:t>
            </a:r>
            <a:r>
              <a:rPr lang="zh-CN" sz="1800" b="0" i="1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small ephemeral components</a:t>
            </a:r>
            <a:r>
              <a:rPr lang="zh-CN" sz="1800" b="0" i="1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."</a:t>
            </a:r>
            <a:b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为什么选微服务</a:t>
            </a:r>
            <a:b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Shape 226"/>
          <p:cNvSpPr txBox="1"/>
          <p:nvPr>
            <p:ph type="body" idx="1"/>
          </p:nvPr>
        </p:nvSpPr>
        <p:spPr>
          <a:xfrm>
            <a:off x="677333" y="1545466"/>
            <a:ext cx="4186731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单体应用（Monolithic）</a:t>
            </a:r>
            <a:endParaRPr lang="zh-CN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4864066" y="1545466"/>
            <a:ext cx="4703014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微服务（MircoServices）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2116" y="2057400"/>
            <a:ext cx="417195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78848" y="2057400"/>
            <a:ext cx="4419599" cy="47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为什么选微服务</a:t>
            </a:r>
            <a:b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Shape 235"/>
          <p:cNvSpPr txBox="1"/>
          <p:nvPr>
            <p:ph type="body" idx="1"/>
          </p:nvPr>
        </p:nvSpPr>
        <p:spPr>
          <a:xfrm>
            <a:off x="677333" y="1545466"/>
            <a:ext cx="4713532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单体应用（Monolithic）</a:t>
            </a:r>
            <a:endParaRPr lang="zh-CN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单一（ Simplicity 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一致性（Consistency）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内部模块化（Inter-module）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稳定（ Stability 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性能（Performance）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864064" y="1545466"/>
            <a:ext cx="5371755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微服务（MircoServices）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局部部署（Partial Deployment）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可靠性（Availability）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服务模块化（ Modularity 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平台无关性（Multiple Platforms）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自动化（Automation）</a:t>
            </a:r>
            <a:endParaRPr lang="zh-C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为什么不选SOA</a:t>
            </a:r>
            <a:b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Shape 242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59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面向服务架构（SOA） VS 微服务</a:t>
            </a:r>
            <a:endParaRPr lang="zh-CN" sz="259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类同</a:t>
            </a:r>
            <a:endParaRPr lang="zh-CN" sz="222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面向服务（ Service-Oriented ）</a:t>
            </a:r>
            <a:endParaRPr lang="zh-CN" sz="222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松耦合（Loose-Coupling）</a:t>
            </a:r>
            <a:endParaRPr lang="zh-CN" sz="222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自包含（Self-Contained）</a:t>
            </a:r>
            <a:endParaRPr lang="zh-CN" sz="222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平台无关性（Independent Platform）</a:t>
            </a:r>
            <a:endParaRPr lang="zh-CN" sz="222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差异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原子性（Atomic）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自治性（Autonomous）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开发运维体系（DevOps）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轻量级（Lightweight）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000"/>
              <a:buFont typeface="Noto Sans Symbols"/>
              <a:buChar char="▶"/>
            </a:pPr>
            <a:r>
              <a:rPr lang="zh-CN" sz="222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通讯协议（Communication Protocol）</a:t>
            </a:r>
            <a:endParaRPr lang="zh-CN" sz="222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实现微服务</a:t>
            </a:r>
            <a:b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Shape 248"/>
          <p:cNvSpPr txBox="1"/>
          <p:nvPr>
            <p:ph type="body" idx="1"/>
          </p:nvPr>
        </p:nvSpPr>
        <p:spPr>
          <a:xfrm>
            <a:off x="677333" y="1545466"/>
            <a:ext cx="8596668" cy="5100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选型方案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59567" y="5262992"/>
            <a:ext cx="1875366" cy="146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 descr="“spring cloud logo”的图片搜索结果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54140" y="3302780"/>
            <a:ext cx="1554913" cy="15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 descr="“spring cloud logo”的图片搜索结果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8614" y="3421987"/>
            <a:ext cx="1618764" cy="126841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1763575" y="4835387"/>
            <a:ext cx="1736044" cy="4276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25000"/>
              <a:buFont typeface="Noto Sans Symbols"/>
              <a:buNone/>
            </a:pPr>
            <a:r>
              <a:rPr lang="zh-CN" sz="20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Spring Boot</a:t>
            </a:r>
            <a:endParaRPr lang="zh-CN" sz="20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478614" y="4842173"/>
            <a:ext cx="1736044" cy="4276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25000"/>
              <a:buFont typeface="Noto Sans Symbols"/>
              <a:buNone/>
            </a:pPr>
            <a:r>
              <a:rPr lang="zh-CN" sz="20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Spring Cloud</a:t>
            </a:r>
            <a:endParaRPr lang="zh-CN" sz="20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54" name="Shape 254" descr="“Domain driven design logo”的图片搜索结果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04837" y="1706435"/>
            <a:ext cx="1541660" cy="154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 descr="“java8 logo”的图片搜索结果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71901" y="3455110"/>
            <a:ext cx="2034429" cy="160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为什么不选Java EE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Shape 261"/>
          <p:cNvSpPr txBox="1"/>
          <p:nvPr>
            <p:ph type="body" idx="1"/>
          </p:nvPr>
        </p:nvSpPr>
        <p:spPr>
          <a:xfrm>
            <a:off x="677333" y="1545466"/>
            <a:ext cx="8596668" cy="5100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问题一：商业性强，不利于推广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问题二：体系庞大，复杂度高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问题三：容器依赖，难以快速开发、测试和部署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问题四：高度集中，维护成本高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问题五：技术更替滞缓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为什么选择Spring Boot/Cloud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Shape 268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理由一：趋势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3718" y="2047275"/>
            <a:ext cx="8343900" cy="430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4193" y="2047275"/>
            <a:ext cx="8353500" cy="4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为什么选择Spring Boot/Cloud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Shape 276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理由一：趋势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8479" y="2068133"/>
            <a:ext cx="8334375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8479" y="2068133"/>
            <a:ext cx="8277224" cy="43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046480"/>
            <a:ext cx="9041765" cy="45072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为什么选择Spring Boot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Shape 284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理由二：下载量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2335" y="2063725"/>
            <a:ext cx="8466665" cy="329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为什么选择Spring Boot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Shape 291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理由三：技术优势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轻量级容器（Lightweight Container）</a:t>
            </a:r>
            <a:endParaRPr lang="zh-CN"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嵌入式（Embedded）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 EE无关性（Java EE Free）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元信息编程（Meta Programing）</a:t>
            </a:r>
            <a:endParaRPr lang="zh-CN"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注解驱动（Annotation-Driven）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Lambda表达式（ Lambda-Expression）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Spring表达式（SP-Expression）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创新模式</a:t>
            </a:r>
            <a:endParaRPr lang="zh-CN"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自动装配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安全整合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内建DevOps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为什么选择Spring Cloud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Shape 297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理由三：技术优势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基本功能</a:t>
            </a:r>
            <a:endParaRPr lang="zh-CN"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分布式/版本化配置（Distributed/versioned configuration）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注册与发现（Registry and Discovery）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路由（Routing）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服务调用（Service-to-service calls）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负载均衡（Load balancing）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短路（ Circuit Break 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分布式消息（Distributed messaging）</a:t>
            </a:r>
            <a:endParaRPr lang="zh-CN"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Stream 整合</a:t>
            </a:r>
            <a:endParaRPr lang="zh-CN"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日志扩展</a:t>
            </a:r>
            <a:endParaRPr lang="zh-CN" sz="2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议题</a:t>
            </a:r>
            <a:endParaRPr lang="zh-CN" sz="36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3" name="Shape 303"/>
          <p:cNvSpPr txBox="1"/>
          <p:nvPr>
            <p:ph type="body" idx="1"/>
          </p:nvPr>
        </p:nvSpPr>
        <p:spPr>
          <a:xfrm>
            <a:off x="677333" y="1682916"/>
            <a:ext cx="8596668" cy="447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问路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走路</a:t>
            </a:r>
            <a:endParaRPr lang="zh-CN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走路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Shape 309"/>
          <p:cNvSpPr txBox="1"/>
          <p:nvPr>
            <p:ph type="body" idx="1"/>
          </p:nvPr>
        </p:nvSpPr>
        <p:spPr>
          <a:xfrm>
            <a:off x="677333" y="1615830"/>
            <a:ext cx="8596668" cy="4613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3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“千里之行，始于足下”</a:t>
            </a:r>
            <a:endParaRPr lang="zh-CN" sz="3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body" idx="1"/>
          </p:nvPr>
        </p:nvSpPr>
        <p:spPr>
          <a:xfrm>
            <a:off x="677333" y="1506829"/>
            <a:ext cx="8596668" cy="5100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25000"/>
              <a:buFont typeface="Noto Sans Symbols"/>
              <a:buNone/>
            </a:pPr>
            <a:r>
              <a:rPr lang="zh-CN" sz="8000" b="1" i="0" u="none" strike="noStrike" cap="none">
                <a:solidFill>
                  <a:srgbClr val="92D0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DEMO</a:t>
            </a:r>
            <a:endParaRPr lang="zh-CN" sz="8000" b="1" i="0" u="none" strike="noStrike" cap="none">
              <a:solidFill>
                <a:srgbClr val="92D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经验和教训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Shape 334"/>
          <p:cNvSpPr txBox="1"/>
          <p:nvPr>
            <p:ph type="body" idx="1"/>
          </p:nvPr>
        </p:nvSpPr>
        <p:spPr>
          <a:xfrm>
            <a:off x="677333" y="1545466"/>
            <a:ext cx="8596668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经验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本地开发，效率提高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单元/集成测试便利，质量提升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系统职责单一、边界清晰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系统维护成本较低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技术能力提升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教训</a:t>
            </a:r>
            <a:endParaRPr lang="zh-CN"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学习资源少（主要通过官方途径）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排查问题过程复杂（配合源码排查）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Noto Sans Symbols"/>
              <a:buChar char="▶"/>
            </a:pP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迁移时兼容性问题应高度关注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议题</a:t>
            </a:r>
            <a:endParaRPr lang="zh-CN" sz="36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Shape 340"/>
          <p:cNvSpPr txBox="1"/>
          <p:nvPr>
            <p:ph type="body" idx="1"/>
          </p:nvPr>
        </p:nvSpPr>
        <p:spPr>
          <a:xfrm>
            <a:off x="677333" y="1682916"/>
            <a:ext cx="8596668" cy="447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问路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走路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看路</a:t>
            </a:r>
            <a:endParaRPr lang="zh-CN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看路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" name="Shape 346"/>
          <p:cNvSpPr txBox="1"/>
          <p:nvPr>
            <p:ph type="body" idx="1"/>
          </p:nvPr>
        </p:nvSpPr>
        <p:spPr>
          <a:xfrm>
            <a:off x="677333" y="1615830"/>
            <a:ext cx="8596668" cy="4613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3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“独上高楼，望尽天涯路”</a:t>
            </a:r>
            <a:endParaRPr lang="zh-CN" sz="3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62560"/>
            <a:ext cx="7160260" cy="6372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77333" y="6000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介绍</a:t>
            </a:r>
            <a:endParaRPr lang="zh-CN" sz="36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</a:t>
            </a:r>
            <a:r>
              <a:rPr lang="zh-CN" sz="2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小马哥，阿里巴巴技术专家，目前主要负责微服务技术实施和推广，重点关注云计算、微服务以及软件架构等领域。从事九年Java EE 开发，期间通过SUN的SCJP、SCWCD以及SCBCD等的认证。</a:t>
            </a:r>
            <a:endParaRPr lang="zh-CN" sz="24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1618615"/>
            <a:ext cx="9304020" cy="3621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议题</a:t>
            </a:r>
            <a:endParaRPr lang="zh-CN" sz="36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9" name="Shape 169"/>
          <p:cNvSpPr txBox="1"/>
          <p:nvPr>
            <p:ph type="body" idx="1"/>
          </p:nvPr>
        </p:nvSpPr>
        <p:spPr>
          <a:xfrm>
            <a:off x="677333" y="1682916"/>
            <a:ext cx="8596668" cy="447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问路</a:t>
            </a:r>
            <a:endParaRPr lang="zh-CN" sz="32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选路</a:t>
            </a:r>
            <a:endParaRPr lang="zh-CN"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走路</a:t>
            </a:r>
            <a:endParaRPr lang="zh-CN"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看路</a:t>
            </a:r>
            <a:endParaRPr lang="zh-CN"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问路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Shape 175"/>
          <p:cNvSpPr txBox="1"/>
          <p:nvPr>
            <p:ph type="body" idx="1"/>
          </p:nvPr>
        </p:nvSpPr>
        <p:spPr>
          <a:xfrm>
            <a:off x="677333" y="1615830"/>
            <a:ext cx="8596668" cy="4613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4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3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“只在此山中，云深不知处”</a:t>
            </a:r>
            <a:endParaRPr lang="zh-CN" sz="3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现代互联网方向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Shape 181"/>
          <p:cNvSpPr txBox="1"/>
          <p:nvPr>
            <p:ph type="body" idx="1"/>
          </p:nvPr>
        </p:nvSpPr>
        <p:spPr>
          <a:xfrm>
            <a:off x="677333" y="1383819"/>
            <a:ext cx="9217293" cy="5317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大规模（Big- Scale）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大数据（Big-Data）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云计算（Cloud-Computing）</a:t>
            </a:r>
            <a:endParaRPr lang="zh-CN" sz="32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6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6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现实挑战</a:t>
            </a: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Shape 187"/>
          <p:cNvSpPr txBox="1"/>
          <p:nvPr>
            <p:ph type="body" idx="1"/>
          </p:nvPr>
        </p:nvSpPr>
        <p:spPr>
          <a:xfrm>
            <a:off x="677333" y="1383819"/>
            <a:ext cx="9217293" cy="5317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扩容困难（Problems in scalability 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部署困难（Problems in deployment）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发布回滚困难（Problems in release rollback）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适配新技术困难（ Problems in adopting new technologies 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快速开发困难（Problems in RAD）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测试困难（Problems in testing）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2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学习困难（Problems in learning）</a:t>
            </a:r>
            <a:endParaRPr lang="zh-CN"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zh-CN" sz="2400" b="1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笼统地，把存在这类问题的系统应用称为“单体应用”（ Monolithic），或者翻译为“巨石应用”。</a:t>
            </a:r>
            <a:endParaRPr lang="zh-CN" sz="2400" b="1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6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单体应用（Monolithic）</a:t>
            </a:r>
            <a:br>
              <a:rPr lang="zh-CN" sz="3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zh-CN" sz="36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864066" y="1545466"/>
            <a:ext cx="4703014" cy="53125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88858" y="1389984"/>
            <a:ext cx="515476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52423" y="1768235"/>
            <a:ext cx="6427629" cy="415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 panose="020B0603020202020204"/>
              <a:buNone/>
            </a:pPr>
            <a:r>
              <a:rPr lang="zh-CN"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议题</a:t>
            </a:r>
            <a:endParaRPr lang="zh-CN" sz="3600" b="0" i="0" u="none" strike="noStrike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677333" y="1682916"/>
            <a:ext cx="8596668" cy="447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问路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选路</a:t>
            </a:r>
            <a:endParaRPr lang="zh-CN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走路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zh-CN" sz="3200" b="0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看路</a:t>
            </a:r>
            <a:endParaRPr lang="zh-CN" sz="3200" b="0" i="0" u="none" strike="noStrike" cap="none">
              <a:solidFill>
                <a:srgbClr val="BFBF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WPS 演示</Application>
  <PresentationFormat/>
  <Paragraphs>261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Arial</vt:lpstr>
      <vt:lpstr>Trebuchet MS</vt:lpstr>
      <vt:lpstr>Noto Sans Symbols</vt:lpstr>
      <vt:lpstr>Calibri</vt:lpstr>
      <vt:lpstr>微软雅黑</vt:lpstr>
      <vt:lpstr>Arial Unicode MS</vt:lpstr>
      <vt:lpstr>Segoe Print</vt:lpstr>
      <vt:lpstr>平面</vt:lpstr>
      <vt:lpstr>微服务初体验</vt:lpstr>
      <vt:lpstr>PowerPoint 演示文稿</vt:lpstr>
      <vt:lpstr>介绍</vt:lpstr>
      <vt:lpstr>议题</vt:lpstr>
      <vt:lpstr>问路</vt:lpstr>
      <vt:lpstr>现代互联网方向</vt:lpstr>
      <vt:lpstr>现实挑战</vt:lpstr>
      <vt:lpstr>单体应用（Monolithic） </vt:lpstr>
      <vt:lpstr>议题</vt:lpstr>
      <vt:lpstr>选路</vt:lpstr>
      <vt:lpstr>路线一：SOA</vt:lpstr>
      <vt:lpstr>路线二：微服务</vt:lpstr>
      <vt:lpstr>为什么选微服务 </vt:lpstr>
      <vt:lpstr>为什么选微服务 </vt:lpstr>
      <vt:lpstr>为什么不选SOA </vt:lpstr>
      <vt:lpstr>实现微服务 </vt:lpstr>
      <vt:lpstr>为什么不选Java EE</vt:lpstr>
      <vt:lpstr>为什么选择Spring Boot/Cloud</vt:lpstr>
      <vt:lpstr>为什么选择Spring Boot/Cloud</vt:lpstr>
      <vt:lpstr>为什么选择Spring Boot</vt:lpstr>
      <vt:lpstr>为什么选择Spring Boot</vt:lpstr>
      <vt:lpstr>为什么选择Spring Cloud</vt:lpstr>
      <vt:lpstr>议题</vt:lpstr>
      <vt:lpstr>走路</vt:lpstr>
      <vt:lpstr>PowerPoint 演示文稿</vt:lpstr>
      <vt:lpstr>经验和教训</vt:lpstr>
      <vt:lpstr>议题</vt:lpstr>
      <vt:lpstr>看路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微服务实践之路</dc:title>
  <dc:creator/>
  <cp:lastModifiedBy>Mercy</cp:lastModifiedBy>
  <cp:revision>21</cp:revision>
  <dcterms:created xsi:type="dcterms:W3CDTF">2017-08-20T12:16:00Z</dcterms:created>
  <dcterms:modified xsi:type="dcterms:W3CDTF">2017-08-20T14:45:29Z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