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6" r:id="rId18"/>
    <p:sldId id="272"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1" d="100"/>
          <a:sy n="61" d="100"/>
        </p:scale>
        <p:origin x="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22000" b="-22000"/>
          </a:stretch>
        </a:blipFill>
        <a:effectLst/>
      </p:bgPr>
    </p:bg>
    <p:spTree>
      <p:nvGrpSpPr>
        <p:cNvPr id="1" name=""/>
        <p:cNvGrpSpPr/>
        <p:nvPr/>
      </p:nvGrpSpPr>
      <p:grpSpPr>
        <a:xfrm>
          <a:off x="0" y="0"/>
          <a:ext cx="0" cy="0"/>
          <a:chOff x="0" y="0"/>
          <a:chExt cx="0" cy="0"/>
        </a:xfrm>
      </p:grpSpPr>
      <p:sp>
        <p:nvSpPr>
          <p:cNvPr id="5" name="矩形 4"/>
          <p:cNvSpPr/>
          <p:nvPr/>
        </p:nvSpPr>
        <p:spPr>
          <a:xfrm>
            <a:off x="3916557" y="2967335"/>
            <a:ext cx="4358886"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聊一聊微服务</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456204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2262158"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服务治理之</a:t>
            </a:r>
            <a:r>
              <a:rPr lang="zh-CN" altLang="en-US" b="1" dirty="0" smtClean="0">
                <a:solidFill>
                  <a:schemeClr val="accent2"/>
                </a:solidFill>
                <a:effectLst>
                  <a:outerShdw blurRad="38100" dist="38100" dir="2700000" algn="tl">
                    <a:srgbClr val="000000">
                      <a:alpha val="43137"/>
                    </a:srgbClr>
                  </a:outerShdw>
                </a:effectLst>
              </a:rPr>
              <a:t>注册发现</a:t>
            </a:r>
            <a:endParaRPr lang="zh-CN" altLang="en-US" b="1" dirty="0">
              <a:solidFill>
                <a:schemeClr val="accent2"/>
              </a:solidFill>
              <a:effectLst>
                <a:outerShdw blurRad="38100" dist="38100" dir="2700000" algn="tl">
                  <a:srgbClr val="000000">
                    <a:alpha val="43137"/>
                  </a:srgbClr>
                </a:outerShdw>
              </a:effectLst>
            </a:endParaRPr>
          </a:p>
        </p:txBody>
      </p:sp>
      <p:sp>
        <p:nvSpPr>
          <p:cNvPr id="2" name="文本框 1"/>
          <p:cNvSpPr txBox="1"/>
          <p:nvPr/>
        </p:nvSpPr>
        <p:spPr>
          <a:xfrm>
            <a:off x="891251" y="1365812"/>
            <a:ext cx="9417963" cy="369332"/>
          </a:xfrm>
          <a:prstGeom prst="rect">
            <a:avLst/>
          </a:prstGeom>
          <a:noFill/>
        </p:spPr>
        <p:txBody>
          <a:bodyPr wrap="none" rtlCol="0">
            <a:spAutoFit/>
          </a:bodyPr>
          <a:lstStyle/>
          <a:p>
            <a:r>
              <a:rPr lang="zh-CN" altLang="en-US" dirty="0" smtClean="0">
                <a:effectLst>
                  <a:outerShdw blurRad="38100" dist="38100" dir="2700000" algn="tl">
                    <a:srgbClr val="000000">
                      <a:alpha val="43137"/>
                    </a:srgbClr>
                  </a:outerShdw>
                </a:effectLst>
              </a:rPr>
              <a:t>服务提供者、服务消费者、注册中心都可能面临网络或自身的失败，这就需要节点的管理。</a:t>
            </a:r>
            <a:endParaRPr lang="zh-CN" altLang="en-US" dirty="0">
              <a:effectLst>
                <a:outerShdw blurRad="38100" dist="38100" dir="2700000" algn="tl">
                  <a:srgbClr val="000000">
                    <a:alpha val="43137"/>
                  </a:srgbClr>
                </a:outerShdw>
              </a:effectLst>
            </a:endParaRPr>
          </a:p>
        </p:txBody>
      </p:sp>
      <p:sp>
        <p:nvSpPr>
          <p:cNvPr id="3" name="文本框 2"/>
          <p:cNvSpPr txBox="1"/>
          <p:nvPr/>
        </p:nvSpPr>
        <p:spPr>
          <a:xfrm>
            <a:off x="891251" y="2138037"/>
            <a:ext cx="2667718" cy="369332"/>
          </a:xfrm>
          <a:prstGeom prst="rect">
            <a:avLst/>
          </a:prstGeom>
          <a:noFill/>
        </p:spPr>
        <p:txBody>
          <a:bodyPr wrap="none" rtlCol="0">
            <a:spAutoFit/>
          </a:bodyPr>
          <a:lstStyle/>
          <a:p>
            <a:r>
              <a:rPr lang="en-US" altLang="zh-CN" b="1" dirty="0" smtClean="0"/>
              <a:t>1.</a:t>
            </a:r>
            <a:r>
              <a:rPr lang="zh-CN" altLang="en-US" b="1" dirty="0" smtClean="0"/>
              <a:t>注册中心主动摘除机制</a:t>
            </a:r>
            <a:endParaRPr lang="zh-CN" altLang="en-US" b="1" dirty="0"/>
          </a:p>
        </p:txBody>
      </p:sp>
      <p:sp>
        <p:nvSpPr>
          <p:cNvPr id="5" name="文本框 4"/>
          <p:cNvSpPr txBox="1"/>
          <p:nvPr/>
        </p:nvSpPr>
        <p:spPr>
          <a:xfrm>
            <a:off x="891251" y="4498473"/>
            <a:ext cx="2436886" cy="369332"/>
          </a:xfrm>
          <a:prstGeom prst="rect">
            <a:avLst/>
          </a:prstGeom>
          <a:noFill/>
        </p:spPr>
        <p:txBody>
          <a:bodyPr wrap="none" rtlCol="0">
            <a:spAutoFit/>
          </a:bodyPr>
          <a:lstStyle/>
          <a:p>
            <a:r>
              <a:rPr lang="en-US" altLang="zh-CN" b="1" dirty="0" smtClean="0"/>
              <a:t>2.</a:t>
            </a:r>
            <a:r>
              <a:rPr lang="zh-CN" altLang="en-US" b="1" dirty="0" smtClean="0"/>
              <a:t>服务消费者摘除机制</a:t>
            </a:r>
            <a:endParaRPr lang="zh-CN" altLang="en-US" b="1" dirty="0"/>
          </a:p>
        </p:txBody>
      </p:sp>
      <p:sp>
        <p:nvSpPr>
          <p:cNvPr id="6" name="文本框 5"/>
          <p:cNvSpPr txBox="1"/>
          <p:nvPr/>
        </p:nvSpPr>
        <p:spPr>
          <a:xfrm>
            <a:off x="891251" y="1768705"/>
            <a:ext cx="1338828" cy="369332"/>
          </a:xfrm>
          <a:prstGeom prst="rect">
            <a:avLst/>
          </a:prstGeom>
          <a:noFill/>
        </p:spPr>
        <p:txBody>
          <a:bodyPr wrap="none" rtlCol="0">
            <a:spAutoFit/>
          </a:bodyPr>
          <a:lstStyle/>
          <a:p>
            <a:r>
              <a:rPr lang="zh-CN" altLang="en-US" dirty="0" smtClean="0"/>
              <a:t>两者手段：</a:t>
            </a:r>
            <a:endParaRPr lang="zh-CN" altLang="en-US" dirty="0"/>
          </a:p>
        </p:txBody>
      </p:sp>
      <p:grpSp>
        <p:nvGrpSpPr>
          <p:cNvPr id="7" name="组合 6"/>
          <p:cNvGrpSpPr/>
          <p:nvPr/>
        </p:nvGrpSpPr>
        <p:grpSpPr>
          <a:xfrm>
            <a:off x="1261640" y="2577241"/>
            <a:ext cx="10586552" cy="838349"/>
            <a:chOff x="1261640" y="2577241"/>
            <a:chExt cx="10586552" cy="838349"/>
          </a:xfrm>
        </p:grpSpPr>
        <p:sp>
          <p:nvSpPr>
            <p:cNvPr id="8" name="文本框 7"/>
            <p:cNvSpPr txBox="1"/>
            <p:nvPr/>
          </p:nvSpPr>
          <p:spPr>
            <a:xfrm>
              <a:off x="1261640" y="3046258"/>
              <a:ext cx="10586552" cy="369332"/>
            </a:xfrm>
            <a:prstGeom prst="rect">
              <a:avLst/>
            </a:prstGeom>
            <a:noFill/>
          </p:spPr>
          <p:txBody>
            <a:bodyPr wrap="none" rtlCol="0">
              <a:spAutoFit/>
            </a:bodyPr>
            <a:lstStyle/>
            <a:p>
              <a:r>
                <a:rPr lang="en-US" altLang="zh-CN" dirty="0" smtClean="0">
                  <a:solidFill>
                    <a:schemeClr val="tx2"/>
                  </a:solidFill>
                  <a:effectLst>
                    <a:outerShdw blurRad="38100" dist="38100" dir="2700000" algn="tl">
                      <a:srgbClr val="000000">
                        <a:alpha val="43137"/>
                      </a:srgbClr>
                    </a:outerShdw>
                  </a:effectLst>
                </a:rPr>
                <a:t>2).</a:t>
              </a:r>
              <a:r>
                <a:rPr lang="zh-CN" altLang="en-US" dirty="0" smtClean="0">
                  <a:solidFill>
                    <a:schemeClr val="tx2"/>
                  </a:solidFill>
                  <a:effectLst>
                    <a:outerShdw blurRad="38100" dist="38100" dir="2700000" algn="tl">
                      <a:srgbClr val="000000">
                        <a:alpha val="43137"/>
                      </a:srgbClr>
                    </a:outerShdw>
                  </a:effectLst>
                </a:rPr>
                <a:t>注册中心根据服务节点提供的最近一次心跳汇报的时间与上一次汇报心跳时间比，如果超时则摘除。</a:t>
              </a:r>
              <a:endParaRPr lang="zh-CN" altLang="en-US" dirty="0">
                <a:solidFill>
                  <a:schemeClr val="tx2"/>
                </a:solidFill>
                <a:effectLst>
                  <a:outerShdw blurRad="38100" dist="38100" dir="2700000" algn="tl">
                    <a:srgbClr val="000000">
                      <a:alpha val="43137"/>
                    </a:srgbClr>
                  </a:outerShdw>
                </a:effectLst>
              </a:endParaRPr>
            </a:p>
          </p:txBody>
        </p:sp>
        <p:sp>
          <p:nvSpPr>
            <p:cNvPr id="18" name="文本框 17"/>
            <p:cNvSpPr txBox="1"/>
            <p:nvPr/>
          </p:nvSpPr>
          <p:spPr>
            <a:xfrm>
              <a:off x="1261640" y="2577241"/>
              <a:ext cx="9894055" cy="369332"/>
            </a:xfrm>
            <a:prstGeom prst="rect">
              <a:avLst/>
            </a:prstGeom>
            <a:noFill/>
          </p:spPr>
          <p:txBody>
            <a:bodyPr wrap="none" rtlCol="0">
              <a:spAutoFit/>
            </a:bodyPr>
            <a:lstStyle/>
            <a:p>
              <a:r>
                <a:rPr lang="en-US" altLang="zh-CN" dirty="0" smtClean="0">
                  <a:solidFill>
                    <a:schemeClr val="tx2"/>
                  </a:solidFill>
                  <a:effectLst>
                    <a:outerShdw blurRad="38100" dist="38100" dir="2700000" algn="tl">
                      <a:srgbClr val="000000">
                        <a:alpha val="43137"/>
                      </a:srgbClr>
                    </a:outerShdw>
                  </a:effectLst>
                </a:rPr>
                <a:t>1).</a:t>
              </a:r>
              <a:r>
                <a:rPr lang="zh-CN" altLang="en-US" dirty="0" smtClean="0">
                  <a:solidFill>
                    <a:schemeClr val="tx2"/>
                  </a:solidFill>
                  <a:effectLst>
                    <a:outerShdw blurRad="38100" dist="38100" dir="2700000" algn="tl">
                      <a:srgbClr val="000000">
                        <a:alpha val="43137"/>
                      </a:srgbClr>
                    </a:outerShdw>
                  </a:effectLst>
                </a:rPr>
                <a:t>注册中心与服务提供者维持心跳，以保证服务存活，失去心跳的摘除服务，通知消费端更新。</a:t>
              </a:r>
              <a:endParaRPr lang="zh-CN" altLang="en-US" dirty="0">
                <a:solidFill>
                  <a:schemeClr val="tx2"/>
                </a:solidFill>
                <a:effectLst>
                  <a:outerShdw blurRad="38100" dist="38100" dir="2700000" algn="tl">
                    <a:srgbClr val="000000">
                      <a:alpha val="43137"/>
                    </a:srgbClr>
                  </a:outerShdw>
                </a:effectLst>
              </a:endParaRPr>
            </a:p>
          </p:txBody>
        </p:sp>
      </p:grpSp>
      <p:sp>
        <p:nvSpPr>
          <p:cNvPr id="9" name="文本框 8"/>
          <p:cNvSpPr txBox="1"/>
          <p:nvPr/>
        </p:nvSpPr>
        <p:spPr>
          <a:xfrm>
            <a:off x="1176520" y="5015091"/>
            <a:ext cx="5032147" cy="369332"/>
          </a:xfrm>
          <a:prstGeom prst="rect">
            <a:avLst/>
          </a:prstGeom>
          <a:noFill/>
        </p:spPr>
        <p:txBody>
          <a:bodyPr wrap="none" rtlCol="0">
            <a:spAutoFit/>
          </a:bodyPr>
          <a:lstStyle/>
          <a:p>
            <a:r>
              <a:rPr lang="zh-CN" altLang="en-US" dirty="0" smtClean="0">
                <a:effectLst>
                  <a:outerShdw blurRad="38100" dist="38100" dir="2700000" algn="tl">
                    <a:srgbClr val="000000">
                      <a:alpha val="43137"/>
                    </a:srgbClr>
                  </a:outerShdw>
                </a:effectLst>
              </a:rPr>
              <a:t>服务消费者发现服务异常，从本地内存中摘除。</a:t>
            </a:r>
            <a:endParaRPr lang="zh-CN" altLang="en-US" dirty="0">
              <a:effectLst>
                <a:outerShdw blurRad="38100" dist="38100" dir="2700000" algn="tl">
                  <a:srgbClr val="000000">
                    <a:alpha val="43137"/>
                  </a:srgbClr>
                </a:outerShdw>
              </a:effectLst>
            </a:endParaRPr>
          </a:p>
        </p:txBody>
      </p:sp>
      <p:sp>
        <p:nvSpPr>
          <p:cNvPr id="10" name="文本框 9"/>
          <p:cNvSpPr txBox="1"/>
          <p:nvPr/>
        </p:nvSpPr>
        <p:spPr>
          <a:xfrm>
            <a:off x="1194963" y="3660124"/>
            <a:ext cx="7513852" cy="400110"/>
          </a:xfrm>
          <a:prstGeom prst="rect">
            <a:avLst/>
          </a:prstGeom>
          <a:noFill/>
        </p:spPr>
        <p:txBody>
          <a:bodyPr wrap="none" rtlCol="0">
            <a:spAutoFit/>
          </a:bodyPr>
          <a:lstStyle/>
          <a:p>
            <a:r>
              <a:rPr lang="en-US" altLang="zh-CN" sz="2000" b="1" dirty="0" smtClean="0">
                <a:solidFill>
                  <a:srgbClr val="FF0000"/>
                </a:solidFill>
              </a:rPr>
              <a:t>Spring Cloud Netflix Eureka</a:t>
            </a:r>
            <a:r>
              <a:rPr lang="zh-CN" altLang="en-US" dirty="0" smtClean="0"/>
              <a:t>的 </a:t>
            </a:r>
            <a:r>
              <a:rPr lang="en-US" altLang="zh-CN" b="1" dirty="0" smtClean="0"/>
              <a:t>90S</a:t>
            </a:r>
            <a:r>
              <a:rPr lang="zh-CN" altLang="en-US" dirty="0" smtClean="0"/>
              <a:t>心跳检测，以及每</a:t>
            </a:r>
            <a:r>
              <a:rPr lang="en-US" altLang="zh-CN" b="1" dirty="0" smtClean="0"/>
              <a:t>30S</a:t>
            </a:r>
            <a:r>
              <a:rPr lang="zh-CN" altLang="en-US" dirty="0" smtClean="0"/>
              <a:t>发送一次心跳</a:t>
            </a:r>
            <a:endParaRPr lang="zh-CN" altLang="en-US" dirty="0"/>
          </a:p>
        </p:txBody>
      </p:sp>
    </p:spTree>
    <p:extLst>
      <p:ext uri="{BB962C8B-B14F-4D97-AF65-F5344CB8AC3E}">
        <p14:creationId xmlns:p14="http://schemas.microsoft.com/office/powerpoint/2010/main" val="158296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3"/>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wedge">
                                      <p:cBhvr>
                                        <p:cTn id="21" dur="2000"/>
                                        <p:tgtEl>
                                          <p:spTgt spid="1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2262158"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服务治理之</a:t>
            </a:r>
            <a:r>
              <a:rPr lang="zh-CN" altLang="en-US" b="1" dirty="0" smtClean="0">
                <a:solidFill>
                  <a:schemeClr val="accent2"/>
                </a:solidFill>
                <a:effectLst>
                  <a:outerShdw blurRad="38100" dist="38100" dir="2700000" algn="tl">
                    <a:srgbClr val="000000">
                      <a:alpha val="43137"/>
                    </a:srgbClr>
                  </a:outerShdw>
                </a:effectLst>
              </a:rPr>
              <a:t>负载均衡</a:t>
            </a:r>
            <a:endParaRPr lang="zh-CN" altLang="en-US" b="1" dirty="0">
              <a:solidFill>
                <a:schemeClr val="accent2"/>
              </a:solidFill>
              <a:effectLst>
                <a:outerShdw blurRad="38100" dist="38100" dir="2700000" algn="tl">
                  <a:srgbClr val="000000">
                    <a:alpha val="43137"/>
                  </a:srgbClr>
                </a:outerShdw>
              </a:effectLst>
            </a:endParaRPr>
          </a:p>
        </p:txBody>
      </p:sp>
      <p:sp>
        <p:nvSpPr>
          <p:cNvPr id="7" name="文本框 6"/>
          <p:cNvSpPr txBox="1"/>
          <p:nvPr/>
        </p:nvSpPr>
        <p:spPr>
          <a:xfrm>
            <a:off x="879675" y="1226916"/>
            <a:ext cx="4493538" cy="307777"/>
          </a:xfrm>
          <a:prstGeom prst="rect">
            <a:avLst/>
          </a:prstGeom>
          <a:noFill/>
        </p:spPr>
        <p:txBody>
          <a:bodyPr wrap="none" rtlCol="0">
            <a:spAutoFit/>
          </a:bodyPr>
          <a:lstStyle/>
          <a:p>
            <a:r>
              <a:rPr lang="zh-CN" altLang="en-US" sz="1400" i="1" dirty="0" smtClean="0">
                <a:effectLst>
                  <a:outerShdw blurRad="38100" dist="38100" dir="2700000" algn="tl">
                    <a:srgbClr val="000000">
                      <a:alpha val="43137"/>
                    </a:srgbClr>
                  </a:outerShdw>
                </a:effectLst>
              </a:rPr>
              <a:t>服务追踪已有转项说明，跳过追踪，直接间接负载均衡</a:t>
            </a:r>
            <a:endParaRPr lang="zh-CN" altLang="en-US" sz="1400" i="1" dirty="0">
              <a:effectLst>
                <a:outerShdw blurRad="38100" dist="38100" dir="2700000" algn="tl">
                  <a:srgbClr val="000000">
                    <a:alpha val="43137"/>
                  </a:srgbClr>
                </a:outerShdw>
              </a:effectLst>
            </a:endParaRPr>
          </a:p>
        </p:txBody>
      </p:sp>
      <p:sp>
        <p:nvSpPr>
          <p:cNvPr id="10" name="文本框 9"/>
          <p:cNvSpPr txBox="1"/>
          <p:nvPr/>
        </p:nvSpPr>
        <p:spPr>
          <a:xfrm>
            <a:off x="879675" y="1798690"/>
            <a:ext cx="9187130" cy="369332"/>
          </a:xfrm>
          <a:prstGeom prst="rect">
            <a:avLst/>
          </a:prstGeom>
          <a:noFill/>
        </p:spPr>
        <p:txBody>
          <a:bodyPr wrap="none" rtlCol="0">
            <a:spAutoFit/>
          </a:bodyPr>
          <a:lstStyle/>
          <a:p>
            <a:r>
              <a:rPr lang="zh-CN" altLang="en-US" dirty="0" smtClean="0"/>
              <a:t>一般情况下，服务提供者的节点不是唯一的，有会集群的方式存在，甚至可能成百上千。</a:t>
            </a:r>
            <a:endParaRPr lang="zh-CN" altLang="en-US" dirty="0"/>
          </a:p>
        </p:txBody>
      </p:sp>
      <p:sp>
        <p:nvSpPr>
          <p:cNvPr id="11" name="文本框 10"/>
          <p:cNvSpPr txBox="1"/>
          <p:nvPr/>
        </p:nvSpPr>
        <p:spPr>
          <a:xfrm>
            <a:off x="879675" y="2247353"/>
            <a:ext cx="5262979" cy="369332"/>
          </a:xfrm>
          <a:prstGeom prst="rect">
            <a:avLst/>
          </a:prstGeom>
          <a:noFill/>
        </p:spPr>
        <p:txBody>
          <a:bodyPr wrap="none" rtlCol="0">
            <a:spAutoFit/>
          </a:bodyPr>
          <a:lstStyle/>
          <a:p>
            <a:r>
              <a:rPr lang="zh-CN" altLang="en-US" dirty="0" smtClean="0"/>
              <a:t>就需要引用负载均衡来选取合适节点来提供服务。</a:t>
            </a:r>
            <a:endParaRPr lang="zh-CN" altLang="en-US" dirty="0"/>
          </a:p>
        </p:txBody>
      </p:sp>
      <p:sp>
        <p:nvSpPr>
          <p:cNvPr id="12" name="文本框 11"/>
          <p:cNvSpPr txBox="1"/>
          <p:nvPr/>
        </p:nvSpPr>
        <p:spPr>
          <a:xfrm>
            <a:off x="879675" y="3020992"/>
            <a:ext cx="3238259" cy="400110"/>
          </a:xfrm>
          <a:prstGeom prst="rect">
            <a:avLst/>
          </a:prstGeom>
          <a:noFill/>
        </p:spPr>
        <p:txBody>
          <a:bodyPr wrap="none" rtlCol="0">
            <a:spAutoFit/>
          </a:bodyPr>
          <a:lstStyle/>
          <a:p>
            <a:r>
              <a:rPr lang="en-US" altLang="zh-CN" sz="2000" b="1" dirty="0" smtClean="0">
                <a:solidFill>
                  <a:srgbClr val="FF0000"/>
                </a:solidFill>
              </a:rPr>
              <a:t>Spring Cloud Netflix Rabbion</a:t>
            </a:r>
            <a:endParaRPr lang="zh-CN" altLang="en-US" sz="2000" b="1" dirty="0">
              <a:solidFill>
                <a:srgbClr val="FF0000"/>
              </a:solidFill>
            </a:endParaRPr>
          </a:p>
        </p:txBody>
      </p:sp>
      <p:sp>
        <p:nvSpPr>
          <p:cNvPr id="13" name="文本框 12"/>
          <p:cNvSpPr txBox="1"/>
          <p:nvPr/>
        </p:nvSpPr>
        <p:spPr>
          <a:xfrm>
            <a:off x="879675" y="3794631"/>
            <a:ext cx="6482865" cy="369332"/>
          </a:xfrm>
          <a:prstGeom prst="rect">
            <a:avLst/>
          </a:prstGeom>
          <a:noFill/>
        </p:spPr>
        <p:txBody>
          <a:bodyPr wrap="none" rtlCol="0">
            <a:spAutoFit/>
          </a:bodyPr>
          <a:lstStyle/>
          <a:p>
            <a:r>
              <a:rPr lang="zh-CN" altLang="en-US" dirty="0" smtClean="0">
                <a:effectLst>
                  <a:outerShdw blurRad="38100" dist="38100" dir="2700000" algn="tl">
                    <a:srgbClr val="000000">
                      <a:alpha val="43137"/>
                    </a:srgbClr>
                  </a:outerShdw>
                </a:effectLst>
              </a:rPr>
              <a:t>常见的路由算法：</a:t>
            </a:r>
            <a:r>
              <a:rPr lang="zh-CN" altLang="en-US" b="1" dirty="0" smtClean="0">
                <a:effectLst>
                  <a:outerShdw blurRad="38100" dist="38100" dir="2700000" algn="tl">
                    <a:srgbClr val="000000">
                      <a:alpha val="43137"/>
                    </a:srgbClr>
                  </a:outerShdw>
                </a:effectLst>
              </a:rPr>
              <a:t>随机、鉴权、轮询、最少活跃、一致</a:t>
            </a:r>
            <a:r>
              <a:rPr lang="en-US" altLang="zh-CN" b="1" dirty="0" smtClean="0">
                <a:effectLst>
                  <a:outerShdw blurRad="38100" dist="38100" dir="2700000" algn="tl">
                    <a:srgbClr val="000000">
                      <a:alpha val="43137"/>
                    </a:srgbClr>
                  </a:outerShdw>
                </a:effectLst>
              </a:rPr>
              <a:t>HASH</a:t>
            </a:r>
            <a:r>
              <a:rPr lang="zh-CN" altLang="en-US" b="1" dirty="0" smtClean="0">
                <a:effectLst>
                  <a:outerShdw blurRad="38100" dist="38100" dir="2700000" algn="tl">
                    <a:srgbClr val="000000">
                      <a:alpha val="43137"/>
                    </a:srgbClr>
                  </a:outerShdw>
                </a:effectLst>
              </a:rPr>
              <a:t>等</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6963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1800493"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服务治理之</a:t>
            </a:r>
            <a:r>
              <a:rPr lang="zh-CN" altLang="en-US" b="1" dirty="0" smtClean="0">
                <a:solidFill>
                  <a:schemeClr val="accent2"/>
                </a:solidFill>
                <a:effectLst>
                  <a:outerShdw blurRad="38100" dist="38100" dir="2700000" algn="tl">
                    <a:srgbClr val="000000">
                      <a:alpha val="43137"/>
                    </a:srgbClr>
                  </a:outerShdw>
                </a:effectLst>
              </a:rPr>
              <a:t>容错</a:t>
            </a:r>
            <a:endParaRPr lang="zh-CN" altLang="en-US" b="1" dirty="0">
              <a:solidFill>
                <a:schemeClr val="accent2"/>
              </a:solidFill>
              <a:effectLst>
                <a:outerShdw blurRad="38100" dist="38100" dir="2700000" algn="tl">
                  <a:srgbClr val="000000">
                    <a:alpha val="43137"/>
                  </a:srgbClr>
                </a:outerShdw>
              </a:effectLst>
            </a:endParaRPr>
          </a:p>
        </p:txBody>
      </p:sp>
      <p:sp>
        <p:nvSpPr>
          <p:cNvPr id="2" name="文本框 1"/>
          <p:cNvSpPr txBox="1"/>
          <p:nvPr/>
        </p:nvSpPr>
        <p:spPr>
          <a:xfrm>
            <a:off x="833377" y="1196598"/>
            <a:ext cx="10116872" cy="1200329"/>
          </a:xfrm>
          <a:prstGeom prst="rect">
            <a:avLst/>
          </a:prstGeom>
          <a:noFill/>
        </p:spPr>
        <p:txBody>
          <a:bodyPr wrap="none" rtlCol="0">
            <a:spAutoFit/>
          </a:bodyPr>
          <a:lstStyle/>
          <a:p>
            <a:r>
              <a:rPr lang="zh-CN" altLang="en-US" dirty="0"/>
              <a:t>经过服务路由之后，选定某个服务提供者进行远程服务调用，但是服务调用可能会出错</a:t>
            </a:r>
            <a:r>
              <a:rPr lang="zh-CN" altLang="en-US" dirty="0" smtClean="0"/>
              <a:t>。</a:t>
            </a:r>
            <a:endParaRPr lang="en-US" altLang="zh-CN" dirty="0" smtClean="0"/>
          </a:p>
          <a:p>
            <a:r>
              <a:rPr lang="zh-CN" altLang="en-US" dirty="0" smtClean="0"/>
              <a:t>服务</a:t>
            </a:r>
            <a:r>
              <a:rPr lang="zh-CN" altLang="en-US" dirty="0"/>
              <a:t>调用失败后，服务调用框架需要能够在底层自行容错，容错方面最主要的一点就是</a:t>
            </a:r>
            <a:r>
              <a:rPr lang="zh-CN" altLang="en-US" b="1" dirty="0"/>
              <a:t>故障转移</a:t>
            </a:r>
            <a:r>
              <a:rPr lang="zh-CN" altLang="en-US" dirty="0" smtClean="0"/>
              <a:t>。</a:t>
            </a:r>
            <a:endParaRPr lang="en-US" altLang="zh-CN" dirty="0" smtClean="0"/>
          </a:p>
          <a:p>
            <a:r>
              <a:rPr lang="zh-CN" altLang="en-US" dirty="0" smtClean="0"/>
              <a:t>在</a:t>
            </a:r>
            <a:r>
              <a:rPr lang="zh-CN" altLang="en-US" dirty="0"/>
              <a:t>实现容错时，要考虑</a:t>
            </a:r>
            <a:r>
              <a:rPr lang="zh-CN" altLang="en-US" b="1" dirty="0"/>
              <a:t>服务是否是</a:t>
            </a:r>
            <a:r>
              <a:rPr lang="zh-CN" altLang="en-US" b="1" dirty="0">
                <a:solidFill>
                  <a:srgbClr val="FF0000"/>
                </a:solidFill>
              </a:rPr>
              <a:t>幂等</a:t>
            </a:r>
            <a:r>
              <a:rPr lang="zh-CN" altLang="en-US" dirty="0"/>
              <a:t>的，如果一个服务不是幂等的，做故障转移时可能会</a:t>
            </a:r>
            <a:r>
              <a:rPr lang="zh-CN" altLang="en-US" dirty="0" smtClean="0"/>
              <a:t>出现</a:t>
            </a:r>
            <a:endParaRPr lang="en-US" altLang="zh-CN" dirty="0" smtClean="0"/>
          </a:p>
          <a:p>
            <a:r>
              <a:rPr lang="zh-CN" altLang="en-US" dirty="0" smtClean="0"/>
              <a:t>我们</a:t>
            </a:r>
            <a:r>
              <a:rPr lang="zh-CN" altLang="en-US" dirty="0"/>
              <a:t>本身不期望的结果</a:t>
            </a:r>
            <a:r>
              <a:rPr lang="zh-CN" altLang="en-US" dirty="0" smtClean="0"/>
              <a:t>。</a:t>
            </a:r>
            <a:endParaRPr lang="en-US" altLang="zh-CN" dirty="0" smtClean="0"/>
          </a:p>
        </p:txBody>
      </p:sp>
      <p:sp>
        <p:nvSpPr>
          <p:cNvPr id="3" name="文本框 2"/>
          <p:cNvSpPr txBox="1"/>
          <p:nvPr/>
        </p:nvSpPr>
        <p:spPr>
          <a:xfrm>
            <a:off x="839793" y="2711142"/>
            <a:ext cx="10554300" cy="861774"/>
          </a:xfrm>
          <a:prstGeom prst="rect">
            <a:avLst/>
          </a:prstGeom>
          <a:noFill/>
        </p:spPr>
        <p:txBody>
          <a:bodyPr wrap="none" rtlCol="0">
            <a:spAutoFit/>
          </a:bodyPr>
          <a:lstStyle/>
          <a:p>
            <a:r>
              <a:rPr lang="en-US" altLang="zh-CN" sz="1600" i="1" dirty="0">
                <a:solidFill>
                  <a:schemeClr val="accent3">
                    <a:lumMod val="50000"/>
                  </a:schemeClr>
                </a:solidFill>
                <a:effectLst>
                  <a:outerShdw blurRad="38100" dist="38100" dir="2700000" algn="tl">
                    <a:srgbClr val="000000">
                      <a:alpha val="43137"/>
                    </a:srgbClr>
                  </a:outerShdw>
                </a:effectLst>
              </a:rPr>
              <a:t>failover</a:t>
            </a:r>
            <a:r>
              <a:rPr lang="zh-CN" altLang="en-US" sz="1600" i="1" dirty="0">
                <a:solidFill>
                  <a:schemeClr val="accent3">
                    <a:lumMod val="50000"/>
                  </a:schemeClr>
                </a:solidFill>
                <a:effectLst>
                  <a:outerShdw blurRad="38100" dist="38100" dir="2700000" algn="tl">
                    <a:srgbClr val="000000">
                      <a:alpha val="43137"/>
                    </a:srgbClr>
                  </a:outerShdw>
                </a:effectLst>
              </a:rPr>
              <a:t>：失败自动切换，当出现失败时，重试其他服务器。通常用于读操作等幂等性</a:t>
            </a:r>
            <a:r>
              <a:rPr lang="zh-CN" altLang="en-US" sz="1600" i="1" dirty="0" smtClean="0">
                <a:solidFill>
                  <a:schemeClr val="accent3">
                    <a:lumMod val="50000"/>
                  </a:schemeClr>
                </a:solidFill>
                <a:effectLst>
                  <a:outerShdw blurRad="38100" dist="38100" dir="2700000" algn="tl">
                    <a:srgbClr val="000000">
                      <a:alpha val="43137"/>
                    </a:srgbClr>
                  </a:outerShdw>
                </a:effectLst>
              </a:rPr>
              <a:t>服务</a:t>
            </a:r>
            <a:r>
              <a:rPr lang="en-US" altLang="zh-CN" sz="1600" i="1" dirty="0" smtClean="0">
                <a:solidFill>
                  <a:schemeClr val="accent3">
                    <a:lumMod val="50000"/>
                  </a:schemeClr>
                </a:solidFill>
                <a:effectLst>
                  <a:outerShdw blurRad="38100" dist="38100" dir="2700000" algn="tl">
                    <a:srgbClr val="000000">
                      <a:alpha val="43137"/>
                    </a:srgbClr>
                  </a:outerShdw>
                </a:effectLst>
              </a:rPr>
              <a:t>,</a:t>
            </a:r>
            <a:r>
              <a:rPr lang="zh-CN" altLang="en-US" sz="1600" i="1" dirty="0">
                <a:solidFill>
                  <a:schemeClr val="accent3">
                    <a:lumMod val="50000"/>
                  </a:schemeClr>
                </a:solidFill>
                <a:effectLst>
                  <a:outerShdw blurRad="38100" dist="38100" dir="2700000" algn="tl">
                    <a:srgbClr val="000000">
                      <a:alpha val="43137"/>
                    </a:srgbClr>
                  </a:outerShdw>
                </a:effectLst>
              </a:rPr>
              <a:t>不适当重试会导致</a:t>
            </a:r>
            <a:r>
              <a:rPr lang="zh-CN" altLang="en-US" sz="1600" b="1" i="1" dirty="0">
                <a:solidFill>
                  <a:schemeClr val="accent3">
                    <a:lumMod val="50000"/>
                  </a:schemeClr>
                </a:solidFill>
                <a:effectLst>
                  <a:outerShdw blurRad="38100" dist="38100" dir="2700000" algn="tl">
                    <a:srgbClr val="000000">
                      <a:alpha val="43137"/>
                    </a:srgbClr>
                  </a:outerShdw>
                </a:effectLst>
              </a:rPr>
              <a:t>雪崩</a:t>
            </a:r>
            <a:endParaRPr lang="en-US" altLang="zh-CN" sz="1600" b="1" i="1" dirty="0">
              <a:solidFill>
                <a:schemeClr val="accent3">
                  <a:lumMod val="50000"/>
                </a:schemeClr>
              </a:solidFill>
              <a:effectLst>
                <a:outerShdw blurRad="38100" dist="38100" dir="2700000" algn="tl">
                  <a:srgbClr val="000000">
                    <a:alpha val="43137"/>
                  </a:srgbClr>
                </a:outerShdw>
              </a:effectLst>
            </a:endParaRPr>
          </a:p>
          <a:p>
            <a:r>
              <a:rPr lang="en-US" altLang="zh-CN" sz="1600" i="1" dirty="0" smtClean="0">
                <a:solidFill>
                  <a:schemeClr val="accent3">
                    <a:lumMod val="50000"/>
                  </a:schemeClr>
                </a:solidFill>
                <a:effectLst>
                  <a:outerShdw blurRad="38100" dist="38100" dir="2700000" algn="tl">
                    <a:srgbClr val="000000">
                      <a:alpha val="43137"/>
                    </a:srgbClr>
                  </a:outerShdw>
                </a:effectLst>
              </a:rPr>
              <a:t>failback</a:t>
            </a:r>
            <a:r>
              <a:rPr lang="zh-CN" altLang="en-US" sz="1600" i="1" dirty="0">
                <a:solidFill>
                  <a:schemeClr val="accent3">
                    <a:lumMod val="50000"/>
                  </a:schemeClr>
                </a:solidFill>
                <a:effectLst>
                  <a:outerShdw blurRad="38100" dist="38100" dir="2700000" algn="tl">
                    <a:srgbClr val="000000">
                      <a:alpha val="43137"/>
                    </a:srgbClr>
                  </a:outerShdw>
                </a:effectLst>
              </a:rPr>
              <a:t>：失败自动恢复，后台记录失败请求，定时重发。通常用于通知操作，不可靠，重启丢失</a:t>
            </a:r>
            <a:r>
              <a:rPr lang="zh-CN" altLang="en-US" sz="1600" i="1" dirty="0" smtClean="0">
                <a:solidFill>
                  <a:schemeClr val="accent3">
                    <a:lumMod val="50000"/>
                  </a:schemeClr>
                </a:solidFill>
                <a:effectLst>
                  <a:outerShdw blurRad="38100" dist="38100" dir="2700000" algn="tl">
                    <a:srgbClr val="000000">
                      <a:alpha val="43137"/>
                    </a:srgbClr>
                  </a:outerShdw>
                </a:effectLst>
              </a:rPr>
              <a:t>。</a:t>
            </a:r>
            <a:endParaRPr lang="en-US" altLang="zh-CN" sz="1600" i="1" dirty="0" smtClean="0">
              <a:solidFill>
                <a:schemeClr val="accent3">
                  <a:lumMod val="50000"/>
                </a:schemeClr>
              </a:solidFill>
              <a:effectLst>
                <a:outerShdw blurRad="38100" dist="38100" dir="2700000" algn="tl">
                  <a:srgbClr val="000000">
                    <a:alpha val="43137"/>
                  </a:srgbClr>
                </a:outerShdw>
              </a:effectLst>
            </a:endParaRPr>
          </a:p>
          <a:p>
            <a:r>
              <a:rPr lang="en-US" altLang="zh-CN" sz="1600" i="1" dirty="0" err="1" smtClean="0">
                <a:solidFill>
                  <a:schemeClr val="accent3">
                    <a:lumMod val="50000"/>
                  </a:schemeClr>
                </a:solidFill>
                <a:effectLst>
                  <a:outerShdw blurRad="38100" dist="38100" dir="2700000" algn="tl">
                    <a:srgbClr val="000000">
                      <a:alpha val="43137"/>
                    </a:srgbClr>
                  </a:outerShdw>
                </a:effectLst>
              </a:rPr>
              <a:t>failfast</a:t>
            </a:r>
            <a:r>
              <a:rPr lang="zh-CN" altLang="en-US" sz="1600" i="1" dirty="0">
                <a:solidFill>
                  <a:schemeClr val="accent3">
                    <a:lumMod val="50000"/>
                  </a:schemeClr>
                </a:solidFill>
                <a:effectLst>
                  <a:outerShdw blurRad="38100" dist="38100" dir="2700000" algn="tl">
                    <a:srgbClr val="000000">
                      <a:alpha val="43137"/>
                    </a:srgbClr>
                  </a:outerShdw>
                </a:effectLst>
              </a:rPr>
              <a:t>：快速失败，只发起一次，失败立即报错，通常用于非幂等性的写</a:t>
            </a:r>
            <a:r>
              <a:rPr lang="zh-CN" altLang="en-US" sz="1600" i="1" dirty="0" smtClean="0">
                <a:solidFill>
                  <a:schemeClr val="accent3">
                    <a:lumMod val="50000"/>
                  </a:schemeClr>
                </a:solidFill>
                <a:effectLst>
                  <a:outerShdw blurRad="38100" dist="38100" dir="2700000" algn="tl">
                    <a:srgbClr val="000000">
                      <a:alpha val="43137"/>
                    </a:srgbClr>
                  </a:outerShdw>
                </a:effectLst>
              </a:rPr>
              <a:t>操作</a:t>
            </a:r>
            <a:endParaRPr lang="zh-CN" altLang="en-US" sz="1600" i="1" dirty="0">
              <a:solidFill>
                <a:schemeClr val="accent3">
                  <a:lumMod val="50000"/>
                </a:schemeClr>
              </a:solidFill>
              <a:effectLst>
                <a:outerShdw blurRad="38100" dist="38100" dir="2700000" algn="tl">
                  <a:srgbClr val="000000">
                    <a:alpha val="43137"/>
                  </a:srgbClr>
                </a:outerShdw>
              </a:effectLst>
            </a:endParaRPr>
          </a:p>
        </p:txBody>
      </p:sp>
      <p:sp>
        <p:nvSpPr>
          <p:cNvPr id="6" name="文本框 5"/>
          <p:cNvSpPr txBox="1"/>
          <p:nvPr/>
        </p:nvSpPr>
        <p:spPr>
          <a:xfrm>
            <a:off x="7263439" y="4781269"/>
            <a:ext cx="2541401" cy="461665"/>
          </a:xfrm>
          <a:prstGeom prst="rect">
            <a:avLst/>
          </a:prstGeom>
          <a:noFill/>
        </p:spPr>
        <p:txBody>
          <a:bodyPr wrap="none" rtlCol="0">
            <a:spAutoFit/>
          </a:bodyPr>
          <a:lstStyle/>
          <a:p>
            <a:r>
              <a:rPr lang="en-US" altLang="zh-CN" sz="2400" b="1" dirty="0" smtClean="0">
                <a:solidFill>
                  <a:srgbClr val="FF0000"/>
                </a:solidFill>
                <a:effectLst>
                  <a:outerShdw blurRad="38100" dist="38100" dir="2700000" algn="tl">
                    <a:srgbClr val="000000">
                      <a:alpha val="43137"/>
                    </a:srgbClr>
                  </a:outerShdw>
                </a:effectLst>
              </a:rPr>
              <a:t>Spring Cloud Feign</a:t>
            </a:r>
            <a:endParaRPr lang="zh-CN" altLang="en-US" sz="2400" b="1" dirty="0">
              <a:solidFill>
                <a:srgbClr val="FF0000"/>
              </a:solidFill>
              <a:effectLst>
                <a:outerShdw blurRad="38100" dist="38100" dir="2700000" algn="tl">
                  <a:srgbClr val="000000">
                    <a:alpha val="43137"/>
                  </a:srgbClr>
                </a:outerShdw>
              </a:effectLst>
            </a:endParaRPr>
          </a:p>
        </p:txBody>
      </p:sp>
      <p:grpSp>
        <p:nvGrpSpPr>
          <p:cNvPr id="9" name="组合 8"/>
          <p:cNvGrpSpPr/>
          <p:nvPr/>
        </p:nvGrpSpPr>
        <p:grpSpPr>
          <a:xfrm>
            <a:off x="486136" y="3858866"/>
            <a:ext cx="5648469" cy="2900199"/>
            <a:chOff x="486136" y="3858866"/>
            <a:chExt cx="5648469" cy="2900199"/>
          </a:xfrm>
        </p:grpSpPr>
        <p:pic>
          <p:nvPicPr>
            <p:cNvPr id="5" name="图片 4"/>
            <p:cNvPicPr>
              <a:picLocks noChangeAspect="1"/>
            </p:cNvPicPr>
            <p:nvPr/>
          </p:nvPicPr>
          <p:blipFill>
            <a:blip r:embed="rId2"/>
            <a:stretch>
              <a:fillRect/>
            </a:stretch>
          </p:blipFill>
          <p:spPr>
            <a:xfrm>
              <a:off x="977449" y="3858866"/>
              <a:ext cx="4323885" cy="2614249"/>
            </a:xfrm>
            <a:prstGeom prst="rect">
              <a:avLst/>
            </a:prstGeom>
          </p:spPr>
        </p:pic>
        <p:sp>
          <p:nvSpPr>
            <p:cNvPr id="8" name="文本框 7"/>
            <p:cNvSpPr txBox="1"/>
            <p:nvPr/>
          </p:nvSpPr>
          <p:spPr>
            <a:xfrm>
              <a:off x="486136" y="6451288"/>
              <a:ext cx="5648469" cy="307777"/>
            </a:xfrm>
            <a:prstGeom prst="rect">
              <a:avLst/>
            </a:prstGeom>
            <a:noFill/>
          </p:spPr>
          <p:txBody>
            <a:bodyPr wrap="none" rtlCol="0">
              <a:spAutoFit/>
            </a:bodyPr>
            <a:lstStyle/>
            <a:p>
              <a:r>
                <a:rPr lang="zh-CN" altLang="en-US" sz="1400" i="1" dirty="0" smtClean="0"/>
                <a:t>图参考：</a:t>
              </a:r>
              <a:r>
                <a:rPr lang="en-US" altLang="zh-CN" sz="1400" i="1" dirty="0">
                  <a:sym typeface="Wingdings" panose="05000000000000000000" pitchFamily="2" charset="2"/>
                </a:rPr>
                <a:t>(https://blog.csdn.net/ExcellentYuXiao/article/details/79794016)</a:t>
              </a:r>
              <a:endParaRPr lang="zh-CN" altLang="en-US" sz="1400" i="1" dirty="0"/>
            </a:p>
          </p:txBody>
        </p:sp>
      </p:grpSp>
      <p:sp>
        <p:nvSpPr>
          <p:cNvPr id="7" name="文本框 6"/>
          <p:cNvSpPr txBox="1"/>
          <p:nvPr/>
        </p:nvSpPr>
        <p:spPr>
          <a:xfrm>
            <a:off x="833377" y="2396927"/>
            <a:ext cx="2262158" cy="646331"/>
          </a:xfrm>
          <a:prstGeom prst="rect">
            <a:avLst/>
          </a:prstGeom>
          <a:noFill/>
        </p:spPr>
        <p:txBody>
          <a:bodyPr wrap="none" rtlCol="0">
            <a:spAutoFit/>
          </a:bodyPr>
          <a:lstStyle/>
          <a:p>
            <a:r>
              <a:rPr lang="zh-CN" altLang="en-US" dirty="0"/>
              <a:t>常见的容错策略有：</a:t>
            </a:r>
          </a:p>
          <a:p>
            <a:endParaRPr lang="zh-CN" altLang="en-US" dirty="0"/>
          </a:p>
        </p:txBody>
      </p:sp>
    </p:spTree>
    <p:extLst>
      <p:ext uri="{BB962C8B-B14F-4D97-AF65-F5344CB8AC3E}">
        <p14:creationId xmlns:p14="http://schemas.microsoft.com/office/powerpoint/2010/main" val="201241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1800493"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服务治理之</a:t>
            </a:r>
            <a:r>
              <a:rPr lang="zh-CN" altLang="en-US" b="1" dirty="0" smtClean="0">
                <a:solidFill>
                  <a:schemeClr val="accent2"/>
                </a:solidFill>
                <a:effectLst>
                  <a:outerShdw blurRad="38100" dist="38100" dir="2700000" algn="tl">
                    <a:srgbClr val="000000">
                      <a:alpha val="43137"/>
                    </a:srgbClr>
                  </a:outerShdw>
                </a:effectLst>
              </a:rPr>
              <a:t>限流</a:t>
            </a:r>
            <a:endParaRPr lang="zh-CN" altLang="en-US" b="1" dirty="0">
              <a:solidFill>
                <a:schemeClr val="accent2"/>
              </a:solidFill>
              <a:effectLst>
                <a:outerShdw blurRad="38100" dist="38100" dir="2700000" algn="tl">
                  <a:srgbClr val="000000">
                    <a:alpha val="43137"/>
                  </a:srgbClr>
                </a:outerShdw>
              </a:effectLst>
            </a:endParaRPr>
          </a:p>
        </p:txBody>
      </p:sp>
      <p:sp>
        <p:nvSpPr>
          <p:cNvPr id="6" name="文本框 5"/>
          <p:cNvSpPr txBox="1"/>
          <p:nvPr/>
        </p:nvSpPr>
        <p:spPr>
          <a:xfrm>
            <a:off x="717630" y="1331088"/>
            <a:ext cx="10572125" cy="369332"/>
          </a:xfrm>
          <a:prstGeom prst="rect">
            <a:avLst/>
          </a:prstGeom>
          <a:noFill/>
        </p:spPr>
        <p:txBody>
          <a:bodyPr wrap="none" rtlCol="0">
            <a:spAutoFit/>
          </a:bodyPr>
          <a:lstStyle/>
          <a:p>
            <a:r>
              <a:rPr lang="zh-CN" altLang="en-US" dirty="0"/>
              <a:t>当资源成为瓶颈时，服务通信框架需要对消费者做限流，启动流控保护机制。比较常见的流控策略</a:t>
            </a:r>
            <a:r>
              <a:rPr lang="zh-CN" altLang="en-US" dirty="0" smtClean="0"/>
              <a:t>有：</a:t>
            </a:r>
            <a:endParaRPr lang="zh-CN" altLang="en-US" dirty="0"/>
          </a:p>
        </p:txBody>
      </p:sp>
      <p:sp>
        <p:nvSpPr>
          <p:cNvPr id="7" name="文本框 6"/>
          <p:cNvSpPr txBox="1"/>
          <p:nvPr/>
        </p:nvSpPr>
        <p:spPr>
          <a:xfrm>
            <a:off x="717630" y="1914700"/>
            <a:ext cx="10322056" cy="584775"/>
          </a:xfrm>
          <a:prstGeom prst="rect">
            <a:avLst/>
          </a:prstGeom>
          <a:noFill/>
        </p:spPr>
        <p:txBody>
          <a:bodyPr wrap="none" rtlCol="0">
            <a:spAutoFit/>
          </a:bodyPr>
          <a:lstStyle/>
          <a:p>
            <a:r>
              <a:rPr lang="en-US" altLang="zh-CN" sz="1600" b="1" dirty="0" smtClean="0">
                <a:effectLst>
                  <a:outerShdw blurRad="38100" dist="38100" dir="2700000" algn="tl">
                    <a:srgbClr val="000000">
                      <a:alpha val="43137"/>
                    </a:srgbClr>
                  </a:outerShdw>
                </a:effectLst>
              </a:rPr>
              <a:t>1.</a:t>
            </a:r>
            <a:r>
              <a:rPr lang="zh-CN" altLang="en-US" sz="1600" b="1" dirty="0" smtClean="0">
                <a:effectLst>
                  <a:outerShdw blurRad="38100" dist="38100" dir="2700000" algn="tl">
                    <a:srgbClr val="000000">
                      <a:alpha val="43137"/>
                    </a:srgbClr>
                  </a:outerShdw>
                </a:effectLst>
              </a:rPr>
              <a:t>静态</a:t>
            </a:r>
            <a:r>
              <a:rPr lang="zh-CN" altLang="en-US" sz="1600" b="1" dirty="0">
                <a:effectLst>
                  <a:outerShdw blurRad="38100" dist="38100" dir="2700000" algn="tl">
                    <a:srgbClr val="000000">
                      <a:alpha val="43137"/>
                    </a:srgbClr>
                  </a:outerShdw>
                </a:effectLst>
              </a:rPr>
              <a:t>流量分配制</a:t>
            </a:r>
            <a:r>
              <a:rPr lang="zh-CN" altLang="en-US" sz="1600" dirty="0"/>
              <a:t>：静态流控通常估算出服务</a:t>
            </a:r>
            <a:r>
              <a:rPr lang="en-US" altLang="zh-CN" sz="1600" dirty="0"/>
              <a:t>QPS</a:t>
            </a:r>
            <a:r>
              <a:rPr lang="zh-CN" altLang="en-US" sz="1600" dirty="0"/>
              <a:t>来设置域值。一般静态分配采用预分配方案，服务框架启动时</a:t>
            </a:r>
            <a:r>
              <a:rPr lang="zh-CN" altLang="en-US" sz="1600" dirty="0" smtClean="0"/>
              <a:t>就</a:t>
            </a:r>
            <a:endParaRPr lang="en-US" altLang="zh-CN" sz="1600" dirty="0" smtClean="0"/>
          </a:p>
          <a:p>
            <a:r>
              <a:rPr lang="zh-CN" altLang="en-US" sz="1600" dirty="0" smtClean="0"/>
              <a:t>会</a:t>
            </a:r>
            <a:r>
              <a:rPr lang="zh-CN" altLang="en-US" sz="1600" dirty="0"/>
              <a:t>将该域值加载到内存。</a:t>
            </a:r>
          </a:p>
        </p:txBody>
      </p:sp>
      <p:sp>
        <p:nvSpPr>
          <p:cNvPr id="8" name="文本框 7"/>
          <p:cNvSpPr txBox="1"/>
          <p:nvPr/>
        </p:nvSpPr>
        <p:spPr>
          <a:xfrm>
            <a:off x="717630" y="2713755"/>
            <a:ext cx="10421443" cy="584775"/>
          </a:xfrm>
          <a:prstGeom prst="rect">
            <a:avLst/>
          </a:prstGeom>
          <a:noFill/>
        </p:spPr>
        <p:txBody>
          <a:bodyPr wrap="none" rtlCol="0">
            <a:spAutoFit/>
          </a:bodyPr>
          <a:lstStyle/>
          <a:p>
            <a:r>
              <a:rPr lang="en-US" altLang="zh-CN" sz="1600" b="1" dirty="0" smtClean="0">
                <a:effectLst>
                  <a:outerShdw blurRad="38100" dist="38100" dir="2700000" algn="tl">
                    <a:srgbClr val="000000">
                      <a:alpha val="43137"/>
                    </a:srgbClr>
                  </a:outerShdw>
                </a:effectLst>
              </a:rPr>
              <a:t>2.</a:t>
            </a:r>
            <a:r>
              <a:rPr lang="zh-CN" altLang="en-US" sz="1600" b="1" dirty="0">
                <a:effectLst>
                  <a:outerShdw blurRad="38100" dist="38100" dir="2700000" algn="tl">
                    <a:srgbClr val="000000">
                      <a:alpha val="43137"/>
                    </a:srgbClr>
                  </a:outerShdw>
                </a:effectLst>
              </a:rPr>
              <a:t>动态流量分配制</a:t>
            </a:r>
            <a:r>
              <a:rPr lang="zh-CN" altLang="en-US" sz="1600" dirty="0"/>
              <a:t>：由服务注册中心以流控窗口</a:t>
            </a:r>
            <a:r>
              <a:rPr lang="en-US" altLang="zh-CN" sz="1600" dirty="0"/>
              <a:t>T</a:t>
            </a:r>
            <a:r>
              <a:rPr lang="zh-CN" altLang="en-US" sz="1600" dirty="0"/>
              <a:t>为时间单位，动态推送每个节点分配的流控域值</a:t>
            </a:r>
            <a:r>
              <a:rPr lang="en-US" altLang="zh-CN" sz="1600" dirty="0"/>
              <a:t>QPS</a:t>
            </a:r>
            <a:r>
              <a:rPr lang="zh-CN" altLang="en-US" sz="1600" dirty="0" smtClean="0"/>
              <a:t>。当</a:t>
            </a:r>
            <a:r>
              <a:rPr lang="zh-CN" altLang="en-US" sz="1600" dirty="0"/>
              <a:t>服务</a:t>
            </a:r>
            <a:r>
              <a:rPr lang="zh-CN" altLang="en-US" sz="1600" dirty="0" smtClean="0"/>
              <a:t>节点</a:t>
            </a:r>
            <a:endParaRPr lang="en-US" altLang="zh-CN" sz="1600" dirty="0" smtClean="0"/>
          </a:p>
          <a:p>
            <a:r>
              <a:rPr lang="zh-CN" altLang="en-US" sz="1600" dirty="0" smtClean="0"/>
              <a:t>数</a:t>
            </a:r>
            <a:r>
              <a:rPr lang="zh-CN" altLang="en-US" sz="1600" dirty="0"/>
              <a:t>发送变更时，会触发服务注册中心重新计算每个节点的配额，然后进行推送。</a:t>
            </a:r>
          </a:p>
        </p:txBody>
      </p:sp>
      <p:sp>
        <p:nvSpPr>
          <p:cNvPr id="9" name="文本框 8"/>
          <p:cNvSpPr txBox="1"/>
          <p:nvPr/>
        </p:nvSpPr>
        <p:spPr>
          <a:xfrm>
            <a:off x="717630" y="3512810"/>
            <a:ext cx="10695557" cy="830997"/>
          </a:xfrm>
          <a:prstGeom prst="rect">
            <a:avLst/>
          </a:prstGeom>
          <a:noFill/>
        </p:spPr>
        <p:txBody>
          <a:bodyPr wrap="none" rtlCol="0">
            <a:spAutoFit/>
          </a:bodyPr>
          <a:lstStyle/>
          <a:p>
            <a:r>
              <a:rPr lang="en-US" altLang="zh-CN" sz="1600" b="1" dirty="0" smtClean="0">
                <a:effectLst>
                  <a:outerShdw blurRad="38100" dist="38100" dir="2700000" algn="tl">
                    <a:srgbClr val="000000">
                      <a:alpha val="43137"/>
                    </a:srgbClr>
                  </a:outerShdw>
                </a:effectLst>
              </a:rPr>
              <a:t>3.</a:t>
            </a:r>
            <a:r>
              <a:rPr lang="zh-CN" altLang="en-US" sz="1600" b="1" dirty="0">
                <a:effectLst>
                  <a:outerShdw blurRad="38100" dist="38100" dir="2700000" algn="tl">
                    <a:srgbClr val="000000">
                      <a:alpha val="43137"/>
                    </a:srgbClr>
                  </a:outerShdw>
                </a:effectLst>
              </a:rPr>
              <a:t>动态流量申请制</a:t>
            </a:r>
            <a:r>
              <a:rPr lang="zh-CN" altLang="en-US" sz="1600" dirty="0"/>
              <a:t>：系统部署时，根据服务节点数和静态流控</a:t>
            </a:r>
            <a:r>
              <a:rPr lang="en-US" altLang="zh-CN" sz="1600" dirty="0"/>
              <a:t>QPS</a:t>
            </a:r>
            <a:r>
              <a:rPr lang="zh-CN" altLang="en-US" sz="1600" dirty="0"/>
              <a:t>阈值，拿出一定比例的配额做初始分配，剩余的</a:t>
            </a:r>
            <a:r>
              <a:rPr lang="zh-CN" altLang="en-US" sz="1600" dirty="0" smtClean="0"/>
              <a:t>配</a:t>
            </a:r>
            <a:endParaRPr lang="en-US" altLang="zh-CN" sz="1600" dirty="0" smtClean="0"/>
          </a:p>
          <a:p>
            <a:r>
              <a:rPr lang="zh-CN" altLang="en-US" sz="1600" dirty="0" smtClean="0"/>
              <a:t>额</a:t>
            </a:r>
            <a:r>
              <a:rPr lang="zh-CN" altLang="en-US" sz="1600" dirty="0"/>
              <a:t>放在配额资源池中，如果哪个服务节点使用完了配额，就主动向服务注册中心申请配额。配额申请策略为流控窗口 </a:t>
            </a:r>
            <a:endParaRPr lang="en-US" altLang="zh-CN" sz="1600" dirty="0" smtClean="0"/>
          </a:p>
          <a:p>
            <a:r>
              <a:rPr lang="zh-CN" altLang="en-US" sz="1600" dirty="0" smtClean="0"/>
              <a:t>未</a:t>
            </a:r>
            <a:r>
              <a:rPr lang="zh-CN" altLang="en-US" sz="1600" dirty="0"/>
              <a:t>分配配额 </a:t>
            </a:r>
            <a:r>
              <a:rPr lang="en-US" altLang="zh-CN" sz="1600" dirty="0"/>
              <a:t>/ M(</a:t>
            </a:r>
            <a:r>
              <a:rPr lang="zh-CN" altLang="en-US" sz="1600" dirty="0"/>
              <a:t>机器数量</a:t>
            </a:r>
            <a:r>
              <a:rPr lang="en-US" altLang="zh-CN" sz="1600" dirty="0"/>
              <a:t>) * T(</a:t>
            </a:r>
            <a:r>
              <a:rPr lang="zh-CN" altLang="en-US" sz="1600" dirty="0"/>
              <a:t>时间窗口</a:t>
            </a:r>
            <a:r>
              <a:rPr lang="en-US" altLang="zh-CN" sz="1600" dirty="0"/>
              <a:t>) / N(</a:t>
            </a:r>
            <a:r>
              <a:rPr lang="zh-CN" altLang="en-US" sz="1600" dirty="0"/>
              <a:t>经验值，默认为</a:t>
            </a:r>
            <a:r>
              <a:rPr lang="en-US" altLang="zh-CN" sz="1600" dirty="0"/>
              <a:t>10</a:t>
            </a:r>
            <a:r>
              <a:rPr lang="en-US" altLang="zh-CN" sz="1600" dirty="0" smtClean="0"/>
              <a:t>)</a:t>
            </a:r>
            <a:endParaRPr lang="en-US" altLang="zh-CN" sz="1600" dirty="0"/>
          </a:p>
        </p:txBody>
      </p:sp>
      <p:sp>
        <p:nvSpPr>
          <p:cNvPr id="10" name="文本框 9"/>
          <p:cNvSpPr txBox="1"/>
          <p:nvPr/>
        </p:nvSpPr>
        <p:spPr>
          <a:xfrm>
            <a:off x="1386382" y="4880087"/>
            <a:ext cx="2753703" cy="461665"/>
          </a:xfrm>
          <a:prstGeom prst="rect">
            <a:avLst/>
          </a:prstGeom>
          <a:noFill/>
        </p:spPr>
        <p:txBody>
          <a:bodyPr wrap="none" rtlCol="0">
            <a:spAutoFit/>
          </a:bodyPr>
          <a:lstStyle/>
          <a:p>
            <a:r>
              <a:rPr lang="en-US" altLang="zh-CN" sz="2400" b="1" dirty="0" smtClean="0">
                <a:solidFill>
                  <a:srgbClr val="FF0000"/>
                </a:solidFill>
                <a:effectLst>
                  <a:outerShdw blurRad="38100" dist="38100" dir="2700000" algn="tl">
                    <a:srgbClr val="000000">
                      <a:alpha val="43137"/>
                    </a:srgbClr>
                  </a:outerShdw>
                </a:effectLst>
              </a:rPr>
              <a:t>Spring Cloud Hystrix</a:t>
            </a:r>
            <a:endParaRPr lang="zh-CN" altLang="en-US" sz="2400" b="1" dirty="0">
              <a:solidFill>
                <a:srgbClr val="FF0000"/>
              </a:solidFill>
              <a:effectLst>
                <a:outerShdw blurRad="38100" dist="38100" dir="2700000" algn="tl">
                  <a:srgbClr val="000000">
                    <a:alpha val="43137"/>
                  </a:srgbClr>
                </a:outerShdw>
              </a:effectLst>
            </a:endParaRPr>
          </a:p>
        </p:txBody>
      </p:sp>
      <p:sp>
        <p:nvSpPr>
          <p:cNvPr id="2" name="文本框 1"/>
          <p:cNvSpPr txBox="1"/>
          <p:nvPr/>
        </p:nvSpPr>
        <p:spPr>
          <a:xfrm>
            <a:off x="1386382" y="5527496"/>
            <a:ext cx="2251257" cy="461665"/>
          </a:xfrm>
          <a:prstGeom prst="rect">
            <a:avLst/>
          </a:prstGeom>
          <a:noFill/>
        </p:spPr>
        <p:txBody>
          <a:bodyPr wrap="none" rtlCol="0">
            <a:spAutoFit/>
          </a:bodyPr>
          <a:lstStyle/>
          <a:p>
            <a:r>
              <a:rPr lang="en-US" altLang="zh-CN" sz="2400" b="1" dirty="0">
                <a:solidFill>
                  <a:srgbClr val="FF0000"/>
                </a:solidFill>
                <a:effectLst>
                  <a:outerShdw blurRad="38100" dist="38100" dir="2700000" algn="tl">
                    <a:srgbClr val="000000">
                      <a:alpha val="43137"/>
                    </a:srgbClr>
                  </a:outerShdw>
                </a:effectLst>
              </a:rPr>
              <a:t>Alibaba</a:t>
            </a:r>
            <a:r>
              <a:rPr lang="en-US" altLang="zh-CN" dirty="0" smtClean="0"/>
              <a:t> </a:t>
            </a:r>
            <a:r>
              <a:rPr lang="en-US" altLang="zh-CN" sz="2400" b="1" dirty="0">
                <a:solidFill>
                  <a:srgbClr val="FF0000"/>
                </a:solidFill>
                <a:effectLst>
                  <a:outerShdw blurRad="38100" dist="38100" dir="2700000" algn="tl">
                    <a:srgbClr val="000000">
                      <a:alpha val="43137"/>
                    </a:srgbClr>
                  </a:outerShdw>
                </a:effectLst>
              </a:rPr>
              <a:t>Sentinel</a:t>
            </a:r>
            <a:endParaRPr lang="zh-CN" altLang="en-US"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379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1000"/>
                                        <p:tgtEl>
                                          <p:spTgt spid="10">
                                            <p:txEl>
                                              <p:pRg st="0" end="0"/>
                                            </p:txEl>
                                          </p:spTgt>
                                        </p:tgtEl>
                                      </p:cBhvr>
                                    </p:animEffect>
                                    <p:anim calcmode="lin" valueType="num">
                                      <p:cBhvr>
                                        <p:cTn id="2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heckerboard(across)">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2492990"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服务治理之</a:t>
            </a:r>
            <a:r>
              <a:rPr lang="zh-CN" altLang="en-US" b="1" dirty="0" smtClean="0">
                <a:solidFill>
                  <a:schemeClr val="accent2"/>
                </a:solidFill>
                <a:effectLst>
                  <a:outerShdw blurRad="38100" dist="38100" dir="2700000" algn="tl">
                    <a:srgbClr val="000000">
                      <a:alpha val="43137"/>
                    </a:srgbClr>
                  </a:outerShdw>
                </a:effectLst>
              </a:rPr>
              <a:t>降级、熔断</a:t>
            </a:r>
            <a:endParaRPr lang="zh-CN" altLang="en-US" b="1" dirty="0">
              <a:solidFill>
                <a:schemeClr val="accent2"/>
              </a:solidFill>
              <a:effectLst>
                <a:outerShdw blurRad="38100" dist="38100" dir="2700000" algn="tl">
                  <a:srgbClr val="000000">
                    <a:alpha val="43137"/>
                  </a:srgbClr>
                </a:outerShdw>
              </a:effectLst>
            </a:endParaRPr>
          </a:p>
        </p:txBody>
      </p:sp>
      <p:sp>
        <p:nvSpPr>
          <p:cNvPr id="6" name="文本框 5"/>
          <p:cNvSpPr txBox="1"/>
          <p:nvPr/>
        </p:nvSpPr>
        <p:spPr>
          <a:xfrm>
            <a:off x="717630" y="1614007"/>
            <a:ext cx="10649069" cy="338554"/>
          </a:xfrm>
          <a:prstGeom prst="rect">
            <a:avLst/>
          </a:prstGeom>
          <a:noFill/>
        </p:spPr>
        <p:txBody>
          <a:bodyPr wrap="none" rtlCol="0">
            <a:spAutoFit/>
          </a:bodyPr>
          <a:lstStyle/>
          <a:p>
            <a:r>
              <a:rPr lang="zh-CN" altLang="en-US" sz="1600" i="1" dirty="0" smtClean="0">
                <a:effectLst>
                  <a:outerShdw blurRad="38100" dist="38100" dir="2700000" algn="tl">
                    <a:srgbClr val="000000">
                      <a:alpha val="43137"/>
                    </a:srgbClr>
                  </a:outerShdw>
                </a:effectLst>
              </a:rPr>
              <a:t>是指</a:t>
            </a:r>
            <a:r>
              <a:rPr lang="zh-CN" altLang="en-US" sz="1600" i="1" dirty="0">
                <a:effectLst>
                  <a:outerShdw blurRad="38100" dist="38100" dir="2700000" algn="tl">
                    <a:srgbClr val="000000">
                      <a:alpha val="43137"/>
                    </a:srgbClr>
                  </a:outerShdw>
                </a:effectLst>
              </a:rPr>
              <a:t>在业务高峰时期，为了保证核心业务的正常运行，通常会停掉一些不太重要的业务，比如商品评论，用户经验等</a:t>
            </a:r>
          </a:p>
        </p:txBody>
      </p:sp>
      <p:sp>
        <p:nvSpPr>
          <p:cNvPr id="10" name="文本框 9"/>
          <p:cNvSpPr txBox="1"/>
          <p:nvPr/>
        </p:nvSpPr>
        <p:spPr>
          <a:xfrm>
            <a:off x="1690139" y="5506654"/>
            <a:ext cx="2753703" cy="461665"/>
          </a:xfrm>
          <a:prstGeom prst="rect">
            <a:avLst/>
          </a:prstGeom>
          <a:noFill/>
        </p:spPr>
        <p:txBody>
          <a:bodyPr wrap="none" rtlCol="0">
            <a:spAutoFit/>
          </a:bodyPr>
          <a:lstStyle/>
          <a:p>
            <a:r>
              <a:rPr lang="en-US" altLang="zh-CN" sz="2400" b="1" dirty="0" smtClean="0">
                <a:solidFill>
                  <a:srgbClr val="FF0000"/>
                </a:solidFill>
                <a:effectLst>
                  <a:outerShdw blurRad="38100" dist="38100" dir="2700000" algn="tl">
                    <a:srgbClr val="000000">
                      <a:alpha val="43137"/>
                    </a:srgbClr>
                  </a:outerShdw>
                </a:effectLst>
              </a:rPr>
              <a:t>Spring Cloud Hystrix</a:t>
            </a:r>
            <a:endParaRPr lang="zh-CN" altLang="en-US" sz="2400" b="1" dirty="0">
              <a:solidFill>
                <a:srgbClr val="FF0000"/>
              </a:solidFill>
              <a:effectLst>
                <a:outerShdw blurRad="38100" dist="38100" dir="2700000" algn="tl">
                  <a:srgbClr val="000000">
                    <a:alpha val="43137"/>
                  </a:srgbClr>
                </a:outerShdw>
              </a:effectLst>
            </a:endParaRPr>
          </a:p>
        </p:txBody>
      </p:sp>
      <p:sp>
        <p:nvSpPr>
          <p:cNvPr id="2" name="文本框 1"/>
          <p:cNvSpPr txBox="1"/>
          <p:nvPr/>
        </p:nvSpPr>
        <p:spPr>
          <a:xfrm>
            <a:off x="717630" y="1996294"/>
            <a:ext cx="4698722" cy="307776"/>
          </a:xfrm>
          <a:prstGeom prst="rect">
            <a:avLst/>
          </a:prstGeom>
          <a:noFill/>
        </p:spPr>
        <p:txBody>
          <a:bodyPr wrap="none" rtlCol="0">
            <a:spAutoFit/>
          </a:bodyPr>
          <a:lstStyle/>
          <a:p>
            <a:r>
              <a:rPr lang="zh-CN" altLang="en-US" sz="1600" i="1" dirty="0">
                <a:effectLst>
                  <a:outerShdw blurRad="38100" dist="38100" dir="2700000" algn="tl">
                    <a:srgbClr val="000000">
                      <a:alpha val="43137"/>
                    </a:srgbClr>
                  </a:outerShdw>
                </a:effectLst>
              </a:rPr>
              <a:t>服务降级主要包括容错降级和屏蔽降级两种模式：</a:t>
            </a:r>
          </a:p>
        </p:txBody>
      </p:sp>
      <p:sp>
        <p:nvSpPr>
          <p:cNvPr id="3" name="文本框 2"/>
          <p:cNvSpPr txBox="1"/>
          <p:nvPr/>
        </p:nvSpPr>
        <p:spPr>
          <a:xfrm>
            <a:off x="1226916" y="2434372"/>
            <a:ext cx="7931980" cy="338554"/>
          </a:xfrm>
          <a:prstGeom prst="rect">
            <a:avLst/>
          </a:prstGeom>
          <a:noFill/>
        </p:spPr>
        <p:txBody>
          <a:bodyPr wrap="none" rtlCol="0">
            <a:spAutoFit/>
          </a:bodyPr>
          <a:lstStyle/>
          <a:p>
            <a:r>
              <a:rPr lang="en-US" altLang="zh-CN" sz="1600" i="1" dirty="0" smtClean="0">
                <a:solidFill>
                  <a:schemeClr val="accent1">
                    <a:lumMod val="75000"/>
                  </a:schemeClr>
                </a:solidFill>
              </a:rPr>
              <a:t>1.</a:t>
            </a:r>
            <a:r>
              <a:rPr lang="zh-CN" altLang="en-US" sz="1600" i="1" dirty="0">
                <a:solidFill>
                  <a:schemeClr val="accent1">
                    <a:lumMod val="75000"/>
                  </a:schemeClr>
                </a:solidFill>
              </a:rPr>
              <a:t>屏蔽降级：屏蔽降级的核心在于将原属于降级业务的资源调配出来供核心业务使用。</a:t>
            </a:r>
          </a:p>
        </p:txBody>
      </p:sp>
      <p:sp>
        <p:nvSpPr>
          <p:cNvPr id="5" name="文本框 4"/>
          <p:cNvSpPr txBox="1"/>
          <p:nvPr/>
        </p:nvSpPr>
        <p:spPr>
          <a:xfrm>
            <a:off x="1226916" y="2836874"/>
            <a:ext cx="9007594" cy="584775"/>
          </a:xfrm>
          <a:prstGeom prst="rect">
            <a:avLst/>
          </a:prstGeom>
          <a:noFill/>
        </p:spPr>
        <p:txBody>
          <a:bodyPr wrap="none" rtlCol="0">
            <a:spAutoFit/>
          </a:bodyPr>
          <a:lstStyle/>
          <a:p>
            <a:r>
              <a:rPr lang="en-US" altLang="zh-CN" sz="1600" i="1" dirty="0" smtClean="0">
                <a:solidFill>
                  <a:schemeClr val="accent1">
                    <a:lumMod val="75000"/>
                  </a:schemeClr>
                </a:solidFill>
              </a:rPr>
              <a:t>2.</a:t>
            </a:r>
            <a:r>
              <a:rPr lang="zh-CN" altLang="en-US" sz="1600" i="1" dirty="0">
                <a:solidFill>
                  <a:schemeClr val="accent1">
                    <a:lumMod val="75000"/>
                  </a:schemeClr>
                </a:solidFill>
              </a:rPr>
              <a:t>容错降级：容错降级的核心在于服务提供者不可用时，让消费者执行业务放通</a:t>
            </a:r>
            <a:r>
              <a:rPr lang="zh-CN" altLang="en-US" sz="1600" i="1" dirty="0" smtClean="0">
                <a:solidFill>
                  <a:schemeClr val="accent1">
                    <a:lumMod val="75000"/>
                  </a:schemeClr>
                </a:solidFill>
              </a:rPr>
              <a:t>。</a:t>
            </a:r>
            <a:endParaRPr lang="en-US" altLang="zh-CN" sz="1600" i="1" dirty="0" smtClean="0">
              <a:solidFill>
                <a:schemeClr val="accent1">
                  <a:lumMod val="75000"/>
                </a:schemeClr>
              </a:solidFill>
            </a:endParaRPr>
          </a:p>
          <a:p>
            <a:r>
              <a:rPr lang="zh-CN" altLang="en-US" sz="1600" i="1" dirty="0" smtClean="0">
                <a:solidFill>
                  <a:schemeClr val="accent1">
                    <a:lumMod val="75000"/>
                  </a:schemeClr>
                </a:solidFill>
              </a:rPr>
              <a:t>容错</a:t>
            </a:r>
            <a:r>
              <a:rPr lang="zh-CN" altLang="en-US" sz="1600" i="1" dirty="0">
                <a:solidFill>
                  <a:schemeClr val="accent1">
                    <a:lumMod val="75000"/>
                  </a:schemeClr>
                </a:solidFill>
              </a:rPr>
              <a:t>降级的策略有两种：第一种是将异常转义，第二种是将异常屏蔽，直接执行模拟接口实现类。</a:t>
            </a:r>
          </a:p>
        </p:txBody>
      </p:sp>
      <p:sp>
        <p:nvSpPr>
          <p:cNvPr id="11" name="文本框 10"/>
          <p:cNvSpPr txBox="1"/>
          <p:nvPr/>
        </p:nvSpPr>
        <p:spPr>
          <a:xfrm>
            <a:off x="677351" y="3894786"/>
            <a:ext cx="10854253" cy="584775"/>
          </a:xfrm>
          <a:prstGeom prst="rect">
            <a:avLst/>
          </a:prstGeom>
          <a:noFill/>
        </p:spPr>
        <p:txBody>
          <a:bodyPr wrap="none" rtlCol="0">
            <a:spAutoFit/>
          </a:bodyPr>
          <a:lstStyle/>
          <a:p>
            <a:r>
              <a:rPr lang="zh-CN" altLang="en-US" sz="1600" i="1" dirty="0" smtClean="0">
                <a:effectLst>
                  <a:outerShdw blurRad="38100" dist="38100" dir="2700000" algn="tl">
                    <a:srgbClr val="000000">
                      <a:alpha val="43137"/>
                    </a:srgbClr>
                  </a:outerShdw>
                </a:effectLst>
              </a:rPr>
              <a:t>一般</a:t>
            </a:r>
            <a:r>
              <a:rPr lang="zh-CN" altLang="en-US" sz="1600" i="1" dirty="0">
                <a:effectLst>
                  <a:outerShdw blurRad="38100" dist="38100" dir="2700000" algn="tl">
                    <a:srgbClr val="000000">
                      <a:alpha val="43137"/>
                    </a:srgbClr>
                  </a:outerShdw>
                </a:effectLst>
              </a:rPr>
              <a:t>是某个服务故障或异常引起，类似“保险丝”，当某个异常被触发，直接熔断整个服务，而不是等到此服务超时</a:t>
            </a:r>
            <a:r>
              <a:rPr lang="zh-CN" altLang="en-US" sz="1600" i="1" dirty="0" smtClean="0">
                <a:effectLst>
                  <a:outerShdw blurRad="38100" dist="38100" dir="2700000" algn="tl">
                    <a:srgbClr val="000000">
                      <a:alpha val="43137"/>
                    </a:srgbClr>
                  </a:outerShdw>
                </a:effectLst>
              </a:rPr>
              <a:t>。</a:t>
            </a:r>
            <a:endParaRPr lang="en-US" altLang="zh-CN" sz="1600" i="1" dirty="0" smtClean="0">
              <a:effectLst>
                <a:outerShdw blurRad="38100" dist="38100" dir="2700000" algn="tl">
                  <a:srgbClr val="000000">
                    <a:alpha val="43137"/>
                  </a:srgbClr>
                </a:outerShdw>
              </a:effectLst>
            </a:endParaRPr>
          </a:p>
          <a:p>
            <a:r>
              <a:rPr lang="zh-CN" altLang="en-US" sz="1600" i="1" dirty="0" smtClean="0">
                <a:effectLst>
                  <a:outerShdw blurRad="38100" dist="38100" dir="2700000" algn="tl">
                    <a:srgbClr val="000000">
                      <a:alpha val="43137"/>
                    </a:srgbClr>
                  </a:outerShdw>
                </a:effectLst>
              </a:rPr>
              <a:t>简单理解为解决微服务中的雪崩效应。</a:t>
            </a:r>
            <a:endParaRPr lang="zh-CN" altLang="en-US" sz="1600" i="1" dirty="0">
              <a:effectLst>
                <a:outerShdw blurRad="38100" dist="38100" dir="2700000" algn="tl">
                  <a:srgbClr val="000000">
                    <a:alpha val="43137"/>
                  </a:srgbClr>
                </a:outerShdw>
              </a:effectLst>
            </a:endParaRPr>
          </a:p>
        </p:txBody>
      </p:sp>
      <p:sp>
        <p:nvSpPr>
          <p:cNvPr id="12" name="文本框 11"/>
          <p:cNvSpPr txBox="1"/>
          <p:nvPr/>
        </p:nvSpPr>
        <p:spPr>
          <a:xfrm>
            <a:off x="677351" y="4941185"/>
            <a:ext cx="9341019" cy="307777"/>
          </a:xfrm>
          <a:prstGeom prst="rect">
            <a:avLst/>
          </a:prstGeom>
          <a:noFill/>
        </p:spPr>
        <p:txBody>
          <a:bodyPr wrap="none" rtlCol="0">
            <a:spAutoFit/>
          </a:bodyPr>
          <a:lstStyle/>
          <a:p>
            <a:r>
              <a:rPr lang="zh-CN" altLang="en-US" sz="1400" i="1" dirty="0" smtClean="0">
                <a:solidFill>
                  <a:srgbClr val="FF0000"/>
                </a:solidFill>
              </a:rPr>
              <a:t>就是</a:t>
            </a:r>
            <a:r>
              <a:rPr lang="zh-CN" altLang="en-US" sz="1400" i="1" dirty="0">
                <a:solidFill>
                  <a:srgbClr val="FF0000"/>
                </a:solidFill>
              </a:rPr>
              <a:t>一个服务出现问题，可能导致所有的请求都不可用，从而导致整个分布式系统都不可用，这就是“雪崩效应”。</a:t>
            </a:r>
          </a:p>
        </p:txBody>
      </p:sp>
      <p:sp>
        <p:nvSpPr>
          <p:cNvPr id="7" name="文本框 6"/>
          <p:cNvSpPr txBox="1"/>
          <p:nvPr/>
        </p:nvSpPr>
        <p:spPr>
          <a:xfrm>
            <a:off x="717630" y="1179758"/>
            <a:ext cx="1569660"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什么是降级？</a:t>
            </a:r>
            <a:endParaRPr lang="zh-CN" altLang="en-US" b="1" dirty="0">
              <a:effectLst>
                <a:outerShdw blurRad="38100" dist="38100" dir="2700000" algn="tl">
                  <a:srgbClr val="000000">
                    <a:alpha val="43137"/>
                  </a:srgbClr>
                </a:outerShdw>
              </a:effectLst>
            </a:endParaRPr>
          </a:p>
        </p:txBody>
      </p:sp>
      <p:sp>
        <p:nvSpPr>
          <p:cNvPr id="13" name="文本框 12"/>
          <p:cNvSpPr txBox="1"/>
          <p:nvPr/>
        </p:nvSpPr>
        <p:spPr>
          <a:xfrm>
            <a:off x="670550" y="3504351"/>
            <a:ext cx="1579278"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什么是熔断？</a:t>
            </a:r>
            <a:endParaRPr lang="zh-CN" altLang="en-US" b="1" dirty="0">
              <a:effectLst>
                <a:outerShdw blurRad="38100" dist="38100" dir="2700000" algn="tl">
                  <a:srgbClr val="000000">
                    <a:alpha val="43137"/>
                  </a:srgbClr>
                </a:outerShdw>
              </a:effectLst>
            </a:endParaRPr>
          </a:p>
        </p:txBody>
      </p:sp>
      <p:sp>
        <p:nvSpPr>
          <p:cNvPr id="8" name="文本框 7"/>
          <p:cNvSpPr txBox="1"/>
          <p:nvPr/>
        </p:nvSpPr>
        <p:spPr>
          <a:xfrm>
            <a:off x="670550" y="4583366"/>
            <a:ext cx="877163" cy="369332"/>
          </a:xfrm>
          <a:prstGeom prst="rect">
            <a:avLst/>
          </a:prstGeom>
          <a:noFill/>
        </p:spPr>
        <p:txBody>
          <a:bodyPr wrap="none" rtlCol="0">
            <a:spAutoFit/>
          </a:bodyPr>
          <a:lstStyle/>
          <a:p>
            <a:r>
              <a:rPr lang="zh-CN" altLang="en-US" i="1" dirty="0">
                <a:solidFill>
                  <a:srgbClr val="FF0000"/>
                </a:solidFill>
              </a:rPr>
              <a:t>雪崩：</a:t>
            </a:r>
            <a:endParaRPr lang="zh-CN" altLang="en-US" dirty="0"/>
          </a:p>
        </p:txBody>
      </p:sp>
    </p:spTree>
    <p:extLst>
      <p:ext uri="{BB962C8B-B14F-4D97-AF65-F5344CB8AC3E}">
        <p14:creationId xmlns:p14="http://schemas.microsoft.com/office/powerpoint/2010/main" val="150736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strips(down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56" presetClass="entr" presetSubtype="0" fill="hold" grpId="0" nodeType="clickEffect">
                                  <p:stCondLst>
                                    <p:cond delay="0"/>
                                  </p:stCondLst>
                                  <p:iterate type="lt">
                                    <p:tmPct val="10000"/>
                                  </p:iterate>
                                  <p:childTnLst>
                                    <p:set>
                                      <p:cBhvr>
                                        <p:cTn id="32" dur="1" fill="hold">
                                          <p:stCondLst>
                                            <p:cond delay="0"/>
                                          </p:stCondLst>
                                        </p:cTn>
                                        <p:tgtEl>
                                          <p:spTgt spid="8"/>
                                        </p:tgtEl>
                                        <p:attrNameLst>
                                          <p:attrName>style.visibility</p:attrName>
                                        </p:attrNameLst>
                                      </p:cBhvr>
                                      <p:to>
                                        <p:strVal val="visible"/>
                                      </p:to>
                                    </p:set>
                                    <p:anim by="(-#ppt_w*2)" calcmode="lin" valueType="num">
                                      <p:cBhvr rctx="PPT">
                                        <p:cTn id="33" dur="375" autoRev="1" fill="hold">
                                          <p:stCondLst>
                                            <p:cond delay="0"/>
                                          </p:stCondLst>
                                        </p:cTn>
                                        <p:tgtEl>
                                          <p:spTgt spid="8"/>
                                        </p:tgtEl>
                                        <p:attrNameLst>
                                          <p:attrName>ppt_w</p:attrName>
                                        </p:attrNameLst>
                                      </p:cBhvr>
                                    </p:anim>
                                    <p:anim by="(#ppt_w*0.50)" calcmode="lin" valueType="num">
                                      <p:cBhvr>
                                        <p:cTn id="34" dur="375" decel="50000" autoRev="1" fill="hold">
                                          <p:stCondLst>
                                            <p:cond delay="0"/>
                                          </p:stCondLst>
                                        </p:cTn>
                                        <p:tgtEl>
                                          <p:spTgt spid="8"/>
                                        </p:tgtEl>
                                        <p:attrNameLst>
                                          <p:attrName>ppt_x</p:attrName>
                                        </p:attrNameLst>
                                      </p:cBhvr>
                                    </p:anim>
                                    <p:anim from="(-#ppt_h/2)" to="(#ppt_y)" calcmode="lin" valueType="num">
                                      <p:cBhvr>
                                        <p:cTn id="35" dur="750" fill="hold">
                                          <p:stCondLst>
                                            <p:cond delay="0"/>
                                          </p:stCondLst>
                                        </p:cTn>
                                        <p:tgtEl>
                                          <p:spTgt spid="8"/>
                                        </p:tgtEl>
                                        <p:attrNameLst>
                                          <p:attrName>ppt_y</p:attrName>
                                        </p:attrNameLst>
                                      </p:cBhvr>
                                    </p:anim>
                                    <p:animRot by="21600000">
                                      <p:cBhvr>
                                        <p:cTn id="36" dur="750" fill="hold">
                                          <p:stCondLst>
                                            <p:cond delay="0"/>
                                          </p:stCondLst>
                                        </p:cTn>
                                        <p:tgtEl>
                                          <p:spTgt spid="8"/>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checkerboard(across)">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 grpId="0"/>
      <p:bldP spid="5" grpId="0"/>
      <p:bldP spid="11" grpId="0"/>
      <p:bldP spid="12"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1800493"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服务治理之</a:t>
            </a:r>
            <a:r>
              <a:rPr lang="zh-CN" altLang="en-US" b="1" dirty="0" smtClean="0">
                <a:solidFill>
                  <a:schemeClr val="accent2"/>
                </a:solidFill>
                <a:effectLst>
                  <a:outerShdw blurRad="38100" dist="38100" dir="2700000" algn="tl">
                    <a:srgbClr val="000000">
                      <a:alpha val="43137"/>
                    </a:srgbClr>
                  </a:outerShdw>
                </a:effectLst>
              </a:rPr>
              <a:t>隔离</a:t>
            </a:r>
            <a:endParaRPr lang="zh-CN" altLang="en-US" b="1" dirty="0">
              <a:solidFill>
                <a:schemeClr val="accent2"/>
              </a:solidFill>
              <a:effectLst>
                <a:outerShdw blurRad="38100" dist="38100" dir="2700000" algn="tl">
                  <a:srgbClr val="000000">
                    <a:alpha val="43137"/>
                  </a:srgbClr>
                </a:outerShdw>
              </a:effectLst>
            </a:endParaRPr>
          </a:p>
        </p:txBody>
      </p:sp>
      <p:sp>
        <p:nvSpPr>
          <p:cNvPr id="6" name="文本框 5"/>
          <p:cNvSpPr txBox="1"/>
          <p:nvPr/>
        </p:nvSpPr>
        <p:spPr>
          <a:xfrm>
            <a:off x="717630" y="1216836"/>
            <a:ext cx="6135013" cy="338554"/>
          </a:xfrm>
          <a:prstGeom prst="rect">
            <a:avLst/>
          </a:prstGeom>
          <a:noFill/>
        </p:spPr>
        <p:txBody>
          <a:bodyPr wrap="none" rtlCol="0">
            <a:spAutoFit/>
          </a:bodyPr>
          <a:lstStyle/>
          <a:p>
            <a:r>
              <a:rPr lang="zh-CN" altLang="en-US" sz="1600" dirty="0"/>
              <a:t>隔离</a:t>
            </a:r>
            <a:r>
              <a:rPr lang="zh-CN" altLang="en-US" sz="1600" dirty="0" smtClean="0"/>
              <a:t>：主要也是为了解决雪崩效应，一般分为四个层次进行隔离：</a:t>
            </a:r>
            <a:endParaRPr lang="zh-CN" altLang="en-US" sz="1600" dirty="0"/>
          </a:p>
        </p:txBody>
      </p:sp>
      <p:sp>
        <p:nvSpPr>
          <p:cNvPr id="10" name="文本框 9"/>
          <p:cNvSpPr txBox="1"/>
          <p:nvPr/>
        </p:nvSpPr>
        <p:spPr>
          <a:xfrm>
            <a:off x="1106206" y="4470285"/>
            <a:ext cx="2753703" cy="461665"/>
          </a:xfrm>
          <a:prstGeom prst="rect">
            <a:avLst/>
          </a:prstGeom>
          <a:noFill/>
        </p:spPr>
        <p:txBody>
          <a:bodyPr wrap="none" rtlCol="0">
            <a:spAutoFit/>
          </a:bodyPr>
          <a:lstStyle/>
          <a:p>
            <a:r>
              <a:rPr lang="en-US" altLang="zh-CN" sz="2400" b="1" dirty="0" smtClean="0">
                <a:solidFill>
                  <a:srgbClr val="FF0000"/>
                </a:solidFill>
                <a:effectLst>
                  <a:outerShdw blurRad="38100" dist="38100" dir="2700000" algn="tl">
                    <a:srgbClr val="000000">
                      <a:alpha val="43137"/>
                    </a:srgbClr>
                  </a:outerShdw>
                </a:effectLst>
              </a:rPr>
              <a:t>Spring Cloud Hystrix</a:t>
            </a:r>
            <a:endParaRPr lang="zh-CN" altLang="en-US" sz="2400" b="1" dirty="0">
              <a:solidFill>
                <a:srgbClr val="FF0000"/>
              </a:solidFill>
              <a:effectLst>
                <a:outerShdw blurRad="38100" dist="38100" dir="2700000" algn="tl">
                  <a:srgbClr val="000000">
                    <a:alpha val="43137"/>
                  </a:srgbClr>
                </a:outerShdw>
              </a:effectLst>
            </a:endParaRPr>
          </a:p>
        </p:txBody>
      </p:sp>
      <p:sp>
        <p:nvSpPr>
          <p:cNvPr id="7" name="文本框 6"/>
          <p:cNvSpPr txBox="1"/>
          <p:nvPr/>
        </p:nvSpPr>
        <p:spPr>
          <a:xfrm>
            <a:off x="1192192" y="1805651"/>
            <a:ext cx="4976042" cy="369332"/>
          </a:xfrm>
          <a:prstGeom prst="rect">
            <a:avLst/>
          </a:prstGeom>
          <a:noFill/>
        </p:spPr>
        <p:txBody>
          <a:bodyPr wrap="none" rtlCol="0">
            <a:spAutoFit/>
          </a:bodyPr>
          <a:lstStyle/>
          <a:p>
            <a:r>
              <a:rPr lang="en-US" altLang="zh-CN" dirty="0" smtClean="0">
                <a:effectLst>
                  <a:outerShdw blurRad="38100" dist="38100" dir="2700000" algn="tl">
                    <a:srgbClr val="000000">
                      <a:alpha val="43137"/>
                    </a:srgbClr>
                  </a:outerShdw>
                </a:effectLst>
              </a:rPr>
              <a:t>1.</a:t>
            </a:r>
            <a:r>
              <a:rPr lang="zh-CN" altLang="en-US" dirty="0" smtClean="0">
                <a:effectLst>
                  <a:outerShdw blurRad="38100" dist="38100" dir="2700000" algn="tl">
                    <a:srgbClr val="000000">
                      <a:alpha val="43137"/>
                    </a:srgbClr>
                  </a:outerShdw>
                </a:effectLst>
              </a:rPr>
              <a:t>进程隔离，两种方式：线程池和信号量隔离。</a:t>
            </a:r>
            <a:endParaRPr lang="en-US" altLang="zh-CN" dirty="0" smtClean="0">
              <a:effectLst>
                <a:outerShdw blurRad="38100" dist="38100" dir="2700000" algn="tl">
                  <a:srgbClr val="000000">
                    <a:alpha val="43137"/>
                  </a:srgbClr>
                </a:outerShdw>
              </a:effectLst>
            </a:endParaRPr>
          </a:p>
        </p:txBody>
      </p:sp>
      <p:sp>
        <p:nvSpPr>
          <p:cNvPr id="13" name="文本框 12"/>
          <p:cNvSpPr txBox="1"/>
          <p:nvPr/>
        </p:nvSpPr>
        <p:spPr>
          <a:xfrm>
            <a:off x="1192192" y="2362468"/>
            <a:ext cx="5847113" cy="369332"/>
          </a:xfrm>
          <a:prstGeom prst="rect">
            <a:avLst/>
          </a:prstGeom>
          <a:noFill/>
        </p:spPr>
        <p:txBody>
          <a:bodyPr wrap="none" rtlCol="0">
            <a:spAutoFit/>
          </a:bodyPr>
          <a:lstStyle/>
          <a:p>
            <a:r>
              <a:rPr lang="en-US" altLang="zh-CN" dirty="0" smtClean="0">
                <a:effectLst>
                  <a:outerShdw blurRad="38100" dist="38100" dir="2700000" algn="tl">
                    <a:srgbClr val="000000">
                      <a:alpha val="43137"/>
                    </a:srgbClr>
                  </a:outerShdw>
                </a:effectLst>
              </a:rPr>
              <a:t>2.VM</a:t>
            </a:r>
            <a:r>
              <a:rPr lang="zh-CN" altLang="en-US" dirty="0" smtClean="0">
                <a:effectLst>
                  <a:outerShdw blurRad="38100" dist="38100" dir="2700000" algn="tl">
                    <a:srgbClr val="000000">
                      <a:alpha val="43137"/>
                    </a:srgbClr>
                  </a:outerShdw>
                </a:effectLst>
              </a:rPr>
              <a:t>隔离，基础设施虚拟化，应用部署到不同的</a:t>
            </a:r>
            <a:r>
              <a:rPr lang="en-US" altLang="zh-CN" dirty="0" smtClean="0">
                <a:effectLst>
                  <a:outerShdw blurRad="38100" dist="38100" dir="2700000" algn="tl">
                    <a:srgbClr val="000000">
                      <a:alpha val="43137"/>
                    </a:srgbClr>
                  </a:outerShdw>
                </a:effectLst>
              </a:rPr>
              <a:t>VM</a:t>
            </a:r>
            <a:r>
              <a:rPr lang="zh-CN" altLang="en-US" dirty="0" smtClean="0">
                <a:effectLst>
                  <a:outerShdw blurRad="38100" dist="38100" dir="2700000" algn="tl">
                    <a:srgbClr val="000000">
                      <a:alpha val="43137"/>
                    </a:srgbClr>
                  </a:outerShdw>
                </a:effectLst>
              </a:rPr>
              <a:t>种。</a:t>
            </a:r>
            <a:endParaRPr lang="en-US" altLang="zh-CN" dirty="0" smtClean="0">
              <a:effectLst>
                <a:outerShdw blurRad="38100" dist="38100" dir="2700000" algn="tl">
                  <a:srgbClr val="000000">
                    <a:alpha val="43137"/>
                  </a:srgbClr>
                </a:outerShdw>
              </a:effectLst>
            </a:endParaRPr>
          </a:p>
        </p:txBody>
      </p:sp>
      <p:sp>
        <p:nvSpPr>
          <p:cNvPr id="14" name="文本框 13"/>
          <p:cNvSpPr txBox="1"/>
          <p:nvPr/>
        </p:nvSpPr>
        <p:spPr>
          <a:xfrm>
            <a:off x="1192191" y="2943588"/>
            <a:ext cx="3821880" cy="369332"/>
          </a:xfrm>
          <a:prstGeom prst="rect">
            <a:avLst/>
          </a:prstGeom>
          <a:noFill/>
        </p:spPr>
        <p:txBody>
          <a:bodyPr wrap="none" rtlCol="0">
            <a:spAutoFit/>
          </a:bodyPr>
          <a:lstStyle/>
          <a:p>
            <a:r>
              <a:rPr lang="en-US" altLang="zh-CN" dirty="0">
                <a:effectLst>
                  <a:outerShdw blurRad="38100" dist="38100" dir="2700000" algn="tl">
                    <a:srgbClr val="000000">
                      <a:alpha val="43137"/>
                    </a:srgbClr>
                  </a:outerShdw>
                </a:effectLst>
              </a:rPr>
              <a:t>3</a:t>
            </a:r>
            <a:r>
              <a:rPr lang="en-US" altLang="zh-CN" dirty="0" smtClean="0">
                <a:effectLst>
                  <a:outerShdw blurRad="38100" dist="38100" dir="2700000" algn="tl">
                    <a:srgbClr val="000000">
                      <a:alpha val="43137"/>
                    </a:srgbClr>
                  </a:outerShdw>
                </a:effectLst>
              </a:rPr>
              <a:t>.</a:t>
            </a:r>
            <a:r>
              <a:rPr lang="zh-CN" altLang="en-US" dirty="0" smtClean="0">
                <a:effectLst>
                  <a:outerShdw blurRad="38100" dist="38100" dir="2700000" algn="tl">
                    <a:srgbClr val="000000">
                      <a:alpha val="43137"/>
                    </a:srgbClr>
                  </a:outerShdw>
                </a:effectLst>
              </a:rPr>
              <a:t>物理隔离，部署到不同的服务器。</a:t>
            </a:r>
            <a:endParaRPr lang="en-US" altLang="zh-CN" dirty="0" smtClean="0">
              <a:effectLst>
                <a:outerShdw blurRad="38100" dist="38100" dir="2700000" algn="tl">
                  <a:srgbClr val="000000">
                    <a:alpha val="43137"/>
                  </a:srgbClr>
                </a:outerShdw>
              </a:effectLst>
            </a:endParaRPr>
          </a:p>
        </p:txBody>
      </p:sp>
      <p:sp>
        <p:nvSpPr>
          <p:cNvPr id="8" name="文本框 7"/>
          <p:cNvSpPr txBox="1"/>
          <p:nvPr/>
        </p:nvSpPr>
        <p:spPr>
          <a:xfrm>
            <a:off x="1192191" y="3534806"/>
            <a:ext cx="2667718" cy="369332"/>
          </a:xfrm>
          <a:prstGeom prst="rect">
            <a:avLst/>
          </a:prstGeom>
          <a:noFill/>
        </p:spPr>
        <p:txBody>
          <a:bodyPr wrap="none" rtlCol="0">
            <a:spAutoFit/>
          </a:bodyPr>
          <a:lstStyle/>
          <a:p>
            <a:r>
              <a:rPr lang="en-US" altLang="zh-CN" dirty="0" smtClean="0">
                <a:effectLst>
                  <a:outerShdw blurRad="38100" dist="38100" dir="2700000" algn="tl">
                    <a:srgbClr val="000000">
                      <a:alpha val="43137"/>
                    </a:srgbClr>
                  </a:outerShdw>
                </a:effectLst>
              </a:rPr>
              <a:t>4.</a:t>
            </a:r>
            <a:r>
              <a:rPr lang="zh-CN" altLang="en-US" dirty="0" smtClean="0">
                <a:effectLst>
                  <a:outerShdw blurRad="38100" dist="38100" dir="2700000" algn="tl">
                    <a:srgbClr val="000000">
                      <a:alpha val="43137"/>
                    </a:srgbClr>
                  </a:outerShdw>
                </a:effectLst>
              </a:rPr>
              <a:t>机房隔离，多机房部署</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12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36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1800493"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服务治理之</a:t>
            </a:r>
            <a:r>
              <a:rPr lang="zh-CN" altLang="en-US" b="1" dirty="0" smtClean="0">
                <a:solidFill>
                  <a:schemeClr val="accent2"/>
                </a:solidFill>
                <a:effectLst>
                  <a:outerShdw blurRad="38100" dist="38100" dir="2700000" algn="tl">
                    <a:srgbClr val="000000">
                      <a:alpha val="43137"/>
                    </a:srgbClr>
                  </a:outerShdw>
                </a:effectLst>
              </a:rPr>
              <a:t>监控</a:t>
            </a:r>
            <a:endParaRPr lang="zh-CN" altLang="en-US" b="1" dirty="0">
              <a:solidFill>
                <a:schemeClr val="accent2"/>
              </a:solidFill>
              <a:effectLst>
                <a:outerShdw blurRad="38100" dist="38100" dir="2700000" algn="tl">
                  <a:srgbClr val="000000">
                    <a:alpha val="43137"/>
                  </a:srgbClr>
                </a:outerShdw>
              </a:effectLst>
            </a:endParaRPr>
          </a:p>
        </p:txBody>
      </p:sp>
      <p:grpSp>
        <p:nvGrpSpPr>
          <p:cNvPr id="27" name="组合 26"/>
          <p:cNvGrpSpPr/>
          <p:nvPr/>
        </p:nvGrpSpPr>
        <p:grpSpPr>
          <a:xfrm>
            <a:off x="2404640" y="1341738"/>
            <a:ext cx="3148314" cy="2245489"/>
            <a:chOff x="300942" y="1342663"/>
            <a:chExt cx="3148314" cy="2245489"/>
          </a:xfrm>
        </p:grpSpPr>
        <p:sp>
          <p:nvSpPr>
            <p:cNvPr id="26" name="圆角矩形 25"/>
            <p:cNvSpPr/>
            <p:nvPr/>
          </p:nvSpPr>
          <p:spPr>
            <a:xfrm>
              <a:off x="300942" y="1342663"/>
              <a:ext cx="3148314" cy="2245489"/>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3" name="组合 22"/>
            <p:cNvGrpSpPr/>
            <p:nvPr/>
          </p:nvGrpSpPr>
          <p:grpSpPr>
            <a:xfrm>
              <a:off x="486136" y="1504709"/>
              <a:ext cx="2733474" cy="1809646"/>
              <a:chOff x="486136" y="1504709"/>
              <a:chExt cx="2733474" cy="1809646"/>
            </a:xfrm>
            <a:noFill/>
          </p:grpSpPr>
          <p:sp>
            <p:nvSpPr>
              <p:cNvPr id="2" name="文本框 1"/>
              <p:cNvSpPr txBox="1"/>
              <p:nvPr/>
            </p:nvSpPr>
            <p:spPr>
              <a:xfrm>
                <a:off x="486136" y="1504709"/>
                <a:ext cx="1338828" cy="369332"/>
              </a:xfrm>
              <a:prstGeom prst="rect">
                <a:avLst/>
              </a:prstGeom>
              <a:grpFill/>
              <a:ln>
                <a:noFill/>
              </a:ln>
            </p:spPr>
            <p:txBody>
              <a:bodyPr wrap="none" rtlCol="0">
                <a:spAutoFit/>
              </a:bodyPr>
              <a:lstStyle/>
              <a:p>
                <a:r>
                  <a:rPr lang="zh-CN" altLang="en-US" dirty="0" smtClean="0">
                    <a:effectLst>
                      <a:outerShdw blurRad="38100" dist="38100" dir="2700000" algn="tl">
                        <a:srgbClr val="000000">
                          <a:alpha val="43137"/>
                        </a:srgbClr>
                      </a:outerShdw>
                    </a:effectLst>
                  </a:rPr>
                  <a:t>监控对象：</a:t>
                </a:r>
                <a:endParaRPr lang="zh-CN" altLang="en-US" dirty="0">
                  <a:effectLst>
                    <a:outerShdw blurRad="38100" dist="38100" dir="2700000" algn="tl">
                      <a:srgbClr val="000000">
                        <a:alpha val="43137"/>
                      </a:srgbClr>
                    </a:outerShdw>
                  </a:effectLst>
                </a:endParaRPr>
              </a:p>
            </p:txBody>
          </p:sp>
          <p:sp>
            <p:nvSpPr>
              <p:cNvPr id="3" name="文本框 2"/>
              <p:cNvSpPr txBox="1"/>
              <p:nvPr/>
            </p:nvSpPr>
            <p:spPr>
              <a:xfrm>
                <a:off x="659757" y="1874041"/>
                <a:ext cx="1872629" cy="338554"/>
              </a:xfrm>
              <a:prstGeom prst="rect">
                <a:avLst/>
              </a:prstGeom>
              <a:grpFill/>
              <a:ln>
                <a:noFill/>
              </a:ln>
            </p:spPr>
            <p:txBody>
              <a:bodyPr wrap="none" rtlCol="0">
                <a:spAutoFit/>
              </a:bodyPr>
              <a:lstStyle/>
              <a:p>
                <a:r>
                  <a:rPr lang="zh-CN" altLang="en-US" sz="1600" dirty="0" smtClean="0">
                    <a:effectLst>
                      <a:outerShdw blurRad="38100" dist="38100" dir="2700000" algn="tl">
                        <a:srgbClr val="000000">
                          <a:alpha val="43137"/>
                        </a:srgbClr>
                      </a:outerShdw>
                    </a:effectLst>
                  </a:rPr>
                  <a:t>用户端监控：</a:t>
                </a:r>
                <a:r>
                  <a:rPr lang="en-US" altLang="zh-CN" sz="1600" dirty="0" err="1" smtClean="0">
                    <a:effectLst>
                      <a:outerShdw blurRad="38100" dist="38100" dir="2700000" algn="tl">
                        <a:srgbClr val="000000">
                          <a:alpha val="43137"/>
                        </a:srgbClr>
                      </a:outerShdw>
                    </a:effectLst>
                  </a:rPr>
                  <a:t>api</a:t>
                </a:r>
                <a:r>
                  <a:rPr lang="zh-CN" altLang="en-US" sz="1600" dirty="0" smtClean="0">
                    <a:effectLst>
                      <a:outerShdw blurRad="38100" dist="38100" dir="2700000" algn="tl">
                        <a:srgbClr val="000000">
                          <a:alpha val="43137"/>
                        </a:srgbClr>
                      </a:outerShdw>
                    </a:effectLst>
                  </a:rPr>
                  <a:t>层</a:t>
                </a:r>
                <a:endParaRPr lang="zh-CN" altLang="en-US" sz="1600" dirty="0">
                  <a:effectLst>
                    <a:outerShdw blurRad="38100" dist="38100" dir="2700000" algn="tl">
                      <a:srgbClr val="000000">
                        <a:alpha val="43137"/>
                      </a:srgbClr>
                    </a:outerShdw>
                  </a:effectLst>
                </a:endParaRPr>
              </a:p>
            </p:txBody>
          </p:sp>
          <p:sp>
            <p:nvSpPr>
              <p:cNvPr id="11" name="文本框 10"/>
              <p:cNvSpPr txBox="1"/>
              <p:nvPr/>
            </p:nvSpPr>
            <p:spPr>
              <a:xfrm>
                <a:off x="659757" y="2231165"/>
                <a:ext cx="1681871" cy="338554"/>
              </a:xfrm>
              <a:prstGeom prst="rect">
                <a:avLst/>
              </a:prstGeom>
              <a:grpFill/>
              <a:ln>
                <a:noFill/>
              </a:ln>
            </p:spPr>
            <p:txBody>
              <a:bodyPr wrap="none" rtlCol="0">
                <a:spAutoFit/>
              </a:bodyPr>
              <a:lstStyle/>
              <a:p>
                <a:r>
                  <a:rPr lang="zh-CN" altLang="en-US" sz="1600" dirty="0">
                    <a:effectLst>
                      <a:outerShdw blurRad="38100" dist="38100" dir="2700000" algn="tl">
                        <a:srgbClr val="000000">
                          <a:alpha val="43137"/>
                        </a:srgbClr>
                      </a:outerShdw>
                    </a:effectLst>
                  </a:rPr>
                  <a:t>接口</a:t>
                </a:r>
                <a:r>
                  <a:rPr lang="zh-CN" altLang="en-US" sz="1600" dirty="0" smtClean="0">
                    <a:effectLst>
                      <a:outerShdw blurRad="38100" dist="38100" dir="2700000" algn="tl">
                        <a:srgbClr val="000000">
                          <a:alpha val="43137"/>
                        </a:srgbClr>
                      </a:outerShdw>
                    </a:effectLst>
                  </a:rPr>
                  <a:t>监控：</a:t>
                </a:r>
                <a:r>
                  <a:rPr lang="en-US" altLang="zh-CN" sz="1600" dirty="0" err="1" smtClean="0">
                    <a:effectLst>
                      <a:outerShdw blurRad="38100" dist="38100" dir="2700000" algn="tl">
                        <a:srgbClr val="000000">
                          <a:alpha val="43137"/>
                        </a:srgbClr>
                      </a:outerShdw>
                    </a:effectLst>
                  </a:rPr>
                  <a:t>rpc</a:t>
                </a:r>
                <a:r>
                  <a:rPr lang="zh-CN" altLang="en-US" sz="1600" dirty="0" smtClean="0">
                    <a:effectLst>
                      <a:outerShdw blurRad="38100" dist="38100" dir="2700000" algn="tl">
                        <a:srgbClr val="000000">
                          <a:alpha val="43137"/>
                        </a:srgbClr>
                      </a:outerShdw>
                    </a:effectLst>
                  </a:rPr>
                  <a:t>层</a:t>
                </a:r>
                <a:endParaRPr lang="zh-CN" altLang="en-US" sz="1600" dirty="0">
                  <a:effectLst>
                    <a:outerShdw blurRad="38100" dist="38100" dir="2700000" algn="tl">
                      <a:srgbClr val="000000">
                        <a:alpha val="43137"/>
                      </a:srgbClr>
                    </a:outerShdw>
                  </a:effectLst>
                </a:endParaRPr>
              </a:p>
            </p:txBody>
          </p:sp>
          <p:sp>
            <p:nvSpPr>
              <p:cNvPr id="12" name="文本框 11"/>
              <p:cNvSpPr txBox="1"/>
              <p:nvPr/>
            </p:nvSpPr>
            <p:spPr>
              <a:xfrm>
                <a:off x="657177" y="2588289"/>
                <a:ext cx="2562433" cy="338554"/>
              </a:xfrm>
              <a:prstGeom prst="rect">
                <a:avLst/>
              </a:prstGeom>
              <a:grpFill/>
              <a:ln>
                <a:noFill/>
              </a:ln>
            </p:spPr>
            <p:txBody>
              <a:bodyPr wrap="none" rtlCol="0">
                <a:spAutoFit/>
              </a:bodyPr>
              <a:lstStyle/>
              <a:p>
                <a:r>
                  <a:rPr lang="zh-CN" altLang="en-US" sz="1600" dirty="0">
                    <a:effectLst>
                      <a:outerShdw blurRad="38100" dist="38100" dir="2700000" algn="tl">
                        <a:srgbClr val="000000">
                          <a:alpha val="43137"/>
                        </a:srgbClr>
                      </a:outerShdw>
                    </a:effectLst>
                  </a:rPr>
                  <a:t>资源</a:t>
                </a:r>
                <a:r>
                  <a:rPr lang="zh-CN" altLang="en-US" sz="1600" dirty="0" smtClean="0">
                    <a:effectLst>
                      <a:outerShdw blurRad="38100" dist="38100" dir="2700000" algn="tl">
                        <a:srgbClr val="000000">
                          <a:alpha val="43137"/>
                        </a:srgbClr>
                      </a:outerShdw>
                    </a:effectLst>
                  </a:rPr>
                  <a:t>监控：依赖资源</a:t>
                </a:r>
                <a:r>
                  <a:rPr lang="en-US" altLang="zh-CN" sz="1600" dirty="0" smtClean="0">
                    <a:effectLst>
                      <a:outerShdw blurRad="38100" dist="38100" dir="2700000" algn="tl">
                        <a:srgbClr val="000000">
                          <a:alpha val="43137"/>
                        </a:srgbClr>
                      </a:outerShdw>
                    </a:effectLst>
                  </a:rPr>
                  <a:t>(</a:t>
                </a:r>
                <a:r>
                  <a:rPr lang="en-US" altLang="zh-CN" sz="1600" dirty="0" err="1" smtClean="0">
                    <a:effectLst>
                      <a:outerShdw blurRad="38100" dist="38100" dir="2700000" algn="tl">
                        <a:srgbClr val="000000">
                          <a:alpha val="43137"/>
                        </a:srgbClr>
                      </a:outerShdw>
                    </a:effectLst>
                  </a:rPr>
                  <a:t>redis</a:t>
                </a:r>
                <a:r>
                  <a:rPr lang="en-US" altLang="zh-CN" sz="1600" dirty="0" smtClean="0">
                    <a:effectLst>
                      <a:outerShdw blurRad="38100" dist="38100" dir="2700000" algn="tl">
                        <a:srgbClr val="000000">
                          <a:alpha val="43137"/>
                        </a:srgbClr>
                      </a:outerShdw>
                    </a:effectLst>
                  </a:rPr>
                  <a:t>)</a:t>
                </a:r>
                <a:endParaRPr lang="zh-CN" altLang="en-US" sz="1600" dirty="0">
                  <a:effectLst>
                    <a:outerShdw blurRad="38100" dist="38100" dir="2700000" algn="tl">
                      <a:srgbClr val="000000">
                        <a:alpha val="43137"/>
                      </a:srgbClr>
                    </a:outerShdw>
                  </a:effectLst>
                </a:endParaRPr>
              </a:p>
            </p:txBody>
          </p:sp>
          <p:sp>
            <p:nvSpPr>
              <p:cNvPr id="15" name="文本框 14"/>
              <p:cNvSpPr txBox="1"/>
              <p:nvPr/>
            </p:nvSpPr>
            <p:spPr>
              <a:xfrm>
                <a:off x="645344" y="2975801"/>
                <a:ext cx="2311851" cy="338554"/>
              </a:xfrm>
              <a:prstGeom prst="rect">
                <a:avLst/>
              </a:prstGeom>
              <a:grpFill/>
              <a:ln>
                <a:noFill/>
              </a:ln>
            </p:spPr>
            <p:txBody>
              <a:bodyPr wrap="none" rtlCol="0">
                <a:spAutoFit/>
              </a:bodyPr>
              <a:lstStyle/>
              <a:p>
                <a:r>
                  <a:rPr lang="zh-CN" altLang="en-US" sz="1600" dirty="0">
                    <a:effectLst>
                      <a:outerShdw blurRad="38100" dist="38100" dir="2700000" algn="tl">
                        <a:srgbClr val="000000">
                          <a:alpha val="43137"/>
                        </a:srgbClr>
                      </a:outerShdw>
                    </a:effectLst>
                  </a:rPr>
                  <a:t>基础</a:t>
                </a:r>
                <a:r>
                  <a:rPr lang="zh-CN" altLang="en-US" sz="1600" dirty="0" smtClean="0">
                    <a:effectLst>
                      <a:outerShdw blurRad="38100" dist="38100" dir="2700000" algn="tl">
                        <a:srgbClr val="000000">
                          <a:alpha val="43137"/>
                        </a:srgbClr>
                      </a:outerShdw>
                    </a:effectLst>
                  </a:rPr>
                  <a:t>监控：</a:t>
                </a:r>
                <a:r>
                  <a:rPr lang="en-US" altLang="zh-CN" sz="1600" dirty="0" smtClean="0">
                    <a:effectLst>
                      <a:outerShdw blurRad="38100" dist="38100" dir="2700000" algn="tl">
                        <a:srgbClr val="000000">
                          <a:alpha val="43137"/>
                        </a:srgbClr>
                      </a:outerShdw>
                    </a:effectLst>
                  </a:rPr>
                  <a:t>CPU/</a:t>
                </a:r>
                <a:r>
                  <a:rPr lang="zh-CN" altLang="en-US" sz="1600" dirty="0" smtClean="0">
                    <a:effectLst>
                      <a:outerShdw blurRad="38100" dist="38100" dir="2700000" algn="tl">
                        <a:srgbClr val="000000">
                          <a:alpha val="43137"/>
                        </a:srgbClr>
                      </a:outerShdw>
                    </a:effectLst>
                  </a:rPr>
                  <a:t>内存</a:t>
                </a:r>
                <a:r>
                  <a:rPr lang="en-US" altLang="zh-CN" sz="1600" dirty="0" smtClean="0">
                    <a:effectLst>
                      <a:outerShdw blurRad="38100" dist="38100" dir="2700000" algn="tl">
                        <a:srgbClr val="000000">
                          <a:alpha val="43137"/>
                        </a:srgbClr>
                      </a:outerShdw>
                    </a:effectLst>
                  </a:rPr>
                  <a:t>/IO</a:t>
                </a:r>
                <a:endParaRPr lang="zh-CN" altLang="en-US" sz="1600" dirty="0">
                  <a:effectLst>
                    <a:outerShdw blurRad="38100" dist="38100" dir="2700000" algn="tl">
                      <a:srgbClr val="000000">
                        <a:alpha val="43137"/>
                      </a:srgbClr>
                    </a:outerShdw>
                  </a:effectLst>
                </a:endParaRPr>
              </a:p>
            </p:txBody>
          </p:sp>
        </p:grpSp>
      </p:grpSp>
      <p:grpSp>
        <p:nvGrpSpPr>
          <p:cNvPr id="31" name="组合 30"/>
          <p:cNvGrpSpPr/>
          <p:nvPr/>
        </p:nvGrpSpPr>
        <p:grpSpPr>
          <a:xfrm>
            <a:off x="5606856" y="1341735"/>
            <a:ext cx="3450905" cy="2245489"/>
            <a:chOff x="5197033" y="1318105"/>
            <a:chExt cx="3450905" cy="2245489"/>
          </a:xfrm>
        </p:grpSpPr>
        <p:sp>
          <p:nvSpPr>
            <p:cNvPr id="28" name="圆角矩形 27"/>
            <p:cNvSpPr/>
            <p:nvPr/>
          </p:nvSpPr>
          <p:spPr>
            <a:xfrm>
              <a:off x="5197033" y="1318105"/>
              <a:ext cx="3450905" cy="22454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5347504" y="1504709"/>
              <a:ext cx="2968740" cy="1602465"/>
              <a:chOff x="5347504" y="1504709"/>
              <a:chExt cx="2968740" cy="1602465"/>
            </a:xfrm>
          </p:grpSpPr>
          <p:sp>
            <p:nvSpPr>
              <p:cNvPr id="5" name="文本框 4"/>
              <p:cNvSpPr txBox="1"/>
              <p:nvPr/>
            </p:nvSpPr>
            <p:spPr>
              <a:xfrm>
                <a:off x="5347504" y="1504709"/>
                <a:ext cx="1338828" cy="369332"/>
              </a:xfrm>
              <a:prstGeom prst="rect">
                <a:avLst/>
              </a:prstGeom>
              <a:noFill/>
            </p:spPr>
            <p:txBody>
              <a:bodyPr wrap="none" rtlCol="0">
                <a:spAutoFit/>
              </a:bodyPr>
              <a:lstStyle/>
              <a:p>
                <a:r>
                  <a:rPr lang="zh-CN" altLang="en-US" dirty="0" smtClean="0">
                    <a:effectLst>
                      <a:outerShdw blurRad="38100" dist="38100" dir="2700000" algn="tl">
                        <a:srgbClr val="000000">
                          <a:alpha val="43137"/>
                        </a:srgbClr>
                      </a:outerShdw>
                    </a:effectLst>
                  </a:rPr>
                  <a:t>监控指标：</a:t>
                </a:r>
                <a:endParaRPr lang="zh-CN" altLang="en-US" dirty="0">
                  <a:effectLst>
                    <a:outerShdw blurRad="38100" dist="38100" dir="2700000" algn="tl">
                      <a:srgbClr val="000000">
                        <a:alpha val="43137"/>
                      </a:srgbClr>
                    </a:outerShdw>
                  </a:effectLst>
                </a:endParaRPr>
              </a:p>
            </p:txBody>
          </p:sp>
          <p:sp>
            <p:nvSpPr>
              <p:cNvPr id="9" name="文本框 8"/>
              <p:cNvSpPr txBox="1"/>
              <p:nvPr/>
            </p:nvSpPr>
            <p:spPr>
              <a:xfrm>
                <a:off x="5474825" y="1952315"/>
                <a:ext cx="2841419" cy="338554"/>
              </a:xfrm>
              <a:prstGeom prst="rect">
                <a:avLst/>
              </a:prstGeom>
              <a:noFill/>
            </p:spPr>
            <p:txBody>
              <a:bodyPr wrap="none" rtlCol="0">
                <a:spAutoFit/>
              </a:bodyPr>
              <a:lstStyle/>
              <a:p>
                <a:r>
                  <a:rPr lang="zh-CN" altLang="en-US" sz="1600" dirty="0" smtClean="0">
                    <a:effectLst>
                      <a:outerShdw blurRad="38100" dist="38100" dir="2700000" algn="tl">
                        <a:srgbClr val="000000">
                          <a:alpha val="43137"/>
                        </a:srgbClr>
                      </a:outerShdw>
                    </a:effectLst>
                  </a:rPr>
                  <a:t>请求量：</a:t>
                </a:r>
                <a:r>
                  <a:rPr lang="en-US" altLang="zh-CN" sz="1600" dirty="0" smtClean="0">
                    <a:effectLst>
                      <a:outerShdw blurRad="38100" dist="38100" dir="2700000" algn="tl">
                        <a:srgbClr val="000000">
                          <a:alpha val="43137"/>
                        </a:srgbClr>
                      </a:outerShdw>
                    </a:effectLst>
                  </a:rPr>
                  <a:t>QPS(</a:t>
                </a:r>
                <a:r>
                  <a:rPr lang="zh-CN" altLang="en-US" sz="1600" dirty="0" smtClean="0">
                    <a:effectLst>
                      <a:outerShdw blurRad="38100" dist="38100" dir="2700000" algn="tl">
                        <a:srgbClr val="000000">
                          <a:alpha val="43137"/>
                        </a:srgbClr>
                      </a:outerShdw>
                    </a:effectLst>
                  </a:rPr>
                  <a:t>实时</a:t>
                </a:r>
                <a:r>
                  <a:rPr lang="en-US" altLang="zh-CN" sz="1600" dirty="0" smtClean="0">
                    <a:effectLst>
                      <a:outerShdw blurRad="38100" dist="38100" dir="2700000" algn="tl">
                        <a:srgbClr val="000000">
                          <a:alpha val="43137"/>
                        </a:srgbClr>
                      </a:outerShdw>
                    </a:effectLst>
                  </a:rPr>
                  <a:t>)</a:t>
                </a:r>
                <a:r>
                  <a:rPr lang="zh-CN" altLang="en-US" sz="1600" dirty="0" smtClean="0">
                    <a:effectLst>
                      <a:outerShdw blurRad="38100" dist="38100" dir="2700000" algn="tl">
                        <a:srgbClr val="000000">
                          <a:alpha val="43137"/>
                        </a:srgbClr>
                      </a:outerShdw>
                    </a:effectLst>
                  </a:rPr>
                  <a:t>和</a:t>
                </a:r>
                <a:r>
                  <a:rPr lang="en-US" altLang="zh-CN" sz="1600" dirty="0" smtClean="0">
                    <a:effectLst>
                      <a:outerShdw blurRad="38100" dist="38100" dir="2700000" algn="tl">
                        <a:srgbClr val="000000">
                          <a:alpha val="43137"/>
                        </a:srgbClr>
                      </a:outerShdw>
                    </a:effectLst>
                  </a:rPr>
                  <a:t>PV(</a:t>
                </a:r>
                <a:r>
                  <a:rPr lang="zh-CN" altLang="en-US" sz="1600" dirty="0" smtClean="0">
                    <a:effectLst>
                      <a:outerShdw blurRad="38100" dist="38100" dir="2700000" algn="tl">
                        <a:srgbClr val="000000">
                          <a:alpha val="43137"/>
                        </a:srgbClr>
                      </a:outerShdw>
                    </a:effectLst>
                  </a:rPr>
                  <a:t>统计</a:t>
                </a:r>
                <a:r>
                  <a:rPr lang="en-US" altLang="zh-CN" sz="1600" dirty="0" smtClean="0">
                    <a:effectLst>
                      <a:outerShdw blurRad="38100" dist="38100" dir="2700000" algn="tl">
                        <a:srgbClr val="000000">
                          <a:alpha val="43137"/>
                        </a:srgbClr>
                      </a:outerShdw>
                    </a:effectLst>
                  </a:rPr>
                  <a:t>)</a:t>
                </a:r>
                <a:endParaRPr lang="zh-CN" altLang="en-US" sz="1600" dirty="0">
                  <a:effectLst>
                    <a:outerShdw blurRad="38100" dist="38100" dir="2700000" algn="tl">
                      <a:srgbClr val="000000">
                        <a:alpha val="43137"/>
                      </a:srgbClr>
                    </a:outerShdw>
                  </a:effectLst>
                </a:endParaRPr>
              </a:p>
            </p:txBody>
          </p:sp>
          <p:sp>
            <p:nvSpPr>
              <p:cNvPr id="16" name="文本框 15"/>
              <p:cNvSpPr txBox="1"/>
              <p:nvPr/>
            </p:nvSpPr>
            <p:spPr>
              <a:xfrm>
                <a:off x="5474825" y="2372332"/>
                <a:ext cx="2646878" cy="338554"/>
              </a:xfrm>
              <a:prstGeom prst="rect">
                <a:avLst/>
              </a:prstGeom>
              <a:noFill/>
            </p:spPr>
            <p:txBody>
              <a:bodyPr wrap="none" rtlCol="0">
                <a:spAutoFit/>
              </a:bodyPr>
              <a:lstStyle/>
              <a:p>
                <a:r>
                  <a:rPr lang="zh-CN" altLang="en-US" sz="1600" dirty="0" smtClean="0">
                    <a:effectLst>
                      <a:outerShdw blurRad="38100" dist="38100" dir="2700000" algn="tl">
                        <a:srgbClr val="000000">
                          <a:alpha val="43137"/>
                        </a:srgbClr>
                      </a:outerShdw>
                    </a:effectLst>
                  </a:rPr>
                  <a:t>响应时间：一般取间平均值</a:t>
                </a:r>
                <a:endParaRPr lang="zh-CN" altLang="en-US" sz="1600" dirty="0">
                  <a:effectLst>
                    <a:outerShdw blurRad="38100" dist="38100" dir="2700000" algn="tl">
                      <a:srgbClr val="000000">
                        <a:alpha val="43137"/>
                      </a:srgbClr>
                    </a:outerShdw>
                  </a:effectLst>
                </a:endParaRPr>
              </a:p>
            </p:txBody>
          </p:sp>
          <p:sp>
            <p:nvSpPr>
              <p:cNvPr id="17" name="文本框 16"/>
              <p:cNvSpPr txBox="1"/>
              <p:nvPr/>
            </p:nvSpPr>
            <p:spPr>
              <a:xfrm>
                <a:off x="5474825" y="2768620"/>
                <a:ext cx="2725426" cy="338554"/>
              </a:xfrm>
              <a:prstGeom prst="rect">
                <a:avLst/>
              </a:prstGeom>
              <a:noFill/>
            </p:spPr>
            <p:txBody>
              <a:bodyPr wrap="none" rtlCol="0">
                <a:spAutoFit/>
              </a:bodyPr>
              <a:lstStyle/>
              <a:p>
                <a:r>
                  <a:rPr lang="zh-CN" altLang="en-US" sz="1600" dirty="0" smtClean="0">
                    <a:effectLst>
                      <a:outerShdw blurRad="38100" dist="38100" dir="2700000" algn="tl">
                        <a:srgbClr val="000000">
                          <a:alpha val="43137"/>
                        </a:srgbClr>
                      </a:outerShdw>
                    </a:effectLst>
                  </a:rPr>
                  <a:t>错误率：错误率</a:t>
                </a:r>
                <a:r>
                  <a:rPr lang="en-US" altLang="zh-CN" sz="1600" dirty="0" smtClean="0">
                    <a:effectLst>
                      <a:outerShdw blurRad="38100" dist="38100" dir="2700000" algn="tl">
                        <a:srgbClr val="000000">
                          <a:alpha val="43137"/>
                        </a:srgbClr>
                      </a:outerShdw>
                    </a:effectLst>
                  </a:rPr>
                  <a:t>/</a:t>
                </a:r>
                <a:r>
                  <a:rPr lang="zh-CN" altLang="en-US" sz="1600" dirty="0" smtClean="0">
                    <a:effectLst>
                      <a:outerShdw blurRad="38100" dist="38100" dir="2700000" algn="tl">
                        <a:srgbClr val="000000">
                          <a:alpha val="43137"/>
                        </a:srgbClr>
                      </a:outerShdw>
                    </a:effectLst>
                  </a:rPr>
                  <a:t>总调用次数</a:t>
                </a:r>
                <a:endParaRPr lang="zh-CN" altLang="en-US" sz="1600" dirty="0">
                  <a:effectLst>
                    <a:outerShdw blurRad="38100" dist="38100" dir="2700000" algn="tl">
                      <a:srgbClr val="000000">
                        <a:alpha val="43137"/>
                      </a:srgbClr>
                    </a:outerShdw>
                  </a:effectLst>
                </a:endParaRPr>
              </a:p>
            </p:txBody>
          </p:sp>
        </p:grpSp>
      </p:grpSp>
      <p:grpSp>
        <p:nvGrpSpPr>
          <p:cNvPr id="30" name="组合 29"/>
          <p:cNvGrpSpPr/>
          <p:nvPr/>
        </p:nvGrpSpPr>
        <p:grpSpPr>
          <a:xfrm>
            <a:off x="1707617" y="3670554"/>
            <a:ext cx="4004490" cy="2326952"/>
            <a:chOff x="1098515" y="3941812"/>
            <a:chExt cx="4004490" cy="2326952"/>
          </a:xfr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grpSpPr>
        <p:sp>
          <p:nvSpPr>
            <p:cNvPr id="29" name="圆角矩形 28"/>
            <p:cNvSpPr/>
            <p:nvPr/>
          </p:nvSpPr>
          <p:spPr>
            <a:xfrm>
              <a:off x="1098515" y="3941812"/>
              <a:ext cx="3899239" cy="232695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ffectLst>
                  <a:outerShdw blurRad="38100" dist="38100" dir="2700000" algn="tl">
                    <a:srgbClr val="000000">
                      <a:alpha val="43137"/>
                    </a:srgbClr>
                  </a:outerShdw>
                </a:effectLst>
              </a:endParaRPr>
            </a:p>
          </p:txBody>
        </p:sp>
        <p:grpSp>
          <p:nvGrpSpPr>
            <p:cNvPr id="25" name="组合 24"/>
            <p:cNvGrpSpPr/>
            <p:nvPr/>
          </p:nvGrpSpPr>
          <p:grpSpPr>
            <a:xfrm>
              <a:off x="1203766" y="4094972"/>
              <a:ext cx="3899239" cy="1993651"/>
              <a:chOff x="486136" y="4166576"/>
              <a:chExt cx="3899239" cy="1993651"/>
            </a:xfrm>
            <a:grpFill/>
          </p:grpSpPr>
          <p:sp>
            <p:nvSpPr>
              <p:cNvPr id="18" name="文本框 17"/>
              <p:cNvSpPr txBox="1"/>
              <p:nvPr/>
            </p:nvSpPr>
            <p:spPr>
              <a:xfrm>
                <a:off x="486136" y="4166576"/>
                <a:ext cx="1338828" cy="369332"/>
              </a:xfrm>
              <a:prstGeom prst="rect">
                <a:avLst/>
              </a:prstGeom>
              <a:grpFill/>
            </p:spPr>
            <p:txBody>
              <a:bodyPr wrap="none" rtlCol="0">
                <a:spAutoFit/>
              </a:bodyPr>
              <a:lstStyle/>
              <a:p>
                <a:r>
                  <a:rPr lang="zh-CN" altLang="en-US" dirty="0" smtClean="0">
                    <a:effectLst>
                      <a:outerShdw blurRad="38100" dist="38100" dir="2700000" algn="tl">
                        <a:srgbClr val="000000">
                          <a:alpha val="43137"/>
                        </a:srgbClr>
                      </a:outerShdw>
                    </a:effectLst>
                  </a:rPr>
                  <a:t>监控维度：</a:t>
                </a:r>
                <a:endParaRPr lang="zh-CN" altLang="en-US" dirty="0">
                  <a:effectLst>
                    <a:outerShdw blurRad="38100" dist="38100" dir="2700000" algn="tl">
                      <a:srgbClr val="000000">
                        <a:alpha val="43137"/>
                      </a:srgbClr>
                    </a:outerShdw>
                  </a:effectLst>
                </a:endParaRPr>
              </a:p>
            </p:txBody>
          </p:sp>
          <p:sp>
            <p:nvSpPr>
              <p:cNvPr id="19" name="文本框 18"/>
              <p:cNvSpPr txBox="1"/>
              <p:nvPr/>
            </p:nvSpPr>
            <p:spPr>
              <a:xfrm>
                <a:off x="645344" y="4592869"/>
                <a:ext cx="2852063" cy="338554"/>
              </a:xfrm>
              <a:prstGeom prst="rect">
                <a:avLst/>
              </a:prstGeom>
              <a:grpFill/>
            </p:spPr>
            <p:txBody>
              <a:bodyPr wrap="none" rtlCol="0">
                <a:spAutoFit/>
              </a:bodyPr>
              <a:lstStyle/>
              <a:p>
                <a:r>
                  <a:rPr lang="zh-CN" altLang="en-US" sz="1600" dirty="0" smtClean="0">
                    <a:effectLst>
                      <a:outerShdw blurRad="38100" dist="38100" dir="2700000" algn="tl">
                        <a:srgbClr val="000000">
                          <a:alpha val="43137"/>
                        </a:srgbClr>
                      </a:outerShdw>
                    </a:effectLst>
                  </a:rPr>
                  <a:t>全局维度：整体了解监控对象</a:t>
                </a:r>
                <a:endParaRPr lang="zh-CN" altLang="en-US" sz="1600" dirty="0">
                  <a:effectLst>
                    <a:outerShdw blurRad="38100" dist="38100" dir="2700000" algn="tl">
                      <a:srgbClr val="000000">
                        <a:alpha val="43137"/>
                      </a:srgbClr>
                    </a:outerShdw>
                  </a:effectLst>
                </a:endParaRPr>
              </a:p>
            </p:txBody>
          </p:sp>
          <p:sp>
            <p:nvSpPr>
              <p:cNvPr id="20" name="文本框 19"/>
              <p:cNvSpPr txBox="1"/>
              <p:nvPr/>
            </p:nvSpPr>
            <p:spPr>
              <a:xfrm>
                <a:off x="657177" y="5005690"/>
                <a:ext cx="2646878" cy="338554"/>
              </a:xfrm>
              <a:prstGeom prst="rect">
                <a:avLst/>
              </a:prstGeom>
              <a:grpFill/>
            </p:spPr>
            <p:txBody>
              <a:bodyPr wrap="none" rtlCol="0">
                <a:spAutoFit/>
              </a:bodyPr>
              <a:lstStyle/>
              <a:p>
                <a:r>
                  <a:rPr lang="zh-CN" altLang="en-US" sz="1600" dirty="0">
                    <a:effectLst>
                      <a:outerShdw blurRad="38100" dist="38100" dir="2700000" algn="tl">
                        <a:srgbClr val="000000">
                          <a:alpha val="43137"/>
                        </a:srgbClr>
                      </a:outerShdw>
                    </a:effectLst>
                  </a:rPr>
                  <a:t>分</a:t>
                </a:r>
                <a:r>
                  <a:rPr lang="zh-CN" altLang="en-US" sz="1600" dirty="0" smtClean="0">
                    <a:effectLst>
                      <a:outerShdw blurRad="38100" dist="38100" dir="2700000" algn="tl">
                        <a:srgbClr val="000000">
                          <a:alpha val="43137"/>
                        </a:srgbClr>
                      </a:outerShdw>
                    </a:effectLst>
                  </a:rPr>
                  <a:t>机房维度：</a:t>
                </a:r>
                <a:r>
                  <a:rPr lang="zh-CN" altLang="en-US" sz="1600" dirty="0">
                    <a:effectLst>
                      <a:outerShdw blurRad="38100" dist="38100" dir="2700000" algn="tl">
                        <a:srgbClr val="000000">
                          <a:alpha val="43137"/>
                        </a:srgbClr>
                      </a:outerShdw>
                    </a:effectLst>
                  </a:rPr>
                  <a:t>机房</a:t>
                </a:r>
                <a:r>
                  <a:rPr lang="zh-CN" altLang="en-US" sz="1600" dirty="0" smtClean="0">
                    <a:effectLst>
                      <a:outerShdw blurRad="38100" dist="38100" dir="2700000" algn="tl">
                        <a:srgbClr val="000000">
                          <a:alpha val="43137"/>
                        </a:srgbClr>
                      </a:outerShdw>
                    </a:effectLst>
                  </a:rPr>
                  <a:t>部署监控</a:t>
                </a:r>
                <a:endParaRPr lang="zh-CN" altLang="en-US" sz="1600" dirty="0">
                  <a:effectLst>
                    <a:outerShdw blurRad="38100" dist="38100" dir="2700000" algn="tl">
                      <a:srgbClr val="000000">
                        <a:alpha val="43137"/>
                      </a:srgbClr>
                    </a:outerShdw>
                  </a:effectLst>
                </a:endParaRPr>
              </a:p>
            </p:txBody>
          </p:sp>
          <p:sp>
            <p:nvSpPr>
              <p:cNvPr id="21" name="文本框 20"/>
              <p:cNvSpPr txBox="1"/>
              <p:nvPr/>
            </p:nvSpPr>
            <p:spPr>
              <a:xfrm>
                <a:off x="634027" y="5395380"/>
                <a:ext cx="3262432" cy="338554"/>
              </a:xfrm>
              <a:prstGeom prst="rect">
                <a:avLst/>
              </a:prstGeom>
              <a:grpFill/>
            </p:spPr>
            <p:txBody>
              <a:bodyPr wrap="none" rtlCol="0">
                <a:spAutoFit/>
              </a:bodyPr>
              <a:lstStyle/>
              <a:p>
                <a:r>
                  <a:rPr lang="zh-CN" altLang="en-US" sz="1600" dirty="0" smtClean="0">
                    <a:effectLst>
                      <a:outerShdw blurRad="38100" dist="38100" dir="2700000" algn="tl">
                        <a:srgbClr val="000000">
                          <a:alpha val="43137"/>
                        </a:srgbClr>
                      </a:outerShdw>
                    </a:effectLst>
                  </a:rPr>
                  <a:t>单机维度：单台服务器月周天对比</a:t>
                </a:r>
                <a:endParaRPr lang="zh-CN" altLang="en-US" sz="1600" dirty="0">
                  <a:effectLst>
                    <a:outerShdw blurRad="38100" dist="38100" dir="2700000" algn="tl">
                      <a:srgbClr val="000000">
                        <a:alpha val="43137"/>
                      </a:srgbClr>
                    </a:outerShdw>
                  </a:effectLst>
                </a:endParaRPr>
              </a:p>
            </p:txBody>
          </p:sp>
          <p:sp>
            <p:nvSpPr>
              <p:cNvPr id="22" name="文本框 21"/>
              <p:cNvSpPr txBox="1"/>
              <p:nvPr/>
            </p:nvSpPr>
            <p:spPr>
              <a:xfrm>
                <a:off x="634027" y="5821673"/>
                <a:ext cx="3751348" cy="338554"/>
              </a:xfrm>
              <a:prstGeom prst="rect">
                <a:avLst/>
              </a:prstGeom>
              <a:noFill/>
            </p:spPr>
            <p:txBody>
              <a:bodyPr wrap="none" rtlCol="0">
                <a:spAutoFit/>
              </a:bodyPr>
              <a:lstStyle/>
              <a:p>
                <a:r>
                  <a:rPr lang="zh-CN" altLang="en-US" sz="1600" dirty="0" smtClean="0">
                    <a:effectLst>
                      <a:outerShdw blurRad="38100" dist="38100" dir="2700000" algn="tl">
                        <a:srgbClr val="000000">
                          <a:alpha val="43137"/>
                        </a:srgbClr>
                      </a:outerShdw>
                    </a:effectLst>
                  </a:rPr>
                  <a:t>核心维度：核心业务监控，如商品</a:t>
                </a:r>
                <a:r>
                  <a:rPr lang="en-US" altLang="zh-CN" sz="1600" dirty="0" smtClean="0">
                    <a:effectLst>
                      <a:outerShdw blurRad="38100" dist="38100" dir="2700000" algn="tl">
                        <a:srgbClr val="000000">
                          <a:alpha val="43137"/>
                        </a:srgbClr>
                      </a:outerShdw>
                    </a:effectLst>
                  </a:rPr>
                  <a:t>/</a:t>
                </a:r>
                <a:r>
                  <a:rPr lang="zh-CN" altLang="en-US" sz="1600" dirty="0" smtClean="0">
                    <a:effectLst>
                      <a:outerShdw blurRad="38100" dist="38100" dir="2700000" algn="tl">
                        <a:srgbClr val="000000">
                          <a:alpha val="43137"/>
                        </a:srgbClr>
                      </a:outerShdw>
                    </a:effectLst>
                  </a:rPr>
                  <a:t>会员</a:t>
                </a:r>
                <a:endParaRPr lang="zh-CN" altLang="en-US" sz="1600" dirty="0">
                  <a:effectLst>
                    <a:outerShdw blurRad="38100" dist="38100" dir="2700000" algn="tl">
                      <a:srgbClr val="000000">
                        <a:alpha val="43137"/>
                      </a:srgbClr>
                    </a:outerShdw>
                  </a:effectLst>
                </a:endParaRPr>
              </a:p>
            </p:txBody>
          </p:sp>
        </p:grpSp>
      </p:grpSp>
      <p:grpSp>
        <p:nvGrpSpPr>
          <p:cNvPr id="37" name="组合 36"/>
          <p:cNvGrpSpPr/>
          <p:nvPr/>
        </p:nvGrpSpPr>
        <p:grpSpPr>
          <a:xfrm>
            <a:off x="5648447" y="3648761"/>
            <a:ext cx="5289665" cy="2326952"/>
            <a:chOff x="5648447" y="3648761"/>
            <a:chExt cx="5289665" cy="2326952"/>
          </a:xfrm>
        </p:grpSpPr>
        <p:sp>
          <p:nvSpPr>
            <p:cNvPr id="36" name="圆角矩形 35"/>
            <p:cNvSpPr/>
            <p:nvPr/>
          </p:nvSpPr>
          <p:spPr>
            <a:xfrm>
              <a:off x="5648447" y="3648761"/>
              <a:ext cx="5197032" cy="2326952"/>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文本框 31"/>
            <p:cNvSpPr txBox="1"/>
            <p:nvPr/>
          </p:nvSpPr>
          <p:spPr>
            <a:xfrm>
              <a:off x="5775767" y="3801921"/>
              <a:ext cx="1338828" cy="369332"/>
            </a:xfrm>
            <a:prstGeom prst="rect">
              <a:avLst/>
            </a:prstGeom>
            <a:noFill/>
          </p:spPr>
          <p:txBody>
            <a:bodyPr wrap="none" rtlCol="0">
              <a:spAutoFit/>
            </a:bodyPr>
            <a:lstStyle/>
            <a:p>
              <a:r>
                <a:rPr lang="zh-CN" altLang="en-US" dirty="0" smtClean="0">
                  <a:effectLst>
                    <a:outerShdw blurRad="38100" dist="38100" dir="2700000" algn="tl">
                      <a:srgbClr val="000000">
                        <a:alpha val="43137"/>
                      </a:srgbClr>
                    </a:outerShdw>
                  </a:effectLst>
                </a:rPr>
                <a:t>监控工具：</a:t>
              </a:r>
              <a:endParaRPr lang="zh-CN" altLang="en-US" dirty="0">
                <a:effectLst>
                  <a:outerShdw blurRad="38100" dist="38100" dir="2700000" algn="tl">
                    <a:srgbClr val="000000">
                      <a:alpha val="43137"/>
                    </a:srgbClr>
                  </a:outerShdw>
                </a:effectLst>
              </a:endParaRPr>
            </a:p>
          </p:txBody>
        </p:sp>
        <p:sp>
          <p:nvSpPr>
            <p:cNvPr id="33" name="文本框 32"/>
            <p:cNvSpPr txBox="1"/>
            <p:nvPr/>
          </p:nvSpPr>
          <p:spPr>
            <a:xfrm>
              <a:off x="6049723" y="4232790"/>
              <a:ext cx="4156394" cy="338554"/>
            </a:xfrm>
            <a:prstGeom prst="rect">
              <a:avLst/>
            </a:prstGeom>
            <a:noFill/>
          </p:spPr>
          <p:txBody>
            <a:bodyPr wrap="none" rtlCol="0">
              <a:spAutoFit/>
            </a:bodyPr>
            <a:lstStyle/>
            <a:p>
              <a:r>
                <a:rPr lang="zh-CN" altLang="en-US" sz="1600" dirty="0" smtClean="0">
                  <a:effectLst>
                    <a:outerShdw blurRad="38100" dist="38100" dir="2700000" algn="tl">
                      <a:srgbClr val="000000">
                        <a:alpha val="43137"/>
                      </a:srgbClr>
                    </a:outerShdw>
                  </a:effectLst>
                </a:rPr>
                <a:t>服务器资源监控：</a:t>
              </a:r>
              <a:r>
                <a:rPr lang="en-US" altLang="zh-CN" sz="1600" dirty="0" smtClean="0">
                  <a:effectLst>
                    <a:outerShdw blurRad="38100" dist="38100" dir="2700000" algn="tl">
                      <a:srgbClr val="000000">
                        <a:alpha val="43137"/>
                      </a:srgbClr>
                    </a:outerShdw>
                  </a:effectLst>
                </a:rPr>
                <a:t>zabbix</a:t>
              </a:r>
              <a:r>
                <a:rPr lang="zh-CN" altLang="en-US" sz="1600" dirty="0" smtClean="0">
                  <a:effectLst>
                    <a:outerShdw blurRad="38100" dist="38100" dir="2700000" algn="tl">
                      <a:srgbClr val="000000">
                        <a:alpha val="43137"/>
                      </a:srgbClr>
                    </a:outerShdw>
                  </a:effectLst>
                </a:rPr>
                <a:t>、</a:t>
              </a:r>
              <a:r>
                <a:rPr lang="en-US" altLang="zh-CN" sz="1600" dirty="0" smtClean="0">
                  <a:effectLst>
                    <a:outerShdw blurRad="38100" dist="38100" dir="2700000" algn="tl">
                      <a:srgbClr val="000000">
                        <a:alpha val="43137"/>
                      </a:srgbClr>
                    </a:outerShdw>
                  </a:effectLst>
                </a:rPr>
                <a:t>Spotlight</a:t>
              </a:r>
              <a:r>
                <a:rPr lang="zh-CN" altLang="en-US" sz="1600" dirty="0" smtClean="0">
                  <a:effectLst>
                    <a:outerShdw blurRad="38100" dist="38100" dir="2700000" algn="tl">
                      <a:srgbClr val="000000">
                        <a:alpha val="43137"/>
                      </a:srgbClr>
                    </a:outerShdw>
                  </a:effectLst>
                </a:rPr>
                <a:t>、</a:t>
              </a:r>
              <a:r>
                <a:rPr lang="en-US" altLang="zh-CN" sz="1600" dirty="0">
                  <a:effectLst>
                    <a:outerShdw blurRad="38100" dist="38100" dir="2700000" algn="tl">
                      <a:srgbClr val="000000">
                        <a:alpha val="43137"/>
                      </a:srgbClr>
                    </a:outerShdw>
                  </a:effectLst>
                </a:rPr>
                <a:t>Glances</a:t>
              </a:r>
              <a:endParaRPr lang="zh-CN" altLang="en-US" sz="1600" dirty="0">
                <a:effectLst>
                  <a:outerShdw blurRad="38100" dist="38100" dir="2700000" algn="tl">
                    <a:srgbClr val="000000">
                      <a:alpha val="43137"/>
                    </a:srgbClr>
                  </a:outerShdw>
                </a:effectLst>
              </a:endParaRPr>
            </a:p>
          </p:txBody>
        </p:sp>
        <p:sp>
          <p:nvSpPr>
            <p:cNvPr id="34" name="文本框 33"/>
            <p:cNvSpPr txBox="1"/>
            <p:nvPr/>
          </p:nvSpPr>
          <p:spPr>
            <a:xfrm>
              <a:off x="6049723" y="4610267"/>
              <a:ext cx="4441537" cy="338554"/>
            </a:xfrm>
            <a:prstGeom prst="rect">
              <a:avLst/>
            </a:prstGeom>
            <a:noFill/>
          </p:spPr>
          <p:txBody>
            <a:bodyPr wrap="none" rtlCol="0">
              <a:spAutoFit/>
            </a:bodyPr>
            <a:lstStyle/>
            <a:p>
              <a:r>
                <a:rPr lang="zh-CN" altLang="en-US" sz="1600" dirty="0" smtClean="0">
                  <a:effectLst>
                    <a:outerShdw blurRad="38100" dist="38100" dir="2700000" algn="tl">
                      <a:srgbClr val="000000">
                        <a:alpha val="43137"/>
                      </a:srgbClr>
                    </a:outerShdw>
                  </a:effectLst>
                </a:rPr>
                <a:t>日志监控：</a:t>
              </a:r>
              <a:r>
                <a:rPr lang="en-US" altLang="zh-CN" sz="1600" dirty="0" smtClean="0">
                  <a:effectLst>
                    <a:outerShdw blurRad="38100" dist="38100" dir="2700000" algn="tl">
                      <a:srgbClr val="000000">
                        <a:alpha val="43137"/>
                      </a:srgbClr>
                    </a:outerShdw>
                  </a:effectLst>
                </a:rPr>
                <a:t>ELK</a:t>
              </a:r>
              <a:r>
                <a:rPr lang="zh-CN" altLang="en-US" sz="1600" dirty="0" smtClean="0">
                  <a:effectLst>
                    <a:outerShdw blurRad="38100" dist="38100" dir="2700000" algn="tl">
                      <a:srgbClr val="000000">
                        <a:alpha val="43137"/>
                      </a:srgbClr>
                    </a:outerShdw>
                  </a:effectLst>
                </a:rPr>
                <a:t>、</a:t>
              </a:r>
              <a:r>
                <a:rPr lang="en-US" altLang="zh-CN" sz="1600" dirty="0" smtClean="0">
                  <a:effectLst>
                    <a:outerShdw blurRad="38100" dist="38100" dir="2700000" algn="tl">
                      <a:srgbClr val="000000">
                        <a:alpha val="43137"/>
                      </a:srgbClr>
                    </a:outerShdw>
                  </a:effectLst>
                </a:rPr>
                <a:t>TIG(Telegraf+InfluxDB+Granfana)</a:t>
              </a:r>
              <a:endParaRPr lang="zh-CN" altLang="en-US" sz="1600" dirty="0">
                <a:effectLst>
                  <a:outerShdw blurRad="38100" dist="38100" dir="2700000" algn="tl">
                    <a:srgbClr val="000000">
                      <a:alpha val="43137"/>
                    </a:srgbClr>
                  </a:outerShdw>
                </a:effectLst>
              </a:endParaRPr>
            </a:p>
          </p:txBody>
        </p:sp>
        <p:sp>
          <p:nvSpPr>
            <p:cNvPr id="35" name="文本框 34"/>
            <p:cNvSpPr txBox="1"/>
            <p:nvPr/>
          </p:nvSpPr>
          <p:spPr>
            <a:xfrm>
              <a:off x="6049723" y="4954436"/>
              <a:ext cx="4888389" cy="338554"/>
            </a:xfrm>
            <a:prstGeom prst="rect">
              <a:avLst/>
            </a:prstGeom>
            <a:noFill/>
          </p:spPr>
          <p:txBody>
            <a:bodyPr wrap="none" rtlCol="0">
              <a:spAutoFit/>
            </a:bodyPr>
            <a:lstStyle/>
            <a:p>
              <a:r>
                <a:rPr lang="zh-CN" altLang="en-US" sz="1600" dirty="0" smtClean="0">
                  <a:effectLst>
                    <a:outerShdw blurRad="38100" dist="38100" dir="2700000" algn="tl">
                      <a:srgbClr val="000000">
                        <a:alpha val="43137"/>
                      </a:srgbClr>
                    </a:outerShdw>
                  </a:effectLst>
                </a:rPr>
                <a:t>链路追踪：</a:t>
              </a:r>
              <a:r>
                <a:rPr lang="en-US" altLang="zh-CN" sz="1600" dirty="0" smtClean="0">
                  <a:effectLst>
                    <a:outerShdw blurRad="38100" dist="38100" dir="2700000" algn="tl">
                      <a:srgbClr val="000000">
                        <a:alpha val="43137"/>
                      </a:srgbClr>
                    </a:outerShdw>
                  </a:effectLst>
                </a:rPr>
                <a:t>Zinpkin</a:t>
              </a:r>
              <a:r>
                <a:rPr lang="zh-CN" altLang="en-US" sz="1600" dirty="0" smtClean="0">
                  <a:effectLst>
                    <a:outerShdw blurRad="38100" dist="38100" dir="2700000" algn="tl">
                      <a:srgbClr val="000000">
                        <a:alpha val="43137"/>
                      </a:srgbClr>
                    </a:outerShdw>
                  </a:effectLst>
                </a:rPr>
                <a:t>、</a:t>
              </a:r>
              <a:r>
                <a:rPr lang="en-US" altLang="zh-CN" sz="1600" dirty="0" smtClean="0">
                  <a:effectLst>
                    <a:outerShdw blurRad="38100" dist="38100" dir="2700000" algn="tl">
                      <a:srgbClr val="000000">
                        <a:alpha val="43137"/>
                      </a:srgbClr>
                    </a:outerShdw>
                  </a:effectLst>
                </a:rPr>
                <a:t>Pinpoint</a:t>
              </a:r>
              <a:r>
                <a:rPr lang="zh-CN" altLang="en-US" sz="1600" dirty="0" smtClean="0">
                  <a:effectLst>
                    <a:outerShdw blurRad="38100" dist="38100" dir="2700000" algn="tl">
                      <a:srgbClr val="000000">
                        <a:alpha val="43137"/>
                      </a:srgbClr>
                    </a:outerShdw>
                  </a:effectLst>
                </a:rPr>
                <a:t>、</a:t>
              </a:r>
              <a:r>
                <a:rPr lang="en-US" altLang="zh-CN" sz="1600" dirty="0" smtClean="0">
                  <a:effectLst>
                    <a:outerShdw blurRad="38100" dist="38100" dir="2700000" algn="tl">
                      <a:srgbClr val="000000">
                        <a:alpha val="43137"/>
                      </a:srgbClr>
                    </a:outerShdw>
                  </a:effectLst>
                </a:rPr>
                <a:t>ELK-APM</a:t>
              </a:r>
              <a:r>
                <a:rPr lang="zh-CN" altLang="en-US" sz="1600" dirty="0" smtClean="0">
                  <a:effectLst>
                    <a:outerShdw blurRad="38100" dist="38100" dir="2700000" algn="tl">
                      <a:srgbClr val="000000">
                        <a:alpha val="43137"/>
                      </a:srgbClr>
                    </a:outerShdw>
                  </a:effectLst>
                </a:rPr>
                <a:t>、</a:t>
              </a:r>
              <a:r>
                <a:rPr lang="en-US" altLang="zh-CN" sz="1600" dirty="0" smtClean="0">
                  <a:effectLst>
                    <a:outerShdw blurRad="38100" dist="38100" dir="2700000" algn="tl">
                      <a:srgbClr val="000000">
                        <a:alpha val="43137"/>
                      </a:srgbClr>
                    </a:outerShdw>
                  </a:effectLst>
                </a:rPr>
                <a:t>Skaywalking</a:t>
              </a:r>
              <a:endParaRPr lang="zh-CN" altLang="en-US" sz="1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02447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down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strips(down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2276585" cy="369332"/>
          </a:xfrm>
          <a:prstGeom prst="rect">
            <a:avLst/>
          </a:prstGeom>
          <a:noFill/>
        </p:spPr>
        <p:txBody>
          <a:bodyPr wrap="none" rtlCol="0">
            <a:spAutoFit/>
          </a:bodyPr>
          <a:lstStyle/>
          <a:p>
            <a:r>
              <a:rPr lang="zh-CN" altLang="en-US" b="1" dirty="0">
                <a:effectLst>
                  <a:outerShdw blurRad="38100" dist="38100" dir="2700000" algn="tl">
                    <a:srgbClr val="000000">
                      <a:alpha val="43137"/>
                    </a:srgbClr>
                  </a:outerShdw>
                </a:effectLst>
              </a:rPr>
              <a:t>五</a:t>
            </a:r>
            <a:r>
              <a:rPr lang="zh-CN" altLang="en-US"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服务</a:t>
            </a:r>
            <a:r>
              <a:rPr lang="zh-CN" altLang="en-US" b="1" dirty="0" smtClean="0">
                <a:solidFill>
                  <a:schemeClr val="accent2"/>
                </a:solidFill>
                <a:effectLst>
                  <a:outerShdw blurRad="38100" dist="38100" dir="2700000" algn="tl">
                    <a:srgbClr val="000000">
                      <a:alpha val="43137"/>
                    </a:srgbClr>
                  </a:outerShdw>
                </a:effectLst>
              </a:rPr>
              <a:t>配置管理</a:t>
            </a:r>
            <a:r>
              <a:rPr lang="zh-CN" altLang="en-US" b="1" dirty="0" smtClean="0">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p:txBody>
      </p:sp>
      <p:sp>
        <p:nvSpPr>
          <p:cNvPr id="5" name="文本框 4"/>
          <p:cNvSpPr txBox="1"/>
          <p:nvPr/>
        </p:nvSpPr>
        <p:spPr>
          <a:xfrm>
            <a:off x="861730" y="1404725"/>
            <a:ext cx="11059438" cy="584775"/>
          </a:xfrm>
          <a:prstGeom prst="rect">
            <a:avLst/>
          </a:prstGeom>
          <a:noFill/>
        </p:spPr>
        <p:txBody>
          <a:bodyPr wrap="none" rtlCol="0">
            <a:spAutoFit/>
          </a:bodyPr>
          <a:lstStyle/>
          <a:p>
            <a:r>
              <a:rPr lang="zh-CN" altLang="en-US" sz="1600" dirty="0"/>
              <a:t>随着业务的发展、微服务架构的升级，服务的数量、程序的配置日益增多（各种微服务、各种服务器地址、各种参数</a:t>
            </a:r>
            <a:r>
              <a:rPr lang="zh-CN" altLang="en-US" sz="1600" dirty="0" smtClean="0"/>
              <a:t>），</a:t>
            </a:r>
            <a:endParaRPr lang="en-US" altLang="zh-CN" sz="1600" dirty="0" smtClean="0"/>
          </a:p>
          <a:p>
            <a:r>
              <a:rPr lang="zh-CN" altLang="en-US" sz="1600" dirty="0" smtClean="0"/>
              <a:t>传统</a:t>
            </a:r>
            <a:r>
              <a:rPr lang="zh-CN" altLang="en-US" sz="1600" dirty="0"/>
              <a:t>的配置文件方式和数据库的方式已无法满足开发人员对配置管理的</a:t>
            </a:r>
            <a:r>
              <a:rPr lang="zh-CN" altLang="en-US" sz="1600" dirty="0" smtClean="0"/>
              <a:t>要求</a:t>
            </a:r>
            <a:r>
              <a:rPr lang="zh-CN" altLang="en-US" sz="1600" dirty="0"/>
              <a:t>。</a:t>
            </a:r>
          </a:p>
        </p:txBody>
      </p:sp>
      <p:sp>
        <p:nvSpPr>
          <p:cNvPr id="6" name="文本框 5"/>
          <p:cNvSpPr txBox="1"/>
          <p:nvPr/>
        </p:nvSpPr>
        <p:spPr>
          <a:xfrm>
            <a:off x="861730" y="2201049"/>
            <a:ext cx="2492990" cy="369332"/>
          </a:xfrm>
          <a:prstGeom prst="rect">
            <a:avLst/>
          </a:prstGeom>
          <a:noFill/>
        </p:spPr>
        <p:txBody>
          <a:bodyPr wrap="none" rtlCol="0">
            <a:spAutoFit/>
          </a:bodyPr>
          <a:lstStyle/>
          <a:p>
            <a:r>
              <a:rPr lang="zh-CN" altLang="en-US" dirty="0" smtClean="0">
                <a:effectLst>
                  <a:outerShdw blurRad="38100" dist="38100" dir="2700000" algn="tl">
                    <a:srgbClr val="000000">
                      <a:alpha val="43137"/>
                    </a:srgbClr>
                  </a:outerShdw>
                </a:effectLst>
              </a:rPr>
              <a:t>主要体现的一些问题？</a:t>
            </a:r>
            <a:endParaRPr lang="zh-CN" altLang="en-US" dirty="0">
              <a:effectLst>
                <a:outerShdw blurRad="38100" dist="38100" dir="2700000" algn="tl">
                  <a:srgbClr val="000000">
                    <a:alpha val="43137"/>
                  </a:srgbClr>
                </a:outerShdw>
              </a:effectLst>
            </a:endParaRPr>
          </a:p>
        </p:txBody>
      </p:sp>
      <p:sp>
        <p:nvSpPr>
          <p:cNvPr id="8" name="文本框 7"/>
          <p:cNvSpPr txBox="1"/>
          <p:nvPr/>
        </p:nvSpPr>
        <p:spPr>
          <a:xfrm>
            <a:off x="1171254" y="2661433"/>
            <a:ext cx="7746031" cy="1200329"/>
          </a:xfrm>
          <a:prstGeom prst="rect">
            <a:avLst/>
          </a:prstGeom>
          <a:noFill/>
        </p:spPr>
        <p:txBody>
          <a:bodyPr wrap="none" rtlCol="0">
            <a:spAutoFit/>
          </a:bodyPr>
          <a:lstStyle/>
          <a:p>
            <a:r>
              <a:rPr lang="en-US" altLang="zh-CN" i="1" dirty="0" smtClean="0">
                <a:solidFill>
                  <a:schemeClr val="accent3">
                    <a:lumMod val="50000"/>
                  </a:schemeClr>
                </a:solidFill>
              </a:rPr>
              <a:t>1.</a:t>
            </a:r>
            <a:r>
              <a:rPr lang="zh-CN" altLang="en-US" i="1" dirty="0" smtClean="0">
                <a:solidFill>
                  <a:schemeClr val="accent3">
                    <a:lumMod val="50000"/>
                  </a:schemeClr>
                </a:solidFill>
              </a:rPr>
              <a:t>聚合在服务中导致配置多、杂、乱，重复配置项也比较多，无法统一管理</a:t>
            </a:r>
            <a:endParaRPr lang="en-US" altLang="zh-CN" i="1" dirty="0" smtClean="0">
              <a:solidFill>
                <a:schemeClr val="accent3">
                  <a:lumMod val="50000"/>
                </a:schemeClr>
              </a:solidFill>
            </a:endParaRPr>
          </a:p>
          <a:p>
            <a:r>
              <a:rPr lang="en-US" altLang="zh-CN" i="1" dirty="0" smtClean="0">
                <a:solidFill>
                  <a:schemeClr val="accent3">
                    <a:lumMod val="50000"/>
                  </a:schemeClr>
                </a:solidFill>
              </a:rPr>
              <a:t>2.</a:t>
            </a:r>
            <a:r>
              <a:rPr lang="zh-CN" altLang="en-US" i="1" dirty="0" smtClean="0">
                <a:solidFill>
                  <a:schemeClr val="accent3">
                    <a:lumMod val="50000"/>
                  </a:schemeClr>
                </a:solidFill>
              </a:rPr>
              <a:t>分布子不同的服务中，安全性也得不到保障</a:t>
            </a:r>
            <a:endParaRPr lang="en-US" altLang="zh-CN" i="1" dirty="0" smtClean="0">
              <a:solidFill>
                <a:schemeClr val="accent3">
                  <a:lumMod val="50000"/>
                </a:schemeClr>
              </a:solidFill>
            </a:endParaRPr>
          </a:p>
          <a:p>
            <a:r>
              <a:rPr lang="en-US" altLang="zh-CN" i="1" dirty="0" smtClean="0">
                <a:solidFill>
                  <a:schemeClr val="accent3">
                    <a:lumMod val="50000"/>
                  </a:schemeClr>
                </a:solidFill>
              </a:rPr>
              <a:t>3.</a:t>
            </a:r>
            <a:r>
              <a:rPr lang="zh-CN" altLang="en-US" i="1" dirty="0" smtClean="0">
                <a:solidFill>
                  <a:schemeClr val="accent3">
                    <a:lumMod val="50000"/>
                  </a:schemeClr>
                </a:solidFill>
              </a:rPr>
              <a:t>难做配置隔离，比如</a:t>
            </a:r>
            <a:r>
              <a:rPr lang="en-US" altLang="zh-CN" i="1" dirty="0" smtClean="0">
                <a:solidFill>
                  <a:schemeClr val="accent3">
                    <a:lumMod val="50000"/>
                  </a:schemeClr>
                </a:solidFill>
              </a:rPr>
              <a:t>A/B</a:t>
            </a:r>
            <a:r>
              <a:rPr lang="zh-CN" altLang="en-US" i="1" dirty="0" smtClean="0">
                <a:solidFill>
                  <a:schemeClr val="accent3">
                    <a:lumMod val="50000"/>
                  </a:schemeClr>
                </a:solidFill>
              </a:rPr>
              <a:t>测试，环境隔离等</a:t>
            </a:r>
            <a:endParaRPr lang="en-US" altLang="zh-CN" i="1" dirty="0" smtClean="0">
              <a:solidFill>
                <a:schemeClr val="accent3">
                  <a:lumMod val="50000"/>
                </a:schemeClr>
              </a:solidFill>
            </a:endParaRPr>
          </a:p>
          <a:p>
            <a:r>
              <a:rPr lang="en-US" altLang="zh-CN" i="1" dirty="0" smtClean="0">
                <a:solidFill>
                  <a:schemeClr val="accent3">
                    <a:lumMod val="50000"/>
                  </a:schemeClr>
                </a:solidFill>
              </a:rPr>
              <a:t>4.</a:t>
            </a:r>
            <a:r>
              <a:rPr lang="zh-CN" altLang="en-US" i="1" dirty="0" smtClean="0">
                <a:solidFill>
                  <a:schemeClr val="accent3">
                    <a:lumMod val="50000"/>
                  </a:schemeClr>
                </a:solidFill>
              </a:rPr>
              <a:t>无法支持动态调整，且调整后不能实时生效</a:t>
            </a:r>
            <a:endParaRPr lang="en-US" altLang="zh-CN" i="1" dirty="0" smtClean="0">
              <a:solidFill>
                <a:schemeClr val="accent3">
                  <a:lumMod val="50000"/>
                </a:schemeClr>
              </a:solidFill>
            </a:endParaRPr>
          </a:p>
        </p:txBody>
      </p:sp>
      <p:sp>
        <p:nvSpPr>
          <p:cNvPr id="9" name="文本框 8"/>
          <p:cNvSpPr txBox="1"/>
          <p:nvPr/>
        </p:nvSpPr>
        <p:spPr>
          <a:xfrm>
            <a:off x="861730" y="4088700"/>
            <a:ext cx="4698722" cy="338554"/>
          </a:xfrm>
          <a:prstGeom prst="rect">
            <a:avLst/>
          </a:prstGeom>
          <a:noFill/>
        </p:spPr>
        <p:txBody>
          <a:bodyPr wrap="none" rtlCol="0">
            <a:spAutoFit/>
          </a:bodyPr>
          <a:lstStyle/>
          <a:p>
            <a:r>
              <a:rPr lang="zh-CN" altLang="en-US" sz="1600" dirty="0" smtClean="0"/>
              <a:t>基于以上一些原因，需要引入统一的配置管理中心</a:t>
            </a:r>
            <a:endParaRPr lang="zh-CN" altLang="en-US" sz="1600" dirty="0"/>
          </a:p>
        </p:txBody>
      </p:sp>
      <p:sp>
        <p:nvSpPr>
          <p:cNvPr id="10" name="文本框 9"/>
          <p:cNvSpPr txBox="1"/>
          <p:nvPr/>
        </p:nvSpPr>
        <p:spPr>
          <a:xfrm>
            <a:off x="1542234" y="4674739"/>
            <a:ext cx="7152535" cy="369332"/>
          </a:xfrm>
          <a:prstGeom prst="rect">
            <a:avLst/>
          </a:prstGeom>
          <a:noFill/>
        </p:spPr>
        <p:txBody>
          <a:bodyPr wrap="none" rtlCol="0">
            <a:spAutoFit/>
          </a:bodyPr>
          <a:lstStyle/>
          <a:p>
            <a:r>
              <a:rPr lang="zh-CN" altLang="en-US" b="1" dirty="0" smtClean="0">
                <a:solidFill>
                  <a:srgbClr val="0070C0"/>
                </a:solidFill>
                <a:effectLst>
                  <a:outerShdw blurRad="38100" dist="38100" dir="2700000" algn="tl">
                    <a:srgbClr val="000000">
                      <a:alpha val="43137"/>
                    </a:srgbClr>
                  </a:outerShdw>
                </a:effectLst>
              </a:rPr>
              <a:t>常见的：</a:t>
            </a:r>
            <a:r>
              <a:rPr lang="en-US" altLang="zh-CN" b="1" dirty="0" smtClean="0">
                <a:solidFill>
                  <a:srgbClr val="0070C0"/>
                </a:solidFill>
                <a:effectLst>
                  <a:outerShdw blurRad="38100" dist="38100" dir="2700000" algn="tl">
                    <a:srgbClr val="000000">
                      <a:alpha val="43137"/>
                    </a:srgbClr>
                  </a:outerShdw>
                </a:effectLst>
              </a:rPr>
              <a:t>Spring Cloud Config</a:t>
            </a:r>
            <a:r>
              <a:rPr lang="zh-CN" altLang="en-US" b="1" dirty="0" smtClean="0">
                <a:solidFill>
                  <a:srgbClr val="0070C0"/>
                </a:solidFill>
                <a:effectLst>
                  <a:outerShdw blurRad="38100" dist="38100" dir="2700000" algn="tl">
                    <a:srgbClr val="000000">
                      <a:alpha val="43137"/>
                    </a:srgbClr>
                  </a:outerShdw>
                </a:effectLst>
              </a:rPr>
              <a:t>、</a:t>
            </a:r>
            <a:r>
              <a:rPr lang="en-US" altLang="zh-CN" b="1" dirty="0" smtClean="0">
                <a:solidFill>
                  <a:srgbClr val="0070C0"/>
                </a:solidFill>
                <a:effectLst>
                  <a:outerShdw blurRad="38100" dist="38100" dir="2700000" algn="tl">
                    <a:srgbClr val="000000">
                      <a:alpha val="43137"/>
                    </a:srgbClr>
                  </a:outerShdw>
                </a:effectLst>
              </a:rPr>
              <a:t>Apollo(</a:t>
            </a:r>
            <a:r>
              <a:rPr lang="zh-CN" altLang="en-US" b="1" dirty="0" smtClean="0">
                <a:solidFill>
                  <a:srgbClr val="0070C0"/>
                </a:solidFill>
                <a:effectLst>
                  <a:outerShdw blurRad="38100" dist="38100" dir="2700000" algn="tl">
                    <a:srgbClr val="000000">
                      <a:alpha val="43137"/>
                    </a:srgbClr>
                  </a:outerShdw>
                </a:effectLst>
              </a:rPr>
              <a:t>携程阿波罗</a:t>
            </a:r>
            <a:r>
              <a:rPr lang="en-US" altLang="zh-CN" b="1" dirty="0" smtClean="0">
                <a:solidFill>
                  <a:srgbClr val="0070C0"/>
                </a:solidFill>
                <a:effectLst>
                  <a:outerShdw blurRad="38100" dist="38100" dir="2700000" algn="tl">
                    <a:srgbClr val="000000">
                      <a:alpha val="43137"/>
                    </a:srgbClr>
                  </a:outerShdw>
                </a:effectLst>
              </a:rPr>
              <a:t>)</a:t>
            </a:r>
            <a:r>
              <a:rPr lang="zh-CN" altLang="en-US" b="1" dirty="0" smtClean="0">
                <a:solidFill>
                  <a:srgbClr val="0070C0"/>
                </a:solidFill>
                <a:effectLst>
                  <a:outerShdw blurRad="38100" dist="38100" dir="2700000" algn="tl">
                    <a:srgbClr val="000000">
                      <a:alpha val="43137"/>
                    </a:srgbClr>
                  </a:outerShdw>
                </a:effectLst>
              </a:rPr>
              <a:t>、</a:t>
            </a:r>
            <a:r>
              <a:rPr lang="en-US" altLang="zh-CN" b="1" dirty="0" smtClean="0">
                <a:solidFill>
                  <a:srgbClr val="0070C0"/>
                </a:solidFill>
                <a:effectLst>
                  <a:outerShdw blurRad="38100" dist="38100" dir="2700000" algn="tl">
                    <a:srgbClr val="000000">
                      <a:alpha val="43137"/>
                    </a:srgbClr>
                  </a:outerShdw>
                </a:effectLst>
              </a:rPr>
              <a:t>Disconf(</a:t>
            </a:r>
            <a:r>
              <a:rPr lang="zh-CN" altLang="en-US" b="1" dirty="0" smtClean="0">
                <a:solidFill>
                  <a:srgbClr val="0070C0"/>
                </a:solidFill>
                <a:effectLst>
                  <a:outerShdw blurRad="38100" dist="38100" dir="2700000" algn="tl">
                    <a:srgbClr val="000000">
                      <a:alpha val="43137"/>
                    </a:srgbClr>
                  </a:outerShdw>
                </a:effectLst>
              </a:rPr>
              <a:t>百度</a:t>
            </a:r>
            <a:r>
              <a:rPr lang="en-US" altLang="zh-CN" b="1" dirty="0" smtClean="0">
                <a:solidFill>
                  <a:srgbClr val="0070C0"/>
                </a:solidFill>
                <a:effectLst>
                  <a:outerShdw blurRad="38100" dist="38100" dir="2700000" algn="tl">
                    <a:srgbClr val="000000">
                      <a:alpha val="43137"/>
                    </a:srgbClr>
                  </a:outerShdw>
                </a:effectLst>
              </a:rPr>
              <a:t>)</a:t>
            </a:r>
            <a:r>
              <a:rPr lang="zh-CN" altLang="en-US" b="1" dirty="0">
                <a:solidFill>
                  <a:srgbClr val="0070C0"/>
                </a:solidFill>
                <a:effectLst>
                  <a:outerShdw blurRad="38100" dist="38100" dir="2700000" algn="tl">
                    <a:srgbClr val="000000">
                      <a:alpha val="43137"/>
                    </a:srgbClr>
                  </a:outerShdw>
                </a:effectLst>
              </a:rPr>
              <a:t>等等</a:t>
            </a:r>
            <a:endParaRPr lang="zh-CN" altLang="en-US"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01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3206327" cy="369332"/>
          </a:xfrm>
          <a:prstGeom prst="rect">
            <a:avLst/>
          </a:prstGeom>
          <a:noFill/>
        </p:spPr>
        <p:txBody>
          <a:bodyPr wrap="none" rtlCol="0">
            <a:spAutoFit/>
          </a:bodyPr>
          <a:lstStyle/>
          <a:p>
            <a:r>
              <a:rPr lang="zh-CN" altLang="en-US" b="1" dirty="0">
                <a:effectLst>
                  <a:outerShdw blurRad="38100" dist="38100" dir="2700000" algn="tl">
                    <a:srgbClr val="000000">
                      <a:alpha val="43137"/>
                    </a:srgbClr>
                  </a:outerShdw>
                </a:effectLst>
              </a:rPr>
              <a:t>六</a:t>
            </a:r>
            <a:r>
              <a:rPr lang="zh-CN" altLang="en-US"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服务</a:t>
            </a:r>
            <a:r>
              <a:rPr lang="zh-CN" altLang="en-US" b="1" dirty="0" smtClean="0">
                <a:solidFill>
                  <a:schemeClr val="accent2"/>
                </a:solidFill>
                <a:effectLst>
                  <a:outerShdw blurRad="38100" dist="38100" dir="2700000" algn="tl">
                    <a:srgbClr val="000000">
                      <a:alpha val="43137"/>
                    </a:srgbClr>
                  </a:outerShdw>
                </a:effectLst>
              </a:rPr>
              <a:t>部署和运维、测试</a:t>
            </a:r>
            <a:r>
              <a:rPr lang="zh-CN" altLang="en-US" b="1" dirty="0" smtClean="0">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p:txBody>
      </p:sp>
      <p:sp>
        <p:nvSpPr>
          <p:cNvPr id="3" name="文本框 2"/>
          <p:cNvSpPr txBox="1"/>
          <p:nvPr/>
        </p:nvSpPr>
        <p:spPr>
          <a:xfrm>
            <a:off x="808108" y="1310950"/>
            <a:ext cx="10802957" cy="646331"/>
          </a:xfrm>
          <a:prstGeom prst="rect">
            <a:avLst/>
          </a:prstGeom>
          <a:noFill/>
        </p:spPr>
        <p:txBody>
          <a:bodyPr wrap="none" rtlCol="0">
            <a:spAutoFit/>
          </a:bodyPr>
          <a:lstStyle/>
          <a:p>
            <a:r>
              <a:rPr lang="zh-CN" altLang="en-US" dirty="0" smtClean="0">
                <a:effectLst>
                  <a:outerShdw blurRad="38100" dist="38100" dir="2700000" algn="tl">
                    <a:srgbClr val="000000">
                      <a:alpha val="43137"/>
                    </a:srgbClr>
                  </a:outerShdw>
                </a:effectLst>
              </a:rPr>
              <a:t>单体应用拆分后，会有很多个微服务，甚至成百上千。虽然利于实现快速开发迭代，随之带来的问题便是</a:t>
            </a:r>
            <a:endParaRPr lang="en-US" altLang="zh-CN" dirty="0" smtClean="0">
              <a:effectLst>
                <a:outerShdw blurRad="38100" dist="38100" dir="2700000" algn="tl">
                  <a:srgbClr val="000000">
                    <a:alpha val="43137"/>
                  </a:srgbClr>
                </a:outerShdw>
              </a:effectLst>
            </a:endParaRPr>
          </a:p>
          <a:p>
            <a:r>
              <a:rPr lang="zh-CN" altLang="en-US" dirty="0" smtClean="0">
                <a:effectLst>
                  <a:outerShdw blurRad="38100" dist="38100" dir="2700000" algn="tl">
                    <a:srgbClr val="000000">
                      <a:alpha val="43137"/>
                    </a:srgbClr>
                  </a:outerShdw>
                </a:effectLst>
              </a:rPr>
              <a:t>测试和运维部署成本的提升。</a:t>
            </a:r>
            <a:endParaRPr lang="zh-CN" altLang="en-US" dirty="0">
              <a:effectLst>
                <a:outerShdw blurRad="38100" dist="38100" dir="2700000" algn="tl">
                  <a:srgbClr val="000000">
                    <a:alpha val="43137"/>
                  </a:srgbClr>
                </a:outerShdw>
              </a:effectLst>
            </a:endParaRPr>
          </a:p>
        </p:txBody>
      </p:sp>
      <p:sp>
        <p:nvSpPr>
          <p:cNvPr id="7" name="文本框 6"/>
          <p:cNvSpPr txBox="1"/>
          <p:nvPr/>
        </p:nvSpPr>
        <p:spPr>
          <a:xfrm>
            <a:off x="808108" y="2203945"/>
            <a:ext cx="9936631" cy="369332"/>
          </a:xfrm>
          <a:prstGeom prst="rect">
            <a:avLst/>
          </a:prstGeom>
          <a:noFill/>
        </p:spPr>
        <p:txBody>
          <a:bodyPr wrap="none" rtlCol="0">
            <a:spAutoFit/>
          </a:bodyPr>
          <a:lstStyle/>
          <a:p>
            <a:r>
              <a:rPr lang="zh-CN" altLang="en-US" dirty="0" smtClean="0"/>
              <a:t>现阶段我们采用是</a:t>
            </a:r>
            <a:r>
              <a:rPr lang="en-US" altLang="zh-CN" b="1" i="1" dirty="0" smtClean="0">
                <a:effectLst>
                  <a:outerShdw blurRad="38100" dist="38100" dir="2700000" algn="tl">
                    <a:srgbClr val="000000">
                      <a:alpha val="43137"/>
                    </a:srgbClr>
                  </a:outerShdw>
                </a:effectLst>
              </a:rPr>
              <a:t>jenkins</a:t>
            </a:r>
            <a:r>
              <a:rPr lang="zh-CN" altLang="en-US" dirty="0" smtClean="0"/>
              <a:t>自动化打包部署，还可集成</a:t>
            </a:r>
            <a:r>
              <a:rPr lang="en-US" altLang="zh-CN" b="1" i="1" dirty="0" smtClean="0">
                <a:effectLst>
                  <a:outerShdw blurRad="38100" dist="38100" dir="2700000" algn="tl">
                    <a:srgbClr val="000000">
                      <a:alpha val="43137"/>
                    </a:srgbClr>
                  </a:outerShdw>
                </a:effectLst>
              </a:rPr>
              <a:t>jmeter,ant</a:t>
            </a:r>
            <a:r>
              <a:rPr lang="zh-CN" altLang="en-US" dirty="0" smtClean="0"/>
              <a:t>调用脚本等方式完成自动化测试。</a:t>
            </a:r>
            <a:endParaRPr lang="zh-CN" altLang="en-US" dirty="0"/>
          </a:p>
        </p:txBody>
      </p:sp>
      <p:sp>
        <p:nvSpPr>
          <p:cNvPr id="13" name="文本框 12"/>
          <p:cNvSpPr txBox="1"/>
          <p:nvPr/>
        </p:nvSpPr>
        <p:spPr>
          <a:xfrm>
            <a:off x="810227" y="2835797"/>
            <a:ext cx="5262979" cy="646331"/>
          </a:xfrm>
          <a:prstGeom prst="rect">
            <a:avLst/>
          </a:prstGeom>
          <a:noFill/>
        </p:spPr>
        <p:txBody>
          <a:bodyPr wrap="none" rtlCol="0">
            <a:spAutoFit/>
          </a:bodyPr>
          <a:lstStyle/>
          <a:p>
            <a:r>
              <a:rPr lang="zh-CN" altLang="en-US" dirty="0" smtClean="0">
                <a:effectLst>
                  <a:outerShdw blurRad="38100" dist="38100" dir="2700000" algn="tl">
                    <a:srgbClr val="000000">
                      <a:alpha val="43137"/>
                    </a:srgbClr>
                  </a:outerShdw>
                </a:effectLst>
              </a:rPr>
              <a:t>除自动化外的几个问题：</a:t>
            </a:r>
            <a:endParaRPr lang="en-US" altLang="zh-CN" dirty="0" smtClean="0">
              <a:effectLst>
                <a:outerShdw blurRad="38100" dist="38100" dir="2700000" algn="tl">
                  <a:srgbClr val="000000">
                    <a:alpha val="43137"/>
                  </a:srgbClr>
                </a:outerShdw>
              </a:effectLst>
            </a:endParaRPr>
          </a:p>
          <a:p>
            <a:r>
              <a:rPr lang="zh-CN" altLang="en-US" dirty="0" smtClean="0">
                <a:effectLst>
                  <a:outerShdw blurRad="38100" dist="38100" dir="2700000" algn="tl">
                    <a:srgbClr val="000000">
                      <a:alpha val="43137"/>
                    </a:srgbClr>
                  </a:outerShdw>
                </a:effectLst>
              </a:rPr>
              <a:t>环境隔离差异？环境初始化各种依赖？弹性扩容？</a:t>
            </a:r>
            <a:endParaRPr lang="zh-CN" altLang="en-US" dirty="0">
              <a:effectLst>
                <a:outerShdw blurRad="38100" dist="38100" dir="2700000" algn="tl">
                  <a:srgbClr val="000000">
                    <a:alpha val="43137"/>
                  </a:srgbClr>
                </a:outerShdw>
              </a:effectLst>
            </a:endParaRPr>
          </a:p>
        </p:txBody>
      </p:sp>
      <p:sp>
        <p:nvSpPr>
          <p:cNvPr id="14" name="文本框 13"/>
          <p:cNvSpPr txBox="1"/>
          <p:nvPr/>
        </p:nvSpPr>
        <p:spPr>
          <a:xfrm>
            <a:off x="810227" y="3718670"/>
            <a:ext cx="2246256" cy="369332"/>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Docker</a:t>
            </a:r>
            <a:r>
              <a:rPr lang="zh-CN" altLang="en-US" b="1" dirty="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容器化技术</a:t>
            </a:r>
            <a:endParaRPr lang="zh-CN" altLang="en-US" b="1" dirty="0">
              <a:effectLst>
                <a:outerShdw blurRad="38100" dist="38100" dir="2700000" algn="tl">
                  <a:srgbClr val="000000">
                    <a:alpha val="43137"/>
                  </a:srgbClr>
                </a:outerShdw>
              </a:effectLst>
            </a:endParaRPr>
          </a:p>
        </p:txBody>
      </p:sp>
      <p:sp>
        <p:nvSpPr>
          <p:cNvPr id="15" name="文本框 14"/>
          <p:cNvSpPr txBox="1"/>
          <p:nvPr/>
        </p:nvSpPr>
        <p:spPr>
          <a:xfrm>
            <a:off x="810227" y="4113980"/>
            <a:ext cx="5604996" cy="369332"/>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Docker</a:t>
            </a:r>
            <a:r>
              <a:rPr lang="zh-CN" altLang="en-US" b="1" dirty="0" smtClean="0">
                <a:effectLst>
                  <a:outerShdw blurRad="38100" dist="38100" dir="2700000" algn="tl">
                    <a:srgbClr val="000000">
                      <a:alpha val="43137"/>
                    </a:srgbClr>
                  </a:outerShdw>
                </a:effectLst>
              </a:rPr>
              <a:t> </a:t>
            </a:r>
            <a:r>
              <a:rPr lang="en-US" altLang="zh-CN" b="1" dirty="0" smtClean="0">
                <a:effectLst>
                  <a:outerShdw blurRad="38100" dist="38100" dir="2700000" algn="tl">
                    <a:srgbClr val="000000">
                      <a:alpha val="43137"/>
                    </a:srgbClr>
                  </a:outerShdw>
                </a:effectLst>
              </a:rPr>
              <a:t>Compose(</a:t>
            </a:r>
            <a:r>
              <a:rPr lang="zh-CN" altLang="en-US" b="1" dirty="0" smtClean="0">
                <a:effectLst>
                  <a:outerShdw blurRad="38100" dist="38100" dir="2700000" algn="tl">
                    <a:srgbClr val="000000">
                      <a:alpha val="43137"/>
                    </a:srgbClr>
                  </a:outerShdw>
                </a:effectLst>
              </a:rPr>
              <a:t>服务编排</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：解决服务依赖之间的关系</a:t>
            </a:r>
            <a:endParaRPr lang="zh-CN" altLang="en-US" b="1" dirty="0">
              <a:effectLst>
                <a:outerShdw blurRad="38100" dist="38100" dir="2700000" algn="tl">
                  <a:srgbClr val="000000">
                    <a:alpha val="43137"/>
                  </a:srgbClr>
                </a:outerShdw>
              </a:effectLst>
            </a:endParaRPr>
          </a:p>
        </p:txBody>
      </p:sp>
      <p:sp>
        <p:nvSpPr>
          <p:cNvPr id="20" name="文本框 19"/>
          <p:cNvSpPr txBox="1"/>
          <p:nvPr/>
        </p:nvSpPr>
        <p:spPr>
          <a:xfrm>
            <a:off x="810227" y="4540112"/>
            <a:ext cx="3832716" cy="369332"/>
          </a:xfrm>
          <a:prstGeom prst="rect">
            <a:avLst/>
          </a:prstGeom>
          <a:noFill/>
        </p:spPr>
        <p:txBody>
          <a:bodyPr wrap="none" rtlCol="0">
            <a:spAutoFit/>
          </a:bodyPr>
          <a:lstStyle/>
          <a:p>
            <a:r>
              <a:rPr lang="en-US" altLang="zh-CN" b="1" dirty="0" smtClean="0">
                <a:effectLst>
                  <a:outerShdw blurRad="38100" dist="38100" dir="2700000" algn="tl">
                    <a:srgbClr val="000000">
                      <a:alpha val="43137"/>
                    </a:srgbClr>
                  </a:outerShdw>
                </a:effectLst>
              </a:rPr>
              <a:t>Docker</a:t>
            </a:r>
            <a:r>
              <a:rPr lang="zh-CN" altLang="en-US" b="1" dirty="0" smtClean="0">
                <a:effectLst>
                  <a:outerShdw blurRad="38100" dist="38100" dir="2700000" algn="tl">
                    <a:srgbClr val="000000">
                      <a:alpha val="43137"/>
                    </a:srgbClr>
                  </a:outerShdw>
                </a:effectLst>
              </a:rPr>
              <a:t>容器管理之</a:t>
            </a:r>
            <a:r>
              <a:rPr lang="en-US" altLang="zh-CN" b="1" dirty="0" smtClean="0">
                <a:effectLst>
                  <a:outerShdw blurRad="38100" dist="38100" dir="2700000" algn="tl">
                    <a:srgbClr val="000000">
                      <a:alpha val="43137"/>
                    </a:srgbClr>
                  </a:outerShdw>
                </a:effectLst>
              </a:rPr>
              <a:t>K8S(Kubernetes)</a:t>
            </a:r>
            <a:r>
              <a:rPr lang="zh-CN" altLang="en-US" b="1" dirty="0" smtClean="0">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p:txBody>
      </p:sp>
      <p:grpSp>
        <p:nvGrpSpPr>
          <p:cNvPr id="2" name="组合 1"/>
          <p:cNvGrpSpPr/>
          <p:nvPr/>
        </p:nvGrpSpPr>
        <p:grpSpPr>
          <a:xfrm>
            <a:off x="1285781" y="4996934"/>
            <a:ext cx="2723823" cy="1101969"/>
            <a:chOff x="1285781" y="4996934"/>
            <a:chExt cx="2723823" cy="1101969"/>
          </a:xfrm>
        </p:grpSpPr>
        <p:sp>
          <p:nvSpPr>
            <p:cNvPr id="16" name="文本框 15"/>
            <p:cNvSpPr txBox="1"/>
            <p:nvPr/>
          </p:nvSpPr>
          <p:spPr>
            <a:xfrm>
              <a:off x="1285781" y="4996934"/>
              <a:ext cx="2492990" cy="369332"/>
            </a:xfrm>
            <a:prstGeom prst="rect">
              <a:avLst/>
            </a:prstGeom>
            <a:noFill/>
          </p:spPr>
          <p:txBody>
            <a:bodyPr wrap="none" rtlCol="0">
              <a:spAutoFit/>
            </a:bodyPr>
            <a:lstStyle/>
            <a:p>
              <a:r>
                <a:rPr lang="zh-CN" altLang="en-US" i="1" dirty="0" smtClean="0">
                  <a:solidFill>
                    <a:schemeClr val="accent2"/>
                  </a:solidFill>
                  <a:effectLst>
                    <a:outerShdw blurRad="38100" dist="38100" dir="2700000" algn="tl">
                      <a:srgbClr val="000000">
                        <a:alpha val="43137"/>
                      </a:srgbClr>
                    </a:outerShdw>
                  </a:effectLst>
                </a:rPr>
                <a:t>自动化容器部署和复制</a:t>
              </a:r>
              <a:endParaRPr lang="zh-CN" altLang="en-US" i="1" dirty="0">
                <a:solidFill>
                  <a:schemeClr val="accent2"/>
                </a:solidFill>
                <a:effectLst>
                  <a:outerShdw blurRad="38100" dist="38100" dir="2700000" algn="tl">
                    <a:srgbClr val="000000">
                      <a:alpha val="43137"/>
                    </a:srgbClr>
                  </a:outerShdw>
                </a:effectLst>
              </a:endParaRPr>
            </a:p>
          </p:txBody>
        </p:sp>
        <p:sp>
          <p:nvSpPr>
            <p:cNvPr id="21" name="文本框 20"/>
            <p:cNvSpPr txBox="1"/>
            <p:nvPr/>
          </p:nvSpPr>
          <p:spPr>
            <a:xfrm>
              <a:off x="1285781" y="5360239"/>
              <a:ext cx="2723823" cy="369332"/>
            </a:xfrm>
            <a:prstGeom prst="rect">
              <a:avLst/>
            </a:prstGeom>
            <a:noFill/>
          </p:spPr>
          <p:txBody>
            <a:bodyPr wrap="none" rtlCol="0">
              <a:spAutoFit/>
            </a:bodyPr>
            <a:lstStyle/>
            <a:p>
              <a:r>
                <a:rPr lang="zh-CN" altLang="en-US" i="1" dirty="0" smtClean="0">
                  <a:solidFill>
                    <a:schemeClr val="accent2"/>
                  </a:solidFill>
                  <a:effectLst>
                    <a:outerShdw blurRad="38100" dist="38100" dir="2700000" algn="tl">
                      <a:srgbClr val="000000">
                        <a:alpha val="43137"/>
                      </a:srgbClr>
                    </a:outerShdw>
                  </a:effectLst>
                </a:rPr>
                <a:t>随时扩展和收缩容器规模</a:t>
              </a:r>
              <a:endParaRPr lang="zh-CN" altLang="en-US" i="1" dirty="0">
                <a:solidFill>
                  <a:schemeClr val="accent2"/>
                </a:solidFill>
                <a:effectLst>
                  <a:outerShdw blurRad="38100" dist="38100" dir="2700000" algn="tl">
                    <a:srgbClr val="000000">
                      <a:alpha val="43137"/>
                    </a:srgbClr>
                  </a:outerShdw>
                </a:effectLst>
              </a:endParaRPr>
            </a:p>
          </p:txBody>
        </p:sp>
        <p:sp>
          <p:nvSpPr>
            <p:cNvPr id="22" name="文本框 21"/>
            <p:cNvSpPr txBox="1"/>
            <p:nvPr/>
          </p:nvSpPr>
          <p:spPr>
            <a:xfrm>
              <a:off x="1285781" y="5729571"/>
              <a:ext cx="1800493" cy="369332"/>
            </a:xfrm>
            <a:prstGeom prst="rect">
              <a:avLst/>
            </a:prstGeom>
            <a:noFill/>
          </p:spPr>
          <p:txBody>
            <a:bodyPr wrap="none" rtlCol="0">
              <a:spAutoFit/>
            </a:bodyPr>
            <a:lstStyle/>
            <a:p>
              <a:r>
                <a:rPr lang="zh-CN" altLang="en-US" i="1" dirty="0" smtClean="0">
                  <a:solidFill>
                    <a:schemeClr val="accent2"/>
                  </a:solidFill>
                  <a:effectLst>
                    <a:outerShdw blurRad="38100" dist="38100" dir="2700000" algn="tl">
                      <a:srgbClr val="000000">
                        <a:alpha val="43137"/>
                      </a:srgbClr>
                    </a:outerShdw>
                  </a:effectLst>
                </a:rPr>
                <a:t>容器间负载均衡</a:t>
              </a:r>
              <a:endParaRPr lang="zh-CN" altLang="en-US" i="1" dirty="0">
                <a:solidFill>
                  <a:schemeClr val="accent2"/>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2099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5"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337368" y="3434963"/>
            <a:ext cx="4700967" cy="400110"/>
          </a:xfrm>
          <a:prstGeom prst="rect">
            <a:avLst/>
          </a:prstGeom>
          <a:noFill/>
        </p:spPr>
        <p:txBody>
          <a:bodyPr wrap="none" rtlCol="0">
            <a:spAutoFit/>
          </a:bodyPr>
          <a:lstStyle/>
          <a:p>
            <a:r>
              <a:rPr lang="zh-CN" altLang="en-US" sz="2000" b="1" dirty="0" smtClean="0">
                <a:solidFill>
                  <a:srgbClr val="00B0F0"/>
                </a:solidFill>
                <a:effectLst>
                  <a:outerShdw blurRad="38100" dist="38100" dir="2700000" algn="tl">
                    <a:srgbClr val="000000">
                      <a:alpha val="43137"/>
                    </a:srgbClr>
                  </a:outerShdw>
                </a:effectLst>
              </a:rPr>
              <a:t>下一代微服务：</a:t>
            </a:r>
            <a:r>
              <a:rPr lang="en-US" altLang="zh-CN" sz="2000" b="1" dirty="0">
                <a:solidFill>
                  <a:srgbClr val="00B0F0"/>
                </a:solidFill>
                <a:effectLst>
                  <a:outerShdw blurRad="38100" dist="38100" dir="2700000" algn="tl">
                    <a:srgbClr val="000000">
                      <a:alpha val="43137"/>
                    </a:srgbClr>
                  </a:outerShdw>
                </a:effectLst>
              </a:rPr>
              <a:t>Service Mesh</a:t>
            </a:r>
            <a:r>
              <a:rPr lang="zh-CN" altLang="en-US" sz="2000" b="1" dirty="0">
                <a:solidFill>
                  <a:srgbClr val="00B0F0"/>
                </a:solidFill>
                <a:effectLst>
                  <a:outerShdw blurRad="38100" dist="38100" dir="2700000" algn="tl">
                    <a:srgbClr val="000000">
                      <a:alpha val="43137"/>
                    </a:srgbClr>
                  </a:outerShdw>
                </a:effectLst>
              </a:rPr>
              <a:t>服务</a:t>
            </a:r>
            <a:r>
              <a:rPr lang="zh-CN" altLang="en-US" sz="2000" b="1" dirty="0" smtClean="0">
                <a:solidFill>
                  <a:srgbClr val="00B0F0"/>
                </a:solidFill>
                <a:effectLst>
                  <a:outerShdw blurRad="38100" dist="38100" dir="2700000" algn="tl">
                    <a:srgbClr val="000000">
                      <a:alpha val="43137"/>
                    </a:srgbClr>
                  </a:outerShdw>
                </a:effectLst>
              </a:rPr>
              <a:t>网格？</a:t>
            </a:r>
            <a:endParaRPr lang="zh-CN" altLang="en-US" sz="2000" b="1"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496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35" name="组合 34"/>
          <p:cNvGrpSpPr/>
          <p:nvPr/>
        </p:nvGrpSpPr>
        <p:grpSpPr>
          <a:xfrm>
            <a:off x="4085863" y="706726"/>
            <a:ext cx="2581155" cy="4921655"/>
            <a:chOff x="3530278" y="625703"/>
            <a:chExt cx="2581155" cy="4921655"/>
          </a:xfrm>
        </p:grpSpPr>
        <p:sp>
          <p:nvSpPr>
            <p:cNvPr id="16" name="矩形 15"/>
            <p:cNvSpPr/>
            <p:nvPr/>
          </p:nvSpPr>
          <p:spPr>
            <a:xfrm>
              <a:off x="3530278" y="1747777"/>
              <a:ext cx="2581155" cy="3078866"/>
            </a:xfrm>
            <a:prstGeom prst="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3819646" y="2095019"/>
              <a:ext cx="2037144" cy="2037144"/>
            </a:xfrm>
            <a:prstGeom prst="rect">
              <a:avLst/>
            </a:prstGeom>
            <a:solidFill>
              <a:schemeClr val="accent1">
                <a:lumMod val="60000"/>
                <a:lumOff val="40000"/>
              </a:schemeClr>
            </a:solid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5002" y="2379030"/>
              <a:ext cx="1828800" cy="1672109"/>
              <a:chOff x="3935002" y="2379030"/>
              <a:chExt cx="1828800" cy="1672109"/>
            </a:xfrm>
          </p:grpSpPr>
          <p:sp>
            <p:nvSpPr>
              <p:cNvPr id="5" name="矩形 4"/>
              <p:cNvSpPr/>
              <p:nvPr/>
            </p:nvSpPr>
            <p:spPr>
              <a:xfrm>
                <a:off x="3935002" y="2379030"/>
                <a:ext cx="1828800" cy="16721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53059" y="2685317"/>
                <a:ext cx="543739" cy="307777"/>
              </a:xfrm>
              <a:prstGeom prst="rect">
                <a:avLst/>
              </a:prstGeom>
              <a:noFill/>
              <a:ln>
                <a:solidFill>
                  <a:schemeClr val="accent1">
                    <a:shade val="50000"/>
                  </a:schemeClr>
                </a:solidFill>
              </a:ln>
            </p:spPr>
            <p:txBody>
              <a:bodyPr wrap="none" rtlCol="0">
                <a:spAutoFit/>
              </a:bodyPr>
              <a:lstStyle/>
              <a:p>
                <a:r>
                  <a:rPr lang="zh-CN" altLang="en-US" sz="1400" dirty="0"/>
                  <a:t>商品</a:t>
                </a:r>
              </a:p>
            </p:txBody>
          </p:sp>
          <p:sp>
            <p:nvSpPr>
              <p:cNvPr id="7" name="文本框 6"/>
              <p:cNvSpPr txBox="1"/>
              <p:nvPr/>
            </p:nvSpPr>
            <p:spPr>
              <a:xfrm>
                <a:off x="4914855" y="2685317"/>
                <a:ext cx="543739" cy="307777"/>
              </a:xfrm>
              <a:prstGeom prst="rect">
                <a:avLst/>
              </a:prstGeom>
              <a:noFill/>
              <a:ln>
                <a:solidFill>
                  <a:schemeClr val="accent1">
                    <a:shade val="50000"/>
                  </a:schemeClr>
                </a:solidFill>
              </a:ln>
            </p:spPr>
            <p:txBody>
              <a:bodyPr wrap="none" rtlCol="0">
                <a:spAutoFit/>
              </a:bodyPr>
              <a:lstStyle/>
              <a:p>
                <a:r>
                  <a:rPr lang="zh-CN" altLang="en-US" sz="1400" dirty="0" smtClean="0"/>
                  <a:t>会员</a:t>
                </a:r>
                <a:endParaRPr lang="zh-CN" altLang="en-US" sz="1400" dirty="0"/>
              </a:p>
            </p:txBody>
          </p:sp>
          <p:sp>
            <p:nvSpPr>
              <p:cNvPr id="8" name="文本框 7"/>
              <p:cNvSpPr txBox="1"/>
              <p:nvPr/>
            </p:nvSpPr>
            <p:spPr>
              <a:xfrm>
                <a:off x="4153059" y="3061195"/>
                <a:ext cx="543739" cy="307777"/>
              </a:xfrm>
              <a:prstGeom prst="rect">
                <a:avLst/>
              </a:prstGeom>
              <a:noFill/>
              <a:ln>
                <a:solidFill>
                  <a:schemeClr val="accent1">
                    <a:shade val="50000"/>
                  </a:schemeClr>
                </a:solidFill>
              </a:ln>
            </p:spPr>
            <p:txBody>
              <a:bodyPr wrap="none" rtlCol="0">
                <a:spAutoFit/>
              </a:bodyPr>
              <a:lstStyle/>
              <a:p>
                <a:r>
                  <a:rPr lang="zh-CN" altLang="en-US" sz="1400" dirty="0" smtClean="0"/>
                  <a:t>订单</a:t>
                </a:r>
                <a:endParaRPr lang="zh-CN" altLang="en-US" sz="1400" dirty="0"/>
              </a:p>
            </p:txBody>
          </p:sp>
          <p:sp>
            <p:nvSpPr>
              <p:cNvPr id="9" name="文本框 8"/>
              <p:cNvSpPr txBox="1"/>
              <p:nvPr/>
            </p:nvSpPr>
            <p:spPr>
              <a:xfrm>
                <a:off x="4914855" y="3061195"/>
                <a:ext cx="543739" cy="307777"/>
              </a:xfrm>
              <a:prstGeom prst="rect">
                <a:avLst/>
              </a:prstGeom>
              <a:noFill/>
              <a:ln>
                <a:solidFill>
                  <a:schemeClr val="accent1">
                    <a:shade val="50000"/>
                  </a:schemeClr>
                </a:solidFill>
              </a:ln>
            </p:spPr>
            <p:txBody>
              <a:bodyPr wrap="none" rtlCol="0">
                <a:spAutoFit/>
              </a:bodyPr>
              <a:lstStyle/>
              <a:p>
                <a:r>
                  <a:rPr lang="zh-CN" altLang="en-US" sz="1400" dirty="0" smtClean="0"/>
                  <a:t>营销</a:t>
                </a:r>
                <a:endParaRPr lang="zh-CN" altLang="en-US" sz="1400" dirty="0"/>
              </a:p>
            </p:txBody>
          </p:sp>
          <p:sp>
            <p:nvSpPr>
              <p:cNvPr id="10" name="文本框 9"/>
              <p:cNvSpPr txBox="1"/>
              <p:nvPr/>
            </p:nvSpPr>
            <p:spPr>
              <a:xfrm>
                <a:off x="4153058" y="3437073"/>
                <a:ext cx="543739" cy="307777"/>
              </a:xfrm>
              <a:prstGeom prst="rect">
                <a:avLst/>
              </a:prstGeom>
              <a:noFill/>
              <a:ln>
                <a:solidFill>
                  <a:schemeClr val="accent1">
                    <a:shade val="50000"/>
                  </a:schemeClr>
                </a:solidFill>
              </a:ln>
            </p:spPr>
            <p:txBody>
              <a:bodyPr wrap="none" rtlCol="0">
                <a:spAutoFit/>
              </a:bodyPr>
              <a:lstStyle/>
              <a:p>
                <a:r>
                  <a:rPr lang="zh-CN" altLang="en-US" sz="1400" dirty="0" smtClean="0"/>
                  <a:t>支付</a:t>
                </a:r>
                <a:endParaRPr lang="zh-CN" altLang="en-US" sz="1400" dirty="0"/>
              </a:p>
            </p:txBody>
          </p:sp>
          <p:sp>
            <p:nvSpPr>
              <p:cNvPr id="11" name="文本框 10"/>
              <p:cNvSpPr txBox="1"/>
              <p:nvPr/>
            </p:nvSpPr>
            <p:spPr>
              <a:xfrm>
                <a:off x="4914853" y="3437073"/>
                <a:ext cx="543739" cy="307777"/>
              </a:xfrm>
              <a:prstGeom prst="rect">
                <a:avLst/>
              </a:prstGeom>
              <a:noFill/>
              <a:ln>
                <a:solidFill>
                  <a:schemeClr val="accent1">
                    <a:shade val="50000"/>
                  </a:schemeClr>
                </a:solidFill>
              </a:ln>
            </p:spPr>
            <p:txBody>
              <a:bodyPr wrap="none" rtlCol="0">
                <a:spAutoFit/>
              </a:bodyPr>
              <a:lstStyle/>
              <a:p>
                <a:r>
                  <a:rPr lang="zh-CN" altLang="en-US" sz="1400" dirty="0" smtClean="0"/>
                  <a:t>搜索</a:t>
                </a:r>
                <a:endParaRPr lang="zh-CN" altLang="en-US" sz="1400" dirty="0"/>
              </a:p>
            </p:txBody>
          </p:sp>
        </p:grpSp>
        <p:sp>
          <p:nvSpPr>
            <p:cNvPr id="12" name="圆角矩形 11"/>
            <p:cNvSpPr/>
            <p:nvPr/>
          </p:nvSpPr>
          <p:spPr>
            <a:xfrm>
              <a:off x="3935002" y="4294208"/>
              <a:ext cx="1828800" cy="416688"/>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623218" y="4317357"/>
              <a:ext cx="452368" cy="369332"/>
            </a:xfrm>
            <a:prstGeom prst="rect">
              <a:avLst/>
            </a:prstGeom>
            <a:noFill/>
          </p:spPr>
          <p:txBody>
            <a:bodyPr wrap="none" rtlCol="0">
              <a:spAutoFit/>
            </a:bodyPr>
            <a:lstStyle/>
            <a:p>
              <a:r>
                <a:rPr lang="en-US" altLang="zh-CN" dirty="0" smtClean="0"/>
                <a:t>DB</a:t>
              </a:r>
              <a:endParaRPr lang="zh-CN" altLang="en-US" dirty="0"/>
            </a:p>
          </p:txBody>
        </p:sp>
        <p:grpSp>
          <p:nvGrpSpPr>
            <p:cNvPr id="19" name="组合 18"/>
            <p:cNvGrpSpPr/>
            <p:nvPr/>
          </p:nvGrpSpPr>
          <p:grpSpPr>
            <a:xfrm>
              <a:off x="3935002" y="625703"/>
              <a:ext cx="1828800" cy="678095"/>
              <a:chOff x="3935002" y="1520575"/>
              <a:chExt cx="1828800" cy="678095"/>
            </a:xfrm>
          </p:grpSpPr>
          <p:sp>
            <p:nvSpPr>
              <p:cNvPr id="4" name="矩形 3"/>
              <p:cNvSpPr/>
              <p:nvPr/>
            </p:nvSpPr>
            <p:spPr>
              <a:xfrm>
                <a:off x="3935002" y="1520575"/>
                <a:ext cx="1828800" cy="678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347226" y="1678723"/>
                <a:ext cx="426720" cy="369332"/>
              </a:xfrm>
              <a:prstGeom prst="rect">
                <a:avLst/>
              </a:prstGeom>
              <a:noFill/>
            </p:spPr>
            <p:txBody>
              <a:bodyPr wrap="none" rtlCol="0">
                <a:spAutoFit/>
              </a:bodyPr>
              <a:lstStyle/>
              <a:p>
                <a:r>
                  <a:rPr lang="en-US" altLang="zh-CN" dirty="0" smtClean="0"/>
                  <a:t>PC</a:t>
                </a:r>
                <a:endParaRPr lang="zh-CN" altLang="en-US" dirty="0"/>
              </a:p>
            </p:txBody>
          </p:sp>
          <p:sp>
            <p:nvSpPr>
              <p:cNvPr id="15" name="文本框 14"/>
              <p:cNvSpPr txBox="1"/>
              <p:nvPr/>
            </p:nvSpPr>
            <p:spPr>
              <a:xfrm>
                <a:off x="4884714" y="1678723"/>
                <a:ext cx="554960" cy="369332"/>
              </a:xfrm>
              <a:prstGeom prst="rect">
                <a:avLst/>
              </a:prstGeom>
              <a:noFill/>
            </p:spPr>
            <p:txBody>
              <a:bodyPr wrap="none" rtlCol="0">
                <a:spAutoFit/>
              </a:bodyPr>
              <a:lstStyle/>
              <a:p>
                <a:r>
                  <a:rPr lang="en-US" altLang="zh-CN" dirty="0" smtClean="0"/>
                  <a:t>APP</a:t>
                </a:r>
                <a:endParaRPr lang="zh-CN" altLang="en-US" dirty="0"/>
              </a:p>
            </p:txBody>
          </p:sp>
        </p:grpSp>
        <p:sp>
          <p:nvSpPr>
            <p:cNvPr id="18" name="矩形 17"/>
            <p:cNvSpPr/>
            <p:nvPr/>
          </p:nvSpPr>
          <p:spPr>
            <a:xfrm>
              <a:off x="4212546" y="5178026"/>
              <a:ext cx="1107996" cy="369332"/>
            </a:xfrm>
            <a:prstGeom prst="rect">
              <a:avLst/>
            </a:prstGeom>
            <a:noFill/>
          </p:spPr>
          <p:txBody>
            <a:bodyPr wrap="none" lIns="91440" tIns="45720" rIns="91440" bIns="45720">
              <a:spAutoFit/>
            </a:bodyPr>
            <a:lstStyle/>
            <a:p>
              <a:pPr algn="ctr"/>
              <a:r>
                <a:rPr lang="zh-CN" altLang="en-US" b="0" cap="none" spc="0" dirty="0" smtClean="0">
                  <a:ln w="0"/>
                  <a:solidFill>
                    <a:schemeClr val="tx1"/>
                  </a:solidFill>
                  <a:effectLst>
                    <a:outerShdw blurRad="38100" dist="19050" dir="2700000" algn="tl" rotWithShape="0">
                      <a:schemeClr val="dk1">
                        <a:alpha val="40000"/>
                      </a:schemeClr>
                    </a:outerShdw>
                  </a:effectLst>
                </a:rPr>
                <a:t>单体应用</a:t>
              </a:r>
              <a:endParaRPr lang="zh-CN" altLang="en-US" b="0" cap="none" spc="0" dirty="0">
                <a:ln w="0"/>
                <a:solidFill>
                  <a:schemeClr val="tx1"/>
                </a:solidFill>
                <a:effectLst>
                  <a:outerShdw blurRad="38100" dist="19050" dir="2700000" algn="tl" rotWithShape="0">
                    <a:schemeClr val="dk1">
                      <a:alpha val="40000"/>
                    </a:schemeClr>
                  </a:outerShdw>
                </a:effectLst>
              </a:endParaRPr>
            </a:p>
          </p:txBody>
        </p:sp>
        <p:cxnSp>
          <p:nvCxnSpPr>
            <p:cNvPr id="23" name="直接箭头连接符 22"/>
            <p:cNvCxnSpPr/>
            <p:nvPr/>
          </p:nvCxnSpPr>
          <p:spPr>
            <a:xfrm>
              <a:off x="4696797" y="1303798"/>
              <a:ext cx="0" cy="443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4907670" y="1302961"/>
              <a:ext cx="7183" cy="446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334631" y="2088219"/>
              <a:ext cx="863826" cy="369332"/>
            </a:xfrm>
            <a:prstGeom prst="rect">
              <a:avLst/>
            </a:prstGeom>
            <a:noFill/>
          </p:spPr>
          <p:txBody>
            <a:bodyPr wrap="none" rtlCol="0">
              <a:spAutoFit/>
            </a:bodyPr>
            <a:lstStyle/>
            <a:p>
              <a:r>
                <a:rPr lang="en-US" altLang="zh-CN" dirty="0"/>
                <a:t>T</a:t>
              </a:r>
              <a:r>
                <a:rPr lang="en-US" altLang="zh-CN" dirty="0" smtClean="0"/>
                <a:t>omcat</a:t>
              </a:r>
              <a:endParaRPr lang="zh-CN" altLang="en-US" dirty="0"/>
            </a:p>
          </p:txBody>
        </p:sp>
        <p:sp>
          <p:nvSpPr>
            <p:cNvPr id="34" name="文本框 33"/>
            <p:cNvSpPr txBox="1"/>
            <p:nvPr/>
          </p:nvSpPr>
          <p:spPr>
            <a:xfrm>
              <a:off x="4226585" y="1747777"/>
              <a:ext cx="1316258" cy="369332"/>
            </a:xfrm>
            <a:prstGeom prst="rect">
              <a:avLst/>
            </a:prstGeom>
            <a:noFill/>
          </p:spPr>
          <p:txBody>
            <a:bodyPr wrap="none" rtlCol="0">
              <a:spAutoFit/>
            </a:bodyPr>
            <a:lstStyle/>
            <a:p>
              <a:r>
                <a:rPr lang="en-US" altLang="zh-CN" dirty="0" smtClean="0"/>
                <a:t>Linux server</a:t>
              </a:r>
              <a:endParaRPr lang="zh-CN" altLang="en-US" dirty="0"/>
            </a:p>
          </p:txBody>
        </p:sp>
      </p:grpSp>
      <p:sp>
        <p:nvSpPr>
          <p:cNvPr id="41" name="矩形 40"/>
          <p:cNvSpPr/>
          <p:nvPr/>
        </p:nvSpPr>
        <p:spPr>
          <a:xfrm>
            <a:off x="7239459" y="3474878"/>
            <a:ext cx="3281669" cy="400110"/>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zh-CN" altLang="en-US" sz="2000" b="1" cap="none" spc="0" dirty="0" smtClean="0">
                <a:ln w="13462">
                  <a:solidFill>
                    <a:schemeClr val="bg1"/>
                  </a:solidFill>
                  <a:prstDash val="solid"/>
                </a:ln>
                <a:solidFill>
                  <a:srgbClr val="FF0000"/>
                </a:solidFill>
                <a:effectLst>
                  <a:outerShdw dist="38100" dir="2700000" algn="bl" rotWithShape="0">
                    <a:srgbClr val="FF0000"/>
                  </a:outerShdw>
                </a:effectLst>
              </a:rPr>
              <a:t>流量越来越大时怎么扩展？</a:t>
            </a:r>
            <a:endParaRPr lang="zh-CN" altLang="en-US" sz="2000" b="1" cap="none" spc="0" dirty="0">
              <a:ln w="13462">
                <a:solidFill>
                  <a:schemeClr val="bg1"/>
                </a:solidFill>
                <a:prstDash val="solid"/>
              </a:ln>
              <a:solidFill>
                <a:srgbClr val="FF0000"/>
              </a:solidFill>
              <a:effectLst>
                <a:outerShdw dist="38100" dir="2700000" algn="bl" rotWithShape="0">
                  <a:srgbClr val="FF0000"/>
                </a:outerShdw>
              </a:effectLst>
            </a:endParaRPr>
          </a:p>
        </p:txBody>
      </p:sp>
    </p:spTree>
    <p:extLst>
      <p:ext uri="{BB962C8B-B14F-4D97-AF65-F5344CB8AC3E}">
        <p14:creationId xmlns:p14="http://schemas.microsoft.com/office/powerpoint/2010/main" val="260742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5" name="圆角矩形 64"/>
          <p:cNvSpPr/>
          <p:nvPr/>
        </p:nvSpPr>
        <p:spPr>
          <a:xfrm>
            <a:off x="3734676" y="5185457"/>
            <a:ext cx="3240914" cy="111117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 name="组合 2"/>
          <p:cNvGrpSpPr/>
          <p:nvPr/>
        </p:nvGrpSpPr>
        <p:grpSpPr>
          <a:xfrm>
            <a:off x="4723982" y="5311683"/>
            <a:ext cx="1348994" cy="366604"/>
            <a:chOff x="4490587" y="4375231"/>
            <a:chExt cx="1828800" cy="416688"/>
          </a:xfrm>
          <a:solidFill>
            <a:schemeClr val="accent6">
              <a:lumMod val="40000"/>
              <a:lumOff val="60000"/>
            </a:schemeClr>
          </a:solidFill>
        </p:grpSpPr>
        <p:sp>
          <p:nvSpPr>
            <p:cNvPr id="12" name="圆角矩形 11"/>
            <p:cNvSpPr/>
            <p:nvPr/>
          </p:nvSpPr>
          <p:spPr>
            <a:xfrm>
              <a:off x="4490587" y="4375231"/>
              <a:ext cx="1828800" cy="4166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789443" y="4427640"/>
              <a:ext cx="1468738" cy="349824"/>
            </a:xfrm>
            <a:prstGeom prst="rect">
              <a:avLst/>
            </a:prstGeom>
            <a:grpFill/>
          </p:spPr>
          <p:txBody>
            <a:bodyPr wrap="square" rtlCol="0">
              <a:spAutoFit/>
            </a:bodyPr>
            <a:lstStyle/>
            <a:p>
              <a:r>
                <a:rPr lang="en-US" altLang="zh-CN" sz="1400" dirty="0" smtClean="0"/>
                <a:t>DB(master)</a:t>
              </a:r>
              <a:endParaRPr lang="zh-CN" altLang="en-US" sz="1400" dirty="0"/>
            </a:p>
          </p:txBody>
        </p:sp>
      </p:grpSp>
      <p:grpSp>
        <p:nvGrpSpPr>
          <p:cNvPr id="19" name="组合 18"/>
          <p:cNvGrpSpPr/>
          <p:nvPr/>
        </p:nvGrpSpPr>
        <p:grpSpPr>
          <a:xfrm>
            <a:off x="4490587" y="121099"/>
            <a:ext cx="1828800" cy="678095"/>
            <a:chOff x="3935002" y="1520575"/>
            <a:chExt cx="1828800" cy="678095"/>
          </a:xfrm>
        </p:grpSpPr>
        <p:sp>
          <p:nvSpPr>
            <p:cNvPr id="4" name="矩形 3"/>
            <p:cNvSpPr/>
            <p:nvPr/>
          </p:nvSpPr>
          <p:spPr>
            <a:xfrm>
              <a:off x="3935002" y="1520575"/>
              <a:ext cx="1828800" cy="678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347226" y="1678723"/>
              <a:ext cx="426720" cy="369332"/>
            </a:xfrm>
            <a:prstGeom prst="rect">
              <a:avLst/>
            </a:prstGeom>
            <a:noFill/>
          </p:spPr>
          <p:txBody>
            <a:bodyPr wrap="none" rtlCol="0">
              <a:spAutoFit/>
            </a:bodyPr>
            <a:lstStyle/>
            <a:p>
              <a:r>
                <a:rPr lang="en-US" altLang="zh-CN" dirty="0" smtClean="0"/>
                <a:t>PC</a:t>
              </a:r>
              <a:endParaRPr lang="zh-CN" altLang="en-US" dirty="0"/>
            </a:p>
          </p:txBody>
        </p:sp>
        <p:sp>
          <p:nvSpPr>
            <p:cNvPr id="15" name="文本框 14"/>
            <p:cNvSpPr txBox="1"/>
            <p:nvPr/>
          </p:nvSpPr>
          <p:spPr>
            <a:xfrm>
              <a:off x="4884714" y="1678723"/>
              <a:ext cx="554960" cy="369332"/>
            </a:xfrm>
            <a:prstGeom prst="rect">
              <a:avLst/>
            </a:prstGeom>
            <a:noFill/>
          </p:spPr>
          <p:txBody>
            <a:bodyPr wrap="none" rtlCol="0">
              <a:spAutoFit/>
            </a:bodyPr>
            <a:lstStyle/>
            <a:p>
              <a:r>
                <a:rPr lang="en-US" altLang="zh-CN" dirty="0" smtClean="0"/>
                <a:t>APP</a:t>
              </a:r>
              <a:endParaRPr lang="zh-CN" altLang="en-US" dirty="0"/>
            </a:p>
          </p:txBody>
        </p:sp>
      </p:grpSp>
      <p:cxnSp>
        <p:nvCxnSpPr>
          <p:cNvPr id="23" name="直接箭头连接符 22"/>
          <p:cNvCxnSpPr/>
          <p:nvPr/>
        </p:nvCxnSpPr>
        <p:spPr>
          <a:xfrm>
            <a:off x="5252382" y="799194"/>
            <a:ext cx="0" cy="443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5470438" y="787556"/>
            <a:ext cx="7183" cy="446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2880277" y="2560695"/>
            <a:ext cx="1869898" cy="2054805"/>
            <a:chOff x="4274049" y="2291164"/>
            <a:chExt cx="1869898" cy="2054805"/>
          </a:xfrm>
        </p:grpSpPr>
        <p:sp>
          <p:nvSpPr>
            <p:cNvPr id="16" name="矩形 15"/>
            <p:cNvSpPr/>
            <p:nvPr/>
          </p:nvSpPr>
          <p:spPr>
            <a:xfrm>
              <a:off x="4274049" y="2291164"/>
              <a:ext cx="1869898" cy="2054805"/>
            </a:xfrm>
            <a:prstGeom prst="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p:cNvGrpSpPr/>
            <p:nvPr/>
          </p:nvGrpSpPr>
          <p:grpSpPr>
            <a:xfrm>
              <a:off x="4375231" y="2783758"/>
              <a:ext cx="1620028" cy="1429427"/>
              <a:chOff x="4375231" y="2169242"/>
              <a:chExt cx="2037144" cy="2043944"/>
            </a:xfrm>
          </p:grpSpPr>
          <p:sp>
            <p:nvSpPr>
              <p:cNvPr id="21" name="矩形 20"/>
              <p:cNvSpPr/>
              <p:nvPr/>
            </p:nvSpPr>
            <p:spPr>
              <a:xfrm>
                <a:off x="4375231" y="2176042"/>
                <a:ext cx="2037144" cy="2037144"/>
              </a:xfrm>
              <a:prstGeom prst="rect">
                <a:avLst/>
              </a:prstGeom>
              <a:solidFill>
                <a:schemeClr val="accent1">
                  <a:lumMod val="60000"/>
                  <a:lumOff val="40000"/>
                </a:schemeClr>
              </a:solid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490587" y="2460053"/>
                <a:ext cx="1828800" cy="1672109"/>
                <a:chOff x="4490587" y="2460053"/>
                <a:chExt cx="1828800" cy="1672109"/>
              </a:xfrm>
            </p:grpSpPr>
            <p:sp>
              <p:nvSpPr>
                <p:cNvPr id="5" name="矩形 4"/>
                <p:cNvSpPr/>
                <p:nvPr/>
              </p:nvSpPr>
              <p:spPr>
                <a:xfrm>
                  <a:off x="4490587" y="2460053"/>
                  <a:ext cx="1828800" cy="16721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638645" y="2766340"/>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a:t>商品</a:t>
                  </a:r>
                </a:p>
              </p:txBody>
            </p:sp>
            <p:sp>
              <p:nvSpPr>
                <p:cNvPr id="7" name="文本框 6"/>
                <p:cNvSpPr txBox="1"/>
                <p:nvPr/>
              </p:nvSpPr>
              <p:spPr>
                <a:xfrm>
                  <a:off x="5400440" y="2766340"/>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smtClean="0"/>
                    <a:t>会员</a:t>
                  </a:r>
                  <a:endParaRPr lang="zh-CN" altLang="en-US" sz="1400" dirty="0"/>
                </a:p>
              </p:txBody>
            </p:sp>
            <p:sp>
              <p:nvSpPr>
                <p:cNvPr id="8" name="文本框 7"/>
                <p:cNvSpPr txBox="1"/>
                <p:nvPr/>
              </p:nvSpPr>
              <p:spPr>
                <a:xfrm>
                  <a:off x="4638645" y="3142218"/>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smtClean="0"/>
                    <a:t>订单</a:t>
                  </a:r>
                  <a:endParaRPr lang="zh-CN" altLang="en-US" sz="1400" dirty="0"/>
                </a:p>
              </p:txBody>
            </p:sp>
            <p:sp>
              <p:nvSpPr>
                <p:cNvPr id="9" name="文本框 8"/>
                <p:cNvSpPr txBox="1"/>
                <p:nvPr/>
              </p:nvSpPr>
              <p:spPr>
                <a:xfrm>
                  <a:off x="5400440" y="3142218"/>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smtClean="0"/>
                    <a:t>营销</a:t>
                  </a:r>
                  <a:endParaRPr lang="zh-CN" altLang="en-US" sz="1400" dirty="0"/>
                </a:p>
              </p:txBody>
            </p:sp>
            <p:sp>
              <p:nvSpPr>
                <p:cNvPr id="10" name="文本框 9"/>
                <p:cNvSpPr txBox="1"/>
                <p:nvPr/>
              </p:nvSpPr>
              <p:spPr>
                <a:xfrm>
                  <a:off x="4638643" y="3518097"/>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smtClean="0"/>
                    <a:t>支付</a:t>
                  </a:r>
                  <a:endParaRPr lang="zh-CN" altLang="en-US" sz="1400" dirty="0"/>
                </a:p>
              </p:txBody>
            </p:sp>
            <p:sp>
              <p:nvSpPr>
                <p:cNvPr id="11" name="文本框 10"/>
                <p:cNvSpPr txBox="1"/>
                <p:nvPr/>
              </p:nvSpPr>
              <p:spPr>
                <a:xfrm>
                  <a:off x="5400439" y="3518097"/>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smtClean="0"/>
                    <a:t>搜索</a:t>
                  </a:r>
                  <a:endParaRPr lang="zh-CN" altLang="en-US" sz="1400" dirty="0"/>
                </a:p>
              </p:txBody>
            </p:sp>
          </p:grpSp>
          <p:sp>
            <p:nvSpPr>
              <p:cNvPr id="33" name="文本框 32"/>
              <p:cNvSpPr txBox="1"/>
              <p:nvPr/>
            </p:nvSpPr>
            <p:spPr>
              <a:xfrm>
                <a:off x="4890216" y="2169242"/>
                <a:ext cx="897566" cy="440092"/>
              </a:xfrm>
              <a:prstGeom prst="rect">
                <a:avLst/>
              </a:prstGeom>
              <a:noFill/>
            </p:spPr>
            <p:txBody>
              <a:bodyPr wrap="none" rtlCol="0">
                <a:spAutoFit/>
              </a:bodyPr>
              <a:lstStyle/>
              <a:p>
                <a:r>
                  <a:rPr lang="en-US" altLang="zh-CN" sz="1400" dirty="0"/>
                  <a:t>T</a:t>
                </a:r>
                <a:r>
                  <a:rPr lang="en-US" altLang="zh-CN" sz="1400" dirty="0" smtClean="0"/>
                  <a:t>omcat</a:t>
                </a:r>
                <a:endParaRPr lang="zh-CN" altLang="en-US" sz="1400" dirty="0"/>
              </a:p>
            </p:txBody>
          </p:sp>
        </p:grpSp>
        <p:sp>
          <p:nvSpPr>
            <p:cNvPr id="34" name="文本框 33"/>
            <p:cNvSpPr txBox="1"/>
            <p:nvPr/>
          </p:nvSpPr>
          <p:spPr>
            <a:xfrm>
              <a:off x="4490587" y="2291164"/>
              <a:ext cx="1316258" cy="369332"/>
            </a:xfrm>
            <a:prstGeom prst="rect">
              <a:avLst/>
            </a:prstGeom>
            <a:noFill/>
          </p:spPr>
          <p:txBody>
            <a:bodyPr wrap="none" rtlCol="0">
              <a:spAutoFit/>
            </a:bodyPr>
            <a:lstStyle/>
            <a:p>
              <a:r>
                <a:rPr lang="en-US" altLang="zh-CN" dirty="0" smtClean="0"/>
                <a:t>Linux server</a:t>
              </a:r>
              <a:endParaRPr lang="zh-CN" altLang="en-US" dirty="0"/>
            </a:p>
          </p:txBody>
        </p:sp>
      </p:grpSp>
      <p:sp>
        <p:nvSpPr>
          <p:cNvPr id="41" name="矩形 40"/>
          <p:cNvSpPr/>
          <p:nvPr/>
        </p:nvSpPr>
        <p:spPr>
          <a:xfrm>
            <a:off x="6064394" y="2560695"/>
            <a:ext cx="1869898" cy="2054805"/>
          </a:xfrm>
          <a:prstGeom prst="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2" name="组合 41"/>
          <p:cNvGrpSpPr/>
          <p:nvPr/>
        </p:nvGrpSpPr>
        <p:grpSpPr>
          <a:xfrm>
            <a:off x="6165576" y="3053289"/>
            <a:ext cx="1620028" cy="1429427"/>
            <a:chOff x="4375231" y="2169242"/>
            <a:chExt cx="2037144" cy="2043944"/>
          </a:xfrm>
        </p:grpSpPr>
        <p:sp>
          <p:nvSpPr>
            <p:cNvPr id="44" name="矩形 43"/>
            <p:cNvSpPr/>
            <p:nvPr/>
          </p:nvSpPr>
          <p:spPr>
            <a:xfrm>
              <a:off x="4375231" y="2176042"/>
              <a:ext cx="2037144" cy="2037144"/>
            </a:xfrm>
            <a:prstGeom prst="rect">
              <a:avLst/>
            </a:prstGeom>
            <a:solidFill>
              <a:schemeClr val="accent1">
                <a:lumMod val="60000"/>
                <a:lumOff val="40000"/>
              </a:schemeClr>
            </a:solid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4490587" y="2460053"/>
              <a:ext cx="1828800" cy="1672109"/>
              <a:chOff x="4490587" y="2460053"/>
              <a:chExt cx="1828800" cy="1672109"/>
            </a:xfrm>
          </p:grpSpPr>
          <p:sp>
            <p:nvSpPr>
              <p:cNvPr id="47" name="矩形 46"/>
              <p:cNvSpPr/>
              <p:nvPr/>
            </p:nvSpPr>
            <p:spPr>
              <a:xfrm>
                <a:off x="4490587" y="2460053"/>
                <a:ext cx="1828800" cy="167210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4638645" y="2766340"/>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a:t>商品</a:t>
                </a:r>
              </a:p>
            </p:txBody>
          </p:sp>
          <p:sp>
            <p:nvSpPr>
              <p:cNvPr id="49" name="文本框 48"/>
              <p:cNvSpPr txBox="1"/>
              <p:nvPr/>
            </p:nvSpPr>
            <p:spPr>
              <a:xfrm>
                <a:off x="5400440" y="2766340"/>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smtClean="0"/>
                  <a:t>会员</a:t>
                </a:r>
                <a:endParaRPr lang="zh-CN" altLang="en-US" sz="1400" dirty="0"/>
              </a:p>
            </p:txBody>
          </p:sp>
          <p:sp>
            <p:nvSpPr>
              <p:cNvPr id="50" name="文本框 49"/>
              <p:cNvSpPr txBox="1"/>
              <p:nvPr/>
            </p:nvSpPr>
            <p:spPr>
              <a:xfrm>
                <a:off x="4638645" y="3142218"/>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smtClean="0"/>
                  <a:t>订单</a:t>
                </a:r>
                <a:endParaRPr lang="zh-CN" altLang="en-US" sz="1400" dirty="0"/>
              </a:p>
            </p:txBody>
          </p:sp>
          <p:sp>
            <p:nvSpPr>
              <p:cNvPr id="51" name="文本框 50"/>
              <p:cNvSpPr txBox="1"/>
              <p:nvPr/>
            </p:nvSpPr>
            <p:spPr>
              <a:xfrm>
                <a:off x="5400440" y="3142218"/>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smtClean="0"/>
                  <a:t>营销</a:t>
                </a:r>
                <a:endParaRPr lang="zh-CN" altLang="en-US" sz="1400" dirty="0"/>
              </a:p>
            </p:txBody>
          </p:sp>
          <p:sp>
            <p:nvSpPr>
              <p:cNvPr id="52" name="文本框 51"/>
              <p:cNvSpPr txBox="1"/>
              <p:nvPr/>
            </p:nvSpPr>
            <p:spPr>
              <a:xfrm>
                <a:off x="4638643" y="3518097"/>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smtClean="0"/>
                  <a:t>支付</a:t>
                </a:r>
                <a:endParaRPr lang="zh-CN" altLang="en-US" sz="1400" dirty="0"/>
              </a:p>
            </p:txBody>
          </p:sp>
          <p:sp>
            <p:nvSpPr>
              <p:cNvPr id="53" name="文本框 52"/>
              <p:cNvSpPr txBox="1"/>
              <p:nvPr/>
            </p:nvSpPr>
            <p:spPr>
              <a:xfrm>
                <a:off x="5400439" y="3518097"/>
                <a:ext cx="683739" cy="440092"/>
              </a:xfrm>
              <a:prstGeom prst="rect">
                <a:avLst/>
              </a:prstGeom>
              <a:noFill/>
              <a:ln>
                <a:solidFill>
                  <a:schemeClr val="accent1">
                    <a:shade val="50000"/>
                  </a:schemeClr>
                </a:solidFill>
              </a:ln>
            </p:spPr>
            <p:txBody>
              <a:bodyPr wrap="none" rtlCol="0">
                <a:spAutoFit/>
              </a:bodyPr>
              <a:lstStyle/>
              <a:p>
                <a:pPr algn="ctr"/>
                <a:r>
                  <a:rPr lang="zh-CN" altLang="en-US" sz="1400" dirty="0" smtClean="0"/>
                  <a:t>搜索</a:t>
                </a:r>
                <a:endParaRPr lang="zh-CN" altLang="en-US" sz="1400" dirty="0"/>
              </a:p>
            </p:txBody>
          </p:sp>
        </p:grpSp>
        <p:sp>
          <p:nvSpPr>
            <p:cNvPr id="46" name="文本框 45"/>
            <p:cNvSpPr txBox="1"/>
            <p:nvPr/>
          </p:nvSpPr>
          <p:spPr>
            <a:xfrm>
              <a:off x="4890216" y="2169242"/>
              <a:ext cx="897566" cy="440092"/>
            </a:xfrm>
            <a:prstGeom prst="rect">
              <a:avLst/>
            </a:prstGeom>
            <a:noFill/>
          </p:spPr>
          <p:txBody>
            <a:bodyPr wrap="none" rtlCol="0">
              <a:spAutoFit/>
            </a:bodyPr>
            <a:lstStyle/>
            <a:p>
              <a:r>
                <a:rPr lang="en-US" altLang="zh-CN" sz="1400" dirty="0"/>
                <a:t>T</a:t>
              </a:r>
              <a:r>
                <a:rPr lang="en-US" altLang="zh-CN" sz="1400" dirty="0" smtClean="0"/>
                <a:t>omcat</a:t>
              </a:r>
              <a:endParaRPr lang="zh-CN" altLang="en-US" sz="1400" dirty="0"/>
            </a:p>
          </p:txBody>
        </p:sp>
      </p:grpSp>
      <p:sp>
        <p:nvSpPr>
          <p:cNvPr id="43" name="文本框 42"/>
          <p:cNvSpPr txBox="1"/>
          <p:nvPr/>
        </p:nvSpPr>
        <p:spPr>
          <a:xfrm>
            <a:off x="6280932" y="2560695"/>
            <a:ext cx="1316258" cy="369332"/>
          </a:xfrm>
          <a:prstGeom prst="rect">
            <a:avLst/>
          </a:prstGeom>
          <a:noFill/>
        </p:spPr>
        <p:txBody>
          <a:bodyPr wrap="none" rtlCol="0">
            <a:spAutoFit/>
          </a:bodyPr>
          <a:lstStyle/>
          <a:p>
            <a:r>
              <a:rPr lang="en-US" altLang="zh-CN" dirty="0" smtClean="0"/>
              <a:t>Linux server</a:t>
            </a:r>
            <a:endParaRPr lang="zh-CN" altLang="en-US" dirty="0"/>
          </a:p>
        </p:txBody>
      </p:sp>
      <p:sp>
        <p:nvSpPr>
          <p:cNvPr id="24" name="矩形 23"/>
          <p:cNvSpPr/>
          <p:nvPr/>
        </p:nvSpPr>
        <p:spPr>
          <a:xfrm>
            <a:off x="4237056" y="1217240"/>
            <a:ext cx="2335862" cy="647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529042" y="1394134"/>
            <a:ext cx="1751890" cy="369332"/>
          </a:xfrm>
          <a:prstGeom prst="rect">
            <a:avLst/>
          </a:prstGeom>
          <a:noFill/>
        </p:spPr>
        <p:txBody>
          <a:bodyPr wrap="none" rtlCol="0">
            <a:spAutoFit/>
          </a:bodyPr>
          <a:lstStyle/>
          <a:p>
            <a:r>
              <a:rPr lang="zh-CN" altLang="en-US" dirty="0" smtClean="0"/>
              <a:t>负载均衡</a:t>
            </a:r>
            <a:r>
              <a:rPr lang="en-US" altLang="zh-CN" dirty="0" smtClean="0"/>
              <a:t>(</a:t>
            </a:r>
            <a:r>
              <a:rPr lang="en-US" altLang="zh-CN" dirty="0" err="1" smtClean="0"/>
              <a:t>nginx</a:t>
            </a:r>
            <a:r>
              <a:rPr lang="en-US" altLang="zh-CN" dirty="0" smtClean="0"/>
              <a:t>)</a:t>
            </a:r>
            <a:endParaRPr lang="zh-CN" altLang="en-US" dirty="0"/>
          </a:p>
        </p:txBody>
      </p:sp>
      <p:cxnSp>
        <p:nvCxnSpPr>
          <p:cNvPr id="27" name="直接箭头连接符 26"/>
          <p:cNvCxnSpPr/>
          <p:nvPr/>
        </p:nvCxnSpPr>
        <p:spPr>
          <a:xfrm flipH="1">
            <a:off x="3989033" y="1864512"/>
            <a:ext cx="645392" cy="696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257312" y="1873268"/>
            <a:ext cx="479154" cy="694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flipV="1">
            <a:off x="6072976" y="1873268"/>
            <a:ext cx="489867" cy="68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4224740" y="1873268"/>
            <a:ext cx="580238" cy="68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3840362" y="5836139"/>
            <a:ext cx="1348994" cy="366604"/>
            <a:chOff x="4490587" y="4375231"/>
            <a:chExt cx="1828800" cy="416688"/>
          </a:xfrm>
          <a:solidFill>
            <a:schemeClr val="tx2">
              <a:lumMod val="20000"/>
              <a:lumOff val="80000"/>
            </a:schemeClr>
          </a:solidFill>
        </p:grpSpPr>
        <p:sp>
          <p:nvSpPr>
            <p:cNvPr id="60" name="圆角矩形 59"/>
            <p:cNvSpPr/>
            <p:nvPr/>
          </p:nvSpPr>
          <p:spPr>
            <a:xfrm>
              <a:off x="4490587" y="4375231"/>
              <a:ext cx="1828800" cy="4166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4789443" y="4427640"/>
              <a:ext cx="1468738" cy="349824"/>
            </a:xfrm>
            <a:prstGeom prst="rect">
              <a:avLst/>
            </a:prstGeom>
            <a:grpFill/>
          </p:spPr>
          <p:txBody>
            <a:bodyPr wrap="square" rtlCol="0">
              <a:spAutoFit/>
            </a:bodyPr>
            <a:lstStyle/>
            <a:p>
              <a:r>
                <a:rPr lang="en-US" altLang="zh-CN" sz="1400" dirty="0" smtClean="0"/>
                <a:t>DB(slave)</a:t>
              </a:r>
              <a:endParaRPr lang="zh-CN" altLang="en-US" sz="1400" dirty="0"/>
            </a:p>
          </p:txBody>
        </p:sp>
      </p:grpSp>
      <p:grpSp>
        <p:nvGrpSpPr>
          <p:cNvPr id="62" name="组合 61"/>
          <p:cNvGrpSpPr/>
          <p:nvPr/>
        </p:nvGrpSpPr>
        <p:grpSpPr>
          <a:xfrm>
            <a:off x="5561716" y="5836139"/>
            <a:ext cx="1348994" cy="366604"/>
            <a:chOff x="4490587" y="4375231"/>
            <a:chExt cx="1828800" cy="416688"/>
          </a:xfrm>
          <a:solidFill>
            <a:schemeClr val="tx2">
              <a:lumMod val="20000"/>
              <a:lumOff val="80000"/>
            </a:schemeClr>
          </a:solidFill>
        </p:grpSpPr>
        <p:sp>
          <p:nvSpPr>
            <p:cNvPr id="63" name="圆角矩形 62"/>
            <p:cNvSpPr/>
            <p:nvPr/>
          </p:nvSpPr>
          <p:spPr>
            <a:xfrm>
              <a:off x="4490587" y="4375231"/>
              <a:ext cx="1828800" cy="4166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4789443" y="4427640"/>
              <a:ext cx="1468738" cy="349824"/>
            </a:xfrm>
            <a:prstGeom prst="rect">
              <a:avLst/>
            </a:prstGeom>
            <a:grpFill/>
          </p:spPr>
          <p:txBody>
            <a:bodyPr wrap="square" rtlCol="0">
              <a:spAutoFit/>
            </a:bodyPr>
            <a:lstStyle/>
            <a:p>
              <a:r>
                <a:rPr lang="en-US" altLang="zh-CN" sz="1400" dirty="0" smtClean="0"/>
                <a:t>DB(back)</a:t>
              </a:r>
              <a:endParaRPr lang="zh-CN" altLang="en-US" sz="1400" dirty="0"/>
            </a:p>
          </p:txBody>
        </p:sp>
      </p:grpSp>
      <p:cxnSp>
        <p:nvCxnSpPr>
          <p:cNvPr id="67" name="直接箭头连接符 66"/>
          <p:cNvCxnSpPr/>
          <p:nvPr/>
        </p:nvCxnSpPr>
        <p:spPr>
          <a:xfrm>
            <a:off x="4224740" y="4615500"/>
            <a:ext cx="580238" cy="56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H="1">
            <a:off x="6009591" y="4661610"/>
            <a:ext cx="637332" cy="492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6165576" y="4640253"/>
            <a:ext cx="699986" cy="545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4104783" y="4640253"/>
            <a:ext cx="529642" cy="513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8156464" y="279247"/>
            <a:ext cx="4027514" cy="2514859"/>
            <a:chOff x="8156464" y="279247"/>
            <a:chExt cx="4027514" cy="2514859"/>
          </a:xfrm>
        </p:grpSpPr>
        <p:sp>
          <p:nvSpPr>
            <p:cNvPr id="81" name="文本框 80"/>
            <p:cNvSpPr txBox="1"/>
            <p:nvPr/>
          </p:nvSpPr>
          <p:spPr>
            <a:xfrm>
              <a:off x="8632557" y="1649856"/>
              <a:ext cx="3551421" cy="307777"/>
            </a:xfrm>
            <a:prstGeom prst="rect">
              <a:avLst/>
            </a:prstGeom>
            <a:noFill/>
          </p:spPr>
          <p:txBody>
            <a:bodyPr wrap="none" rtlCol="0">
              <a:spAutoFit/>
            </a:bodyPr>
            <a:lstStyle/>
            <a:p>
              <a:r>
                <a:rPr lang="en-US" altLang="zh-CN" sz="1400" dirty="0" smtClean="0"/>
                <a:t>Nginx</a:t>
              </a:r>
              <a:r>
                <a:rPr lang="zh-CN" altLang="en-US" sz="1400" dirty="0" smtClean="0"/>
                <a:t>万级，</a:t>
              </a:r>
              <a:r>
                <a:rPr lang="en-US" altLang="zh-CN" sz="1400" dirty="0" smtClean="0"/>
                <a:t>LVS</a:t>
              </a:r>
              <a:r>
                <a:rPr lang="zh-CN" altLang="en-US" sz="1400" dirty="0" smtClean="0"/>
                <a:t>十万级，</a:t>
              </a:r>
              <a:r>
                <a:rPr lang="en-US" altLang="zh-CN" sz="1400" dirty="0" smtClean="0"/>
                <a:t>F5(</a:t>
              </a:r>
              <a:r>
                <a:rPr lang="zh-CN" altLang="en-US" sz="1400" dirty="0" smtClean="0"/>
                <a:t>马</a:t>
              </a:r>
              <a:r>
                <a:rPr lang="en-US" altLang="zh-CN" sz="1400" dirty="0" smtClean="0"/>
                <a:t>6</a:t>
              </a:r>
              <a:r>
                <a:rPr lang="zh-CN" altLang="en-US" sz="1400" dirty="0" smtClean="0"/>
                <a:t>价格</a:t>
              </a:r>
              <a:r>
                <a:rPr lang="en-US" altLang="zh-CN" sz="1400" dirty="0" smtClean="0"/>
                <a:t>)</a:t>
              </a:r>
              <a:r>
                <a:rPr lang="zh-CN" altLang="en-US" sz="1400" dirty="0" smtClean="0"/>
                <a:t>百万级</a:t>
              </a:r>
              <a:endParaRPr lang="zh-CN" altLang="en-US" sz="1400" dirty="0"/>
            </a:p>
          </p:txBody>
        </p:sp>
        <p:grpSp>
          <p:nvGrpSpPr>
            <p:cNvPr id="86" name="组合 85"/>
            <p:cNvGrpSpPr/>
            <p:nvPr/>
          </p:nvGrpSpPr>
          <p:grpSpPr>
            <a:xfrm>
              <a:off x="8156464" y="279247"/>
              <a:ext cx="3952661" cy="2514859"/>
              <a:chOff x="8156464" y="279247"/>
              <a:chExt cx="3952661" cy="2514859"/>
            </a:xfrm>
          </p:grpSpPr>
          <p:sp>
            <p:nvSpPr>
              <p:cNvPr id="74" name="文本框 73"/>
              <p:cNvSpPr txBox="1"/>
              <p:nvPr/>
            </p:nvSpPr>
            <p:spPr>
              <a:xfrm>
                <a:off x="8228829" y="279247"/>
                <a:ext cx="1338828" cy="369332"/>
              </a:xfrm>
              <a:prstGeom prst="rect">
                <a:avLst/>
              </a:prstGeom>
              <a:noFill/>
            </p:spPr>
            <p:txBody>
              <a:bodyPr wrap="none" rtlCol="0">
                <a:spAutoFit/>
              </a:bodyPr>
              <a:lstStyle/>
              <a:p>
                <a:r>
                  <a:rPr lang="zh-CN" altLang="en-US" dirty="0" smtClean="0"/>
                  <a:t>负载均衡：</a:t>
                </a:r>
                <a:endParaRPr lang="zh-CN" altLang="en-US" dirty="0"/>
              </a:p>
            </p:txBody>
          </p:sp>
          <p:sp>
            <p:nvSpPr>
              <p:cNvPr id="75" name="文本框 74"/>
              <p:cNvSpPr txBox="1"/>
              <p:nvPr/>
            </p:nvSpPr>
            <p:spPr>
              <a:xfrm>
                <a:off x="8632025" y="622867"/>
                <a:ext cx="3361818" cy="338554"/>
              </a:xfrm>
              <a:prstGeom prst="rect">
                <a:avLst/>
              </a:prstGeom>
              <a:noFill/>
            </p:spPr>
            <p:txBody>
              <a:bodyPr wrap="none" rtlCol="0">
                <a:spAutoFit/>
              </a:bodyPr>
              <a:lstStyle/>
              <a:p>
                <a:r>
                  <a:rPr lang="en-US" altLang="zh-CN" sz="1600" dirty="0" smtClean="0"/>
                  <a:t>1.DNS</a:t>
                </a:r>
                <a:r>
                  <a:rPr lang="zh-CN" altLang="en-US" sz="1600" dirty="0" smtClean="0"/>
                  <a:t>、软负载均衡和硬件负载均衡</a:t>
                </a:r>
                <a:endParaRPr lang="zh-CN" altLang="en-US" sz="1600" dirty="0"/>
              </a:p>
            </p:txBody>
          </p:sp>
          <p:sp>
            <p:nvSpPr>
              <p:cNvPr id="76" name="文本框 75"/>
              <p:cNvSpPr txBox="1"/>
              <p:nvPr/>
            </p:nvSpPr>
            <p:spPr>
              <a:xfrm>
                <a:off x="8632025" y="966487"/>
                <a:ext cx="3107326" cy="338554"/>
              </a:xfrm>
              <a:prstGeom prst="rect">
                <a:avLst/>
              </a:prstGeom>
              <a:noFill/>
            </p:spPr>
            <p:txBody>
              <a:bodyPr wrap="none" rtlCol="0">
                <a:spAutoFit/>
              </a:bodyPr>
              <a:lstStyle/>
              <a:p>
                <a:r>
                  <a:rPr lang="en-US" altLang="zh-CN" sz="1600" dirty="0" smtClean="0"/>
                  <a:t>2.</a:t>
                </a:r>
                <a:r>
                  <a:rPr lang="zh-CN" altLang="en-US" sz="1600" dirty="0" smtClean="0"/>
                  <a:t>软负载均衡</a:t>
                </a:r>
                <a:r>
                  <a:rPr lang="en-US" altLang="zh-CN" sz="1600" dirty="0" err="1"/>
                  <a:t>N</a:t>
                </a:r>
                <a:r>
                  <a:rPr lang="en-US" altLang="zh-CN" sz="1600" dirty="0" err="1" smtClean="0"/>
                  <a:t>ginx,LVS,HAProxy</a:t>
                </a:r>
                <a:r>
                  <a:rPr lang="zh-CN" altLang="en-US" sz="1600" dirty="0" smtClean="0"/>
                  <a:t>等</a:t>
                </a:r>
                <a:endParaRPr lang="zh-CN" altLang="en-US" sz="1600" dirty="0"/>
              </a:p>
            </p:txBody>
          </p:sp>
          <p:sp>
            <p:nvSpPr>
              <p:cNvPr id="77" name="文本框 76"/>
              <p:cNvSpPr txBox="1"/>
              <p:nvPr/>
            </p:nvSpPr>
            <p:spPr>
              <a:xfrm>
                <a:off x="8632025" y="1291610"/>
                <a:ext cx="3411511" cy="338554"/>
              </a:xfrm>
              <a:prstGeom prst="rect">
                <a:avLst/>
              </a:prstGeom>
              <a:noFill/>
            </p:spPr>
            <p:txBody>
              <a:bodyPr wrap="none" rtlCol="0">
                <a:spAutoFit/>
              </a:bodyPr>
              <a:lstStyle/>
              <a:p>
                <a:r>
                  <a:rPr lang="en-US" altLang="zh-CN" sz="1600" dirty="0" smtClean="0"/>
                  <a:t>3.</a:t>
                </a:r>
                <a:r>
                  <a:rPr lang="zh-CN" altLang="en-US" sz="1600" dirty="0" smtClean="0"/>
                  <a:t>硬件负载均衡</a:t>
                </a:r>
                <a:r>
                  <a:rPr lang="en-US" altLang="zh-CN" sz="1600" dirty="0" smtClean="0"/>
                  <a:t>F5</a:t>
                </a:r>
                <a:r>
                  <a:rPr lang="zh-CN" altLang="en-US" sz="1600" dirty="0" smtClean="0"/>
                  <a:t>、思科等一些大厂</a:t>
                </a:r>
                <a:endParaRPr lang="zh-CN" altLang="en-US" sz="1600" dirty="0"/>
              </a:p>
            </p:txBody>
          </p:sp>
          <p:sp>
            <p:nvSpPr>
              <p:cNvPr id="82" name="文本框 81"/>
              <p:cNvSpPr txBox="1"/>
              <p:nvPr/>
            </p:nvSpPr>
            <p:spPr>
              <a:xfrm>
                <a:off x="8156464" y="2050190"/>
                <a:ext cx="1800493" cy="369332"/>
              </a:xfrm>
              <a:prstGeom prst="rect">
                <a:avLst/>
              </a:prstGeom>
              <a:noFill/>
            </p:spPr>
            <p:txBody>
              <a:bodyPr wrap="none" rtlCol="0">
                <a:spAutoFit/>
              </a:bodyPr>
              <a:lstStyle/>
              <a:p>
                <a:r>
                  <a:rPr lang="zh-CN" altLang="en-US" dirty="0"/>
                  <a:t>负载</a:t>
                </a:r>
                <a:r>
                  <a:rPr lang="zh-CN" altLang="en-US" dirty="0" smtClean="0"/>
                  <a:t>均衡算法：</a:t>
                </a:r>
                <a:endParaRPr lang="en-US" altLang="zh-CN" dirty="0" smtClean="0"/>
              </a:p>
            </p:txBody>
          </p:sp>
          <p:sp>
            <p:nvSpPr>
              <p:cNvPr id="83" name="文本框 82"/>
              <p:cNvSpPr txBox="1"/>
              <p:nvPr/>
            </p:nvSpPr>
            <p:spPr>
              <a:xfrm>
                <a:off x="8687996" y="2486329"/>
                <a:ext cx="3421129" cy="307777"/>
              </a:xfrm>
              <a:prstGeom prst="rect">
                <a:avLst/>
              </a:prstGeom>
              <a:noFill/>
            </p:spPr>
            <p:txBody>
              <a:bodyPr wrap="none" rtlCol="0">
                <a:spAutoFit/>
              </a:bodyPr>
              <a:lstStyle/>
              <a:p>
                <a:r>
                  <a:rPr lang="zh-CN" altLang="en-US" sz="1400" dirty="0"/>
                  <a:t>轮询、加权、负载最优、性能最优、</a:t>
                </a:r>
                <a:r>
                  <a:rPr lang="en-US" altLang="zh-CN" sz="1400" dirty="0" smtClean="0"/>
                  <a:t>Hash</a:t>
                </a:r>
                <a:endParaRPr lang="zh-CN" altLang="en-US" sz="1400" dirty="0"/>
              </a:p>
            </p:txBody>
          </p:sp>
        </p:grpSp>
      </p:grpSp>
      <p:grpSp>
        <p:nvGrpSpPr>
          <p:cNvPr id="87" name="组合 86"/>
          <p:cNvGrpSpPr/>
          <p:nvPr/>
        </p:nvGrpSpPr>
        <p:grpSpPr>
          <a:xfrm>
            <a:off x="8898243" y="4982505"/>
            <a:ext cx="2541786" cy="1332888"/>
            <a:chOff x="9271840" y="5185457"/>
            <a:chExt cx="2541786" cy="1332888"/>
          </a:xfrm>
        </p:grpSpPr>
        <p:sp>
          <p:nvSpPr>
            <p:cNvPr id="78" name="文本框 77"/>
            <p:cNvSpPr txBox="1"/>
            <p:nvPr/>
          </p:nvSpPr>
          <p:spPr>
            <a:xfrm>
              <a:off x="9397683" y="5185457"/>
              <a:ext cx="1375698" cy="369332"/>
            </a:xfrm>
            <a:prstGeom prst="rect">
              <a:avLst/>
            </a:prstGeom>
            <a:noFill/>
          </p:spPr>
          <p:txBody>
            <a:bodyPr wrap="none" rtlCol="0">
              <a:spAutoFit/>
            </a:bodyPr>
            <a:lstStyle/>
            <a:p>
              <a:r>
                <a:rPr lang="en-US" altLang="zh-CN" dirty="0" smtClean="0"/>
                <a:t>DB</a:t>
              </a:r>
              <a:r>
                <a:rPr lang="zh-CN" altLang="en-US" dirty="0" smtClean="0"/>
                <a:t>主从集群</a:t>
              </a:r>
              <a:endParaRPr lang="en-US" altLang="zh-CN" dirty="0" smtClean="0"/>
            </a:p>
          </p:txBody>
        </p:sp>
        <p:sp>
          <p:nvSpPr>
            <p:cNvPr id="79" name="文本框 78"/>
            <p:cNvSpPr txBox="1"/>
            <p:nvPr/>
          </p:nvSpPr>
          <p:spPr>
            <a:xfrm>
              <a:off x="9397683" y="5575321"/>
              <a:ext cx="1039067" cy="307777"/>
            </a:xfrm>
            <a:prstGeom prst="rect">
              <a:avLst/>
            </a:prstGeom>
            <a:noFill/>
          </p:spPr>
          <p:txBody>
            <a:bodyPr wrap="none" rtlCol="0">
              <a:spAutoFit/>
            </a:bodyPr>
            <a:lstStyle/>
            <a:p>
              <a:r>
                <a:rPr lang="en-US" altLang="zh-CN" sz="1400" dirty="0" smtClean="0"/>
                <a:t>1.</a:t>
              </a:r>
              <a:r>
                <a:rPr lang="zh-CN" altLang="en-US" sz="1400" dirty="0" smtClean="0"/>
                <a:t>读写分离</a:t>
              </a:r>
              <a:endParaRPr lang="zh-CN" altLang="en-US" sz="1400" dirty="0"/>
            </a:p>
          </p:txBody>
        </p:sp>
        <p:sp>
          <p:nvSpPr>
            <p:cNvPr id="80" name="文本框 79"/>
            <p:cNvSpPr txBox="1"/>
            <p:nvPr/>
          </p:nvSpPr>
          <p:spPr>
            <a:xfrm>
              <a:off x="9393018" y="5913875"/>
              <a:ext cx="1552028" cy="307777"/>
            </a:xfrm>
            <a:prstGeom prst="rect">
              <a:avLst/>
            </a:prstGeom>
            <a:noFill/>
          </p:spPr>
          <p:txBody>
            <a:bodyPr wrap="none" rtlCol="0">
              <a:spAutoFit/>
            </a:bodyPr>
            <a:lstStyle/>
            <a:p>
              <a:r>
                <a:rPr lang="en-US" altLang="zh-CN" sz="1400" dirty="0"/>
                <a:t>2</a:t>
              </a:r>
              <a:r>
                <a:rPr lang="en-US" altLang="zh-CN" sz="1400" dirty="0" smtClean="0"/>
                <a:t>.</a:t>
              </a:r>
              <a:r>
                <a:rPr lang="zh-CN" altLang="en-US" sz="1200" dirty="0"/>
                <a:t>主</a:t>
              </a:r>
              <a:r>
                <a:rPr lang="zh-CN" altLang="en-US" sz="1200" dirty="0" smtClean="0"/>
                <a:t>备，简单高可用</a:t>
              </a:r>
              <a:endParaRPr lang="zh-CN" altLang="en-US" sz="1400" dirty="0"/>
            </a:p>
          </p:txBody>
        </p:sp>
        <p:sp>
          <p:nvSpPr>
            <p:cNvPr id="84" name="文本框 83"/>
            <p:cNvSpPr txBox="1"/>
            <p:nvPr/>
          </p:nvSpPr>
          <p:spPr>
            <a:xfrm>
              <a:off x="9271840" y="6210568"/>
              <a:ext cx="2541786" cy="307777"/>
            </a:xfrm>
            <a:prstGeom prst="rect">
              <a:avLst/>
            </a:prstGeom>
            <a:noFill/>
          </p:spPr>
          <p:txBody>
            <a:bodyPr wrap="none" rtlCol="0">
              <a:spAutoFit/>
            </a:bodyPr>
            <a:lstStyle/>
            <a:p>
              <a:r>
                <a:rPr lang="en-US" altLang="zh-CN" sz="1400" dirty="0" smtClean="0"/>
                <a:t>Tips: </a:t>
              </a:r>
              <a:r>
                <a:rPr lang="zh-CN" altLang="en-US" sz="1400" dirty="0" smtClean="0"/>
                <a:t>分库</a:t>
              </a:r>
              <a:r>
                <a:rPr lang="zh-CN" altLang="en-US" sz="1400" dirty="0"/>
                <a:t>、</a:t>
              </a:r>
              <a:r>
                <a:rPr lang="zh-CN" altLang="en-US" sz="1400" dirty="0" smtClean="0"/>
                <a:t>分表不到万不得已</a:t>
              </a:r>
              <a:endParaRPr lang="zh-CN" altLang="en-US" sz="1400" dirty="0"/>
            </a:p>
          </p:txBody>
        </p:sp>
      </p:grpSp>
      <p:sp>
        <p:nvSpPr>
          <p:cNvPr id="85" name="矩形 84"/>
          <p:cNvSpPr/>
          <p:nvPr/>
        </p:nvSpPr>
        <p:spPr>
          <a:xfrm>
            <a:off x="4657204" y="6315393"/>
            <a:ext cx="1415772" cy="461665"/>
          </a:xfrm>
          <a:prstGeom prst="rect">
            <a:avLst/>
          </a:prstGeom>
          <a:noFill/>
        </p:spPr>
        <p:txBody>
          <a:bodyPr wrap="none" lIns="91440" tIns="45720" rIns="91440" bIns="45720">
            <a:spAutoFit/>
          </a:bodyPr>
          <a:lstStyle/>
          <a:p>
            <a:pPr algn="ctr"/>
            <a:r>
              <a:rPr lang="zh-CN" altLang="en-US" sz="24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集群应用</a:t>
            </a:r>
            <a:endParaRPr lang="zh-CN" altLang="en-US" sz="2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9" name="矩形 88"/>
          <p:cNvSpPr/>
          <p:nvPr/>
        </p:nvSpPr>
        <p:spPr>
          <a:xfrm>
            <a:off x="442629" y="1873268"/>
            <a:ext cx="877164" cy="923330"/>
          </a:xfrm>
          <a:prstGeom prst="rect">
            <a:avLst/>
          </a:prstGeom>
          <a:noFill/>
        </p:spPr>
        <p:txBody>
          <a:bodyPr wrap="none" lIns="91440" tIns="45720" rIns="91440" bIns="45720">
            <a:spAutoFit/>
          </a:bodyPr>
          <a:lstStyle/>
          <a:p>
            <a:pPr algn="ctr"/>
            <a:r>
              <a:rPr lang="zh-CN" alt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拆</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 name="文本框 17"/>
          <p:cNvSpPr txBox="1"/>
          <p:nvPr/>
        </p:nvSpPr>
        <p:spPr>
          <a:xfrm>
            <a:off x="333697" y="3072001"/>
            <a:ext cx="1569660" cy="369332"/>
          </a:xfrm>
          <a:prstGeom prst="rect">
            <a:avLst/>
          </a:prstGeom>
          <a:noFill/>
        </p:spPr>
        <p:txBody>
          <a:bodyPr wrap="none" rtlCol="0">
            <a:spAutoFit/>
          </a:bodyPr>
          <a:lstStyle/>
          <a:p>
            <a:r>
              <a:rPr lang="zh-CN" altLang="en-US" dirty="0" smtClean="0">
                <a:solidFill>
                  <a:srgbClr val="FF0000"/>
                </a:solidFill>
                <a:effectLst>
                  <a:outerShdw blurRad="38100" dist="38100" dir="2700000" algn="tl">
                    <a:srgbClr val="000000">
                      <a:alpha val="43137"/>
                    </a:srgbClr>
                  </a:outerShdw>
                </a:effectLst>
              </a:rPr>
              <a:t>怎么拆？？？</a:t>
            </a:r>
            <a:endParaRPr lang="zh-CN"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482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250"/>
                                  </p:stCondLst>
                                  <p:childTnLst>
                                    <p:set>
                                      <p:cBhvr>
                                        <p:cTn id="6" dur="1" fill="hold">
                                          <p:stCondLst>
                                            <p:cond delay="0"/>
                                          </p:stCondLst>
                                        </p:cTn>
                                        <p:tgtEl>
                                          <p:spTgt spid="88"/>
                                        </p:tgtEl>
                                        <p:attrNameLst>
                                          <p:attrName>style.visibility</p:attrName>
                                        </p:attrNameLst>
                                      </p:cBhvr>
                                      <p:to>
                                        <p:strVal val="visible"/>
                                      </p:to>
                                    </p:set>
                                    <p:animEffect transition="in" filter="randombar(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8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25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1500"/>
                                        <p:tgtEl>
                                          <p:spTgt spid="89"/>
                                        </p:tgtEl>
                                      </p:cBhvr>
                                    </p:animEffect>
                                    <p:anim calcmode="lin" valueType="num">
                                      <p:cBhvr>
                                        <p:cTn id="17" dur="1500" fill="hold"/>
                                        <p:tgtEl>
                                          <p:spTgt spid="89"/>
                                        </p:tgtEl>
                                        <p:attrNameLst>
                                          <p:attrName>ppt_x</p:attrName>
                                        </p:attrNameLst>
                                      </p:cBhvr>
                                      <p:tavLst>
                                        <p:tav tm="0">
                                          <p:val>
                                            <p:strVal val="#ppt_x"/>
                                          </p:val>
                                        </p:tav>
                                        <p:tav tm="100000">
                                          <p:val>
                                            <p:strVal val="#ppt_x"/>
                                          </p:val>
                                        </p:tav>
                                      </p:tavLst>
                                    </p:anim>
                                    <p:anim calcmode="lin" valueType="num">
                                      <p:cBhvr>
                                        <p:cTn id="18" dur="15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9" name="矩形 88"/>
          <p:cNvSpPr/>
          <p:nvPr/>
        </p:nvSpPr>
        <p:spPr>
          <a:xfrm>
            <a:off x="242545" y="268604"/>
            <a:ext cx="2614818" cy="769441"/>
          </a:xfrm>
          <a:prstGeom prst="rect">
            <a:avLst/>
          </a:prstGeom>
          <a:noFill/>
        </p:spPr>
        <p:txBody>
          <a:bodyPr wrap="none" lIns="91440" tIns="45720" rIns="91440" bIns="45720">
            <a:spAutoFit/>
          </a:bodyPr>
          <a:lstStyle/>
          <a:p>
            <a:pPr algn="ctr"/>
            <a:r>
              <a:rPr lang="zh-CN" alt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服务化</a:t>
            </a:r>
            <a:r>
              <a:rPr lang="en-US" altLang="zh-CN"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r>
              <a:rPr lang="zh-CN" alt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拆</a:t>
            </a:r>
            <a:endParaRPr lang="zh-CN" alt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50" name="文本框 149"/>
          <p:cNvSpPr txBox="1"/>
          <p:nvPr/>
        </p:nvSpPr>
        <p:spPr>
          <a:xfrm>
            <a:off x="272533" y="1548022"/>
            <a:ext cx="1826141" cy="338554"/>
          </a:xfrm>
          <a:prstGeom prst="rect">
            <a:avLst/>
          </a:prstGeom>
          <a:noFill/>
        </p:spPr>
        <p:txBody>
          <a:bodyPr wrap="none" rtlCol="0">
            <a:spAutoFit/>
          </a:bodyPr>
          <a:lstStyle/>
          <a:p>
            <a:r>
              <a:rPr lang="zh-CN" altLang="en-US" sz="1600" dirty="0" smtClean="0">
                <a:solidFill>
                  <a:schemeClr val="accent2"/>
                </a:solidFill>
              </a:rPr>
              <a:t>纵向拆：业务维度</a:t>
            </a:r>
            <a:endParaRPr lang="en-US" altLang="zh-CN" sz="1600" dirty="0" smtClean="0">
              <a:solidFill>
                <a:schemeClr val="accent2"/>
              </a:solidFill>
            </a:endParaRPr>
          </a:p>
        </p:txBody>
      </p:sp>
      <p:sp>
        <p:nvSpPr>
          <p:cNvPr id="70" name="文本框 69"/>
          <p:cNvSpPr txBox="1"/>
          <p:nvPr/>
        </p:nvSpPr>
        <p:spPr>
          <a:xfrm>
            <a:off x="283524" y="1956461"/>
            <a:ext cx="2852063" cy="338554"/>
          </a:xfrm>
          <a:prstGeom prst="rect">
            <a:avLst/>
          </a:prstGeom>
          <a:noFill/>
        </p:spPr>
        <p:txBody>
          <a:bodyPr wrap="none" rtlCol="0">
            <a:spAutoFit/>
          </a:bodyPr>
          <a:lstStyle/>
          <a:p>
            <a:r>
              <a:rPr lang="zh-CN" altLang="en-US" sz="1600" dirty="0">
                <a:solidFill>
                  <a:schemeClr val="accent5">
                    <a:lumMod val="75000"/>
                  </a:schemeClr>
                </a:solidFill>
              </a:rPr>
              <a:t>横向拆：公共且独立功能维</a:t>
            </a:r>
            <a:r>
              <a:rPr lang="zh-CN" altLang="en-US" sz="1600" dirty="0" smtClean="0">
                <a:solidFill>
                  <a:schemeClr val="accent5">
                    <a:lumMod val="75000"/>
                  </a:schemeClr>
                </a:solidFill>
              </a:rPr>
              <a:t>度</a:t>
            </a:r>
            <a:endParaRPr lang="zh-CN" altLang="en-US" sz="1600" dirty="0">
              <a:solidFill>
                <a:schemeClr val="accent5">
                  <a:lumMod val="75000"/>
                </a:schemeClr>
              </a:solidFill>
            </a:endParaRPr>
          </a:p>
        </p:txBody>
      </p:sp>
      <p:grpSp>
        <p:nvGrpSpPr>
          <p:cNvPr id="169" name="组合 168"/>
          <p:cNvGrpSpPr/>
          <p:nvPr/>
        </p:nvGrpSpPr>
        <p:grpSpPr>
          <a:xfrm>
            <a:off x="1366522" y="838726"/>
            <a:ext cx="7975698" cy="5710965"/>
            <a:chOff x="1366522" y="838726"/>
            <a:chExt cx="7975698" cy="5710965"/>
          </a:xfrm>
        </p:grpSpPr>
        <p:grpSp>
          <p:nvGrpSpPr>
            <p:cNvPr id="19" name="组合 18"/>
            <p:cNvGrpSpPr/>
            <p:nvPr/>
          </p:nvGrpSpPr>
          <p:grpSpPr>
            <a:xfrm>
              <a:off x="3657210" y="838726"/>
              <a:ext cx="1828800" cy="678095"/>
              <a:chOff x="3935002" y="1520575"/>
              <a:chExt cx="1828800" cy="678095"/>
            </a:xfrm>
          </p:grpSpPr>
          <p:sp>
            <p:nvSpPr>
              <p:cNvPr id="4" name="矩形 3"/>
              <p:cNvSpPr/>
              <p:nvPr/>
            </p:nvSpPr>
            <p:spPr>
              <a:xfrm>
                <a:off x="3935002" y="1520575"/>
                <a:ext cx="1828800" cy="678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347226" y="1678723"/>
                <a:ext cx="426720" cy="369332"/>
              </a:xfrm>
              <a:prstGeom prst="rect">
                <a:avLst/>
              </a:prstGeom>
              <a:noFill/>
            </p:spPr>
            <p:txBody>
              <a:bodyPr wrap="none" rtlCol="0">
                <a:spAutoFit/>
              </a:bodyPr>
              <a:lstStyle/>
              <a:p>
                <a:r>
                  <a:rPr lang="en-US" altLang="zh-CN" dirty="0" smtClean="0"/>
                  <a:t>PC</a:t>
                </a:r>
                <a:endParaRPr lang="zh-CN" altLang="en-US" dirty="0"/>
              </a:p>
            </p:txBody>
          </p:sp>
          <p:sp>
            <p:nvSpPr>
              <p:cNvPr id="15" name="文本框 14"/>
              <p:cNvSpPr txBox="1"/>
              <p:nvPr/>
            </p:nvSpPr>
            <p:spPr>
              <a:xfrm>
                <a:off x="4884714" y="1678723"/>
                <a:ext cx="554960" cy="369332"/>
              </a:xfrm>
              <a:prstGeom prst="rect">
                <a:avLst/>
              </a:prstGeom>
              <a:noFill/>
            </p:spPr>
            <p:txBody>
              <a:bodyPr wrap="none" rtlCol="0">
                <a:spAutoFit/>
              </a:bodyPr>
              <a:lstStyle/>
              <a:p>
                <a:r>
                  <a:rPr lang="en-US" altLang="zh-CN" dirty="0" smtClean="0"/>
                  <a:t>APP</a:t>
                </a:r>
                <a:endParaRPr lang="zh-CN" altLang="en-US" dirty="0"/>
              </a:p>
            </p:txBody>
          </p:sp>
        </p:grpSp>
        <p:cxnSp>
          <p:nvCxnSpPr>
            <p:cNvPr id="23" name="直接箭头连接符 22"/>
            <p:cNvCxnSpPr/>
            <p:nvPr/>
          </p:nvCxnSpPr>
          <p:spPr>
            <a:xfrm>
              <a:off x="4419005" y="1516821"/>
              <a:ext cx="0" cy="443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4637061" y="1505183"/>
              <a:ext cx="7183" cy="446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403679" y="1934867"/>
              <a:ext cx="2335862" cy="6472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695665" y="2111761"/>
              <a:ext cx="1768561" cy="338554"/>
            </a:xfrm>
            <a:prstGeom prst="rect">
              <a:avLst/>
            </a:prstGeom>
            <a:noFill/>
          </p:spPr>
          <p:txBody>
            <a:bodyPr wrap="none" rtlCol="0">
              <a:spAutoFit/>
            </a:bodyPr>
            <a:lstStyle/>
            <a:p>
              <a:r>
                <a:rPr lang="zh-CN" altLang="en-US" sz="1600" dirty="0" smtClean="0"/>
                <a:t>网关</a:t>
              </a:r>
              <a:r>
                <a:rPr lang="en-US" altLang="zh-CN" sz="1600" dirty="0" smtClean="0"/>
                <a:t>(</a:t>
              </a:r>
              <a:r>
                <a:rPr lang="en-US" altLang="zh-CN" sz="1600" dirty="0" err="1" smtClean="0"/>
                <a:t>APIGetaway</a:t>
              </a:r>
              <a:r>
                <a:rPr lang="en-US" altLang="zh-CN" sz="1600" dirty="0" smtClean="0"/>
                <a:t>)</a:t>
              </a:r>
              <a:endParaRPr lang="zh-CN" altLang="en-US" sz="1600" dirty="0"/>
            </a:p>
          </p:txBody>
        </p:sp>
        <p:cxnSp>
          <p:nvCxnSpPr>
            <p:cNvPr id="27" name="直接箭头连接符 26"/>
            <p:cNvCxnSpPr>
              <a:endCxn id="30" idx="0"/>
            </p:cNvCxnSpPr>
            <p:nvPr/>
          </p:nvCxnSpPr>
          <p:spPr>
            <a:xfrm flipH="1">
              <a:off x="2013980" y="2616864"/>
              <a:ext cx="1787068" cy="785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36" idx="0"/>
            </p:cNvCxnSpPr>
            <p:nvPr/>
          </p:nvCxnSpPr>
          <p:spPr>
            <a:xfrm>
              <a:off x="4786636" y="2601276"/>
              <a:ext cx="2184898" cy="799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4087841" y="6088026"/>
              <a:ext cx="1112805" cy="461665"/>
            </a:xfrm>
            <a:prstGeom prst="rect">
              <a:avLst/>
            </a:prstGeom>
            <a:noFill/>
          </p:spPr>
          <p:txBody>
            <a:bodyPr wrap="none" lIns="91440" tIns="45720" rIns="91440" bIns="45720">
              <a:spAutoFit/>
            </a:bodyPr>
            <a:lstStyle/>
            <a:p>
              <a:pPr algn="ctr"/>
              <a:r>
                <a:rPr lang="zh-CN" altLang="en-US" sz="2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微服务</a:t>
              </a:r>
              <a:endParaRPr lang="zh-CN" altLang="en-US" sz="2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nvGrpSpPr>
            <p:cNvPr id="32" name="组合 31"/>
            <p:cNvGrpSpPr/>
            <p:nvPr/>
          </p:nvGrpSpPr>
          <p:grpSpPr>
            <a:xfrm>
              <a:off x="1366522" y="3402752"/>
              <a:ext cx="1211109" cy="2321820"/>
              <a:chOff x="2743201" y="2639028"/>
              <a:chExt cx="1211109" cy="2321820"/>
            </a:xfrm>
          </p:grpSpPr>
          <p:sp>
            <p:nvSpPr>
              <p:cNvPr id="30" name="圆角矩形 29"/>
              <p:cNvSpPr/>
              <p:nvPr/>
            </p:nvSpPr>
            <p:spPr>
              <a:xfrm>
                <a:off x="2827008" y="2639028"/>
                <a:ext cx="1127302" cy="2321820"/>
              </a:xfrm>
              <a:prstGeom prst="roundRect">
                <a:avLst/>
              </a:prstGeom>
              <a:solidFill>
                <a:schemeClr val="accent5">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圆角矩形 27"/>
              <p:cNvSpPr/>
              <p:nvPr/>
            </p:nvSpPr>
            <p:spPr>
              <a:xfrm>
                <a:off x="2743201" y="2639028"/>
                <a:ext cx="1064871" cy="232182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 name="组合 2"/>
              <p:cNvGrpSpPr/>
              <p:nvPr/>
            </p:nvGrpSpPr>
            <p:grpSpPr>
              <a:xfrm>
                <a:off x="2935413" y="4594244"/>
                <a:ext cx="716317" cy="366604"/>
                <a:chOff x="4490587" y="4375231"/>
                <a:chExt cx="1828800" cy="416688"/>
              </a:xfrm>
              <a:solidFill>
                <a:schemeClr val="accent6">
                  <a:lumMod val="40000"/>
                  <a:lumOff val="60000"/>
                </a:schemeClr>
              </a:solidFill>
            </p:grpSpPr>
            <p:sp>
              <p:nvSpPr>
                <p:cNvPr id="12" name="圆角矩形 11"/>
                <p:cNvSpPr/>
                <p:nvPr/>
              </p:nvSpPr>
              <p:spPr>
                <a:xfrm>
                  <a:off x="4490587" y="4375231"/>
                  <a:ext cx="1828800" cy="4166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854602" y="4428938"/>
                  <a:ext cx="1132780" cy="349824"/>
                </a:xfrm>
                <a:prstGeom prst="rect">
                  <a:avLst/>
                </a:prstGeom>
                <a:grpFill/>
              </p:spPr>
              <p:txBody>
                <a:bodyPr wrap="square" rtlCol="0">
                  <a:spAutoFit/>
                </a:bodyPr>
                <a:lstStyle/>
                <a:p>
                  <a:r>
                    <a:rPr lang="en-US" altLang="zh-CN" sz="1400" dirty="0" smtClean="0"/>
                    <a:t>DB</a:t>
                  </a:r>
                  <a:endParaRPr lang="zh-CN" altLang="en-US" sz="1400" dirty="0"/>
                </a:p>
              </p:txBody>
            </p:sp>
          </p:grpSp>
          <p:sp>
            <p:nvSpPr>
              <p:cNvPr id="16" name="矩形 15"/>
              <p:cNvSpPr/>
              <p:nvPr/>
            </p:nvSpPr>
            <p:spPr>
              <a:xfrm>
                <a:off x="2845554" y="2722741"/>
                <a:ext cx="871343" cy="1571467"/>
              </a:xfrm>
              <a:prstGeom prst="rect">
                <a:avLst/>
              </a:prstGeom>
              <a:solidFill>
                <a:schemeClr val="accent1">
                  <a:lumMod val="20000"/>
                  <a:lumOff val="8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p:cNvGrpSpPr/>
              <p:nvPr/>
            </p:nvGrpSpPr>
            <p:grpSpPr>
              <a:xfrm>
                <a:off x="2860107" y="3175469"/>
                <a:ext cx="856790" cy="1118739"/>
                <a:chOff x="4375231" y="2112237"/>
                <a:chExt cx="1077392" cy="1599690"/>
              </a:xfrm>
            </p:grpSpPr>
            <p:sp>
              <p:nvSpPr>
                <p:cNvPr id="21" name="矩形 20"/>
                <p:cNvSpPr/>
                <p:nvPr/>
              </p:nvSpPr>
              <p:spPr>
                <a:xfrm>
                  <a:off x="4375231" y="2176042"/>
                  <a:ext cx="1077392" cy="1535885"/>
                </a:xfrm>
                <a:prstGeom prst="rect">
                  <a:avLst/>
                </a:prstGeom>
                <a:solidFill>
                  <a:schemeClr val="accent1">
                    <a:lumMod val="60000"/>
                    <a:lumOff val="40000"/>
                  </a:schemeClr>
                </a:solid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490587" y="2460053"/>
                  <a:ext cx="770414" cy="1251874"/>
                  <a:chOff x="4490587" y="2460053"/>
                  <a:chExt cx="770414" cy="1251874"/>
                </a:xfrm>
              </p:grpSpPr>
              <p:sp>
                <p:nvSpPr>
                  <p:cNvPr id="5" name="矩形 4"/>
                  <p:cNvSpPr/>
                  <p:nvPr/>
                </p:nvSpPr>
                <p:spPr>
                  <a:xfrm>
                    <a:off x="4490587" y="2460053"/>
                    <a:ext cx="770414" cy="1251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533925" y="2605562"/>
                    <a:ext cx="589652" cy="748155"/>
                  </a:xfrm>
                  <a:prstGeom prst="rect">
                    <a:avLst/>
                  </a:prstGeom>
                  <a:noFill/>
                  <a:ln>
                    <a:noFill/>
                  </a:ln>
                </p:spPr>
                <p:txBody>
                  <a:bodyPr wrap="square" rtlCol="0">
                    <a:spAutoFit/>
                  </a:bodyPr>
                  <a:lstStyle/>
                  <a:p>
                    <a:pPr algn="ctr"/>
                    <a:r>
                      <a:rPr lang="zh-CN" altLang="en-US" sz="1400" dirty="0"/>
                      <a:t>商品</a:t>
                    </a:r>
                  </a:p>
                </p:txBody>
              </p:sp>
            </p:grpSp>
            <p:sp>
              <p:nvSpPr>
                <p:cNvPr id="33" name="文本框 32"/>
                <p:cNvSpPr txBox="1"/>
                <p:nvPr/>
              </p:nvSpPr>
              <p:spPr>
                <a:xfrm>
                  <a:off x="4490587" y="2112237"/>
                  <a:ext cx="770414" cy="374077"/>
                </a:xfrm>
                <a:prstGeom prst="rect">
                  <a:avLst/>
                </a:prstGeom>
                <a:noFill/>
              </p:spPr>
              <p:txBody>
                <a:bodyPr wrap="none" rtlCol="0">
                  <a:spAutoFit/>
                </a:bodyPr>
                <a:lstStyle/>
                <a:p>
                  <a:r>
                    <a:rPr lang="en-US" altLang="zh-CN" sz="1100" dirty="0"/>
                    <a:t>T</a:t>
                  </a:r>
                  <a:r>
                    <a:rPr lang="en-US" altLang="zh-CN" sz="1100" dirty="0" smtClean="0"/>
                    <a:t>omcat</a:t>
                  </a:r>
                  <a:endParaRPr lang="zh-CN" altLang="en-US" sz="1100" dirty="0"/>
                </a:p>
              </p:txBody>
            </p:sp>
          </p:grpSp>
          <p:sp>
            <p:nvSpPr>
              <p:cNvPr id="34" name="文本框 33"/>
              <p:cNvSpPr txBox="1"/>
              <p:nvPr/>
            </p:nvSpPr>
            <p:spPr>
              <a:xfrm>
                <a:off x="2841337" y="2839960"/>
                <a:ext cx="875561" cy="261610"/>
              </a:xfrm>
              <a:prstGeom prst="rect">
                <a:avLst/>
              </a:prstGeom>
              <a:noFill/>
            </p:spPr>
            <p:txBody>
              <a:bodyPr wrap="none" rtlCol="0">
                <a:spAutoFit/>
              </a:bodyPr>
              <a:lstStyle/>
              <a:p>
                <a:r>
                  <a:rPr lang="en-US" altLang="zh-CN" sz="1100" dirty="0" smtClean="0"/>
                  <a:t>Linux server</a:t>
                </a:r>
                <a:endParaRPr lang="zh-CN" altLang="en-US" sz="1100" dirty="0"/>
              </a:p>
            </p:txBody>
          </p:sp>
          <p:cxnSp>
            <p:nvCxnSpPr>
              <p:cNvPr id="20" name="直接箭头连接符 19"/>
              <p:cNvCxnSpPr>
                <a:stCxn id="21" idx="2"/>
                <a:endCxn id="12" idx="0"/>
              </p:cNvCxnSpPr>
              <p:nvPr/>
            </p:nvCxnSpPr>
            <p:spPr>
              <a:xfrm>
                <a:off x="3288502" y="4294208"/>
                <a:ext cx="5070" cy="30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2959738" y="3400720"/>
              <a:ext cx="1211109" cy="2321820"/>
              <a:chOff x="2743201" y="2639028"/>
              <a:chExt cx="1211109" cy="2321820"/>
            </a:xfrm>
          </p:grpSpPr>
          <p:sp>
            <p:nvSpPr>
              <p:cNvPr id="91" name="圆角矩形 90"/>
              <p:cNvSpPr/>
              <p:nvPr/>
            </p:nvSpPr>
            <p:spPr>
              <a:xfrm>
                <a:off x="2827008" y="2639028"/>
                <a:ext cx="1127302" cy="2321820"/>
              </a:xfrm>
              <a:prstGeom prst="roundRect">
                <a:avLst/>
              </a:prstGeom>
              <a:solidFill>
                <a:schemeClr val="accent5">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圆角矩形 91"/>
              <p:cNvSpPr/>
              <p:nvPr/>
            </p:nvSpPr>
            <p:spPr>
              <a:xfrm>
                <a:off x="2743201" y="2639028"/>
                <a:ext cx="1064871" cy="232182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93" name="组合 92"/>
              <p:cNvGrpSpPr/>
              <p:nvPr/>
            </p:nvGrpSpPr>
            <p:grpSpPr>
              <a:xfrm>
                <a:off x="2935413" y="4594244"/>
                <a:ext cx="716317" cy="366604"/>
                <a:chOff x="4490587" y="4375231"/>
                <a:chExt cx="1828800" cy="416688"/>
              </a:xfrm>
              <a:solidFill>
                <a:schemeClr val="accent6">
                  <a:lumMod val="40000"/>
                  <a:lumOff val="60000"/>
                </a:schemeClr>
              </a:solidFill>
            </p:grpSpPr>
            <p:sp>
              <p:nvSpPr>
                <p:cNvPr id="103" name="圆角矩形 102"/>
                <p:cNvSpPr/>
                <p:nvPr/>
              </p:nvSpPr>
              <p:spPr>
                <a:xfrm>
                  <a:off x="4490587" y="4375231"/>
                  <a:ext cx="1828800" cy="4166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p:cNvSpPr txBox="1"/>
                <p:nvPr/>
              </p:nvSpPr>
              <p:spPr>
                <a:xfrm>
                  <a:off x="4854602" y="4428938"/>
                  <a:ext cx="1132780" cy="349824"/>
                </a:xfrm>
                <a:prstGeom prst="rect">
                  <a:avLst/>
                </a:prstGeom>
                <a:grpFill/>
              </p:spPr>
              <p:txBody>
                <a:bodyPr wrap="square" rtlCol="0">
                  <a:spAutoFit/>
                </a:bodyPr>
                <a:lstStyle/>
                <a:p>
                  <a:r>
                    <a:rPr lang="en-US" altLang="zh-CN" sz="1400" dirty="0" smtClean="0"/>
                    <a:t>DB</a:t>
                  </a:r>
                  <a:endParaRPr lang="zh-CN" altLang="en-US" sz="1400" dirty="0"/>
                </a:p>
              </p:txBody>
            </p:sp>
          </p:grpSp>
          <p:sp>
            <p:nvSpPr>
              <p:cNvPr id="94" name="矩形 93"/>
              <p:cNvSpPr/>
              <p:nvPr/>
            </p:nvSpPr>
            <p:spPr>
              <a:xfrm>
                <a:off x="2845554" y="2722741"/>
                <a:ext cx="871343" cy="1571467"/>
              </a:xfrm>
              <a:prstGeom prst="rect">
                <a:avLst/>
              </a:prstGeom>
              <a:solidFill>
                <a:schemeClr val="accent1">
                  <a:lumMod val="20000"/>
                  <a:lumOff val="8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5" name="组合 94"/>
              <p:cNvGrpSpPr/>
              <p:nvPr/>
            </p:nvGrpSpPr>
            <p:grpSpPr>
              <a:xfrm>
                <a:off x="2860107" y="3175469"/>
                <a:ext cx="856790" cy="1118739"/>
                <a:chOff x="4375231" y="2112237"/>
                <a:chExt cx="1077392" cy="1599690"/>
              </a:xfrm>
            </p:grpSpPr>
            <p:sp>
              <p:nvSpPr>
                <p:cNvPr id="98" name="矩形 97"/>
                <p:cNvSpPr/>
                <p:nvPr/>
              </p:nvSpPr>
              <p:spPr>
                <a:xfrm>
                  <a:off x="4375231" y="2176042"/>
                  <a:ext cx="1077392" cy="1535885"/>
                </a:xfrm>
                <a:prstGeom prst="rect">
                  <a:avLst/>
                </a:prstGeom>
                <a:solidFill>
                  <a:schemeClr val="accent1">
                    <a:lumMod val="60000"/>
                    <a:lumOff val="40000"/>
                  </a:schemeClr>
                </a:solid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4490587" y="2460053"/>
                  <a:ext cx="770414" cy="1251874"/>
                  <a:chOff x="4490587" y="2460053"/>
                  <a:chExt cx="770414" cy="1251874"/>
                </a:xfrm>
              </p:grpSpPr>
              <p:sp>
                <p:nvSpPr>
                  <p:cNvPr id="101" name="矩形 100"/>
                  <p:cNvSpPr/>
                  <p:nvPr/>
                </p:nvSpPr>
                <p:spPr>
                  <a:xfrm>
                    <a:off x="4490587" y="2460053"/>
                    <a:ext cx="770414" cy="1251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33925" y="2605561"/>
                    <a:ext cx="589652" cy="748154"/>
                  </a:xfrm>
                  <a:prstGeom prst="rect">
                    <a:avLst/>
                  </a:prstGeom>
                  <a:noFill/>
                  <a:ln>
                    <a:noFill/>
                  </a:ln>
                </p:spPr>
                <p:txBody>
                  <a:bodyPr wrap="square" rtlCol="0">
                    <a:spAutoFit/>
                  </a:bodyPr>
                  <a:lstStyle/>
                  <a:p>
                    <a:pPr algn="ctr"/>
                    <a:r>
                      <a:rPr lang="zh-CN" altLang="en-US" sz="1400" dirty="0" smtClean="0"/>
                      <a:t>会员</a:t>
                    </a:r>
                    <a:endParaRPr lang="zh-CN" altLang="en-US" sz="1400" dirty="0"/>
                  </a:p>
                </p:txBody>
              </p:sp>
            </p:grpSp>
            <p:sp>
              <p:nvSpPr>
                <p:cNvPr id="100" name="文本框 99"/>
                <p:cNvSpPr txBox="1"/>
                <p:nvPr/>
              </p:nvSpPr>
              <p:spPr>
                <a:xfrm>
                  <a:off x="4490587" y="2112237"/>
                  <a:ext cx="770414" cy="374077"/>
                </a:xfrm>
                <a:prstGeom prst="rect">
                  <a:avLst/>
                </a:prstGeom>
                <a:noFill/>
              </p:spPr>
              <p:txBody>
                <a:bodyPr wrap="none" rtlCol="0">
                  <a:spAutoFit/>
                </a:bodyPr>
                <a:lstStyle/>
                <a:p>
                  <a:r>
                    <a:rPr lang="en-US" altLang="zh-CN" sz="1100" dirty="0"/>
                    <a:t>T</a:t>
                  </a:r>
                  <a:r>
                    <a:rPr lang="en-US" altLang="zh-CN" sz="1100" dirty="0" smtClean="0"/>
                    <a:t>omcat</a:t>
                  </a:r>
                  <a:endParaRPr lang="zh-CN" altLang="en-US" sz="1100" dirty="0"/>
                </a:p>
              </p:txBody>
            </p:sp>
          </p:grpSp>
          <p:sp>
            <p:nvSpPr>
              <p:cNvPr id="96" name="文本框 95"/>
              <p:cNvSpPr txBox="1"/>
              <p:nvPr/>
            </p:nvSpPr>
            <p:spPr>
              <a:xfrm>
                <a:off x="2841337" y="2839960"/>
                <a:ext cx="875561" cy="261610"/>
              </a:xfrm>
              <a:prstGeom prst="rect">
                <a:avLst/>
              </a:prstGeom>
              <a:noFill/>
            </p:spPr>
            <p:txBody>
              <a:bodyPr wrap="none" rtlCol="0">
                <a:spAutoFit/>
              </a:bodyPr>
              <a:lstStyle/>
              <a:p>
                <a:r>
                  <a:rPr lang="en-US" altLang="zh-CN" sz="1100" dirty="0" smtClean="0"/>
                  <a:t>Linux server</a:t>
                </a:r>
                <a:endParaRPr lang="zh-CN" altLang="en-US" sz="1100" dirty="0"/>
              </a:p>
            </p:txBody>
          </p:sp>
          <p:cxnSp>
            <p:nvCxnSpPr>
              <p:cNvPr id="97" name="直接箭头连接符 96"/>
              <p:cNvCxnSpPr>
                <a:stCxn id="98" idx="2"/>
                <a:endCxn id="103" idx="0"/>
              </p:cNvCxnSpPr>
              <p:nvPr/>
            </p:nvCxnSpPr>
            <p:spPr>
              <a:xfrm>
                <a:off x="3288502" y="4294208"/>
                <a:ext cx="5070" cy="30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8131111" y="3398486"/>
              <a:ext cx="1211109" cy="2321820"/>
              <a:chOff x="2743201" y="2639028"/>
              <a:chExt cx="1211109" cy="2321820"/>
            </a:xfrm>
          </p:grpSpPr>
          <p:sp>
            <p:nvSpPr>
              <p:cNvPr id="106" name="圆角矩形 105"/>
              <p:cNvSpPr/>
              <p:nvPr/>
            </p:nvSpPr>
            <p:spPr>
              <a:xfrm>
                <a:off x="2827008" y="2639028"/>
                <a:ext cx="1127302" cy="2321820"/>
              </a:xfrm>
              <a:prstGeom prst="roundRect">
                <a:avLst/>
              </a:prstGeom>
              <a:solidFill>
                <a:schemeClr val="accent5">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7" name="圆角矩形 106"/>
              <p:cNvSpPr/>
              <p:nvPr/>
            </p:nvSpPr>
            <p:spPr>
              <a:xfrm>
                <a:off x="2743201" y="2639028"/>
                <a:ext cx="1064871" cy="232182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08" name="组合 107"/>
              <p:cNvGrpSpPr/>
              <p:nvPr/>
            </p:nvGrpSpPr>
            <p:grpSpPr>
              <a:xfrm>
                <a:off x="2935413" y="4594244"/>
                <a:ext cx="716317" cy="366604"/>
                <a:chOff x="4490587" y="4375231"/>
                <a:chExt cx="1828800" cy="416688"/>
              </a:xfrm>
              <a:solidFill>
                <a:schemeClr val="accent6">
                  <a:lumMod val="40000"/>
                  <a:lumOff val="60000"/>
                </a:schemeClr>
              </a:solidFill>
            </p:grpSpPr>
            <p:sp>
              <p:nvSpPr>
                <p:cNvPr id="118" name="圆角矩形 117"/>
                <p:cNvSpPr/>
                <p:nvPr/>
              </p:nvSpPr>
              <p:spPr>
                <a:xfrm>
                  <a:off x="4490587" y="4375231"/>
                  <a:ext cx="1828800" cy="4166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文本框 118"/>
                <p:cNvSpPr txBox="1"/>
                <p:nvPr/>
              </p:nvSpPr>
              <p:spPr>
                <a:xfrm>
                  <a:off x="4854602" y="4428938"/>
                  <a:ext cx="1132780" cy="349824"/>
                </a:xfrm>
                <a:prstGeom prst="rect">
                  <a:avLst/>
                </a:prstGeom>
                <a:grpFill/>
              </p:spPr>
              <p:txBody>
                <a:bodyPr wrap="square" rtlCol="0">
                  <a:spAutoFit/>
                </a:bodyPr>
                <a:lstStyle/>
                <a:p>
                  <a:r>
                    <a:rPr lang="en-US" altLang="zh-CN" sz="1400" dirty="0" smtClean="0"/>
                    <a:t>DB</a:t>
                  </a:r>
                  <a:endParaRPr lang="zh-CN" altLang="en-US" sz="1400" dirty="0"/>
                </a:p>
              </p:txBody>
            </p:sp>
          </p:grpSp>
          <p:sp>
            <p:nvSpPr>
              <p:cNvPr id="109" name="矩形 108"/>
              <p:cNvSpPr/>
              <p:nvPr/>
            </p:nvSpPr>
            <p:spPr>
              <a:xfrm>
                <a:off x="2845554" y="2722741"/>
                <a:ext cx="871343" cy="1571467"/>
              </a:xfrm>
              <a:prstGeom prst="rect">
                <a:avLst/>
              </a:prstGeom>
              <a:solidFill>
                <a:schemeClr val="accent1">
                  <a:lumMod val="20000"/>
                  <a:lumOff val="8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0" name="组合 109"/>
              <p:cNvGrpSpPr/>
              <p:nvPr/>
            </p:nvGrpSpPr>
            <p:grpSpPr>
              <a:xfrm>
                <a:off x="2860107" y="3175469"/>
                <a:ext cx="856790" cy="1118739"/>
                <a:chOff x="4375231" y="2112237"/>
                <a:chExt cx="1077392" cy="1599690"/>
              </a:xfrm>
            </p:grpSpPr>
            <p:sp>
              <p:nvSpPr>
                <p:cNvPr id="113" name="矩形 112"/>
                <p:cNvSpPr/>
                <p:nvPr/>
              </p:nvSpPr>
              <p:spPr>
                <a:xfrm>
                  <a:off x="4375231" y="2176042"/>
                  <a:ext cx="1077392" cy="1535885"/>
                </a:xfrm>
                <a:prstGeom prst="rect">
                  <a:avLst/>
                </a:prstGeom>
                <a:solidFill>
                  <a:schemeClr val="accent1">
                    <a:lumMod val="60000"/>
                    <a:lumOff val="40000"/>
                  </a:schemeClr>
                </a:solid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4" name="组合 113"/>
                <p:cNvGrpSpPr/>
                <p:nvPr/>
              </p:nvGrpSpPr>
              <p:grpSpPr>
                <a:xfrm>
                  <a:off x="4490587" y="2460053"/>
                  <a:ext cx="770414" cy="1251874"/>
                  <a:chOff x="4490587" y="2460053"/>
                  <a:chExt cx="770414" cy="1251874"/>
                </a:xfrm>
              </p:grpSpPr>
              <p:sp>
                <p:nvSpPr>
                  <p:cNvPr id="116" name="矩形 115"/>
                  <p:cNvSpPr/>
                  <p:nvPr/>
                </p:nvSpPr>
                <p:spPr>
                  <a:xfrm>
                    <a:off x="4490587" y="2460053"/>
                    <a:ext cx="770414" cy="1251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p:cNvSpPr txBox="1"/>
                  <p:nvPr/>
                </p:nvSpPr>
                <p:spPr>
                  <a:xfrm>
                    <a:off x="4533925" y="2605561"/>
                    <a:ext cx="589652" cy="748154"/>
                  </a:xfrm>
                  <a:prstGeom prst="rect">
                    <a:avLst/>
                  </a:prstGeom>
                  <a:noFill/>
                  <a:ln>
                    <a:noFill/>
                  </a:ln>
                </p:spPr>
                <p:txBody>
                  <a:bodyPr wrap="square" rtlCol="0">
                    <a:spAutoFit/>
                  </a:bodyPr>
                  <a:lstStyle/>
                  <a:p>
                    <a:pPr algn="ctr"/>
                    <a:r>
                      <a:rPr lang="zh-CN" altLang="en-US" sz="1400" dirty="0" smtClean="0"/>
                      <a:t>支付</a:t>
                    </a:r>
                    <a:endParaRPr lang="zh-CN" altLang="en-US" sz="1400" dirty="0"/>
                  </a:p>
                </p:txBody>
              </p:sp>
            </p:grpSp>
            <p:sp>
              <p:nvSpPr>
                <p:cNvPr id="115" name="文本框 114"/>
                <p:cNvSpPr txBox="1"/>
                <p:nvPr/>
              </p:nvSpPr>
              <p:spPr>
                <a:xfrm>
                  <a:off x="4490587" y="2112237"/>
                  <a:ext cx="770414" cy="374077"/>
                </a:xfrm>
                <a:prstGeom prst="rect">
                  <a:avLst/>
                </a:prstGeom>
                <a:noFill/>
              </p:spPr>
              <p:txBody>
                <a:bodyPr wrap="none" rtlCol="0">
                  <a:spAutoFit/>
                </a:bodyPr>
                <a:lstStyle/>
                <a:p>
                  <a:r>
                    <a:rPr lang="en-US" altLang="zh-CN" sz="1100" dirty="0"/>
                    <a:t>T</a:t>
                  </a:r>
                  <a:r>
                    <a:rPr lang="en-US" altLang="zh-CN" sz="1100" dirty="0" smtClean="0"/>
                    <a:t>omcat</a:t>
                  </a:r>
                  <a:endParaRPr lang="zh-CN" altLang="en-US" sz="1100" dirty="0"/>
                </a:p>
              </p:txBody>
            </p:sp>
          </p:grpSp>
          <p:sp>
            <p:nvSpPr>
              <p:cNvPr id="111" name="文本框 110"/>
              <p:cNvSpPr txBox="1"/>
              <p:nvPr/>
            </p:nvSpPr>
            <p:spPr>
              <a:xfrm>
                <a:off x="2841337" y="2839960"/>
                <a:ext cx="875561" cy="261610"/>
              </a:xfrm>
              <a:prstGeom prst="rect">
                <a:avLst/>
              </a:prstGeom>
              <a:noFill/>
            </p:spPr>
            <p:txBody>
              <a:bodyPr wrap="none" rtlCol="0">
                <a:spAutoFit/>
              </a:bodyPr>
              <a:lstStyle/>
              <a:p>
                <a:r>
                  <a:rPr lang="en-US" altLang="zh-CN" sz="1100" dirty="0" smtClean="0"/>
                  <a:t>Linux server</a:t>
                </a:r>
                <a:endParaRPr lang="zh-CN" altLang="en-US" sz="1100" dirty="0"/>
              </a:p>
            </p:txBody>
          </p:sp>
          <p:cxnSp>
            <p:nvCxnSpPr>
              <p:cNvPr id="112" name="直接箭头连接符 111"/>
              <p:cNvCxnSpPr>
                <a:stCxn id="113" idx="2"/>
                <a:endCxn id="118" idx="0"/>
              </p:cNvCxnSpPr>
              <p:nvPr/>
            </p:nvCxnSpPr>
            <p:spPr>
              <a:xfrm>
                <a:off x="3288502" y="4294208"/>
                <a:ext cx="5070" cy="30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0" name="组合 119"/>
            <p:cNvGrpSpPr/>
            <p:nvPr/>
          </p:nvGrpSpPr>
          <p:grpSpPr>
            <a:xfrm>
              <a:off x="4617306" y="3400892"/>
              <a:ext cx="1211109" cy="2321820"/>
              <a:chOff x="2743201" y="2639028"/>
              <a:chExt cx="1211109" cy="2321820"/>
            </a:xfrm>
          </p:grpSpPr>
          <p:sp>
            <p:nvSpPr>
              <p:cNvPr id="121" name="圆角矩形 120"/>
              <p:cNvSpPr/>
              <p:nvPr/>
            </p:nvSpPr>
            <p:spPr>
              <a:xfrm>
                <a:off x="2827008" y="2639028"/>
                <a:ext cx="1127302" cy="2321820"/>
              </a:xfrm>
              <a:prstGeom prst="roundRect">
                <a:avLst/>
              </a:prstGeom>
              <a:solidFill>
                <a:schemeClr val="accent5">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圆角矩形 121"/>
              <p:cNvSpPr/>
              <p:nvPr/>
            </p:nvSpPr>
            <p:spPr>
              <a:xfrm>
                <a:off x="2743201" y="2639028"/>
                <a:ext cx="1064871" cy="232182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3" name="组合 122"/>
              <p:cNvGrpSpPr/>
              <p:nvPr/>
            </p:nvGrpSpPr>
            <p:grpSpPr>
              <a:xfrm>
                <a:off x="2935413" y="4594244"/>
                <a:ext cx="716317" cy="366604"/>
                <a:chOff x="4490587" y="4375231"/>
                <a:chExt cx="1828800" cy="416688"/>
              </a:xfrm>
              <a:solidFill>
                <a:schemeClr val="accent6">
                  <a:lumMod val="40000"/>
                  <a:lumOff val="60000"/>
                </a:schemeClr>
              </a:solidFill>
            </p:grpSpPr>
            <p:sp>
              <p:nvSpPr>
                <p:cNvPr id="133" name="圆角矩形 132"/>
                <p:cNvSpPr/>
                <p:nvPr/>
              </p:nvSpPr>
              <p:spPr>
                <a:xfrm>
                  <a:off x="4490587" y="4375231"/>
                  <a:ext cx="1828800" cy="4166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文本框 133"/>
                <p:cNvSpPr txBox="1"/>
                <p:nvPr/>
              </p:nvSpPr>
              <p:spPr>
                <a:xfrm>
                  <a:off x="4854602" y="4428938"/>
                  <a:ext cx="1132780" cy="349824"/>
                </a:xfrm>
                <a:prstGeom prst="rect">
                  <a:avLst/>
                </a:prstGeom>
                <a:grpFill/>
              </p:spPr>
              <p:txBody>
                <a:bodyPr wrap="square" rtlCol="0">
                  <a:spAutoFit/>
                </a:bodyPr>
                <a:lstStyle/>
                <a:p>
                  <a:r>
                    <a:rPr lang="en-US" altLang="zh-CN" sz="1400" dirty="0" smtClean="0"/>
                    <a:t>DB</a:t>
                  </a:r>
                  <a:endParaRPr lang="zh-CN" altLang="en-US" sz="1400" dirty="0"/>
                </a:p>
              </p:txBody>
            </p:sp>
          </p:grpSp>
          <p:sp>
            <p:nvSpPr>
              <p:cNvPr id="124" name="矩形 123"/>
              <p:cNvSpPr/>
              <p:nvPr/>
            </p:nvSpPr>
            <p:spPr>
              <a:xfrm>
                <a:off x="2845554" y="2722741"/>
                <a:ext cx="871343" cy="1571467"/>
              </a:xfrm>
              <a:prstGeom prst="rect">
                <a:avLst/>
              </a:prstGeom>
              <a:solidFill>
                <a:schemeClr val="accent1">
                  <a:lumMod val="20000"/>
                  <a:lumOff val="8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5" name="组合 124"/>
              <p:cNvGrpSpPr/>
              <p:nvPr/>
            </p:nvGrpSpPr>
            <p:grpSpPr>
              <a:xfrm>
                <a:off x="2860107" y="3175469"/>
                <a:ext cx="856790" cy="1118739"/>
                <a:chOff x="4375231" y="2112237"/>
                <a:chExt cx="1077392" cy="1599690"/>
              </a:xfrm>
            </p:grpSpPr>
            <p:sp>
              <p:nvSpPr>
                <p:cNvPr id="128" name="矩形 127"/>
                <p:cNvSpPr/>
                <p:nvPr/>
              </p:nvSpPr>
              <p:spPr>
                <a:xfrm>
                  <a:off x="4375231" y="2176042"/>
                  <a:ext cx="1077392" cy="1535885"/>
                </a:xfrm>
                <a:prstGeom prst="rect">
                  <a:avLst/>
                </a:prstGeom>
                <a:solidFill>
                  <a:schemeClr val="accent1">
                    <a:lumMod val="60000"/>
                    <a:lumOff val="40000"/>
                  </a:schemeClr>
                </a:solid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9" name="组合 128"/>
                <p:cNvGrpSpPr/>
                <p:nvPr/>
              </p:nvGrpSpPr>
              <p:grpSpPr>
                <a:xfrm>
                  <a:off x="4490587" y="2460053"/>
                  <a:ext cx="770414" cy="1251874"/>
                  <a:chOff x="4490587" y="2460053"/>
                  <a:chExt cx="770414" cy="1251874"/>
                </a:xfrm>
              </p:grpSpPr>
              <p:sp>
                <p:nvSpPr>
                  <p:cNvPr id="131" name="矩形 130"/>
                  <p:cNvSpPr/>
                  <p:nvPr/>
                </p:nvSpPr>
                <p:spPr>
                  <a:xfrm>
                    <a:off x="4490587" y="2460053"/>
                    <a:ext cx="770414" cy="1251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文本框 131"/>
                  <p:cNvSpPr txBox="1"/>
                  <p:nvPr/>
                </p:nvSpPr>
                <p:spPr>
                  <a:xfrm>
                    <a:off x="4533925" y="2605561"/>
                    <a:ext cx="589652" cy="748154"/>
                  </a:xfrm>
                  <a:prstGeom prst="rect">
                    <a:avLst/>
                  </a:prstGeom>
                  <a:noFill/>
                  <a:ln>
                    <a:noFill/>
                  </a:ln>
                </p:spPr>
                <p:txBody>
                  <a:bodyPr wrap="square" rtlCol="0">
                    <a:spAutoFit/>
                  </a:bodyPr>
                  <a:lstStyle/>
                  <a:p>
                    <a:pPr algn="ctr"/>
                    <a:r>
                      <a:rPr lang="zh-CN" altLang="en-US" sz="1400" dirty="0" smtClean="0"/>
                      <a:t>促销</a:t>
                    </a:r>
                    <a:endParaRPr lang="zh-CN" altLang="en-US" sz="1400" dirty="0"/>
                  </a:p>
                </p:txBody>
              </p:sp>
            </p:grpSp>
            <p:sp>
              <p:nvSpPr>
                <p:cNvPr id="130" name="文本框 129"/>
                <p:cNvSpPr txBox="1"/>
                <p:nvPr/>
              </p:nvSpPr>
              <p:spPr>
                <a:xfrm>
                  <a:off x="4490587" y="2112237"/>
                  <a:ext cx="770414" cy="374077"/>
                </a:xfrm>
                <a:prstGeom prst="rect">
                  <a:avLst/>
                </a:prstGeom>
                <a:noFill/>
              </p:spPr>
              <p:txBody>
                <a:bodyPr wrap="none" rtlCol="0">
                  <a:spAutoFit/>
                </a:bodyPr>
                <a:lstStyle/>
                <a:p>
                  <a:r>
                    <a:rPr lang="en-US" altLang="zh-CN" sz="1100" dirty="0"/>
                    <a:t>T</a:t>
                  </a:r>
                  <a:r>
                    <a:rPr lang="en-US" altLang="zh-CN" sz="1100" dirty="0" smtClean="0"/>
                    <a:t>omcat</a:t>
                  </a:r>
                  <a:endParaRPr lang="zh-CN" altLang="en-US" sz="1100" dirty="0"/>
                </a:p>
              </p:txBody>
            </p:sp>
          </p:grpSp>
          <p:sp>
            <p:nvSpPr>
              <p:cNvPr id="126" name="文本框 125"/>
              <p:cNvSpPr txBox="1"/>
              <p:nvPr/>
            </p:nvSpPr>
            <p:spPr>
              <a:xfrm>
                <a:off x="2841337" y="2839960"/>
                <a:ext cx="875561" cy="261610"/>
              </a:xfrm>
              <a:prstGeom prst="rect">
                <a:avLst/>
              </a:prstGeom>
              <a:noFill/>
            </p:spPr>
            <p:txBody>
              <a:bodyPr wrap="none" rtlCol="0">
                <a:spAutoFit/>
              </a:bodyPr>
              <a:lstStyle/>
              <a:p>
                <a:r>
                  <a:rPr lang="en-US" altLang="zh-CN" sz="1100" dirty="0" smtClean="0"/>
                  <a:t>Linux server</a:t>
                </a:r>
                <a:endParaRPr lang="zh-CN" altLang="en-US" sz="1100" dirty="0"/>
              </a:p>
            </p:txBody>
          </p:sp>
          <p:cxnSp>
            <p:nvCxnSpPr>
              <p:cNvPr id="127" name="直接箭头连接符 126"/>
              <p:cNvCxnSpPr>
                <a:stCxn id="128" idx="2"/>
                <a:endCxn id="133" idx="0"/>
              </p:cNvCxnSpPr>
              <p:nvPr/>
            </p:nvCxnSpPr>
            <p:spPr>
              <a:xfrm>
                <a:off x="3288502" y="4294208"/>
                <a:ext cx="5070" cy="30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5" name="组合 134"/>
            <p:cNvGrpSpPr/>
            <p:nvPr/>
          </p:nvGrpSpPr>
          <p:grpSpPr>
            <a:xfrm>
              <a:off x="6324076" y="3400973"/>
              <a:ext cx="1211109" cy="2321820"/>
              <a:chOff x="2743201" y="2639028"/>
              <a:chExt cx="1211109" cy="2321820"/>
            </a:xfrm>
          </p:grpSpPr>
          <p:sp>
            <p:nvSpPr>
              <p:cNvPr id="136" name="圆角矩形 135"/>
              <p:cNvSpPr/>
              <p:nvPr/>
            </p:nvSpPr>
            <p:spPr>
              <a:xfrm>
                <a:off x="2827008" y="2639028"/>
                <a:ext cx="1127302" cy="2321820"/>
              </a:xfrm>
              <a:prstGeom prst="roundRect">
                <a:avLst/>
              </a:prstGeom>
              <a:solidFill>
                <a:schemeClr val="accent5">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7" name="圆角矩形 136"/>
              <p:cNvSpPr/>
              <p:nvPr/>
            </p:nvSpPr>
            <p:spPr>
              <a:xfrm>
                <a:off x="2743201" y="2639028"/>
                <a:ext cx="1064871" cy="2321820"/>
              </a:xfrm>
              <a:prstGeom prst="roundRect">
                <a:avLst/>
              </a:prstGeom>
              <a:solidFill>
                <a:schemeClr val="accent5">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38" name="组合 137"/>
              <p:cNvGrpSpPr/>
              <p:nvPr/>
            </p:nvGrpSpPr>
            <p:grpSpPr>
              <a:xfrm>
                <a:off x="2935413" y="4594244"/>
                <a:ext cx="716317" cy="366604"/>
                <a:chOff x="4490587" y="4375231"/>
                <a:chExt cx="1828800" cy="416688"/>
              </a:xfrm>
              <a:solidFill>
                <a:schemeClr val="accent6">
                  <a:lumMod val="40000"/>
                  <a:lumOff val="60000"/>
                </a:schemeClr>
              </a:solidFill>
            </p:grpSpPr>
            <p:sp>
              <p:nvSpPr>
                <p:cNvPr id="148" name="圆角矩形 147"/>
                <p:cNvSpPr/>
                <p:nvPr/>
              </p:nvSpPr>
              <p:spPr>
                <a:xfrm>
                  <a:off x="4490587" y="4375231"/>
                  <a:ext cx="1828800" cy="4166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文本框 148"/>
                <p:cNvSpPr txBox="1"/>
                <p:nvPr/>
              </p:nvSpPr>
              <p:spPr>
                <a:xfrm>
                  <a:off x="4854602" y="4428938"/>
                  <a:ext cx="1132780" cy="349824"/>
                </a:xfrm>
                <a:prstGeom prst="rect">
                  <a:avLst/>
                </a:prstGeom>
                <a:grpFill/>
              </p:spPr>
              <p:txBody>
                <a:bodyPr wrap="square" rtlCol="0">
                  <a:spAutoFit/>
                </a:bodyPr>
                <a:lstStyle/>
                <a:p>
                  <a:r>
                    <a:rPr lang="en-US" altLang="zh-CN" sz="1400" dirty="0" smtClean="0"/>
                    <a:t>DB</a:t>
                  </a:r>
                  <a:endParaRPr lang="zh-CN" altLang="en-US" sz="1400" dirty="0"/>
                </a:p>
              </p:txBody>
            </p:sp>
          </p:grpSp>
          <p:sp>
            <p:nvSpPr>
              <p:cNvPr id="139" name="矩形 138"/>
              <p:cNvSpPr/>
              <p:nvPr/>
            </p:nvSpPr>
            <p:spPr>
              <a:xfrm>
                <a:off x="2845554" y="2722741"/>
                <a:ext cx="871343" cy="1571467"/>
              </a:xfrm>
              <a:prstGeom prst="rect">
                <a:avLst/>
              </a:prstGeom>
              <a:solidFill>
                <a:schemeClr val="accent1">
                  <a:lumMod val="20000"/>
                  <a:lumOff val="80000"/>
                </a:schemeClr>
              </a:solidFill>
              <a:ln>
                <a:no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0" name="组合 139"/>
              <p:cNvGrpSpPr/>
              <p:nvPr/>
            </p:nvGrpSpPr>
            <p:grpSpPr>
              <a:xfrm>
                <a:off x="2860107" y="3175469"/>
                <a:ext cx="856790" cy="1118739"/>
                <a:chOff x="4375231" y="2112237"/>
                <a:chExt cx="1077392" cy="1599690"/>
              </a:xfrm>
            </p:grpSpPr>
            <p:sp>
              <p:nvSpPr>
                <p:cNvPr id="143" name="矩形 142"/>
                <p:cNvSpPr/>
                <p:nvPr/>
              </p:nvSpPr>
              <p:spPr>
                <a:xfrm>
                  <a:off x="4375231" y="2176042"/>
                  <a:ext cx="1077392" cy="1535885"/>
                </a:xfrm>
                <a:prstGeom prst="rect">
                  <a:avLst/>
                </a:prstGeom>
                <a:solidFill>
                  <a:schemeClr val="accent1">
                    <a:lumMod val="60000"/>
                    <a:lumOff val="40000"/>
                  </a:schemeClr>
                </a:solidFill>
                <a:ln>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4490587" y="2460053"/>
                  <a:ext cx="770414" cy="1251874"/>
                  <a:chOff x="4490587" y="2460053"/>
                  <a:chExt cx="770414" cy="1251874"/>
                </a:xfrm>
              </p:grpSpPr>
              <p:sp>
                <p:nvSpPr>
                  <p:cNvPr id="146" name="矩形 145"/>
                  <p:cNvSpPr/>
                  <p:nvPr/>
                </p:nvSpPr>
                <p:spPr>
                  <a:xfrm>
                    <a:off x="4490587" y="2460053"/>
                    <a:ext cx="770414" cy="12518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p:cNvSpPr txBox="1"/>
                  <p:nvPr/>
                </p:nvSpPr>
                <p:spPr>
                  <a:xfrm>
                    <a:off x="4533925" y="2605561"/>
                    <a:ext cx="589652" cy="748154"/>
                  </a:xfrm>
                  <a:prstGeom prst="rect">
                    <a:avLst/>
                  </a:prstGeom>
                  <a:noFill/>
                  <a:ln>
                    <a:noFill/>
                  </a:ln>
                </p:spPr>
                <p:txBody>
                  <a:bodyPr wrap="square" rtlCol="0">
                    <a:spAutoFit/>
                  </a:bodyPr>
                  <a:lstStyle/>
                  <a:p>
                    <a:pPr algn="ctr"/>
                    <a:r>
                      <a:rPr lang="zh-CN" altLang="en-US" sz="1400" dirty="0" smtClean="0"/>
                      <a:t>订单</a:t>
                    </a:r>
                    <a:endParaRPr lang="zh-CN" altLang="en-US" sz="1400" dirty="0"/>
                  </a:p>
                </p:txBody>
              </p:sp>
            </p:grpSp>
            <p:sp>
              <p:nvSpPr>
                <p:cNvPr id="145" name="文本框 144"/>
                <p:cNvSpPr txBox="1"/>
                <p:nvPr/>
              </p:nvSpPr>
              <p:spPr>
                <a:xfrm>
                  <a:off x="4490587" y="2112237"/>
                  <a:ext cx="770414" cy="374077"/>
                </a:xfrm>
                <a:prstGeom prst="rect">
                  <a:avLst/>
                </a:prstGeom>
                <a:noFill/>
              </p:spPr>
              <p:txBody>
                <a:bodyPr wrap="none" rtlCol="0">
                  <a:spAutoFit/>
                </a:bodyPr>
                <a:lstStyle/>
                <a:p>
                  <a:r>
                    <a:rPr lang="en-US" altLang="zh-CN" sz="1100" dirty="0"/>
                    <a:t>T</a:t>
                  </a:r>
                  <a:r>
                    <a:rPr lang="en-US" altLang="zh-CN" sz="1100" dirty="0" smtClean="0"/>
                    <a:t>omcat</a:t>
                  </a:r>
                  <a:endParaRPr lang="zh-CN" altLang="en-US" sz="1100" dirty="0"/>
                </a:p>
              </p:txBody>
            </p:sp>
          </p:grpSp>
          <p:sp>
            <p:nvSpPr>
              <p:cNvPr id="141" name="文本框 140"/>
              <p:cNvSpPr txBox="1"/>
              <p:nvPr/>
            </p:nvSpPr>
            <p:spPr>
              <a:xfrm>
                <a:off x="2841337" y="2839960"/>
                <a:ext cx="875561" cy="261610"/>
              </a:xfrm>
              <a:prstGeom prst="rect">
                <a:avLst/>
              </a:prstGeom>
              <a:noFill/>
            </p:spPr>
            <p:txBody>
              <a:bodyPr wrap="none" rtlCol="0">
                <a:spAutoFit/>
              </a:bodyPr>
              <a:lstStyle/>
              <a:p>
                <a:r>
                  <a:rPr lang="en-US" altLang="zh-CN" sz="1100" dirty="0" smtClean="0"/>
                  <a:t>Linux server</a:t>
                </a:r>
                <a:endParaRPr lang="zh-CN" altLang="en-US" sz="1100" dirty="0"/>
              </a:p>
            </p:txBody>
          </p:sp>
          <p:cxnSp>
            <p:nvCxnSpPr>
              <p:cNvPr id="142" name="直接箭头连接符 141"/>
              <p:cNvCxnSpPr>
                <a:stCxn id="143" idx="2"/>
                <a:endCxn id="148" idx="0"/>
              </p:cNvCxnSpPr>
              <p:nvPr/>
            </p:nvCxnSpPr>
            <p:spPr>
              <a:xfrm>
                <a:off x="3288502" y="4294208"/>
                <a:ext cx="5070" cy="30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7" name="直接箭头连接符 36"/>
            <p:cNvCxnSpPr>
              <a:endCxn id="92" idx="0"/>
            </p:cNvCxnSpPr>
            <p:nvPr/>
          </p:nvCxnSpPr>
          <p:spPr>
            <a:xfrm flipH="1">
              <a:off x="3492174" y="2614045"/>
              <a:ext cx="678673" cy="78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4786636" y="2590895"/>
              <a:ext cx="363105" cy="777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endCxn id="107" idx="0"/>
            </p:cNvCxnSpPr>
            <p:nvPr/>
          </p:nvCxnSpPr>
          <p:spPr>
            <a:xfrm>
              <a:off x="5525835" y="2605289"/>
              <a:ext cx="3137712" cy="79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30" idx="3"/>
              <a:endCxn id="92" idx="1"/>
            </p:cNvCxnSpPr>
            <p:nvPr/>
          </p:nvCxnSpPr>
          <p:spPr>
            <a:xfrm flipV="1">
              <a:off x="2577631" y="4561630"/>
              <a:ext cx="382107" cy="2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91" idx="3"/>
              <a:endCxn id="122" idx="1"/>
            </p:cNvCxnSpPr>
            <p:nvPr/>
          </p:nvCxnSpPr>
          <p:spPr>
            <a:xfrm>
              <a:off x="4170847" y="4561630"/>
              <a:ext cx="446459" cy="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21" idx="3"/>
              <a:endCxn id="137" idx="1"/>
            </p:cNvCxnSpPr>
            <p:nvPr/>
          </p:nvCxnSpPr>
          <p:spPr>
            <a:xfrm>
              <a:off x="5828415" y="4561802"/>
              <a:ext cx="495661" cy="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36" idx="3"/>
              <a:endCxn id="107" idx="1"/>
            </p:cNvCxnSpPr>
            <p:nvPr/>
          </p:nvCxnSpPr>
          <p:spPr>
            <a:xfrm flipV="1">
              <a:off x="7535185" y="4559396"/>
              <a:ext cx="595926" cy="24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1" name="文本框 160"/>
          <p:cNvSpPr txBox="1"/>
          <p:nvPr/>
        </p:nvSpPr>
        <p:spPr>
          <a:xfrm>
            <a:off x="7535185" y="561345"/>
            <a:ext cx="2206053" cy="369332"/>
          </a:xfrm>
          <a:prstGeom prst="rect">
            <a:avLst/>
          </a:prstGeom>
          <a:noFill/>
        </p:spPr>
        <p:txBody>
          <a:bodyPr wrap="none" rtlCol="0">
            <a:spAutoFit/>
          </a:bodyPr>
          <a:lstStyle/>
          <a:p>
            <a:r>
              <a:rPr lang="en-US" altLang="zh-CN" dirty="0" smtClean="0">
                <a:solidFill>
                  <a:schemeClr val="accent3">
                    <a:lumMod val="50000"/>
                  </a:schemeClr>
                </a:solidFill>
              </a:rPr>
              <a:t>1.</a:t>
            </a:r>
            <a:r>
              <a:rPr lang="zh-CN" altLang="en-US" dirty="0" smtClean="0">
                <a:solidFill>
                  <a:schemeClr val="accent3">
                    <a:lumMod val="50000"/>
                  </a:schemeClr>
                </a:solidFill>
              </a:rPr>
              <a:t>服务间如何调用？</a:t>
            </a:r>
            <a:endParaRPr lang="zh-CN" altLang="en-US" dirty="0">
              <a:solidFill>
                <a:schemeClr val="accent3">
                  <a:lumMod val="50000"/>
                </a:schemeClr>
              </a:solidFill>
            </a:endParaRPr>
          </a:p>
        </p:txBody>
      </p:sp>
      <p:sp>
        <p:nvSpPr>
          <p:cNvPr id="162" name="文本框 161"/>
          <p:cNvSpPr txBox="1"/>
          <p:nvPr/>
        </p:nvSpPr>
        <p:spPr>
          <a:xfrm>
            <a:off x="7858312" y="959430"/>
            <a:ext cx="2667718" cy="369332"/>
          </a:xfrm>
          <a:prstGeom prst="rect">
            <a:avLst/>
          </a:prstGeom>
          <a:noFill/>
        </p:spPr>
        <p:txBody>
          <a:bodyPr wrap="none" rtlCol="0">
            <a:spAutoFit/>
          </a:bodyPr>
          <a:lstStyle/>
          <a:p>
            <a:r>
              <a:rPr lang="en-US" altLang="zh-CN" dirty="0" smtClean="0">
                <a:solidFill>
                  <a:schemeClr val="accent1">
                    <a:lumMod val="75000"/>
                  </a:schemeClr>
                </a:solidFill>
              </a:rPr>
              <a:t>2.</a:t>
            </a:r>
            <a:r>
              <a:rPr lang="zh-CN" altLang="en-US" dirty="0" smtClean="0">
                <a:solidFill>
                  <a:schemeClr val="accent1">
                    <a:lumMod val="75000"/>
                  </a:schemeClr>
                </a:solidFill>
              </a:rPr>
              <a:t>服务如何发布和订阅？</a:t>
            </a:r>
            <a:endParaRPr lang="zh-CN" altLang="en-US" dirty="0">
              <a:solidFill>
                <a:schemeClr val="accent1">
                  <a:lumMod val="75000"/>
                </a:schemeClr>
              </a:solidFill>
            </a:endParaRPr>
          </a:p>
        </p:txBody>
      </p:sp>
      <p:sp>
        <p:nvSpPr>
          <p:cNvPr id="163" name="文本框 162"/>
          <p:cNvSpPr txBox="1"/>
          <p:nvPr/>
        </p:nvSpPr>
        <p:spPr>
          <a:xfrm>
            <a:off x="8285460" y="1313003"/>
            <a:ext cx="1975221" cy="369332"/>
          </a:xfrm>
          <a:prstGeom prst="rect">
            <a:avLst/>
          </a:prstGeom>
          <a:noFill/>
        </p:spPr>
        <p:txBody>
          <a:bodyPr wrap="none" rtlCol="0">
            <a:spAutoFit/>
          </a:bodyPr>
          <a:lstStyle/>
          <a:p>
            <a:r>
              <a:rPr lang="en-US" altLang="zh-CN" dirty="0" smtClean="0">
                <a:solidFill>
                  <a:schemeClr val="accent5">
                    <a:lumMod val="75000"/>
                  </a:schemeClr>
                </a:solidFill>
              </a:rPr>
              <a:t>3.</a:t>
            </a:r>
            <a:r>
              <a:rPr lang="zh-CN" altLang="en-US" dirty="0" smtClean="0">
                <a:solidFill>
                  <a:schemeClr val="accent5">
                    <a:lumMod val="75000"/>
                  </a:schemeClr>
                </a:solidFill>
              </a:rPr>
              <a:t>服务如何追踪？</a:t>
            </a:r>
            <a:endParaRPr lang="zh-CN" altLang="en-US" dirty="0">
              <a:solidFill>
                <a:schemeClr val="accent5">
                  <a:lumMod val="75000"/>
                </a:schemeClr>
              </a:solidFill>
            </a:endParaRPr>
          </a:p>
        </p:txBody>
      </p:sp>
      <p:sp>
        <p:nvSpPr>
          <p:cNvPr id="164" name="文本框 163"/>
          <p:cNvSpPr txBox="1"/>
          <p:nvPr/>
        </p:nvSpPr>
        <p:spPr>
          <a:xfrm>
            <a:off x="8727748" y="1702680"/>
            <a:ext cx="2028119" cy="369332"/>
          </a:xfrm>
          <a:prstGeom prst="rect">
            <a:avLst/>
          </a:prstGeom>
          <a:noFill/>
        </p:spPr>
        <p:txBody>
          <a:bodyPr wrap="none" rtlCol="0">
            <a:spAutoFit/>
          </a:bodyPr>
          <a:lstStyle/>
          <a:p>
            <a:r>
              <a:rPr lang="en-US" altLang="zh-CN" dirty="0" smtClean="0">
                <a:solidFill>
                  <a:schemeClr val="accent3">
                    <a:lumMod val="75000"/>
                  </a:schemeClr>
                </a:solidFill>
              </a:rPr>
              <a:t>4</a:t>
            </a:r>
            <a:r>
              <a:rPr lang="en-US" altLang="zh-CN" dirty="0" smtClean="0">
                <a:solidFill>
                  <a:schemeClr val="accent3">
                    <a:lumMod val="75000"/>
                  </a:schemeClr>
                </a:solidFill>
              </a:rPr>
              <a:t>.</a:t>
            </a:r>
            <a:r>
              <a:rPr lang="zh-CN" altLang="en-US" dirty="0" smtClean="0">
                <a:solidFill>
                  <a:schemeClr val="accent3">
                    <a:lumMod val="75000"/>
                  </a:schemeClr>
                </a:solidFill>
              </a:rPr>
              <a:t> 服务如何</a:t>
            </a:r>
            <a:r>
              <a:rPr lang="zh-CN" altLang="en-US" dirty="0" smtClean="0">
                <a:solidFill>
                  <a:schemeClr val="accent3">
                    <a:lumMod val="75000"/>
                  </a:schemeClr>
                </a:solidFill>
              </a:rPr>
              <a:t>治理？</a:t>
            </a:r>
            <a:endParaRPr lang="zh-CN" altLang="en-US" dirty="0">
              <a:solidFill>
                <a:schemeClr val="accent3">
                  <a:lumMod val="75000"/>
                </a:schemeClr>
              </a:solidFill>
            </a:endParaRPr>
          </a:p>
        </p:txBody>
      </p:sp>
      <p:sp>
        <p:nvSpPr>
          <p:cNvPr id="165" name="文本框 164"/>
          <p:cNvSpPr txBox="1"/>
          <p:nvPr/>
        </p:nvSpPr>
        <p:spPr>
          <a:xfrm>
            <a:off x="9439222" y="2427387"/>
            <a:ext cx="1975221" cy="369332"/>
          </a:xfrm>
          <a:prstGeom prst="rect">
            <a:avLst/>
          </a:prstGeom>
          <a:noFill/>
        </p:spPr>
        <p:txBody>
          <a:bodyPr wrap="none" rtlCol="0">
            <a:spAutoFit/>
          </a:bodyPr>
          <a:lstStyle/>
          <a:p>
            <a:r>
              <a:rPr lang="en-US" altLang="zh-CN" dirty="0">
                <a:solidFill>
                  <a:schemeClr val="accent6">
                    <a:lumMod val="75000"/>
                  </a:schemeClr>
                </a:solidFill>
              </a:rPr>
              <a:t>6</a:t>
            </a:r>
            <a:r>
              <a:rPr lang="en-US" altLang="zh-CN" dirty="0" smtClean="0">
                <a:solidFill>
                  <a:schemeClr val="accent6">
                    <a:lumMod val="75000"/>
                  </a:schemeClr>
                </a:solidFill>
              </a:rPr>
              <a:t>.</a:t>
            </a:r>
            <a:r>
              <a:rPr lang="zh-CN" altLang="en-US" dirty="0" smtClean="0">
                <a:solidFill>
                  <a:schemeClr val="accent6">
                    <a:lumMod val="75000"/>
                  </a:schemeClr>
                </a:solidFill>
              </a:rPr>
              <a:t>服务如何部署？</a:t>
            </a:r>
            <a:endParaRPr lang="zh-CN" altLang="en-US" dirty="0">
              <a:solidFill>
                <a:schemeClr val="accent6">
                  <a:lumMod val="75000"/>
                </a:schemeClr>
              </a:solidFill>
            </a:endParaRPr>
          </a:p>
        </p:txBody>
      </p:sp>
      <p:sp>
        <p:nvSpPr>
          <p:cNvPr id="166" name="文本框 165"/>
          <p:cNvSpPr txBox="1"/>
          <p:nvPr/>
        </p:nvSpPr>
        <p:spPr>
          <a:xfrm>
            <a:off x="9627250" y="2852863"/>
            <a:ext cx="1975221" cy="369332"/>
          </a:xfrm>
          <a:prstGeom prst="rect">
            <a:avLst/>
          </a:prstGeom>
          <a:noFill/>
        </p:spPr>
        <p:txBody>
          <a:bodyPr wrap="none" rtlCol="0">
            <a:spAutoFit/>
          </a:bodyPr>
          <a:lstStyle/>
          <a:p>
            <a:r>
              <a:rPr lang="en-US" altLang="zh-CN" dirty="0">
                <a:solidFill>
                  <a:schemeClr val="tx2"/>
                </a:solidFill>
              </a:rPr>
              <a:t>7</a:t>
            </a:r>
            <a:r>
              <a:rPr lang="en-US" altLang="zh-CN" dirty="0" smtClean="0">
                <a:solidFill>
                  <a:schemeClr val="tx2"/>
                </a:solidFill>
              </a:rPr>
              <a:t>.</a:t>
            </a:r>
            <a:r>
              <a:rPr lang="zh-CN" altLang="en-US" dirty="0" smtClean="0">
                <a:solidFill>
                  <a:schemeClr val="tx2"/>
                </a:solidFill>
              </a:rPr>
              <a:t>服务如何</a:t>
            </a:r>
            <a:r>
              <a:rPr lang="zh-CN" altLang="en-US" dirty="0" smtClean="0">
                <a:solidFill>
                  <a:schemeClr val="tx2"/>
                </a:solidFill>
              </a:rPr>
              <a:t>测试？</a:t>
            </a:r>
            <a:endParaRPr lang="zh-CN" altLang="en-US" dirty="0">
              <a:solidFill>
                <a:schemeClr val="tx2"/>
              </a:solidFill>
            </a:endParaRPr>
          </a:p>
        </p:txBody>
      </p:sp>
      <p:sp>
        <p:nvSpPr>
          <p:cNvPr id="168" name="文本框 167"/>
          <p:cNvSpPr txBox="1"/>
          <p:nvPr/>
        </p:nvSpPr>
        <p:spPr>
          <a:xfrm>
            <a:off x="10260536" y="3222195"/>
            <a:ext cx="1566454" cy="369332"/>
          </a:xfrm>
          <a:prstGeom prst="rect">
            <a:avLst/>
          </a:prstGeom>
          <a:noFill/>
        </p:spPr>
        <p:txBody>
          <a:bodyPr wrap="none" rtlCol="0">
            <a:spAutoFit/>
          </a:bodyPr>
          <a:lstStyle/>
          <a:p>
            <a:r>
              <a:rPr lang="en-US" altLang="zh-CN" dirty="0">
                <a:solidFill>
                  <a:srgbClr val="FF0000"/>
                </a:solidFill>
              </a:rPr>
              <a:t>8</a:t>
            </a:r>
            <a:r>
              <a:rPr lang="en-US" altLang="zh-CN" dirty="0" smtClean="0">
                <a:solidFill>
                  <a:srgbClr val="FF0000"/>
                </a:solidFill>
              </a:rPr>
              <a:t>.</a:t>
            </a:r>
            <a:r>
              <a:rPr lang="zh-CN" altLang="en-US" dirty="0" smtClean="0">
                <a:solidFill>
                  <a:srgbClr val="FF0000"/>
                </a:solidFill>
              </a:rPr>
              <a:t> </a:t>
            </a:r>
            <a:r>
              <a:rPr lang="zh-CN" altLang="en-US" dirty="0" smtClean="0">
                <a:solidFill>
                  <a:srgbClr val="FF0000"/>
                </a:solidFill>
              </a:rPr>
              <a:t>如何运维？</a:t>
            </a:r>
            <a:endParaRPr lang="zh-CN" altLang="en-US" dirty="0">
              <a:solidFill>
                <a:srgbClr val="FF0000"/>
              </a:solidFill>
            </a:endParaRPr>
          </a:p>
        </p:txBody>
      </p:sp>
      <p:sp>
        <p:nvSpPr>
          <p:cNvPr id="171" name="矩形 170"/>
          <p:cNvSpPr/>
          <p:nvPr/>
        </p:nvSpPr>
        <p:spPr>
          <a:xfrm rot="19232499">
            <a:off x="7780369" y="325688"/>
            <a:ext cx="434696" cy="3139321"/>
          </a:xfrm>
          <a:prstGeom prst="rect">
            <a:avLst/>
          </a:prstGeom>
          <a:noFill/>
        </p:spPr>
        <p:txBody>
          <a:bodyPr wrap="square" lIns="91440" tIns="45720" rIns="91440" bIns="45720">
            <a:spAutoFit/>
          </a:bodyPr>
          <a:lstStyle/>
          <a:p>
            <a:pPr algn="ctr"/>
            <a:r>
              <a:rPr lang="zh-CN" altLang="en-US"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拆</a:t>
            </a:r>
            <a:endParaRPr lang="en-US" altLang="zh-CN"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分</a:t>
            </a:r>
            <a:endParaRPr lang="en-US" altLang="zh-CN"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后</a:t>
            </a:r>
            <a:endParaRPr lang="en-US" altLang="zh-CN"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面</a:t>
            </a:r>
            <a:endParaRPr lang="en-US" altLang="zh-CN"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临</a:t>
            </a:r>
            <a:endParaRPr lang="en-US" altLang="zh-CN"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的</a:t>
            </a:r>
            <a:endParaRPr lang="en-US" altLang="zh-CN"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哪</a:t>
            </a:r>
            <a:endParaRPr lang="en-US" altLang="zh-CN"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些</a:t>
            </a:r>
            <a:endParaRPr lang="en-US" altLang="zh-CN"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问</a:t>
            </a:r>
            <a:endParaRPr lang="en-US" altLang="zh-CN"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题</a:t>
            </a:r>
            <a:endParaRPr lang="en-US" altLang="zh-CN"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zh-CN" alt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zh-CN" altLang="en-US"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51" name="文本框 150"/>
          <p:cNvSpPr txBox="1"/>
          <p:nvPr/>
        </p:nvSpPr>
        <p:spPr>
          <a:xfrm>
            <a:off x="9002029" y="2058969"/>
            <a:ext cx="1975221" cy="369332"/>
          </a:xfrm>
          <a:prstGeom prst="rect">
            <a:avLst/>
          </a:prstGeom>
          <a:noFill/>
        </p:spPr>
        <p:txBody>
          <a:bodyPr wrap="none" rtlCol="0">
            <a:spAutoFit/>
          </a:bodyPr>
          <a:lstStyle/>
          <a:p>
            <a:r>
              <a:rPr lang="en-US" altLang="zh-CN" dirty="0">
                <a:solidFill>
                  <a:schemeClr val="accent3">
                    <a:lumMod val="75000"/>
                  </a:schemeClr>
                </a:solidFill>
              </a:rPr>
              <a:t>5</a:t>
            </a:r>
            <a:r>
              <a:rPr lang="en-US" altLang="zh-CN" dirty="0" smtClean="0">
                <a:solidFill>
                  <a:schemeClr val="accent3">
                    <a:lumMod val="75000"/>
                  </a:schemeClr>
                </a:solidFill>
              </a:rPr>
              <a:t>.</a:t>
            </a:r>
            <a:r>
              <a:rPr lang="zh-CN" altLang="en-US" dirty="0">
                <a:solidFill>
                  <a:schemeClr val="accent3">
                    <a:lumMod val="75000"/>
                  </a:schemeClr>
                </a:solidFill>
              </a:rPr>
              <a:t>配置</a:t>
            </a:r>
            <a:r>
              <a:rPr lang="zh-CN" altLang="en-US" dirty="0" smtClean="0">
                <a:solidFill>
                  <a:schemeClr val="accent3">
                    <a:lumMod val="75000"/>
                  </a:schemeClr>
                </a:solidFill>
              </a:rPr>
              <a:t>如何管理？</a:t>
            </a:r>
            <a:endParaRPr lang="zh-CN" altLang="en-US" dirty="0">
              <a:solidFill>
                <a:schemeClr val="accent3">
                  <a:lumMod val="75000"/>
                </a:schemeClr>
              </a:solidFill>
            </a:endParaRPr>
          </a:p>
        </p:txBody>
      </p:sp>
    </p:spTree>
    <p:extLst>
      <p:ext uri="{BB962C8B-B14F-4D97-AF65-F5344CB8AC3E}">
        <p14:creationId xmlns:p14="http://schemas.microsoft.com/office/powerpoint/2010/main" val="7859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circle(in)">
                                      <p:cBhvr>
                                        <p:cTn id="7" dur="20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randombar(horizontal)">
                                      <p:cBhvr>
                                        <p:cTn id="12" dur="75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71"/>
                                        </p:tgtEl>
                                        <p:attrNameLst>
                                          <p:attrName>style.visibility</p:attrName>
                                        </p:attrNameLst>
                                      </p:cBhvr>
                                      <p:to>
                                        <p:strVal val="visible"/>
                                      </p:to>
                                    </p:set>
                                    <p:animEffect transition="in" filter="fade">
                                      <p:cBhvr>
                                        <p:cTn id="17" dur="1250"/>
                                        <p:tgtEl>
                                          <p:spTgt spid="171"/>
                                        </p:tgtEl>
                                      </p:cBhvr>
                                    </p:animEffect>
                                    <p:anim calcmode="lin" valueType="num">
                                      <p:cBhvr>
                                        <p:cTn id="18" dur="1250" fill="hold"/>
                                        <p:tgtEl>
                                          <p:spTgt spid="171"/>
                                        </p:tgtEl>
                                        <p:attrNameLst>
                                          <p:attrName>ppt_x</p:attrName>
                                        </p:attrNameLst>
                                      </p:cBhvr>
                                      <p:tavLst>
                                        <p:tav tm="0">
                                          <p:val>
                                            <p:strVal val="#ppt_x"/>
                                          </p:val>
                                        </p:tav>
                                        <p:tav tm="100000">
                                          <p:val>
                                            <p:strVal val="#ppt_x"/>
                                          </p:val>
                                        </p:tav>
                                      </p:tavLst>
                                    </p:anim>
                                    <p:anim calcmode="lin" valueType="num">
                                      <p:cBhvr>
                                        <p:cTn id="19" dur="125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wipe(down)">
                                      <p:cBhvr>
                                        <p:cTn id="24" dur="500"/>
                                        <p:tgtEl>
                                          <p:spTgt spid="16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62"/>
                                        </p:tgtEl>
                                        <p:attrNameLst>
                                          <p:attrName>style.visibility</p:attrName>
                                        </p:attrNameLst>
                                      </p:cBhvr>
                                      <p:to>
                                        <p:strVal val="visible"/>
                                      </p:to>
                                    </p:set>
                                    <p:animEffect transition="in" filter="wipe(down)">
                                      <p:cBhvr>
                                        <p:cTn id="29" dur="500"/>
                                        <p:tgtEl>
                                          <p:spTgt spid="16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63"/>
                                        </p:tgtEl>
                                        <p:attrNameLst>
                                          <p:attrName>style.visibility</p:attrName>
                                        </p:attrNameLst>
                                      </p:cBhvr>
                                      <p:to>
                                        <p:strVal val="visible"/>
                                      </p:to>
                                    </p:set>
                                    <p:animEffect transition="in" filter="wipe(down)">
                                      <p:cBhvr>
                                        <p:cTn id="34" dur="500"/>
                                        <p:tgtEl>
                                          <p:spTgt spid="16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64"/>
                                        </p:tgtEl>
                                        <p:attrNameLst>
                                          <p:attrName>style.visibility</p:attrName>
                                        </p:attrNameLst>
                                      </p:cBhvr>
                                      <p:to>
                                        <p:strVal val="visible"/>
                                      </p:to>
                                    </p:set>
                                    <p:animEffect transition="in" filter="wipe(down)">
                                      <p:cBhvr>
                                        <p:cTn id="39" dur="500"/>
                                        <p:tgtEl>
                                          <p:spTgt spid="16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51"/>
                                        </p:tgtEl>
                                        <p:attrNameLst>
                                          <p:attrName>style.visibility</p:attrName>
                                        </p:attrNameLst>
                                      </p:cBhvr>
                                      <p:to>
                                        <p:strVal val="visible"/>
                                      </p:to>
                                    </p:set>
                                    <p:animEffect transition="in" filter="wipe(down)">
                                      <p:cBhvr>
                                        <p:cTn id="44" dur="500"/>
                                        <p:tgtEl>
                                          <p:spTgt spid="15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65"/>
                                        </p:tgtEl>
                                        <p:attrNameLst>
                                          <p:attrName>style.visibility</p:attrName>
                                        </p:attrNameLst>
                                      </p:cBhvr>
                                      <p:to>
                                        <p:strVal val="visible"/>
                                      </p:to>
                                    </p:set>
                                    <p:animEffect transition="in" filter="wipe(down)">
                                      <p:cBhvr>
                                        <p:cTn id="49" dur="500"/>
                                        <p:tgtEl>
                                          <p:spTgt spid="16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66"/>
                                        </p:tgtEl>
                                        <p:attrNameLst>
                                          <p:attrName>style.visibility</p:attrName>
                                        </p:attrNameLst>
                                      </p:cBhvr>
                                      <p:to>
                                        <p:strVal val="visible"/>
                                      </p:to>
                                    </p:set>
                                    <p:animEffect transition="in" filter="wipe(down)">
                                      <p:cBhvr>
                                        <p:cTn id="54" dur="500"/>
                                        <p:tgtEl>
                                          <p:spTgt spid="1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68"/>
                                        </p:tgtEl>
                                        <p:attrNameLst>
                                          <p:attrName>style.visibility</p:attrName>
                                        </p:attrNameLst>
                                      </p:cBhvr>
                                      <p:to>
                                        <p:strVal val="visible"/>
                                      </p:to>
                                    </p:set>
                                    <p:animEffect transition="in" filter="wipe(down)">
                                      <p:cBhvr>
                                        <p:cTn id="59" dur="500"/>
                                        <p:tgtEl>
                                          <p:spTgt spid="168"/>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70"/>
                                        </p:tgtEl>
                                        <p:attrNameLst>
                                          <p:attrName>style.visibility</p:attrName>
                                        </p:attrNameLst>
                                      </p:cBhvr>
                                      <p:to>
                                        <p:strVal val="visible"/>
                                      </p:to>
                                    </p:set>
                                    <p:anim calcmode="lin" valueType="num">
                                      <p:cBhvr additive="base">
                                        <p:cTn id="64" dur="750" fill="hold"/>
                                        <p:tgtEl>
                                          <p:spTgt spid="70"/>
                                        </p:tgtEl>
                                        <p:attrNameLst>
                                          <p:attrName>ppt_x</p:attrName>
                                        </p:attrNameLst>
                                      </p:cBhvr>
                                      <p:tavLst>
                                        <p:tav tm="0">
                                          <p:val>
                                            <p:strVal val="#ppt_x"/>
                                          </p:val>
                                        </p:tav>
                                        <p:tav tm="100000">
                                          <p:val>
                                            <p:strVal val="#ppt_x"/>
                                          </p:val>
                                        </p:tav>
                                      </p:tavLst>
                                    </p:anim>
                                    <p:anim calcmode="lin" valueType="num">
                                      <p:cBhvr additive="base">
                                        <p:cTn id="65" dur="75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70" grpId="0"/>
      <p:bldP spid="161" grpId="0"/>
      <p:bldP spid="162" grpId="0"/>
      <p:bldP spid="163" grpId="0"/>
      <p:bldP spid="164" grpId="0"/>
      <p:bldP spid="165" grpId="0"/>
      <p:bldP spid="166" grpId="0"/>
      <p:bldP spid="168" grpId="0"/>
      <p:bldP spid="171" grpId="0"/>
      <p:bldP spid="15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520860" y="532436"/>
            <a:ext cx="2885726"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一、服务</a:t>
            </a:r>
            <a:r>
              <a:rPr lang="zh-CN" altLang="en-US" b="1" dirty="0">
                <a:effectLst>
                  <a:outerShdw blurRad="38100" dist="38100" dir="2700000" algn="tl">
                    <a:srgbClr val="000000">
                      <a:alpha val="43137"/>
                    </a:srgbClr>
                  </a:outerShdw>
                </a:effectLst>
              </a:rPr>
              <a:t>的如何</a:t>
            </a:r>
            <a:r>
              <a:rPr lang="zh-CN" altLang="en-US" b="1" dirty="0" smtClean="0">
                <a:solidFill>
                  <a:schemeClr val="accent2"/>
                </a:solidFill>
                <a:effectLst>
                  <a:outerShdw blurRad="38100" dist="38100" dir="2700000" algn="tl">
                    <a:srgbClr val="000000">
                      <a:alpha val="43137"/>
                    </a:srgbClr>
                  </a:outerShdw>
                </a:effectLst>
              </a:rPr>
              <a:t>定义</a:t>
            </a:r>
            <a:r>
              <a:rPr lang="en-US" altLang="zh-CN" b="1" dirty="0" smtClean="0">
                <a:solidFill>
                  <a:schemeClr val="accent2"/>
                </a:solidFill>
                <a:effectLst>
                  <a:outerShdw blurRad="38100" dist="38100" dir="2700000" algn="tl">
                    <a:srgbClr val="000000">
                      <a:alpha val="43137"/>
                    </a:srgbClr>
                  </a:outerShdw>
                </a:effectLst>
              </a:rPr>
              <a:t>(</a:t>
            </a:r>
            <a:r>
              <a:rPr lang="zh-CN" altLang="en-US" b="1" dirty="0" smtClean="0">
                <a:solidFill>
                  <a:schemeClr val="accent2"/>
                </a:solidFill>
                <a:effectLst>
                  <a:outerShdw blurRad="38100" dist="38100" dir="2700000" algn="tl">
                    <a:srgbClr val="000000">
                      <a:alpha val="43137"/>
                    </a:srgbClr>
                  </a:outerShdw>
                </a:effectLst>
              </a:rPr>
              <a:t>描述</a:t>
            </a:r>
            <a:r>
              <a:rPr lang="en-US" altLang="zh-CN" b="1" dirty="0" smtClean="0">
                <a:solidFill>
                  <a:schemeClr val="accent2"/>
                </a:solidFill>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p:txBody>
      </p:sp>
      <p:sp>
        <p:nvSpPr>
          <p:cNvPr id="5" name="文本框 4"/>
          <p:cNvSpPr txBox="1"/>
          <p:nvPr/>
        </p:nvSpPr>
        <p:spPr>
          <a:xfrm>
            <a:off x="1226916" y="1377387"/>
            <a:ext cx="5896166" cy="369332"/>
          </a:xfrm>
          <a:prstGeom prst="rect">
            <a:avLst/>
          </a:prstGeom>
          <a:noFill/>
        </p:spPr>
        <p:txBody>
          <a:bodyPr wrap="none" rtlCol="0">
            <a:spAutoFit/>
          </a:bodyPr>
          <a:lstStyle/>
          <a:p>
            <a:r>
              <a:rPr lang="zh-CN" altLang="en-US" dirty="0" smtClean="0"/>
              <a:t>对单体应用而言，在一个</a:t>
            </a:r>
            <a:r>
              <a:rPr lang="en-US" altLang="zh-CN" dirty="0" smtClean="0"/>
              <a:t>JVM</a:t>
            </a:r>
            <a:r>
              <a:rPr lang="zh-CN" altLang="en-US" dirty="0" smtClean="0"/>
              <a:t>内，直接以类库方式调用。</a:t>
            </a:r>
            <a:endParaRPr lang="en-US" altLang="zh-CN" dirty="0" smtClean="0"/>
          </a:p>
        </p:txBody>
      </p:sp>
      <p:sp>
        <p:nvSpPr>
          <p:cNvPr id="6" name="文本框 5"/>
          <p:cNvSpPr txBox="1"/>
          <p:nvPr/>
        </p:nvSpPr>
        <p:spPr>
          <a:xfrm>
            <a:off x="1226916" y="1853006"/>
            <a:ext cx="9358652" cy="369332"/>
          </a:xfrm>
          <a:prstGeom prst="rect">
            <a:avLst/>
          </a:prstGeom>
          <a:noFill/>
        </p:spPr>
        <p:txBody>
          <a:bodyPr wrap="none" rtlCol="0">
            <a:spAutoFit/>
          </a:bodyPr>
          <a:lstStyle/>
          <a:p>
            <a:r>
              <a:rPr lang="zh-CN" altLang="en-US" dirty="0"/>
              <a:t>但是对于拆分后的微服务而言，跨</a:t>
            </a:r>
            <a:r>
              <a:rPr lang="en-US" altLang="zh-CN" dirty="0"/>
              <a:t>JVM</a:t>
            </a:r>
            <a:r>
              <a:rPr lang="zh-CN" altLang="en-US" dirty="0"/>
              <a:t>、跨进程、跨</a:t>
            </a:r>
            <a:r>
              <a:rPr lang="zh-CN" altLang="en-US" dirty="0" smtClean="0"/>
              <a:t>服务器的，要怎么暴露自己的信息呢？</a:t>
            </a:r>
            <a:endParaRPr lang="zh-CN" altLang="en-US" dirty="0"/>
          </a:p>
        </p:txBody>
      </p:sp>
      <p:sp>
        <p:nvSpPr>
          <p:cNvPr id="7" name="文本框 6"/>
          <p:cNvSpPr txBox="1"/>
          <p:nvPr/>
        </p:nvSpPr>
        <p:spPr>
          <a:xfrm>
            <a:off x="1226916" y="2328625"/>
            <a:ext cx="7366119" cy="338554"/>
          </a:xfrm>
          <a:prstGeom prst="rect">
            <a:avLst/>
          </a:prstGeom>
          <a:noFill/>
        </p:spPr>
        <p:txBody>
          <a:bodyPr wrap="none" rtlCol="0">
            <a:spAutoFit/>
          </a:bodyPr>
          <a:lstStyle/>
          <a:p>
            <a:r>
              <a:rPr lang="zh-CN" altLang="en-US" sz="1600" b="1" dirty="0" smtClean="0">
                <a:solidFill>
                  <a:schemeClr val="accent1">
                    <a:lumMod val="50000"/>
                  </a:schemeClr>
                </a:solidFill>
              </a:rPr>
              <a:t>答案：接口，通过接口描述来约定。约定的内容一般：接口名称、参数、返回值</a:t>
            </a:r>
            <a:endParaRPr lang="zh-CN" altLang="en-US" sz="1600" b="1" dirty="0">
              <a:solidFill>
                <a:schemeClr val="accent1">
                  <a:lumMod val="50000"/>
                </a:schemeClr>
              </a:solidFill>
            </a:endParaRPr>
          </a:p>
        </p:txBody>
      </p:sp>
      <p:grpSp>
        <p:nvGrpSpPr>
          <p:cNvPr id="2" name="组合 1"/>
          <p:cNvGrpSpPr/>
          <p:nvPr/>
        </p:nvGrpSpPr>
        <p:grpSpPr>
          <a:xfrm>
            <a:off x="1226916" y="2986268"/>
            <a:ext cx="8118454" cy="1680688"/>
            <a:chOff x="1226916" y="2986268"/>
            <a:chExt cx="8118454" cy="1680688"/>
          </a:xfrm>
        </p:grpSpPr>
        <p:sp>
          <p:nvSpPr>
            <p:cNvPr id="8" name="文本框 7"/>
            <p:cNvSpPr txBox="1"/>
            <p:nvPr/>
          </p:nvSpPr>
          <p:spPr>
            <a:xfrm>
              <a:off x="1226916" y="2986268"/>
              <a:ext cx="6037037" cy="369332"/>
            </a:xfrm>
            <a:prstGeom prst="rect">
              <a:avLst/>
            </a:prstGeom>
            <a:noFill/>
          </p:spPr>
          <p:txBody>
            <a:bodyPr wrap="none" rtlCol="0">
              <a:spAutoFit/>
            </a:bodyPr>
            <a:lstStyle/>
            <a:p>
              <a:r>
                <a:rPr lang="zh-CN" altLang="en-US" dirty="0" smtClean="0"/>
                <a:t>常用的服务描述方式包括：</a:t>
              </a:r>
              <a:r>
                <a:rPr lang="en-US" altLang="zh-CN" dirty="0" smtClean="0"/>
                <a:t>Restful API</a:t>
              </a:r>
              <a:r>
                <a:rPr lang="zh-CN" altLang="en-US" dirty="0" smtClean="0"/>
                <a:t>、</a:t>
              </a:r>
              <a:r>
                <a:rPr lang="en-US" altLang="zh-CN" dirty="0" smtClean="0"/>
                <a:t>XML</a:t>
              </a:r>
              <a:r>
                <a:rPr lang="zh-CN" altLang="en-US" dirty="0" smtClean="0"/>
                <a:t>、</a:t>
              </a:r>
              <a:r>
                <a:rPr lang="en-US" altLang="zh-CN" dirty="0" smtClean="0"/>
                <a:t>IDL</a:t>
              </a:r>
              <a:r>
                <a:rPr lang="zh-CN" altLang="en-US" dirty="0" smtClean="0"/>
                <a:t>文件三种</a:t>
              </a:r>
              <a:endParaRPr lang="zh-CN" altLang="en-US" dirty="0"/>
            </a:p>
          </p:txBody>
        </p:sp>
        <p:sp>
          <p:nvSpPr>
            <p:cNvPr id="9" name="文本框 8"/>
            <p:cNvSpPr txBox="1"/>
            <p:nvPr/>
          </p:nvSpPr>
          <p:spPr>
            <a:xfrm>
              <a:off x="1365813" y="3530278"/>
              <a:ext cx="4914038" cy="338554"/>
            </a:xfrm>
            <a:prstGeom prst="rect">
              <a:avLst/>
            </a:prstGeom>
            <a:noFill/>
          </p:spPr>
          <p:txBody>
            <a:bodyPr wrap="none" rtlCol="0">
              <a:spAutoFit/>
            </a:bodyPr>
            <a:lstStyle/>
            <a:p>
              <a:r>
                <a:rPr lang="en-US" altLang="zh-CN" sz="1600" dirty="0" smtClean="0">
                  <a:solidFill>
                    <a:schemeClr val="accent1">
                      <a:lumMod val="75000"/>
                    </a:schemeClr>
                  </a:solidFill>
                </a:rPr>
                <a:t>1.Restful API</a:t>
              </a:r>
              <a:r>
                <a:rPr lang="zh-CN" altLang="en-US" sz="1600" dirty="0" smtClean="0">
                  <a:solidFill>
                    <a:schemeClr val="accent1">
                      <a:lumMod val="75000"/>
                    </a:schemeClr>
                  </a:solidFill>
                </a:rPr>
                <a:t>一般配合</a:t>
              </a:r>
              <a:r>
                <a:rPr lang="en-US" altLang="zh-CN" sz="1600" dirty="0" smtClean="0">
                  <a:solidFill>
                    <a:schemeClr val="accent1">
                      <a:lumMod val="75000"/>
                    </a:schemeClr>
                  </a:solidFill>
                </a:rPr>
                <a:t>http</a:t>
              </a:r>
              <a:r>
                <a:rPr lang="zh-CN" altLang="en-US" sz="1600" dirty="0" smtClean="0">
                  <a:solidFill>
                    <a:schemeClr val="accent1">
                      <a:lumMod val="75000"/>
                    </a:schemeClr>
                  </a:solidFill>
                </a:rPr>
                <a:t>协议交互，比如</a:t>
              </a:r>
              <a:r>
                <a:rPr lang="en-US" altLang="zh-CN" sz="1600" dirty="0" smtClean="0">
                  <a:solidFill>
                    <a:schemeClr val="accent1">
                      <a:lumMod val="75000"/>
                    </a:schemeClr>
                  </a:solidFill>
                </a:rPr>
                <a:t>Spring Cloud</a:t>
              </a:r>
              <a:endParaRPr lang="zh-CN" altLang="en-US" sz="1600" dirty="0">
                <a:solidFill>
                  <a:schemeClr val="accent1">
                    <a:lumMod val="75000"/>
                  </a:schemeClr>
                </a:solidFill>
              </a:endParaRPr>
            </a:p>
          </p:txBody>
        </p:sp>
        <p:sp>
          <p:nvSpPr>
            <p:cNvPr id="10" name="文本框 9"/>
            <p:cNvSpPr txBox="1"/>
            <p:nvPr/>
          </p:nvSpPr>
          <p:spPr>
            <a:xfrm>
              <a:off x="1365813" y="3901197"/>
              <a:ext cx="3639138" cy="338554"/>
            </a:xfrm>
            <a:prstGeom prst="rect">
              <a:avLst/>
            </a:prstGeom>
            <a:noFill/>
          </p:spPr>
          <p:txBody>
            <a:bodyPr wrap="none" rtlCol="0">
              <a:spAutoFit/>
            </a:bodyPr>
            <a:lstStyle/>
            <a:p>
              <a:r>
                <a:rPr lang="en-US" altLang="zh-CN" sz="1600" dirty="0" smtClean="0">
                  <a:solidFill>
                    <a:schemeClr val="accent3">
                      <a:lumMod val="50000"/>
                    </a:schemeClr>
                  </a:solidFill>
                </a:rPr>
                <a:t>2.Xml </a:t>
              </a:r>
              <a:r>
                <a:rPr lang="zh-CN" altLang="en-US" sz="1600" dirty="0" smtClean="0">
                  <a:solidFill>
                    <a:schemeClr val="accent3">
                      <a:lumMod val="50000"/>
                    </a:schemeClr>
                  </a:solidFill>
                </a:rPr>
                <a:t>一般使用</a:t>
              </a:r>
              <a:r>
                <a:rPr lang="en-US" altLang="zh-CN" sz="1600" dirty="0" smtClean="0">
                  <a:solidFill>
                    <a:schemeClr val="accent3">
                      <a:lumMod val="50000"/>
                    </a:schemeClr>
                  </a:solidFill>
                </a:rPr>
                <a:t>RPC</a:t>
              </a:r>
              <a:r>
                <a:rPr lang="zh-CN" altLang="en-US" sz="1600" dirty="0" smtClean="0">
                  <a:solidFill>
                    <a:schemeClr val="accent3">
                      <a:lumMod val="50000"/>
                    </a:schemeClr>
                  </a:solidFill>
                </a:rPr>
                <a:t>协议交互，如</a:t>
              </a:r>
              <a:r>
                <a:rPr lang="en-US" altLang="zh-CN" sz="1600" dirty="0" smtClean="0">
                  <a:solidFill>
                    <a:schemeClr val="accent3">
                      <a:lumMod val="50000"/>
                    </a:schemeClr>
                  </a:solidFill>
                </a:rPr>
                <a:t>Dubbo</a:t>
              </a:r>
              <a:endParaRPr lang="zh-CN" altLang="en-US" sz="1600" dirty="0">
                <a:solidFill>
                  <a:schemeClr val="accent3">
                    <a:lumMod val="50000"/>
                  </a:schemeClr>
                </a:solidFill>
              </a:endParaRPr>
            </a:p>
          </p:txBody>
        </p:sp>
        <p:sp>
          <p:nvSpPr>
            <p:cNvPr id="11" name="文本框 10"/>
            <p:cNvSpPr txBox="1"/>
            <p:nvPr/>
          </p:nvSpPr>
          <p:spPr>
            <a:xfrm>
              <a:off x="1365813" y="4328402"/>
              <a:ext cx="7979557" cy="338554"/>
            </a:xfrm>
            <a:prstGeom prst="rect">
              <a:avLst/>
            </a:prstGeom>
            <a:noFill/>
          </p:spPr>
          <p:txBody>
            <a:bodyPr wrap="none" rtlCol="0">
              <a:spAutoFit/>
            </a:bodyPr>
            <a:lstStyle/>
            <a:p>
              <a:r>
                <a:rPr lang="en-US" altLang="zh-CN" sz="1600" dirty="0" smtClean="0">
                  <a:solidFill>
                    <a:schemeClr val="accent4">
                      <a:lumMod val="50000"/>
                    </a:schemeClr>
                  </a:solidFill>
                </a:rPr>
                <a:t>3.IDL</a:t>
              </a:r>
              <a:r>
                <a:rPr lang="zh-CN" altLang="en-US" sz="1600" dirty="0" smtClean="0">
                  <a:solidFill>
                    <a:schemeClr val="accent4">
                      <a:lumMod val="50000"/>
                    </a:schemeClr>
                  </a:solidFill>
                </a:rPr>
                <a:t>一般用作</a:t>
              </a:r>
              <a:r>
                <a:rPr lang="en-US" altLang="zh-CN" sz="1600" dirty="0" smtClean="0">
                  <a:solidFill>
                    <a:schemeClr val="accent4">
                      <a:lumMod val="50000"/>
                    </a:schemeClr>
                  </a:solidFill>
                </a:rPr>
                <a:t>Thrift</a:t>
              </a:r>
              <a:r>
                <a:rPr lang="zh-CN" altLang="en-US" sz="1600" dirty="0" smtClean="0">
                  <a:solidFill>
                    <a:schemeClr val="accent4">
                      <a:lumMod val="50000"/>
                    </a:schemeClr>
                  </a:solidFill>
                </a:rPr>
                <a:t>和</a:t>
              </a:r>
              <a:r>
                <a:rPr lang="en-US" altLang="zh-CN" sz="1600" dirty="0" smtClean="0">
                  <a:solidFill>
                    <a:schemeClr val="accent4">
                      <a:lumMod val="50000"/>
                    </a:schemeClr>
                  </a:solidFill>
                </a:rPr>
                <a:t>gRPC</a:t>
              </a:r>
              <a:r>
                <a:rPr lang="zh-CN" altLang="en-US" sz="1600" dirty="0" smtClean="0">
                  <a:solidFill>
                    <a:schemeClr val="accent4">
                      <a:lumMod val="50000"/>
                    </a:schemeClr>
                  </a:solidFill>
                </a:rPr>
                <a:t>这类跨语言服务调用框架中，如</a:t>
              </a:r>
              <a:r>
                <a:rPr lang="en-US" altLang="zh-CN" sz="1600" dirty="0" smtClean="0">
                  <a:solidFill>
                    <a:schemeClr val="accent4">
                      <a:lumMod val="50000"/>
                    </a:schemeClr>
                  </a:solidFill>
                </a:rPr>
                <a:t>gRPC</a:t>
              </a:r>
              <a:r>
                <a:rPr lang="zh-CN" altLang="en-US" sz="1600" dirty="0" smtClean="0">
                  <a:solidFill>
                    <a:schemeClr val="accent4">
                      <a:lumMod val="50000"/>
                    </a:schemeClr>
                  </a:solidFill>
                </a:rPr>
                <a:t>使用的</a:t>
              </a:r>
              <a:r>
                <a:rPr lang="en-US" altLang="zh-CN" sz="1600" dirty="0" smtClean="0">
                  <a:solidFill>
                    <a:schemeClr val="accent4">
                      <a:lumMod val="50000"/>
                    </a:schemeClr>
                  </a:solidFill>
                </a:rPr>
                <a:t>Protobuf</a:t>
              </a:r>
              <a:r>
                <a:rPr lang="zh-CN" altLang="en-US" sz="1600" dirty="0" smtClean="0">
                  <a:solidFill>
                    <a:schemeClr val="accent4">
                      <a:lumMod val="50000"/>
                    </a:schemeClr>
                  </a:solidFill>
                </a:rPr>
                <a:t>文件定义</a:t>
              </a:r>
              <a:endParaRPr lang="zh-CN" altLang="en-US" sz="1600" dirty="0">
                <a:solidFill>
                  <a:schemeClr val="accent4">
                    <a:lumMod val="50000"/>
                  </a:schemeClr>
                </a:solidFill>
              </a:endParaRPr>
            </a:p>
          </p:txBody>
        </p:sp>
      </p:grpSp>
    </p:spTree>
    <p:extLst>
      <p:ext uri="{BB962C8B-B14F-4D97-AF65-F5344CB8AC3E}">
        <p14:creationId xmlns:p14="http://schemas.microsoft.com/office/powerpoint/2010/main" val="33583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fltVal val="0"/>
                                          </p:val>
                                        </p:tav>
                                        <p:tav tm="100000">
                                          <p:val>
                                            <p:strVal val="#ppt_w"/>
                                          </p:val>
                                        </p:tav>
                                      </p:tavLst>
                                    </p:anim>
                                    <p:anim calcmode="lin" valueType="num">
                                      <p:cBhvr>
                                        <p:cTn id="15" dur="750" fill="hold"/>
                                        <p:tgtEl>
                                          <p:spTgt spid="2"/>
                                        </p:tgtEl>
                                        <p:attrNameLst>
                                          <p:attrName>ppt_h</p:attrName>
                                        </p:attrNameLst>
                                      </p:cBhvr>
                                      <p:tavLst>
                                        <p:tav tm="0">
                                          <p:val>
                                            <p:fltVal val="0"/>
                                          </p:val>
                                        </p:tav>
                                        <p:tav tm="100000">
                                          <p:val>
                                            <p:strVal val="#ppt_h"/>
                                          </p:val>
                                        </p:tav>
                                      </p:tavLst>
                                    </p:anim>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2741456"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二、服务</a:t>
            </a:r>
            <a:r>
              <a:rPr lang="zh-CN" altLang="en-US" b="1" dirty="0">
                <a:effectLst>
                  <a:outerShdw blurRad="38100" dist="38100" dir="2700000" algn="tl">
                    <a:srgbClr val="000000">
                      <a:alpha val="43137"/>
                    </a:srgbClr>
                  </a:outerShdw>
                </a:effectLst>
              </a:rPr>
              <a:t>的</a:t>
            </a:r>
            <a:r>
              <a:rPr lang="zh-CN" altLang="en-US" b="1" dirty="0" smtClean="0">
                <a:effectLst>
                  <a:outerShdw blurRad="38100" dist="38100" dir="2700000" algn="tl">
                    <a:srgbClr val="000000">
                      <a:alpha val="43137"/>
                    </a:srgbClr>
                  </a:outerShdw>
                </a:effectLst>
              </a:rPr>
              <a:t>如何</a:t>
            </a:r>
            <a:r>
              <a:rPr lang="zh-CN" altLang="en-US" b="1" dirty="0" smtClean="0">
                <a:solidFill>
                  <a:schemeClr val="accent2"/>
                </a:solidFill>
                <a:effectLst>
                  <a:outerShdw blurRad="38100" dist="38100" dir="2700000" algn="tl">
                    <a:srgbClr val="000000">
                      <a:alpha val="43137"/>
                    </a:srgbClr>
                  </a:outerShdw>
                </a:effectLst>
              </a:rPr>
              <a:t>发布</a:t>
            </a:r>
            <a:r>
              <a:rPr lang="zh-CN" altLang="en-US" b="1" dirty="0" smtClean="0">
                <a:solidFill>
                  <a:schemeClr val="accent2"/>
                </a:solidFill>
                <a:effectLst>
                  <a:outerShdw blurRad="38100" dist="38100" dir="2700000" algn="tl">
                    <a:srgbClr val="000000">
                      <a:alpha val="43137"/>
                    </a:srgbClr>
                  </a:outerShdw>
                </a:effectLst>
              </a:rPr>
              <a:t>订阅</a:t>
            </a:r>
            <a:endParaRPr lang="zh-CN" altLang="en-US" b="1" dirty="0">
              <a:effectLst>
                <a:outerShdw blurRad="38100" dist="38100" dir="2700000" algn="tl">
                  <a:srgbClr val="000000">
                    <a:alpha val="43137"/>
                  </a:srgbClr>
                </a:outerShdw>
              </a:effectLst>
            </a:endParaRPr>
          </a:p>
        </p:txBody>
      </p:sp>
      <p:sp>
        <p:nvSpPr>
          <p:cNvPr id="5" name="文本框 4"/>
          <p:cNvSpPr txBox="1"/>
          <p:nvPr/>
        </p:nvSpPr>
        <p:spPr>
          <a:xfrm>
            <a:off x="1226916" y="1377387"/>
            <a:ext cx="5154616" cy="369332"/>
          </a:xfrm>
          <a:prstGeom prst="rect">
            <a:avLst/>
          </a:prstGeom>
          <a:noFill/>
        </p:spPr>
        <p:txBody>
          <a:bodyPr wrap="none" rtlCol="0">
            <a:spAutoFit/>
          </a:bodyPr>
          <a:lstStyle/>
          <a:p>
            <a:r>
              <a:rPr lang="zh-CN" altLang="en-US" dirty="0" smtClean="0"/>
              <a:t>单体应用部署在同一个</a:t>
            </a:r>
            <a:r>
              <a:rPr lang="en-US" altLang="zh-CN" dirty="0" smtClean="0"/>
              <a:t>war</a:t>
            </a:r>
            <a:r>
              <a:rPr lang="zh-CN" altLang="en-US" dirty="0" smtClean="0"/>
              <a:t>包，属于进程内部调用</a:t>
            </a:r>
            <a:endParaRPr lang="en-US" altLang="zh-CN" dirty="0" smtClean="0"/>
          </a:p>
        </p:txBody>
      </p:sp>
      <p:sp>
        <p:nvSpPr>
          <p:cNvPr id="6" name="文本框 5"/>
          <p:cNvSpPr txBox="1"/>
          <p:nvPr/>
        </p:nvSpPr>
        <p:spPr>
          <a:xfrm>
            <a:off x="1226916" y="1853006"/>
            <a:ext cx="5493812" cy="369332"/>
          </a:xfrm>
          <a:prstGeom prst="rect">
            <a:avLst/>
          </a:prstGeom>
          <a:noFill/>
        </p:spPr>
        <p:txBody>
          <a:bodyPr wrap="none" rtlCol="0">
            <a:spAutoFit/>
          </a:bodyPr>
          <a:lstStyle/>
          <a:p>
            <a:r>
              <a:rPr lang="zh-CN" altLang="en-US" dirty="0" smtClean="0"/>
              <a:t>微服务，独立部署的服务，服务提供者和服务调用者</a:t>
            </a:r>
            <a:endParaRPr lang="zh-CN" altLang="en-US" dirty="0"/>
          </a:p>
        </p:txBody>
      </p:sp>
      <p:sp>
        <p:nvSpPr>
          <p:cNvPr id="7" name="文本框 6"/>
          <p:cNvSpPr txBox="1"/>
          <p:nvPr/>
        </p:nvSpPr>
        <p:spPr>
          <a:xfrm>
            <a:off x="1226916" y="3328992"/>
            <a:ext cx="7160935" cy="338554"/>
          </a:xfrm>
          <a:prstGeom prst="rect">
            <a:avLst/>
          </a:prstGeom>
          <a:noFill/>
        </p:spPr>
        <p:txBody>
          <a:bodyPr wrap="none" rtlCol="0">
            <a:spAutoFit/>
          </a:bodyPr>
          <a:lstStyle/>
          <a:p>
            <a:r>
              <a:rPr lang="zh-CN" altLang="en-US" sz="1600" b="1" dirty="0" smtClean="0">
                <a:solidFill>
                  <a:schemeClr val="accent5"/>
                </a:solidFill>
                <a:effectLst>
                  <a:outerShdw blurRad="38100" dist="38100" dir="2700000" algn="tl">
                    <a:srgbClr val="000000">
                      <a:alpha val="43137"/>
                    </a:srgbClr>
                  </a:outerShdw>
                </a:effectLst>
              </a:rPr>
              <a:t>答案：提供一个登记处，记录服务提供者地址提供给调用者查询。即注册中心</a:t>
            </a:r>
            <a:endParaRPr lang="zh-CN" altLang="en-US" sz="1600" b="1" dirty="0">
              <a:solidFill>
                <a:schemeClr val="accent5"/>
              </a:solidFill>
              <a:effectLst>
                <a:outerShdw blurRad="38100" dist="38100" dir="2700000" algn="tl">
                  <a:srgbClr val="000000">
                    <a:alpha val="43137"/>
                  </a:srgbClr>
                </a:outerShdw>
              </a:effectLst>
            </a:endParaRPr>
          </a:p>
        </p:txBody>
      </p:sp>
      <p:sp>
        <p:nvSpPr>
          <p:cNvPr id="2" name="文本框 1"/>
          <p:cNvSpPr txBox="1"/>
          <p:nvPr/>
        </p:nvSpPr>
        <p:spPr>
          <a:xfrm>
            <a:off x="1226916" y="2328095"/>
            <a:ext cx="6417141" cy="369332"/>
          </a:xfrm>
          <a:prstGeom prst="rect">
            <a:avLst/>
          </a:prstGeom>
          <a:noFill/>
        </p:spPr>
        <p:txBody>
          <a:bodyPr wrap="none" rtlCol="0">
            <a:spAutoFit/>
          </a:bodyPr>
          <a:lstStyle/>
          <a:p>
            <a:r>
              <a:rPr lang="zh-CN" altLang="en-US" dirty="0"/>
              <a:t>服务发布者经过定义和描述后，要如何对外暴露自己的地址？</a:t>
            </a:r>
          </a:p>
        </p:txBody>
      </p:sp>
      <p:sp>
        <p:nvSpPr>
          <p:cNvPr id="12" name="文本框 11"/>
          <p:cNvSpPr txBox="1"/>
          <p:nvPr/>
        </p:nvSpPr>
        <p:spPr>
          <a:xfrm>
            <a:off x="1226916" y="2831466"/>
            <a:ext cx="5262979" cy="369332"/>
          </a:xfrm>
          <a:prstGeom prst="rect">
            <a:avLst/>
          </a:prstGeom>
          <a:noFill/>
        </p:spPr>
        <p:txBody>
          <a:bodyPr wrap="none" rtlCol="0">
            <a:spAutoFit/>
          </a:bodyPr>
          <a:lstStyle/>
          <a:p>
            <a:r>
              <a:rPr lang="zh-CN" altLang="en-US" dirty="0" smtClean="0"/>
              <a:t>服务调用者又该如何查询和调用所需要的服务呢？</a:t>
            </a:r>
            <a:endParaRPr lang="zh-CN" altLang="en-US" dirty="0"/>
          </a:p>
        </p:txBody>
      </p:sp>
      <p:sp>
        <p:nvSpPr>
          <p:cNvPr id="13" name="文本框 12"/>
          <p:cNvSpPr txBox="1"/>
          <p:nvPr/>
        </p:nvSpPr>
        <p:spPr>
          <a:xfrm>
            <a:off x="1226916" y="4114445"/>
            <a:ext cx="4339650" cy="369332"/>
          </a:xfrm>
          <a:prstGeom prst="rect">
            <a:avLst/>
          </a:prstGeom>
          <a:noFill/>
        </p:spPr>
        <p:txBody>
          <a:bodyPr wrap="none" rtlCol="0">
            <a:spAutoFit/>
          </a:bodyPr>
          <a:lstStyle/>
          <a:p>
            <a:r>
              <a:rPr lang="zh-CN" altLang="en-US" b="1" dirty="0" smtClean="0">
                <a:solidFill>
                  <a:schemeClr val="accent1">
                    <a:lumMod val="75000"/>
                  </a:schemeClr>
                </a:solidFill>
                <a:effectLst>
                  <a:outerShdw blurRad="38100" dist="38100" dir="2700000" algn="tl">
                    <a:srgbClr val="000000">
                      <a:alpha val="43137"/>
                    </a:srgbClr>
                  </a:outerShdw>
                </a:effectLst>
              </a:rPr>
              <a:t>服务调用者远程调用要解决的几个问题</a:t>
            </a:r>
            <a:r>
              <a:rPr lang="zh-CN" altLang="en-US" b="1" dirty="0">
                <a:solidFill>
                  <a:schemeClr val="accent1">
                    <a:lumMod val="75000"/>
                  </a:schemeClr>
                </a:solidFill>
                <a:effectLst>
                  <a:outerShdw blurRad="38100" dist="38100" dir="2700000" algn="tl">
                    <a:srgbClr val="000000">
                      <a:alpha val="43137"/>
                    </a:srgbClr>
                  </a:outerShdw>
                </a:effectLst>
              </a:rPr>
              <a:t>：</a:t>
            </a:r>
          </a:p>
        </p:txBody>
      </p:sp>
      <p:sp>
        <p:nvSpPr>
          <p:cNvPr id="15" name="文本框 14"/>
          <p:cNvSpPr txBox="1"/>
          <p:nvPr/>
        </p:nvSpPr>
        <p:spPr>
          <a:xfrm>
            <a:off x="1498466" y="4598285"/>
            <a:ext cx="8996181" cy="338554"/>
          </a:xfrm>
          <a:prstGeom prst="rect">
            <a:avLst/>
          </a:prstGeom>
          <a:noFill/>
        </p:spPr>
        <p:txBody>
          <a:bodyPr wrap="none" rtlCol="0">
            <a:spAutoFit/>
          </a:bodyPr>
          <a:lstStyle/>
          <a:p>
            <a:r>
              <a:rPr lang="en-US" altLang="zh-CN" sz="1600" b="1" dirty="0" smtClean="0">
                <a:effectLst>
                  <a:outerShdw blurRad="38100" dist="38100" dir="2700000" algn="tl">
                    <a:srgbClr val="000000">
                      <a:alpha val="43137"/>
                    </a:srgbClr>
                  </a:outerShdw>
                </a:effectLst>
              </a:rPr>
              <a:t>1.</a:t>
            </a:r>
            <a:r>
              <a:rPr lang="zh-CN" altLang="en-US" sz="1600" b="1" dirty="0" smtClean="0">
                <a:effectLst>
                  <a:outerShdw blurRad="38100" dist="38100" dir="2700000" algn="tl">
                    <a:srgbClr val="000000">
                      <a:alpha val="43137"/>
                    </a:srgbClr>
                  </a:outerShdw>
                </a:effectLst>
              </a:rPr>
              <a:t>通信框架：</a:t>
            </a:r>
            <a:r>
              <a:rPr lang="en-US" altLang="zh-CN" sz="1600" b="1" dirty="0" smtClean="0">
                <a:effectLst>
                  <a:outerShdw blurRad="38100" dist="38100" dir="2700000" algn="tl">
                    <a:srgbClr val="000000">
                      <a:alpha val="43137"/>
                    </a:srgbClr>
                  </a:outerShdw>
                </a:effectLst>
              </a:rPr>
              <a:t>http</a:t>
            </a:r>
            <a:r>
              <a:rPr lang="zh-CN" altLang="en-US" sz="1600" b="1" dirty="0" smtClean="0">
                <a:effectLst>
                  <a:outerShdw blurRad="38100" dist="38100" dir="2700000" algn="tl">
                    <a:srgbClr val="000000">
                      <a:alpha val="43137"/>
                    </a:srgbClr>
                  </a:outerShdw>
                </a:effectLst>
              </a:rPr>
              <a:t>通信、</a:t>
            </a:r>
            <a:r>
              <a:rPr lang="en-US" altLang="zh-CN" sz="1600" b="1" dirty="0" smtClean="0">
                <a:effectLst>
                  <a:outerShdw blurRad="38100" dist="38100" dir="2700000" algn="tl">
                    <a:srgbClr val="000000">
                      <a:alpha val="43137"/>
                    </a:srgbClr>
                  </a:outerShdw>
                </a:effectLst>
              </a:rPr>
              <a:t>socket</a:t>
            </a:r>
            <a:r>
              <a:rPr lang="zh-CN" altLang="en-US" sz="1600" b="1" dirty="0" smtClean="0">
                <a:effectLst>
                  <a:outerShdw blurRad="38100" dist="38100" dir="2700000" algn="tl">
                    <a:srgbClr val="000000">
                      <a:alpha val="43137"/>
                    </a:srgbClr>
                  </a:outerShdw>
                </a:effectLst>
              </a:rPr>
              <a:t>通信，服务端采用</a:t>
            </a:r>
            <a:r>
              <a:rPr lang="en-US" altLang="zh-CN" sz="1600" b="1" dirty="0">
                <a:effectLst>
                  <a:outerShdw blurRad="38100" dist="38100" dir="2700000" algn="tl">
                    <a:srgbClr val="000000">
                      <a:alpha val="43137"/>
                    </a:srgbClr>
                  </a:outerShdw>
                </a:effectLst>
              </a:rPr>
              <a:t>BIO(</a:t>
            </a:r>
            <a:r>
              <a:rPr lang="zh-CN" altLang="en-US" sz="1600" b="1" dirty="0">
                <a:effectLst>
                  <a:outerShdw blurRad="38100" dist="38100" dir="2700000" algn="tl">
                    <a:srgbClr val="000000">
                      <a:alpha val="43137"/>
                    </a:srgbClr>
                  </a:outerShdw>
                </a:effectLst>
              </a:rPr>
              <a:t>同步阻塞</a:t>
            </a:r>
            <a:r>
              <a:rPr lang="en-US" altLang="zh-CN" sz="1600" b="1" dirty="0">
                <a:effectLst>
                  <a:outerShdw blurRad="38100" dist="38100" dir="2700000" algn="tl">
                    <a:srgbClr val="000000">
                      <a:alpha val="43137"/>
                    </a:srgbClr>
                  </a:outerShdw>
                </a:effectLst>
              </a:rPr>
              <a:t>)</a:t>
            </a:r>
            <a:r>
              <a:rPr lang="zh-CN" altLang="en-US" sz="1600" b="1" dirty="0">
                <a:effectLst>
                  <a:outerShdw blurRad="38100" dist="38100" dir="2700000" algn="tl">
                    <a:srgbClr val="000000">
                      <a:alpha val="43137"/>
                    </a:srgbClr>
                  </a:outerShdw>
                </a:effectLst>
              </a:rPr>
              <a:t>、</a:t>
            </a:r>
            <a:r>
              <a:rPr lang="en-US" altLang="zh-CN" sz="1600" b="1" dirty="0">
                <a:effectLst>
                  <a:outerShdw blurRad="38100" dist="38100" dir="2700000" algn="tl">
                    <a:srgbClr val="000000">
                      <a:alpha val="43137"/>
                    </a:srgbClr>
                  </a:outerShdw>
                </a:effectLst>
              </a:rPr>
              <a:t>NIO(</a:t>
            </a:r>
            <a:r>
              <a:rPr lang="zh-CN" altLang="en-US" sz="1600" b="1" dirty="0">
                <a:effectLst>
                  <a:outerShdw blurRad="38100" dist="38100" dir="2700000" algn="tl">
                    <a:srgbClr val="000000">
                      <a:alpha val="43137"/>
                    </a:srgbClr>
                  </a:outerShdw>
                </a:effectLst>
              </a:rPr>
              <a:t>多路复用</a:t>
            </a:r>
            <a:r>
              <a:rPr lang="en-US" altLang="zh-CN" sz="1600" b="1" dirty="0">
                <a:effectLst>
                  <a:outerShdw blurRad="38100" dist="38100" dir="2700000" algn="tl">
                    <a:srgbClr val="000000">
                      <a:alpha val="43137"/>
                    </a:srgbClr>
                  </a:outerShdw>
                </a:effectLst>
              </a:rPr>
              <a:t>)</a:t>
            </a:r>
            <a:r>
              <a:rPr lang="zh-CN" altLang="en-US" sz="1600" b="1" dirty="0">
                <a:effectLst>
                  <a:outerShdw blurRad="38100" dist="38100" dir="2700000" algn="tl">
                    <a:srgbClr val="000000">
                      <a:alpha val="43137"/>
                    </a:srgbClr>
                  </a:outerShdw>
                </a:effectLst>
              </a:rPr>
              <a:t>、</a:t>
            </a:r>
            <a:r>
              <a:rPr lang="en-US" altLang="zh-CN" sz="1600" b="1" dirty="0">
                <a:effectLst>
                  <a:outerShdw blurRad="38100" dist="38100" dir="2700000" algn="tl">
                    <a:srgbClr val="000000">
                      <a:alpha val="43137"/>
                    </a:srgbClr>
                  </a:outerShdw>
                </a:effectLst>
              </a:rPr>
              <a:t>AIO(</a:t>
            </a:r>
            <a:r>
              <a:rPr lang="zh-CN" altLang="en-US" sz="1600" b="1" dirty="0">
                <a:effectLst>
                  <a:outerShdw blurRad="38100" dist="38100" dir="2700000" algn="tl">
                    <a:srgbClr val="000000">
                      <a:alpha val="43137"/>
                    </a:srgbClr>
                  </a:outerShdw>
                </a:effectLst>
              </a:rPr>
              <a:t>异步非阻塞</a:t>
            </a:r>
            <a:r>
              <a:rPr lang="en-US" altLang="zh-CN" sz="1600" b="1" dirty="0" smtClean="0">
                <a:effectLst>
                  <a:outerShdw blurRad="38100" dist="38100" dir="2700000" algn="tl">
                    <a:srgbClr val="000000">
                      <a:alpha val="43137"/>
                    </a:srgbClr>
                  </a:outerShdw>
                </a:effectLst>
              </a:rPr>
              <a:t>)</a:t>
            </a:r>
            <a:endParaRPr lang="zh-CN" altLang="en-US" sz="1600" b="1" dirty="0">
              <a:effectLst>
                <a:outerShdw blurRad="38100" dist="38100" dir="2700000" algn="tl">
                  <a:srgbClr val="000000">
                    <a:alpha val="43137"/>
                  </a:srgbClr>
                </a:outerShdw>
              </a:effectLst>
            </a:endParaRPr>
          </a:p>
        </p:txBody>
      </p:sp>
      <p:sp>
        <p:nvSpPr>
          <p:cNvPr id="16" name="文本框 15"/>
          <p:cNvSpPr txBox="1"/>
          <p:nvPr/>
        </p:nvSpPr>
        <p:spPr>
          <a:xfrm>
            <a:off x="1498466" y="5009482"/>
            <a:ext cx="5159361" cy="338554"/>
          </a:xfrm>
          <a:prstGeom prst="rect">
            <a:avLst/>
          </a:prstGeom>
          <a:noFill/>
        </p:spPr>
        <p:txBody>
          <a:bodyPr wrap="none" rtlCol="0">
            <a:spAutoFit/>
          </a:bodyPr>
          <a:lstStyle/>
          <a:p>
            <a:r>
              <a:rPr lang="en-US" altLang="zh-CN" sz="1600" b="1" dirty="0">
                <a:effectLst>
                  <a:outerShdw blurRad="38100" dist="38100" dir="2700000" algn="tl">
                    <a:srgbClr val="000000">
                      <a:alpha val="43137"/>
                    </a:srgbClr>
                  </a:outerShdw>
                </a:effectLst>
              </a:rPr>
              <a:t>2</a:t>
            </a:r>
            <a:r>
              <a:rPr lang="en-US" altLang="zh-CN" sz="1600" b="1" dirty="0" smtClean="0">
                <a:effectLst>
                  <a:outerShdw blurRad="38100" dist="38100" dir="2700000" algn="tl">
                    <a:srgbClr val="000000">
                      <a:alpha val="43137"/>
                    </a:srgbClr>
                  </a:outerShdw>
                </a:effectLst>
              </a:rPr>
              <a:t>.</a:t>
            </a:r>
            <a:r>
              <a:rPr lang="zh-CN" altLang="en-US" sz="1600" b="1" dirty="0" smtClean="0">
                <a:effectLst>
                  <a:outerShdw blurRad="38100" dist="38100" dir="2700000" algn="tl">
                    <a:srgbClr val="000000">
                      <a:alpha val="43137"/>
                    </a:srgbClr>
                  </a:outerShdw>
                </a:effectLst>
              </a:rPr>
              <a:t>数据传输协议：</a:t>
            </a:r>
            <a:r>
              <a:rPr lang="en-US" altLang="zh-CN" sz="1600" b="1" dirty="0" smtClean="0">
                <a:effectLst>
                  <a:outerShdw blurRad="38100" dist="38100" dir="2700000" algn="tl">
                    <a:srgbClr val="000000">
                      <a:alpha val="43137"/>
                    </a:srgbClr>
                  </a:outerShdw>
                </a:effectLst>
              </a:rPr>
              <a:t>Dubbo</a:t>
            </a:r>
            <a:r>
              <a:rPr lang="zh-CN" altLang="en-US" sz="1600" b="1" dirty="0" smtClean="0">
                <a:effectLst>
                  <a:outerShdw blurRad="38100" dist="38100" dir="2700000" algn="tl">
                    <a:srgbClr val="000000">
                      <a:alpha val="43137"/>
                    </a:srgbClr>
                  </a:outerShdw>
                </a:effectLst>
              </a:rPr>
              <a:t>协议，</a:t>
            </a:r>
            <a:r>
              <a:rPr lang="en-US" altLang="zh-CN" sz="1600" b="1" dirty="0" err="1" smtClean="0">
                <a:effectLst>
                  <a:outerShdw blurRad="38100" dist="38100" dir="2700000" algn="tl">
                    <a:srgbClr val="000000">
                      <a:alpha val="43137"/>
                    </a:srgbClr>
                  </a:outerShdw>
                </a:effectLst>
              </a:rPr>
              <a:t>springcloud</a:t>
            </a:r>
            <a:r>
              <a:rPr lang="zh-CN" altLang="en-US" sz="1600" b="1" dirty="0" smtClean="0">
                <a:effectLst>
                  <a:outerShdw blurRad="38100" dist="38100" dir="2700000" algn="tl">
                    <a:srgbClr val="000000">
                      <a:alpha val="43137"/>
                    </a:srgbClr>
                  </a:outerShdw>
                </a:effectLst>
              </a:rPr>
              <a:t>的</a:t>
            </a:r>
            <a:r>
              <a:rPr lang="en-US" altLang="zh-CN" sz="1600" b="1" dirty="0" smtClean="0">
                <a:effectLst>
                  <a:outerShdw blurRad="38100" dist="38100" dir="2700000" algn="tl">
                    <a:srgbClr val="000000">
                      <a:alpha val="43137"/>
                    </a:srgbClr>
                  </a:outerShdw>
                </a:effectLst>
              </a:rPr>
              <a:t>http</a:t>
            </a:r>
            <a:r>
              <a:rPr lang="zh-CN" altLang="en-US" sz="1600" b="1" dirty="0" smtClean="0">
                <a:effectLst>
                  <a:outerShdw blurRad="38100" dist="38100" dir="2700000" algn="tl">
                    <a:srgbClr val="000000">
                      <a:alpha val="43137"/>
                    </a:srgbClr>
                  </a:outerShdw>
                </a:effectLst>
              </a:rPr>
              <a:t>协议等</a:t>
            </a:r>
            <a:endParaRPr lang="zh-CN" altLang="en-US" sz="1600" b="1" dirty="0">
              <a:effectLst>
                <a:outerShdw blurRad="38100" dist="38100" dir="2700000" algn="tl">
                  <a:srgbClr val="000000">
                    <a:alpha val="43137"/>
                  </a:srgbClr>
                </a:outerShdw>
              </a:effectLst>
            </a:endParaRPr>
          </a:p>
        </p:txBody>
      </p:sp>
      <p:sp>
        <p:nvSpPr>
          <p:cNvPr id="17" name="文本框 16"/>
          <p:cNvSpPr txBox="1"/>
          <p:nvPr/>
        </p:nvSpPr>
        <p:spPr>
          <a:xfrm>
            <a:off x="1498466" y="5414516"/>
            <a:ext cx="7069884" cy="338554"/>
          </a:xfrm>
          <a:prstGeom prst="rect">
            <a:avLst/>
          </a:prstGeom>
          <a:noFill/>
        </p:spPr>
        <p:txBody>
          <a:bodyPr wrap="none" rtlCol="0">
            <a:spAutoFit/>
          </a:bodyPr>
          <a:lstStyle/>
          <a:p>
            <a:r>
              <a:rPr lang="en-US" altLang="zh-CN" sz="1600" b="1" dirty="0" smtClean="0">
                <a:effectLst>
                  <a:outerShdw blurRad="38100" dist="38100" dir="2700000" algn="tl">
                    <a:srgbClr val="000000">
                      <a:alpha val="43137"/>
                    </a:srgbClr>
                  </a:outerShdw>
                </a:effectLst>
              </a:rPr>
              <a:t>3.</a:t>
            </a:r>
            <a:r>
              <a:rPr lang="zh-CN" altLang="en-US" sz="1600" b="1" dirty="0" smtClean="0">
                <a:effectLst>
                  <a:outerShdw blurRad="38100" dist="38100" dir="2700000" algn="tl">
                    <a:srgbClr val="000000">
                      <a:alpha val="43137"/>
                    </a:srgbClr>
                  </a:outerShdw>
                </a:effectLst>
              </a:rPr>
              <a:t>数据的序列化和反序列化：文本的</a:t>
            </a:r>
            <a:r>
              <a:rPr lang="en-US" altLang="zh-CN" sz="1600" b="1" dirty="0" smtClean="0">
                <a:effectLst>
                  <a:outerShdw blurRad="38100" dist="38100" dir="2700000" algn="tl">
                    <a:srgbClr val="000000">
                      <a:alpha val="43137"/>
                    </a:srgbClr>
                  </a:outerShdw>
                </a:effectLst>
              </a:rPr>
              <a:t>xml/</a:t>
            </a:r>
            <a:r>
              <a:rPr lang="en-US" altLang="zh-CN" sz="1600" b="1" dirty="0" err="1" smtClean="0">
                <a:effectLst>
                  <a:outerShdw blurRad="38100" dist="38100" dir="2700000" algn="tl">
                    <a:srgbClr val="000000">
                      <a:alpha val="43137"/>
                    </a:srgbClr>
                  </a:outerShdw>
                </a:effectLst>
              </a:rPr>
              <a:t>json</a:t>
            </a:r>
            <a:r>
              <a:rPr lang="zh-CN" altLang="en-US" sz="1600" b="1" dirty="0" smtClean="0">
                <a:effectLst>
                  <a:outerShdw blurRad="38100" dist="38100" dir="2700000" algn="tl">
                    <a:srgbClr val="000000">
                      <a:alpha val="43137"/>
                    </a:srgbClr>
                  </a:outerShdw>
                </a:effectLst>
              </a:rPr>
              <a:t>、二进制的</a:t>
            </a:r>
            <a:r>
              <a:rPr lang="en-US" altLang="zh-CN" sz="1600" b="1" dirty="0" smtClean="0">
                <a:effectLst>
                  <a:outerShdw blurRad="38100" dist="38100" dir="2700000" algn="tl">
                    <a:srgbClr val="000000">
                      <a:alpha val="43137"/>
                    </a:srgbClr>
                  </a:outerShdw>
                </a:effectLst>
              </a:rPr>
              <a:t>PB/Thrift/Protobuf</a:t>
            </a:r>
            <a:r>
              <a:rPr lang="zh-CN" altLang="en-US" sz="1600" b="1" dirty="0" smtClean="0">
                <a:effectLst>
                  <a:outerShdw blurRad="38100" dist="38100" dir="2700000" algn="tl">
                    <a:srgbClr val="000000">
                      <a:alpha val="43137"/>
                    </a:srgbClr>
                  </a:outerShdw>
                </a:effectLst>
              </a:rPr>
              <a:t>等</a:t>
            </a:r>
            <a:endParaRPr lang="zh-CN" altLang="en-US"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4766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520860" y="532436"/>
            <a:ext cx="1107996" cy="369332"/>
          </a:xfrm>
          <a:prstGeom prst="rect">
            <a:avLst/>
          </a:prstGeom>
          <a:noFill/>
        </p:spPr>
        <p:txBody>
          <a:bodyPr wrap="none" rtlCol="0">
            <a:spAutoFit/>
          </a:bodyPr>
          <a:lstStyle/>
          <a:p>
            <a:r>
              <a:rPr lang="zh-CN" altLang="en-US" b="1" dirty="0" smtClean="0">
                <a:solidFill>
                  <a:schemeClr val="accent2"/>
                </a:solidFill>
                <a:effectLst>
                  <a:outerShdw blurRad="38100" dist="38100" dir="2700000" algn="tl">
                    <a:srgbClr val="000000">
                      <a:alpha val="43137"/>
                    </a:srgbClr>
                  </a:outerShdw>
                </a:effectLst>
              </a:rPr>
              <a:t>注册中心</a:t>
            </a:r>
            <a:endParaRPr lang="zh-CN" altLang="en-US" b="1" dirty="0">
              <a:solidFill>
                <a:schemeClr val="accent2"/>
              </a:solidFill>
              <a:effectLst>
                <a:outerShdw blurRad="38100" dist="38100" dir="2700000" algn="tl">
                  <a:srgbClr val="000000">
                    <a:alpha val="43137"/>
                  </a:srgbClr>
                </a:outerShdw>
              </a:effectLst>
            </a:endParaRPr>
          </a:p>
        </p:txBody>
      </p:sp>
      <p:pic>
        <p:nvPicPr>
          <p:cNvPr id="3" name="图片 2"/>
          <p:cNvPicPr>
            <a:picLocks noChangeAspect="1"/>
          </p:cNvPicPr>
          <p:nvPr/>
        </p:nvPicPr>
        <p:blipFill>
          <a:blip r:embed="rId2"/>
          <a:stretch>
            <a:fillRect/>
          </a:stretch>
        </p:blipFill>
        <p:spPr>
          <a:xfrm>
            <a:off x="1001839" y="1967696"/>
            <a:ext cx="4007560" cy="2222881"/>
          </a:xfrm>
          <a:prstGeom prst="rect">
            <a:avLst/>
          </a:prstGeom>
        </p:spPr>
      </p:pic>
      <p:sp>
        <p:nvSpPr>
          <p:cNvPr id="8" name="文本框 7"/>
          <p:cNvSpPr txBox="1"/>
          <p:nvPr/>
        </p:nvSpPr>
        <p:spPr>
          <a:xfrm>
            <a:off x="1203767" y="1250066"/>
            <a:ext cx="2492990" cy="369332"/>
          </a:xfrm>
          <a:prstGeom prst="rect">
            <a:avLst/>
          </a:prstGeom>
          <a:noFill/>
        </p:spPr>
        <p:txBody>
          <a:bodyPr wrap="none" rtlCol="0">
            <a:spAutoFit/>
          </a:bodyPr>
          <a:lstStyle/>
          <a:p>
            <a:r>
              <a:rPr lang="zh-CN" altLang="en-US" dirty="0" smtClean="0"/>
              <a:t>一个</a:t>
            </a:r>
            <a:r>
              <a:rPr lang="zh-CN" altLang="en-US" b="1" dirty="0" smtClean="0">
                <a:solidFill>
                  <a:srgbClr val="FF0000"/>
                </a:solidFill>
                <a:effectLst>
                  <a:outerShdw blurRad="38100" dist="38100" dir="2700000" algn="tl">
                    <a:srgbClr val="000000">
                      <a:alpha val="43137"/>
                    </a:srgbClr>
                  </a:outerShdw>
                </a:effectLst>
              </a:rPr>
              <a:t>核心、关键</a:t>
            </a:r>
            <a:r>
              <a:rPr lang="zh-CN" altLang="en-US" dirty="0" smtClean="0"/>
              <a:t>的组件</a:t>
            </a:r>
            <a:endParaRPr lang="zh-CN" altLang="en-US" dirty="0"/>
          </a:p>
        </p:txBody>
      </p:sp>
      <p:grpSp>
        <p:nvGrpSpPr>
          <p:cNvPr id="2" name="组合 1"/>
          <p:cNvGrpSpPr/>
          <p:nvPr/>
        </p:nvGrpSpPr>
        <p:grpSpPr>
          <a:xfrm>
            <a:off x="520860" y="4344774"/>
            <a:ext cx="6131743" cy="1053174"/>
            <a:chOff x="520860" y="4046827"/>
            <a:chExt cx="6131743" cy="1053174"/>
          </a:xfrm>
        </p:grpSpPr>
        <p:sp>
          <p:nvSpPr>
            <p:cNvPr id="9" name="文本框 8"/>
            <p:cNvSpPr txBox="1"/>
            <p:nvPr/>
          </p:nvSpPr>
          <p:spPr>
            <a:xfrm>
              <a:off x="520860" y="4046827"/>
              <a:ext cx="4031809" cy="307777"/>
            </a:xfrm>
            <a:prstGeom prst="rect">
              <a:avLst/>
            </a:prstGeom>
            <a:noFill/>
          </p:spPr>
          <p:txBody>
            <a:bodyPr wrap="none" rtlCol="0">
              <a:spAutoFit/>
            </a:bodyPr>
            <a:lstStyle/>
            <a:p>
              <a:r>
                <a:rPr lang="en-US" altLang="zh-CN" sz="1400" i="1" dirty="0" smtClean="0">
                  <a:effectLst>
                    <a:outerShdw blurRad="38100" dist="38100" dir="2700000" algn="tl">
                      <a:srgbClr val="000000">
                        <a:alpha val="43137"/>
                      </a:srgbClr>
                    </a:outerShdw>
                  </a:effectLst>
                </a:rPr>
                <a:t>1.</a:t>
              </a:r>
              <a:r>
                <a:rPr lang="zh-CN" altLang="en-US" sz="1400" i="1" dirty="0" smtClean="0">
                  <a:effectLst>
                    <a:outerShdw blurRad="38100" dist="38100" dir="2700000" algn="tl">
                      <a:srgbClr val="000000">
                        <a:alpha val="43137"/>
                      </a:srgbClr>
                    </a:outerShdw>
                  </a:effectLst>
                </a:rPr>
                <a:t>服务提供者</a:t>
              </a:r>
              <a:r>
                <a:rPr lang="en-US" altLang="zh-CN" sz="1400" i="1" dirty="0" smtClean="0">
                  <a:effectLst>
                    <a:outerShdw blurRad="38100" dist="38100" dir="2700000" algn="tl">
                      <a:srgbClr val="000000">
                        <a:alpha val="43137"/>
                      </a:srgbClr>
                    </a:outerShdw>
                  </a:effectLst>
                </a:rPr>
                <a:t>(</a:t>
              </a:r>
              <a:r>
                <a:rPr lang="en-US" altLang="zh-CN" sz="1400" i="1" dirty="0" err="1" smtClean="0">
                  <a:effectLst>
                    <a:outerShdw blurRad="38100" dist="38100" dir="2700000" algn="tl">
                      <a:srgbClr val="000000">
                        <a:alpha val="43137"/>
                      </a:srgbClr>
                    </a:outerShdw>
                  </a:effectLst>
                </a:rPr>
                <a:t>rpc</a:t>
              </a:r>
              <a:r>
                <a:rPr lang="en-US" altLang="zh-CN" sz="1400" i="1" dirty="0" smtClean="0">
                  <a:effectLst>
                    <a:outerShdw blurRad="38100" dist="38100" dir="2700000" algn="tl">
                      <a:srgbClr val="000000">
                        <a:alpha val="43137"/>
                      </a:srgbClr>
                    </a:outerShdw>
                  </a:effectLst>
                </a:rPr>
                <a:t> server)</a:t>
              </a:r>
              <a:r>
                <a:rPr lang="zh-CN" altLang="en-US" sz="1400" i="1" dirty="0" smtClean="0">
                  <a:effectLst>
                    <a:outerShdw blurRad="38100" dist="38100" dir="2700000" algn="tl">
                      <a:srgbClr val="000000">
                        <a:alpha val="43137"/>
                      </a:srgbClr>
                    </a:outerShdw>
                  </a:effectLst>
                </a:rPr>
                <a:t>描述自己注册到注册中心</a:t>
              </a:r>
              <a:endParaRPr lang="zh-CN" altLang="en-US" sz="1400" i="1" dirty="0">
                <a:effectLst>
                  <a:outerShdw blurRad="38100" dist="38100" dir="2700000" algn="tl">
                    <a:srgbClr val="000000">
                      <a:alpha val="43137"/>
                    </a:srgbClr>
                  </a:outerShdw>
                </a:effectLst>
              </a:endParaRPr>
            </a:p>
          </p:txBody>
        </p:sp>
        <p:sp>
          <p:nvSpPr>
            <p:cNvPr id="11" name="文本框 10"/>
            <p:cNvSpPr txBox="1"/>
            <p:nvPr/>
          </p:nvSpPr>
          <p:spPr>
            <a:xfrm>
              <a:off x="520860" y="4419525"/>
              <a:ext cx="6131743" cy="307777"/>
            </a:xfrm>
            <a:prstGeom prst="rect">
              <a:avLst/>
            </a:prstGeom>
            <a:noFill/>
          </p:spPr>
          <p:txBody>
            <a:bodyPr wrap="none" rtlCol="0">
              <a:spAutoFit/>
            </a:bodyPr>
            <a:lstStyle/>
            <a:p>
              <a:r>
                <a:rPr lang="en-US" altLang="zh-CN" sz="1400" i="1" dirty="0" smtClean="0">
                  <a:effectLst>
                    <a:outerShdw blurRad="38100" dist="38100" dir="2700000" algn="tl">
                      <a:srgbClr val="000000">
                        <a:alpha val="43137"/>
                      </a:srgbClr>
                    </a:outerShdw>
                  </a:effectLst>
                </a:rPr>
                <a:t>2.</a:t>
              </a:r>
              <a:r>
                <a:rPr lang="zh-CN" altLang="en-US" sz="1400" i="1" dirty="0" smtClean="0">
                  <a:effectLst>
                    <a:outerShdw blurRad="38100" dist="38100" dir="2700000" algn="tl">
                      <a:srgbClr val="000000">
                        <a:alpha val="43137"/>
                      </a:srgbClr>
                    </a:outerShdw>
                  </a:effectLst>
                </a:rPr>
                <a:t>服务调用者</a:t>
              </a:r>
              <a:r>
                <a:rPr lang="en-US" altLang="zh-CN" sz="1400" i="1" dirty="0" smtClean="0">
                  <a:effectLst>
                    <a:outerShdw blurRad="38100" dist="38100" dir="2700000" algn="tl">
                      <a:srgbClr val="000000">
                        <a:alpha val="43137"/>
                      </a:srgbClr>
                    </a:outerShdw>
                  </a:effectLst>
                </a:rPr>
                <a:t>(</a:t>
              </a:r>
              <a:r>
                <a:rPr lang="en-US" altLang="zh-CN" sz="1400" i="1" dirty="0" err="1" smtClean="0">
                  <a:effectLst>
                    <a:outerShdw blurRad="38100" dist="38100" dir="2700000" algn="tl">
                      <a:srgbClr val="000000">
                        <a:alpha val="43137"/>
                      </a:srgbClr>
                    </a:outerShdw>
                  </a:effectLst>
                </a:rPr>
                <a:t>rpc</a:t>
              </a:r>
              <a:r>
                <a:rPr lang="en-US" altLang="zh-CN" sz="1400" i="1" dirty="0" smtClean="0">
                  <a:effectLst>
                    <a:outerShdw blurRad="38100" dist="38100" dir="2700000" algn="tl">
                      <a:srgbClr val="000000">
                        <a:alpha val="43137"/>
                      </a:srgbClr>
                    </a:outerShdw>
                  </a:effectLst>
                </a:rPr>
                <a:t> client)</a:t>
              </a:r>
              <a:r>
                <a:rPr lang="zh-CN" altLang="en-US" sz="1400" i="1" dirty="0" smtClean="0">
                  <a:effectLst>
                    <a:outerShdw blurRad="38100" dist="38100" dir="2700000" algn="tl">
                      <a:srgbClr val="000000">
                        <a:alpha val="43137"/>
                      </a:srgbClr>
                    </a:outerShdw>
                  </a:effectLst>
                </a:rPr>
                <a:t>注册中心订阅服务，获取到服务列表保存到本地内存</a:t>
              </a:r>
              <a:endParaRPr lang="zh-CN" altLang="en-US" sz="1400" i="1" dirty="0">
                <a:effectLst>
                  <a:outerShdw blurRad="38100" dist="38100" dir="2700000" algn="tl">
                    <a:srgbClr val="000000">
                      <a:alpha val="43137"/>
                    </a:srgbClr>
                  </a:outerShdw>
                </a:effectLst>
              </a:endParaRPr>
            </a:p>
          </p:txBody>
        </p:sp>
        <p:sp>
          <p:nvSpPr>
            <p:cNvPr id="13" name="文本框 12"/>
            <p:cNvSpPr txBox="1"/>
            <p:nvPr/>
          </p:nvSpPr>
          <p:spPr>
            <a:xfrm>
              <a:off x="520860" y="4792224"/>
              <a:ext cx="5952207" cy="307777"/>
            </a:xfrm>
            <a:prstGeom prst="rect">
              <a:avLst/>
            </a:prstGeom>
            <a:noFill/>
          </p:spPr>
          <p:txBody>
            <a:bodyPr wrap="none" rtlCol="0">
              <a:spAutoFit/>
            </a:bodyPr>
            <a:lstStyle/>
            <a:p>
              <a:r>
                <a:rPr lang="en-US" altLang="zh-CN" sz="1400" i="1" dirty="0" smtClean="0">
                  <a:effectLst>
                    <a:outerShdw blurRad="38100" dist="38100" dir="2700000" algn="tl">
                      <a:srgbClr val="000000">
                        <a:alpha val="43137"/>
                      </a:srgbClr>
                    </a:outerShdw>
                  </a:effectLst>
                </a:rPr>
                <a:t>3.</a:t>
              </a:r>
              <a:r>
                <a:rPr lang="zh-CN" altLang="en-US" sz="1400" i="1" dirty="0" smtClean="0">
                  <a:effectLst>
                    <a:outerShdw blurRad="38100" dist="38100" dir="2700000" algn="tl">
                      <a:srgbClr val="000000">
                        <a:alpha val="43137"/>
                      </a:srgbClr>
                    </a:outerShdw>
                  </a:effectLst>
                </a:rPr>
                <a:t>服务调用者</a:t>
              </a:r>
              <a:r>
                <a:rPr lang="en-US" altLang="zh-CN" sz="1400" i="1" dirty="0" smtClean="0">
                  <a:effectLst>
                    <a:outerShdw blurRad="38100" dist="38100" dir="2700000" algn="tl">
                      <a:srgbClr val="000000">
                        <a:alpha val="43137"/>
                      </a:srgbClr>
                    </a:outerShdw>
                  </a:effectLst>
                </a:rPr>
                <a:t>(</a:t>
              </a:r>
              <a:r>
                <a:rPr lang="en-US" altLang="zh-CN" sz="1400" i="1" dirty="0" err="1" smtClean="0">
                  <a:effectLst>
                    <a:outerShdw blurRad="38100" dist="38100" dir="2700000" algn="tl">
                      <a:srgbClr val="000000">
                        <a:alpha val="43137"/>
                      </a:srgbClr>
                    </a:outerShdw>
                  </a:effectLst>
                </a:rPr>
                <a:t>rpc</a:t>
              </a:r>
              <a:r>
                <a:rPr lang="en-US" altLang="zh-CN" sz="1400" i="1" dirty="0" smtClean="0">
                  <a:effectLst>
                    <a:outerShdw blurRad="38100" dist="38100" dir="2700000" algn="tl">
                      <a:srgbClr val="000000">
                        <a:alpha val="43137"/>
                      </a:srgbClr>
                    </a:outerShdw>
                  </a:effectLst>
                </a:rPr>
                <a:t> client)</a:t>
              </a:r>
              <a:r>
                <a:rPr lang="zh-CN" altLang="en-US" sz="1400" i="1" dirty="0" smtClean="0">
                  <a:effectLst>
                    <a:outerShdw blurRad="38100" dist="38100" dir="2700000" algn="tl">
                      <a:srgbClr val="000000">
                        <a:alpha val="43137"/>
                      </a:srgbClr>
                    </a:outerShdw>
                  </a:effectLst>
                </a:rPr>
                <a:t>查询本地缓存，负载均衡的选择一台服务发起调用</a:t>
              </a:r>
              <a:endParaRPr lang="zh-CN" altLang="en-US" sz="1400" i="1" dirty="0">
                <a:effectLst>
                  <a:outerShdw blurRad="38100" dist="38100" dir="2700000" algn="tl">
                    <a:srgbClr val="000000">
                      <a:alpha val="43137"/>
                    </a:srgbClr>
                  </a:outerShdw>
                </a:effectLst>
              </a:endParaRPr>
            </a:p>
          </p:txBody>
        </p:sp>
      </p:grpSp>
      <p:sp>
        <p:nvSpPr>
          <p:cNvPr id="10" name="文本框 9"/>
          <p:cNvSpPr txBox="1"/>
          <p:nvPr/>
        </p:nvSpPr>
        <p:spPr>
          <a:xfrm>
            <a:off x="6979534" y="1065400"/>
            <a:ext cx="2723823"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注册中心提供的核心功能</a:t>
            </a:r>
            <a:endParaRPr lang="zh-CN" altLang="en-US" b="1" dirty="0">
              <a:effectLst>
                <a:outerShdw blurRad="38100" dist="38100" dir="2700000" algn="tl">
                  <a:srgbClr val="000000">
                    <a:alpha val="43137"/>
                  </a:srgbClr>
                </a:outerShdw>
              </a:effectLst>
            </a:endParaRPr>
          </a:p>
        </p:txBody>
      </p:sp>
      <p:grpSp>
        <p:nvGrpSpPr>
          <p:cNvPr id="5" name="组合 4"/>
          <p:cNvGrpSpPr/>
          <p:nvPr/>
        </p:nvGrpSpPr>
        <p:grpSpPr>
          <a:xfrm>
            <a:off x="6979534" y="1571553"/>
            <a:ext cx="3980577" cy="1911552"/>
            <a:chOff x="6979534" y="1571553"/>
            <a:chExt cx="3980577" cy="1911552"/>
          </a:xfrm>
        </p:grpSpPr>
        <p:sp>
          <p:nvSpPr>
            <p:cNvPr id="14" name="文本框 13"/>
            <p:cNvSpPr txBox="1"/>
            <p:nvPr/>
          </p:nvSpPr>
          <p:spPr>
            <a:xfrm>
              <a:off x="6979534" y="1571553"/>
              <a:ext cx="3013967" cy="307777"/>
            </a:xfrm>
            <a:prstGeom prst="rect">
              <a:avLst/>
            </a:prstGeom>
            <a:noFill/>
          </p:spPr>
          <p:txBody>
            <a:bodyPr wrap="none" rtlCol="0">
              <a:spAutoFit/>
            </a:bodyPr>
            <a:lstStyle/>
            <a:p>
              <a:r>
                <a:rPr lang="en-US" altLang="zh-CN" sz="1400" dirty="0" smtClean="0">
                  <a:solidFill>
                    <a:schemeClr val="accent1">
                      <a:lumMod val="50000"/>
                    </a:schemeClr>
                  </a:solidFill>
                </a:rPr>
                <a:t>1.</a:t>
              </a:r>
              <a:r>
                <a:rPr lang="zh-CN" altLang="en-US" sz="1400" dirty="0" smtClean="0">
                  <a:solidFill>
                    <a:schemeClr val="accent1">
                      <a:lumMod val="50000"/>
                    </a:schemeClr>
                  </a:solidFill>
                </a:rPr>
                <a:t>服务注册：提供者注册到注册中心</a:t>
              </a:r>
              <a:endParaRPr lang="zh-CN" altLang="en-US" sz="1400" dirty="0">
                <a:solidFill>
                  <a:schemeClr val="accent1">
                    <a:lumMod val="50000"/>
                  </a:schemeClr>
                </a:solidFill>
              </a:endParaRPr>
            </a:p>
          </p:txBody>
        </p:sp>
        <p:sp>
          <p:nvSpPr>
            <p:cNvPr id="15" name="文本框 14"/>
            <p:cNvSpPr txBox="1"/>
            <p:nvPr/>
          </p:nvSpPr>
          <p:spPr>
            <a:xfrm>
              <a:off x="6979534" y="1881486"/>
              <a:ext cx="3732112" cy="307777"/>
            </a:xfrm>
            <a:prstGeom prst="rect">
              <a:avLst/>
            </a:prstGeom>
            <a:noFill/>
          </p:spPr>
          <p:txBody>
            <a:bodyPr wrap="none" rtlCol="0">
              <a:spAutoFit/>
            </a:bodyPr>
            <a:lstStyle/>
            <a:p>
              <a:r>
                <a:rPr lang="en-US" altLang="zh-CN" sz="1400" dirty="0" smtClean="0">
                  <a:solidFill>
                    <a:schemeClr val="accent1">
                      <a:lumMod val="50000"/>
                    </a:schemeClr>
                  </a:solidFill>
                </a:rPr>
                <a:t>2.</a:t>
              </a:r>
              <a:r>
                <a:rPr lang="zh-CN" altLang="en-US" sz="1400" dirty="0" smtClean="0">
                  <a:solidFill>
                    <a:schemeClr val="accent1">
                      <a:lumMod val="50000"/>
                    </a:schemeClr>
                  </a:solidFill>
                </a:rPr>
                <a:t>服务反注册：提供者关闭后从注册中心销毁</a:t>
              </a:r>
              <a:endParaRPr lang="zh-CN" altLang="en-US" sz="1400" dirty="0">
                <a:solidFill>
                  <a:schemeClr val="accent1">
                    <a:lumMod val="50000"/>
                  </a:schemeClr>
                </a:solidFill>
              </a:endParaRPr>
            </a:p>
          </p:txBody>
        </p:sp>
        <p:sp>
          <p:nvSpPr>
            <p:cNvPr id="16" name="文本框 15"/>
            <p:cNvSpPr txBox="1"/>
            <p:nvPr/>
          </p:nvSpPr>
          <p:spPr>
            <a:xfrm>
              <a:off x="6979534" y="2217295"/>
              <a:ext cx="3980577" cy="307777"/>
            </a:xfrm>
            <a:prstGeom prst="rect">
              <a:avLst/>
            </a:prstGeom>
            <a:noFill/>
          </p:spPr>
          <p:txBody>
            <a:bodyPr wrap="none" rtlCol="0">
              <a:spAutoFit/>
            </a:bodyPr>
            <a:lstStyle/>
            <a:p>
              <a:r>
                <a:rPr lang="en-US" altLang="zh-CN" sz="1400" dirty="0" smtClean="0">
                  <a:solidFill>
                    <a:schemeClr val="accent1">
                      <a:lumMod val="50000"/>
                    </a:schemeClr>
                  </a:solidFill>
                </a:rPr>
                <a:t>3.</a:t>
              </a:r>
              <a:r>
                <a:rPr lang="zh-CN" altLang="en-US" sz="1400" dirty="0" smtClean="0">
                  <a:solidFill>
                    <a:schemeClr val="accent1">
                      <a:lumMod val="50000"/>
                    </a:schemeClr>
                  </a:solidFill>
                </a:rPr>
                <a:t>心跳汇报：提供者</a:t>
              </a:r>
              <a:r>
                <a:rPr lang="en-US" altLang="zh-CN" sz="1400" dirty="0" smtClean="0">
                  <a:solidFill>
                    <a:schemeClr val="accent1">
                      <a:lumMod val="50000"/>
                    </a:schemeClr>
                  </a:solidFill>
                </a:rPr>
                <a:t>/</a:t>
              </a:r>
              <a:r>
                <a:rPr lang="zh-CN" altLang="en-US" sz="1400" dirty="0" smtClean="0">
                  <a:solidFill>
                    <a:schemeClr val="accent1">
                      <a:lumMod val="50000"/>
                    </a:schemeClr>
                  </a:solidFill>
                </a:rPr>
                <a:t>调用者与注册中心关系维持</a:t>
              </a:r>
              <a:endParaRPr lang="zh-CN" altLang="en-US" sz="1400" dirty="0">
                <a:solidFill>
                  <a:schemeClr val="accent1">
                    <a:lumMod val="50000"/>
                  </a:schemeClr>
                </a:solidFill>
              </a:endParaRPr>
            </a:p>
          </p:txBody>
        </p:sp>
        <p:sp>
          <p:nvSpPr>
            <p:cNvPr id="17" name="文本框 16"/>
            <p:cNvSpPr txBox="1"/>
            <p:nvPr/>
          </p:nvSpPr>
          <p:spPr>
            <a:xfrm>
              <a:off x="6979534" y="2553104"/>
              <a:ext cx="3373039" cy="307777"/>
            </a:xfrm>
            <a:prstGeom prst="rect">
              <a:avLst/>
            </a:prstGeom>
            <a:noFill/>
          </p:spPr>
          <p:txBody>
            <a:bodyPr wrap="none" rtlCol="0">
              <a:spAutoFit/>
            </a:bodyPr>
            <a:lstStyle/>
            <a:p>
              <a:r>
                <a:rPr lang="en-US" altLang="zh-CN" sz="1400" dirty="0" smtClean="0">
                  <a:solidFill>
                    <a:schemeClr val="accent1">
                      <a:lumMod val="50000"/>
                    </a:schemeClr>
                  </a:solidFill>
                </a:rPr>
                <a:t>4.</a:t>
              </a:r>
              <a:r>
                <a:rPr lang="zh-CN" altLang="en-US" sz="1400" dirty="0" smtClean="0">
                  <a:solidFill>
                    <a:schemeClr val="accent1">
                      <a:lumMod val="50000"/>
                    </a:schemeClr>
                  </a:solidFill>
                </a:rPr>
                <a:t>服务订阅：调用者订阅获取服务提供者</a:t>
              </a:r>
              <a:endParaRPr lang="zh-CN" altLang="en-US" sz="1400" dirty="0">
                <a:solidFill>
                  <a:schemeClr val="accent1">
                    <a:lumMod val="50000"/>
                  </a:schemeClr>
                </a:solidFill>
              </a:endParaRPr>
            </a:p>
          </p:txBody>
        </p:sp>
        <p:sp>
          <p:nvSpPr>
            <p:cNvPr id="18" name="文本框 17"/>
            <p:cNvSpPr txBox="1"/>
            <p:nvPr/>
          </p:nvSpPr>
          <p:spPr>
            <a:xfrm>
              <a:off x="6979534" y="2872456"/>
              <a:ext cx="3552576" cy="307777"/>
            </a:xfrm>
            <a:prstGeom prst="rect">
              <a:avLst/>
            </a:prstGeom>
            <a:noFill/>
          </p:spPr>
          <p:txBody>
            <a:bodyPr wrap="none" rtlCol="0">
              <a:spAutoFit/>
            </a:bodyPr>
            <a:lstStyle/>
            <a:p>
              <a:r>
                <a:rPr lang="en-US" altLang="zh-CN" sz="1400" dirty="0" smtClean="0">
                  <a:solidFill>
                    <a:schemeClr val="accent1">
                      <a:lumMod val="50000"/>
                    </a:schemeClr>
                  </a:solidFill>
                </a:rPr>
                <a:t>5.</a:t>
              </a:r>
              <a:r>
                <a:rPr lang="zh-CN" altLang="en-US" sz="1400" dirty="0" smtClean="0">
                  <a:solidFill>
                    <a:schemeClr val="accent1">
                      <a:lumMod val="50000"/>
                    </a:schemeClr>
                  </a:solidFill>
                </a:rPr>
                <a:t>变更查询：提供者更新后通知调用者更新</a:t>
              </a:r>
              <a:endParaRPr lang="zh-CN" altLang="en-US" sz="1400" dirty="0">
                <a:solidFill>
                  <a:schemeClr val="accent1">
                    <a:lumMod val="50000"/>
                  </a:schemeClr>
                </a:solidFill>
              </a:endParaRPr>
            </a:p>
          </p:txBody>
        </p:sp>
        <p:sp>
          <p:nvSpPr>
            <p:cNvPr id="19" name="文本框 18"/>
            <p:cNvSpPr txBox="1"/>
            <p:nvPr/>
          </p:nvSpPr>
          <p:spPr>
            <a:xfrm>
              <a:off x="6981463" y="3175328"/>
              <a:ext cx="2068195" cy="307777"/>
            </a:xfrm>
            <a:prstGeom prst="rect">
              <a:avLst/>
            </a:prstGeom>
            <a:noFill/>
          </p:spPr>
          <p:txBody>
            <a:bodyPr wrap="none" rtlCol="0">
              <a:spAutoFit/>
            </a:bodyPr>
            <a:lstStyle/>
            <a:p>
              <a:r>
                <a:rPr lang="en-US" altLang="zh-CN" sz="1400" dirty="0">
                  <a:solidFill>
                    <a:schemeClr val="accent1">
                      <a:lumMod val="50000"/>
                    </a:schemeClr>
                  </a:solidFill>
                </a:rPr>
                <a:t>6</a:t>
              </a:r>
              <a:r>
                <a:rPr lang="en-US" altLang="zh-CN" sz="1400" dirty="0" smtClean="0">
                  <a:solidFill>
                    <a:schemeClr val="accent1">
                      <a:lumMod val="50000"/>
                    </a:schemeClr>
                  </a:solidFill>
                </a:rPr>
                <a:t>.</a:t>
              </a:r>
              <a:r>
                <a:rPr lang="zh-CN" altLang="en-US" sz="1400" dirty="0" smtClean="0">
                  <a:solidFill>
                    <a:schemeClr val="accent1">
                      <a:lumMod val="50000"/>
                    </a:schemeClr>
                  </a:solidFill>
                </a:rPr>
                <a:t>服务管理：</a:t>
              </a:r>
              <a:r>
                <a:rPr lang="en-US" altLang="zh-CN" sz="1400" dirty="0" smtClean="0">
                  <a:solidFill>
                    <a:schemeClr val="accent1">
                      <a:lumMod val="50000"/>
                    </a:schemeClr>
                  </a:solidFill>
                </a:rPr>
                <a:t>web</a:t>
              </a:r>
              <a:r>
                <a:rPr lang="zh-CN" altLang="en-US" sz="1400" dirty="0" smtClean="0">
                  <a:solidFill>
                    <a:schemeClr val="accent1">
                      <a:lumMod val="50000"/>
                    </a:schemeClr>
                  </a:solidFill>
                </a:rPr>
                <a:t>端管理</a:t>
              </a:r>
              <a:endParaRPr lang="zh-CN" altLang="en-US" sz="1400" dirty="0">
                <a:solidFill>
                  <a:schemeClr val="accent1">
                    <a:lumMod val="50000"/>
                  </a:schemeClr>
                </a:solidFill>
              </a:endParaRPr>
            </a:p>
          </p:txBody>
        </p:sp>
      </p:grpSp>
      <p:sp>
        <p:nvSpPr>
          <p:cNvPr id="21" name="文本框 20"/>
          <p:cNvSpPr txBox="1"/>
          <p:nvPr/>
        </p:nvSpPr>
        <p:spPr>
          <a:xfrm>
            <a:off x="7023584" y="3677495"/>
            <a:ext cx="4234685" cy="369332"/>
          </a:xfrm>
          <a:prstGeom prst="rect">
            <a:avLst/>
          </a:prstGeom>
          <a:noFill/>
        </p:spPr>
        <p:txBody>
          <a:bodyPr wrap="none" rtlCol="0">
            <a:spAutoFit/>
          </a:bodyPr>
          <a:lstStyle/>
          <a:p>
            <a:r>
              <a:rPr lang="zh-CN" altLang="en-US" dirty="0" smtClean="0">
                <a:solidFill>
                  <a:schemeClr val="accent2"/>
                </a:solidFill>
                <a:effectLst>
                  <a:outerShdw blurRad="38100" dist="38100" dir="2700000" algn="tl">
                    <a:srgbClr val="000000">
                      <a:alpha val="43137"/>
                    </a:srgbClr>
                  </a:outerShdw>
                </a:effectLst>
              </a:rPr>
              <a:t>常见：</a:t>
            </a:r>
            <a:r>
              <a:rPr lang="en-US" altLang="zh-CN" dirty="0" smtClean="0">
                <a:solidFill>
                  <a:schemeClr val="accent2"/>
                </a:solidFill>
                <a:effectLst>
                  <a:outerShdw blurRad="38100" dist="38100" dir="2700000" algn="tl">
                    <a:srgbClr val="000000">
                      <a:alpha val="43137"/>
                    </a:srgbClr>
                  </a:outerShdw>
                </a:effectLst>
              </a:rPr>
              <a:t>Eureka</a:t>
            </a:r>
            <a:r>
              <a:rPr lang="zh-CN" altLang="en-US" dirty="0" smtClean="0">
                <a:solidFill>
                  <a:schemeClr val="accent2"/>
                </a:solidFill>
                <a:effectLst>
                  <a:outerShdw blurRad="38100" dist="38100" dir="2700000" algn="tl">
                    <a:srgbClr val="000000">
                      <a:alpha val="43137"/>
                    </a:srgbClr>
                  </a:outerShdw>
                </a:effectLst>
              </a:rPr>
              <a:t>、</a:t>
            </a:r>
            <a:r>
              <a:rPr lang="en-US" altLang="zh-CN" dirty="0" smtClean="0">
                <a:solidFill>
                  <a:schemeClr val="accent2"/>
                </a:solidFill>
                <a:effectLst>
                  <a:outerShdw blurRad="38100" dist="38100" dir="2700000" algn="tl">
                    <a:srgbClr val="000000">
                      <a:alpha val="43137"/>
                    </a:srgbClr>
                  </a:outerShdw>
                </a:effectLst>
              </a:rPr>
              <a:t>Zookeeper</a:t>
            </a:r>
            <a:r>
              <a:rPr lang="zh-CN" altLang="en-US" dirty="0" smtClean="0">
                <a:solidFill>
                  <a:schemeClr val="accent2"/>
                </a:solidFill>
                <a:effectLst>
                  <a:outerShdw blurRad="38100" dist="38100" dir="2700000" algn="tl">
                    <a:srgbClr val="000000">
                      <a:alpha val="43137"/>
                    </a:srgbClr>
                  </a:outerShdw>
                </a:effectLst>
              </a:rPr>
              <a:t>、</a:t>
            </a:r>
            <a:r>
              <a:rPr lang="en-US" altLang="zh-CN" dirty="0" err="1" smtClean="0">
                <a:solidFill>
                  <a:schemeClr val="accent2"/>
                </a:solidFill>
                <a:effectLst>
                  <a:outerShdw blurRad="38100" dist="38100" dir="2700000" algn="tl">
                    <a:srgbClr val="000000">
                      <a:alpha val="43137"/>
                    </a:srgbClr>
                  </a:outerShdw>
                </a:effectLst>
              </a:rPr>
              <a:t>Etcd</a:t>
            </a:r>
            <a:r>
              <a:rPr lang="zh-CN" altLang="en-US" dirty="0" smtClean="0">
                <a:solidFill>
                  <a:schemeClr val="accent2"/>
                </a:solidFill>
                <a:effectLst>
                  <a:outerShdw blurRad="38100" dist="38100" dir="2700000" algn="tl">
                    <a:srgbClr val="000000">
                      <a:alpha val="43137"/>
                    </a:srgbClr>
                  </a:outerShdw>
                </a:effectLst>
              </a:rPr>
              <a:t>、</a:t>
            </a:r>
            <a:r>
              <a:rPr lang="en-US" altLang="zh-CN" dirty="0" smtClean="0">
                <a:solidFill>
                  <a:schemeClr val="accent2"/>
                </a:solidFill>
                <a:effectLst>
                  <a:outerShdw blurRad="38100" dist="38100" dir="2700000" algn="tl">
                    <a:srgbClr val="000000">
                      <a:alpha val="43137"/>
                    </a:srgbClr>
                  </a:outerShdw>
                </a:effectLst>
              </a:rPr>
              <a:t>Consul</a:t>
            </a:r>
            <a:endParaRPr lang="zh-CN" altLang="en-US" dirty="0">
              <a:solidFill>
                <a:schemeClr val="accent2"/>
              </a:solidFill>
              <a:effectLst>
                <a:outerShdw blurRad="38100" dist="38100" dir="2700000" algn="tl">
                  <a:srgbClr val="000000">
                    <a:alpha val="43137"/>
                  </a:srgbClr>
                </a:outerShdw>
              </a:effectLst>
            </a:endParaRPr>
          </a:p>
        </p:txBody>
      </p:sp>
      <p:sp>
        <p:nvSpPr>
          <p:cNvPr id="22" name="文本框 21"/>
          <p:cNvSpPr txBox="1"/>
          <p:nvPr/>
        </p:nvSpPr>
        <p:spPr>
          <a:xfrm>
            <a:off x="7045097" y="4415173"/>
            <a:ext cx="3416320" cy="369332"/>
          </a:xfrm>
          <a:prstGeom prst="rect">
            <a:avLst/>
          </a:prstGeom>
          <a:noFill/>
        </p:spPr>
        <p:txBody>
          <a:bodyPr wrap="none" rtlCol="0">
            <a:spAutoFit/>
          </a:bodyPr>
          <a:lstStyle/>
          <a:p>
            <a:r>
              <a:rPr lang="zh-CN" altLang="en-US" i="1" dirty="0" smtClean="0"/>
              <a:t>一些需要深入理解和探讨问题：</a:t>
            </a:r>
            <a:endParaRPr lang="zh-CN" altLang="en-US" i="1" dirty="0"/>
          </a:p>
        </p:txBody>
      </p:sp>
      <p:sp>
        <p:nvSpPr>
          <p:cNvPr id="23" name="文本框 22"/>
          <p:cNvSpPr txBox="1"/>
          <p:nvPr/>
        </p:nvSpPr>
        <p:spPr>
          <a:xfrm>
            <a:off x="7614162" y="4815107"/>
            <a:ext cx="2597186" cy="338554"/>
          </a:xfrm>
          <a:prstGeom prst="rect">
            <a:avLst/>
          </a:prstGeom>
          <a:noFill/>
        </p:spPr>
        <p:txBody>
          <a:bodyPr wrap="none" rtlCol="0">
            <a:spAutoFit/>
          </a:bodyPr>
          <a:lstStyle/>
          <a:p>
            <a:r>
              <a:rPr lang="en-US" altLang="zh-CN" sz="1600" dirty="0" smtClean="0">
                <a:solidFill>
                  <a:schemeClr val="accent4">
                    <a:lumMod val="75000"/>
                  </a:schemeClr>
                </a:solidFill>
                <a:effectLst>
                  <a:outerShdw blurRad="38100" dist="38100" dir="2700000" algn="tl">
                    <a:srgbClr val="000000">
                      <a:alpha val="43137"/>
                    </a:srgbClr>
                  </a:outerShdw>
                </a:effectLst>
              </a:rPr>
              <a:t>1.</a:t>
            </a:r>
            <a:r>
              <a:rPr lang="zh-CN" altLang="en-US" sz="1600" dirty="0" smtClean="0">
                <a:solidFill>
                  <a:schemeClr val="accent4">
                    <a:lumMod val="75000"/>
                  </a:schemeClr>
                </a:solidFill>
                <a:effectLst>
                  <a:outerShdw blurRad="38100" dist="38100" dir="2700000" algn="tl">
                    <a:srgbClr val="000000">
                      <a:alpha val="43137"/>
                    </a:srgbClr>
                  </a:outerShdw>
                </a:effectLst>
              </a:rPr>
              <a:t>注册中心服务存储问题？</a:t>
            </a:r>
            <a:endParaRPr lang="zh-CN" altLang="en-US" sz="1600" dirty="0">
              <a:solidFill>
                <a:schemeClr val="accent4">
                  <a:lumMod val="75000"/>
                </a:schemeClr>
              </a:solidFill>
              <a:effectLst>
                <a:outerShdw blurRad="38100" dist="38100" dir="2700000" algn="tl">
                  <a:srgbClr val="000000">
                    <a:alpha val="43137"/>
                  </a:srgbClr>
                </a:outerShdw>
              </a:effectLst>
            </a:endParaRPr>
          </a:p>
        </p:txBody>
      </p:sp>
      <p:sp>
        <p:nvSpPr>
          <p:cNvPr id="24" name="文本框 23"/>
          <p:cNvSpPr txBox="1"/>
          <p:nvPr/>
        </p:nvSpPr>
        <p:spPr>
          <a:xfrm>
            <a:off x="7633560" y="5230027"/>
            <a:ext cx="1160895" cy="338554"/>
          </a:xfrm>
          <a:prstGeom prst="rect">
            <a:avLst/>
          </a:prstGeom>
          <a:noFill/>
        </p:spPr>
        <p:txBody>
          <a:bodyPr wrap="none" rtlCol="0">
            <a:spAutoFit/>
          </a:bodyPr>
          <a:lstStyle/>
          <a:p>
            <a:r>
              <a:rPr lang="en-US" altLang="zh-CN" sz="1600" dirty="0">
                <a:solidFill>
                  <a:schemeClr val="accent4">
                    <a:lumMod val="75000"/>
                  </a:schemeClr>
                </a:solidFill>
                <a:effectLst>
                  <a:outerShdw blurRad="38100" dist="38100" dir="2700000" algn="tl">
                    <a:srgbClr val="000000">
                      <a:alpha val="43137"/>
                    </a:srgbClr>
                  </a:outerShdw>
                </a:effectLst>
              </a:rPr>
              <a:t>2</a:t>
            </a:r>
            <a:r>
              <a:rPr lang="en-US" altLang="zh-CN" sz="1600" dirty="0" smtClean="0">
                <a:solidFill>
                  <a:schemeClr val="accent4">
                    <a:lumMod val="75000"/>
                  </a:schemeClr>
                </a:solidFill>
                <a:effectLst>
                  <a:outerShdw blurRad="38100" dist="38100" dir="2700000" algn="tl">
                    <a:srgbClr val="000000">
                      <a:alpha val="43137"/>
                    </a:srgbClr>
                  </a:outerShdw>
                </a:effectLst>
              </a:rPr>
              <a:t>.</a:t>
            </a:r>
            <a:r>
              <a:rPr lang="zh-CN" altLang="en-US" sz="1600" dirty="0" smtClean="0">
                <a:solidFill>
                  <a:schemeClr val="accent4">
                    <a:lumMod val="75000"/>
                  </a:schemeClr>
                </a:solidFill>
                <a:effectLst>
                  <a:outerShdw blurRad="38100" dist="38100" dir="2700000" algn="tl">
                    <a:srgbClr val="000000">
                      <a:alpha val="43137"/>
                    </a:srgbClr>
                  </a:outerShdw>
                </a:effectLst>
              </a:rPr>
              <a:t>高可用？</a:t>
            </a:r>
            <a:endParaRPr lang="zh-CN" altLang="en-US" sz="1600" dirty="0">
              <a:solidFill>
                <a:schemeClr val="accent4">
                  <a:lumMod val="75000"/>
                </a:schemeClr>
              </a:solidFill>
              <a:effectLst>
                <a:outerShdw blurRad="38100" dist="38100" dir="2700000" algn="tl">
                  <a:srgbClr val="000000">
                    <a:alpha val="43137"/>
                  </a:srgbClr>
                </a:outerShdw>
              </a:effectLst>
            </a:endParaRPr>
          </a:p>
        </p:txBody>
      </p:sp>
      <p:sp>
        <p:nvSpPr>
          <p:cNvPr id="25" name="文本框 24"/>
          <p:cNvSpPr txBox="1"/>
          <p:nvPr/>
        </p:nvSpPr>
        <p:spPr>
          <a:xfrm>
            <a:off x="7614162" y="5651817"/>
            <a:ext cx="3340979" cy="338554"/>
          </a:xfrm>
          <a:prstGeom prst="rect">
            <a:avLst/>
          </a:prstGeom>
          <a:noFill/>
        </p:spPr>
        <p:txBody>
          <a:bodyPr wrap="none" rtlCol="0">
            <a:spAutoFit/>
          </a:bodyPr>
          <a:lstStyle/>
          <a:p>
            <a:r>
              <a:rPr lang="en-US" altLang="zh-CN" sz="1600" dirty="0" smtClean="0">
                <a:solidFill>
                  <a:schemeClr val="accent4">
                    <a:lumMod val="75000"/>
                  </a:schemeClr>
                </a:solidFill>
                <a:effectLst>
                  <a:outerShdw blurRad="38100" dist="38100" dir="2700000" algn="tl">
                    <a:srgbClr val="000000">
                      <a:alpha val="43137"/>
                    </a:srgbClr>
                  </a:outerShdw>
                </a:effectLst>
              </a:rPr>
              <a:t>3.</a:t>
            </a:r>
            <a:r>
              <a:rPr lang="zh-CN" altLang="en-US" sz="1600" dirty="0" smtClean="0">
                <a:solidFill>
                  <a:schemeClr val="accent4">
                    <a:lumMod val="75000"/>
                  </a:schemeClr>
                </a:solidFill>
                <a:effectLst>
                  <a:outerShdw blurRad="38100" dist="38100" dir="2700000" algn="tl">
                    <a:srgbClr val="000000">
                      <a:alpha val="43137"/>
                    </a:srgbClr>
                  </a:outerShdw>
                </a:effectLst>
              </a:rPr>
              <a:t>分布式数据一致性问题？</a:t>
            </a:r>
            <a:r>
              <a:rPr lang="en-US" altLang="zh-CN" sz="1600" dirty="0" smtClean="0">
                <a:solidFill>
                  <a:schemeClr val="accent4">
                    <a:lumMod val="75000"/>
                  </a:schemeClr>
                </a:solidFill>
                <a:effectLst>
                  <a:outerShdw blurRad="38100" dist="38100" dir="2700000" algn="tl">
                    <a:srgbClr val="000000">
                      <a:alpha val="43137"/>
                    </a:srgbClr>
                  </a:outerShdw>
                </a:effectLst>
              </a:rPr>
              <a:t>CAP</a:t>
            </a:r>
            <a:r>
              <a:rPr lang="zh-CN" altLang="en-US" sz="1600" dirty="0" smtClean="0">
                <a:solidFill>
                  <a:schemeClr val="accent4">
                    <a:lumMod val="75000"/>
                  </a:schemeClr>
                </a:solidFill>
                <a:effectLst>
                  <a:outerShdw blurRad="38100" dist="38100" dir="2700000" algn="tl">
                    <a:srgbClr val="000000">
                      <a:alpha val="43137"/>
                    </a:srgbClr>
                  </a:outerShdw>
                </a:effectLst>
              </a:rPr>
              <a:t>理论</a:t>
            </a:r>
            <a:endParaRPr lang="zh-CN" altLang="en-US" sz="1600" dirty="0">
              <a:solidFill>
                <a:schemeClr val="accent4">
                  <a:lumMod val="75000"/>
                </a:schemeClr>
              </a:solidFill>
              <a:effectLst>
                <a:outerShdw blurRad="38100" dist="38100" dir="2700000" algn="tl">
                  <a:srgbClr val="000000">
                    <a:alpha val="43137"/>
                  </a:srgbClr>
                </a:outerShdw>
              </a:effectLst>
            </a:endParaRPr>
          </a:p>
        </p:txBody>
      </p:sp>
      <p:sp>
        <p:nvSpPr>
          <p:cNvPr id="6" name="文本框 5"/>
          <p:cNvSpPr txBox="1"/>
          <p:nvPr/>
        </p:nvSpPr>
        <p:spPr>
          <a:xfrm>
            <a:off x="7912610" y="6211528"/>
            <a:ext cx="3581493" cy="276999"/>
          </a:xfrm>
          <a:prstGeom prst="rect">
            <a:avLst/>
          </a:prstGeom>
          <a:noFill/>
        </p:spPr>
        <p:txBody>
          <a:bodyPr wrap="none" rtlCol="0">
            <a:spAutoFit/>
          </a:bodyPr>
          <a:lstStyle/>
          <a:p>
            <a:r>
              <a:rPr lang="en-US" altLang="zh-CN" sz="1200" b="1" dirty="0" smtClean="0">
                <a:solidFill>
                  <a:srgbClr val="FF0000"/>
                </a:solidFill>
                <a:effectLst>
                  <a:outerShdw blurRad="38100" dist="38100" dir="2700000" algn="tl">
                    <a:srgbClr val="000000">
                      <a:alpha val="43137"/>
                    </a:srgbClr>
                  </a:outerShdw>
                </a:effectLst>
              </a:rPr>
              <a:t>《</a:t>
            </a:r>
            <a:r>
              <a:rPr lang="zh-CN" altLang="en-US" sz="1200" b="1" dirty="0" smtClean="0">
                <a:solidFill>
                  <a:srgbClr val="FF0000"/>
                </a:solidFill>
                <a:effectLst>
                  <a:outerShdw blurRad="38100" dist="38100" dir="2700000" algn="tl">
                    <a:srgbClr val="000000">
                      <a:alpha val="43137"/>
                    </a:srgbClr>
                  </a:outerShdw>
                </a:effectLst>
              </a:rPr>
              <a:t>从</a:t>
            </a:r>
            <a:r>
              <a:rPr lang="en-US" altLang="zh-CN" sz="1200" b="1" dirty="0" err="1">
                <a:solidFill>
                  <a:srgbClr val="FF0000"/>
                </a:solidFill>
                <a:effectLst>
                  <a:outerShdw blurRad="38100" dist="38100" dir="2700000" algn="tl">
                    <a:srgbClr val="000000">
                      <a:alpha val="43137"/>
                    </a:srgbClr>
                  </a:outerShdw>
                </a:effectLst>
              </a:rPr>
              <a:t>Paxos</a:t>
            </a:r>
            <a:r>
              <a:rPr lang="zh-CN" altLang="en-US" sz="1200" b="1" dirty="0">
                <a:solidFill>
                  <a:srgbClr val="FF0000"/>
                </a:solidFill>
                <a:effectLst>
                  <a:outerShdw blurRad="38100" dist="38100" dir="2700000" algn="tl">
                    <a:srgbClr val="000000">
                      <a:alpha val="43137"/>
                    </a:srgbClr>
                  </a:outerShdw>
                </a:effectLst>
              </a:rPr>
              <a:t>到</a:t>
            </a:r>
            <a:r>
              <a:rPr lang="en-US" altLang="zh-CN" sz="1200" b="1" dirty="0">
                <a:solidFill>
                  <a:srgbClr val="FF0000"/>
                </a:solidFill>
                <a:effectLst>
                  <a:outerShdw blurRad="38100" dist="38100" dir="2700000" algn="tl">
                    <a:srgbClr val="000000">
                      <a:alpha val="43137"/>
                    </a:srgbClr>
                  </a:outerShdw>
                </a:effectLst>
              </a:rPr>
              <a:t>Zookeeper  </a:t>
            </a:r>
            <a:r>
              <a:rPr lang="zh-CN" altLang="en-US" sz="1200" b="1" dirty="0">
                <a:solidFill>
                  <a:srgbClr val="FF0000"/>
                </a:solidFill>
                <a:effectLst>
                  <a:outerShdw blurRad="38100" dist="38100" dir="2700000" algn="tl">
                    <a:srgbClr val="000000">
                      <a:alpha val="43137"/>
                    </a:srgbClr>
                  </a:outerShdw>
                </a:effectLst>
              </a:rPr>
              <a:t>分布式一致性原理与</a:t>
            </a:r>
            <a:r>
              <a:rPr lang="zh-CN" altLang="en-US" sz="1200" b="1" dirty="0" smtClean="0">
                <a:solidFill>
                  <a:srgbClr val="FF0000"/>
                </a:solidFill>
                <a:effectLst>
                  <a:outerShdw blurRad="38100" dist="38100" dir="2700000" algn="tl">
                    <a:srgbClr val="000000">
                      <a:alpha val="43137"/>
                    </a:srgbClr>
                  </a:outerShdw>
                </a:effectLst>
              </a:rPr>
              <a:t>实践</a:t>
            </a:r>
            <a:r>
              <a:rPr lang="en-US" altLang="zh-CN" sz="1200" b="1" dirty="0">
                <a:solidFill>
                  <a:srgbClr val="FF0000"/>
                </a:solidFill>
                <a:effectLst>
                  <a:outerShdw blurRad="38100" dist="38100" dir="2700000" algn="tl">
                    <a:srgbClr val="000000">
                      <a:alpha val="43137"/>
                    </a:srgbClr>
                  </a:outerShdw>
                </a:effectLst>
              </a:rPr>
              <a:t>》</a:t>
            </a:r>
            <a:endParaRPr lang="zh-CN" altLang="en-US" sz="1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446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checkerboard(across)">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checkerboard(across)">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checkerboard(across)">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nodeType="click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 calcmode="lin" valueType="num">
                                      <p:cBhvr>
                                        <p:cTn id="5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55" dur="500" fill="hold"/>
                                        <p:tgtEl>
                                          <p:spTgt spid="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22" grpId="0"/>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1579278"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rPr>
              <a:t>三、服务</a:t>
            </a:r>
            <a:r>
              <a:rPr lang="zh-CN" altLang="en-US" b="1" dirty="0" smtClean="0">
                <a:solidFill>
                  <a:schemeClr val="accent2"/>
                </a:solidFill>
                <a:effectLst>
                  <a:outerShdw blurRad="38100" dist="38100" dir="2700000" algn="tl">
                    <a:srgbClr val="000000">
                      <a:alpha val="43137"/>
                    </a:srgbClr>
                  </a:outerShdw>
                </a:effectLst>
              </a:rPr>
              <a:t>追踪</a:t>
            </a:r>
            <a:endParaRPr lang="zh-CN" altLang="en-US" b="1" dirty="0">
              <a:effectLst>
                <a:outerShdw blurRad="38100" dist="38100" dir="2700000" algn="tl">
                  <a:srgbClr val="000000">
                    <a:alpha val="43137"/>
                  </a:srgbClr>
                </a:outerShdw>
              </a:effectLst>
            </a:endParaRPr>
          </a:p>
        </p:txBody>
      </p:sp>
      <p:sp>
        <p:nvSpPr>
          <p:cNvPr id="5" name="文本框 4"/>
          <p:cNvSpPr txBox="1"/>
          <p:nvPr/>
        </p:nvSpPr>
        <p:spPr>
          <a:xfrm>
            <a:off x="1281097" y="1099184"/>
            <a:ext cx="1975221" cy="369332"/>
          </a:xfrm>
          <a:prstGeom prst="rect">
            <a:avLst/>
          </a:prstGeom>
          <a:noFill/>
        </p:spPr>
        <p:txBody>
          <a:bodyPr wrap="none" rtlCol="0">
            <a:spAutoFit/>
          </a:bodyPr>
          <a:lstStyle/>
          <a:p>
            <a:r>
              <a:rPr lang="en-US" altLang="zh-CN" b="1" dirty="0" smtClean="0"/>
              <a:t>1.</a:t>
            </a:r>
            <a:r>
              <a:rPr lang="zh-CN" altLang="en-US" b="1" dirty="0" smtClean="0"/>
              <a:t>为什么要追踪？</a:t>
            </a:r>
            <a:endParaRPr lang="en-US" altLang="zh-CN" b="1" dirty="0" smtClean="0"/>
          </a:p>
        </p:txBody>
      </p:sp>
      <p:sp>
        <p:nvSpPr>
          <p:cNvPr id="6" name="文本框 5"/>
          <p:cNvSpPr txBox="1"/>
          <p:nvPr/>
        </p:nvSpPr>
        <p:spPr>
          <a:xfrm>
            <a:off x="1427038" y="1527860"/>
            <a:ext cx="8084264" cy="523220"/>
          </a:xfrm>
          <a:prstGeom prst="rect">
            <a:avLst/>
          </a:prstGeom>
          <a:noFill/>
        </p:spPr>
        <p:txBody>
          <a:bodyPr wrap="none" rtlCol="0">
            <a:spAutoFit/>
          </a:bodyPr>
          <a:lstStyle/>
          <a:p>
            <a:r>
              <a:rPr lang="zh-CN" altLang="en-US" sz="1400" dirty="0" smtClean="0">
                <a:solidFill>
                  <a:schemeClr val="accent2">
                    <a:lumMod val="50000"/>
                  </a:schemeClr>
                </a:solidFill>
              </a:rPr>
              <a:t>微服务的拆分，一次调用往往会涉及到多个服务，甚至几十个服务，一旦中间某一个服务出现故障，</a:t>
            </a:r>
            <a:endParaRPr lang="en-US" altLang="zh-CN" sz="1400" dirty="0" smtClean="0">
              <a:solidFill>
                <a:schemeClr val="accent2">
                  <a:lumMod val="50000"/>
                </a:schemeClr>
              </a:solidFill>
            </a:endParaRPr>
          </a:p>
          <a:p>
            <a:r>
              <a:rPr lang="zh-CN" altLang="en-US" sz="1400" dirty="0" smtClean="0">
                <a:solidFill>
                  <a:schemeClr val="accent2">
                    <a:lumMod val="50000"/>
                  </a:schemeClr>
                </a:solidFill>
              </a:rPr>
              <a:t>如果没有一个很好服务追踪系统，会很定位到具体的问题。</a:t>
            </a:r>
            <a:endParaRPr lang="zh-CN" altLang="en-US" sz="1400" dirty="0">
              <a:solidFill>
                <a:schemeClr val="accent2">
                  <a:lumMod val="50000"/>
                </a:schemeClr>
              </a:solidFill>
            </a:endParaRPr>
          </a:p>
        </p:txBody>
      </p:sp>
      <p:sp>
        <p:nvSpPr>
          <p:cNvPr id="2" name="文本框 1"/>
          <p:cNvSpPr txBox="1"/>
          <p:nvPr/>
        </p:nvSpPr>
        <p:spPr>
          <a:xfrm>
            <a:off x="1306103" y="2113204"/>
            <a:ext cx="1975221" cy="369332"/>
          </a:xfrm>
          <a:prstGeom prst="rect">
            <a:avLst/>
          </a:prstGeom>
          <a:noFill/>
        </p:spPr>
        <p:txBody>
          <a:bodyPr wrap="none" rtlCol="0">
            <a:spAutoFit/>
          </a:bodyPr>
          <a:lstStyle/>
          <a:p>
            <a:r>
              <a:rPr lang="en-US" altLang="zh-CN" b="1" dirty="0" smtClean="0"/>
              <a:t>2.</a:t>
            </a:r>
            <a:r>
              <a:rPr lang="zh-CN" altLang="en-US" b="1" dirty="0" smtClean="0"/>
              <a:t>服务追踪作用？</a:t>
            </a:r>
            <a:endParaRPr lang="zh-CN" altLang="en-US" b="1" dirty="0"/>
          </a:p>
        </p:txBody>
      </p:sp>
      <p:sp>
        <p:nvSpPr>
          <p:cNvPr id="12" name="文本框 11"/>
          <p:cNvSpPr txBox="1"/>
          <p:nvPr/>
        </p:nvSpPr>
        <p:spPr>
          <a:xfrm>
            <a:off x="1452879" y="2521319"/>
            <a:ext cx="6930102" cy="954107"/>
          </a:xfrm>
          <a:prstGeom prst="rect">
            <a:avLst/>
          </a:prstGeom>
          <a:noFill/>
        </p:spPr>
        <p:txBody>
          <a:bodyPr wrap="none" rtlCol="0">
            <a:spAutoFit/>
          </a:bodyPr>
          <a:lstStyle/>
          <a:p>
            <a:r>
              <a:rPr lang="en-US" altLang="zh-CN" sz="1400" dirty="0" smtClean="0">
                <a:solidFill>
                  <a:schemeClr val="accent2">
                    <a:lumMod val="50000"/>
                  </a:schemeClr>
                </a:solidFill>
              </a:rPr>
              <a:t>1).</a:t>
            </a:r>
            <a:r>
              <a:rPr lang="zh-CN" altLang="en-US" sz="1400" dirty="0" smtClean="0">
                <a:solidFill>
                  <a:schemeClr val="accent2">
                    <a:lumMod val="50000"/>
                  </a:schemeClr>
                </a:solidFill>
              </a:rPr>
              <a:t>优化系统瓶颈：通过链路上的追踪可以快速定位系统的瓶颈出现在哪个服务。</a:t>
            </a:r>
            <a:endParaRPr lang="en-US" altLang="zh-CN" sz="1400" dirty="0" smtClean="0">
              <a:solidFill>
                <a:schemeClr val="accent2">
                  <a:lumMod val="50000"/>
                </a:schemeClr>
              </a:solidFill>
            </a:endParaRPr>
          </a:p>
          <a:p>
            <a:r>
              <a:rPr lang="en-US" altLang="zh-CN" sz="1400" dirty="0" smtClean="0">
                <a:solidFill>
                  <a:schemeClr val="accent2">
                    <a:lumMod val="50000"/>
                  </a:schemeClr>
                </a:solidFill>
              </a:rPr>
              <a:t>2).</a:t>
            </a:r>
            <a:r>
              <a:rPr lang="zh-CN" altLang="en-US" sz="1400" dirty="0" smtClean="0">
                <a:solidFill>
                  <a:schemeClr val="accent2">
                    <a:lumMod val="50000"/>
                  </a:schemeClr>
                </a:solidFill>
              </a:rPr>
              <a:t>优化链路调用：通过追踪可以分析链路调用之间关系以及是否合理。</a:t>
            </a:r>
            <a:endParaRPr lang="en-US" altLang="zh-CN" sz="1400" dirty="0" smtClean="0">
              <a:solidFill>
                <a:schemeClr val="accent2">
                  <a:lumMod val="50000"/>
                </a:schemeClr>
              </a:solidFill>
            </a:endParaRPr>
          </a:p>
          <a:p>
            <a:r>
              <a:rPr lang="en-US" altLang="zh-CN" sz="1400" dirty="0" smtClean="0">
                <a:solidFill>
                  <a:schemeClr val="accent2">
                    <a:lumMod val="50000"/>
                  </a:schemeClr>
                </a:solidFill>
              </a:rPr>
              <a:t>3).</a:t>
            </a:r>
            <a:r>
              <a:rPr lang="zh-CN" altLang="en-US" sz="1400" dirty="0" smtClean="0">
                <a:solidFill>
                  <a:schemeClr val="accent2">
                    <a:lumMod val="50000"/>
                  </a:schemeClr>
                </a:solidFill>
              </a:rPr>
              <a:t>生成网络拓扑图：即可清晰观测各服务之间的关系，也能起到服务监控的作用。</a:t>
            </a:r>
            <a:endParaRPr lang="en-US" altLang="zh-CN" sz="1400" dirty="0" smtClean="0">
              <a:solidFill>
                <a:schemeClr val="accent2">
                  <a:lumMod val="50000"/>
                </a:schemeClr>
              </a:solidFill>
            </a:endParaRPr>
          </a:p>
          <a:p>
            <a:r>
              <a:rPr lang="en-US" altLang="zh-CN" sz="1400" dirty="0" smtClean="0">
                <a:solidFill>
                  <a:schemeClr val="accent2">
                    <a:lumMod val="50000"/>
                  </a:schemeClr>
                </a:solidFill>
              </a:rPr>
              <a:t>4).</a:t>
            </a:r>
            <a:r>
              <a:rPr lang="zh-CN" altLang="en-US" sz="1400" dirty="0" smtClean="0">
                <a:solidFill>
                  <a:schemeClr val="accent2">
                    <a:lumMod val="50000"/>
                  </a:schemeClr>
                </a:solidFill>
              </a:rPr>
              <a:t>数据透明传输：通过链路追踪，可以将一些数据透传到每一层，如</a:t>
            </a:r>
            <a:r>
              <a:rPr lang="en-US" altLang="zh-CN" sz="1400" dirty="0" smtClean="0">
                <a:solidFill>
                  <a:schemeClr val="accent2">
                    <a:lumMod val="50000"/>
                  </a:schemeClr>
                </a:solidFill>
              </a:rPr>
              <a:t>A/B</a:t>
            </a:r>
            <a:r>
              <a:rPr lang="zh-CN" altLang="en-US" sz="1400" dirty="0" smtClean="0">
                <a:solidFill>
                  <a:schemeClr val="accent2">
                    <a:lumMod val="50000"/>
                  </a:schemeClr>
                </a:solidFill>
              </a:rPr>
              <a:t>测试的开关。</a:t>
            </a:r>
            <a:endParaRPr lang="en-US" altLang="zh-CN" sz="1400" dirty="0" smtClean="0">
              <a:solidFill>
                <a:schemeClr val="accent2">
                  <a:lumMod val="50000"/>
                </a:schemeClr>
              </a:solidFill>
            </a:endParaRPr>
          </a:p>
        </p:txBody>
      </p:sp>
      <p:sp>
        <p:nvSpPr>
          <p:cNvPr id="18" name="文本框 17"/>
          <p:cNvSpPr txBox="1"/>
          <p:nvPr/>
        </p:nvSpPr>
        <p:spPr>
          <a:xfrm>
            <a:off x="1281097" y="3576333"/>
            <a:ext cx="1975221" cy="369332"/>
          </a:xfrm>
          <a:prstGeom prst="rect">
            <a:avLst/>
          </a:prstGeom>
          <a:noFill/>
        </p:spPr>
        <p:txBody>
          <a:bodyPr wrap="none" rtlCol="0">
            <a:spAutoFit/>
          </a:bodyPr>
          <a:lstStyle/>
          <a:p>
            <a:r>
              <a:rPr lang="en-US" altLang="zh-CN" b="1" dirty="0"/>
              <a:t>3</a:t>
            </a:r>
            <a:r>
              <a:rPr lang="en-US" altLang="zh-CN" b="1" dirty="0" smtClean="0"/>
              <a:t>.</a:t>
            </a:r>
            <a:r>
              <a:rPr lang="zh-CN" altLang="en-US" b="1" dirty="0" smtClean="0"/>
              <a:t>服务追踪原理？</a:t>
            </a:r>
            <a:endParaRPr lang="zh-CN" altLang="en-US" b="1" dirty="0"/>
          </a:p>
        </p:txBody>
      </p:sp>
      <p:pic>
        <p:nvPicPr>
          <p:cNvPr id="8" name="图片 7"/>
          <p:cNvPicPr>
            <a:picLocks noChangeAspect="1"/>
          </p:cNvPicPr>
          <p:nvPr/>
        </p:nvPicPr>
        <p:blipFill>
          <a:blip r:embed="rId2"/>
          <a:stretch>
            <a:fillRect/>
          </a:stretch>
        </p:blipFill>
        <p:spPr>
          <a:xfrm>
            <a:off x="7326734" y="3760999"/>
            <a:ext cx="3514966" cy="3002637"/>
          </a:xfrm>
          <a:prstGeom prst="rect">
            <a:avLst/>
          </a:prstGeom>
        </p:spPr>
      </p:pic>
      <p:sp>
        <p:nvSpPr>
          <p:cNvPr id="9" name="文本框 8"/>
          <p:cNvSpPr txBox="1"/>
          <p:nvPr/>
        </p:nvSpPr>
        <p:spPr>
          <a:xfrm>
            <a:off x="1464936" y="4046572"/>
            <a:ext cx="4184159" cy="338554"/>
          </a:xfrm>
          <a:prstGeom prst="rect">
            <a:avLst/>
          </a:prstGeom>
          <a:noFill/>
        </p:spPr>
        <p:txBody>
          <a:bodyPr wrap="none" rtlCol="0">
            <a:spAutoFit/>
          </a:bodyPr>
          <a:lstStyle/>
          <a:p>
            <a:r>
              <a:rPr lang="en-US" altLang="zh-CN" sz="1600" dirty="0"/>
              <a:t>Dapper--Google</a:t>
            </a:r>
            <a:r>
              <a:rPr lang="zh-CN" altLang="en-US" sz="1600" dirty="0"/>
              <a:t>生产环境下的分布式跟踪系统</a:t>
            </a:r>
          </a:p>
        </p:txBody>
      </p:sp>
      <p:sp>
        <p:nvSpPr>
          <p:cNvPr id="10" name="文本框 9"/>
          <p:cNvSpPr txBox="1"/>
          <p:nvPr/>
        </p:nvSpPr>
        <p:spPr>
          <a:xfrm>
            <a:off x="1433454" y="4571986"/>
            <a:ext cx="5893280" cy="830997"/>
          </a:xfrm>
          <a:prstGeom prst="rect">
            <a:avLst/>
          </a:prstGeom>
          <a:noFill/>
        </p:spPr>
        <p:txBody>
          <a:bodyPr wrap="none" rtlCol="0">
            <a:spAutoFit/>
          </a:bodyPr>
          <a:lstStyle/>
          <a:p>
            <a:r>
              <a:rPr lang="zh-CN" altLang="en-US" sz="1600" dirty="0" smtClean="0">
                <a:effectLst>
                  <a:outerShdw blurRad="38100" dist="38100" dir="2700000" algn="tl">
                    <a:srgbClr val="000000">
                      <a:alpha val="43137"/>
                    </a:srgbClr>
                  </a:outerShdw>
                </a:effectLst>
              </a:rPr>
              <a:t>常见的分布式追踪系统：</a:t>
            </a:r>
            <a:endParaRPr lang="en-US" altLang="zh-CN" sz="1600" dirty="0" smtClean="0">
              <a:effectLst>
                <a:outerShdw blurRad="38100" dist="38100" dir="2700000" algn="tl">
                  <a:srgbClr val="000000">
                    <a:alpha val="43137"/>
                  </a:srgbClr>
                </a:outerShdw>
              </a:effectLst>
            </a:endParaRPr>
          </a:p>
          <a:p>
            <a:r>
              <a:rPr lang="en-US" altLang="zh-CN" sz="1600" dirty="0" smtClean="0">
                <a:effectLst>
                  <a:outerShdw blurRad="38100" dist="38100" dir="2700000" algn="tl">
                    <a:srgbClr val="000000">
                      <a:alpha val="43137"/>
                    </a:srgbClr>
                  </a:outerShdw>
                </a:effectLst>
              </a:rPr>
              <a:t>Zipkin(twitter)</a:t>
            </a:r>
            <a:r>
              <a:rPr lang="zh-CN" altLang="en-US" sz="1600" dirty="0" smtClean="0">
                <a:effectLst>
                  <a:outerShdw blurRad="38100" dist="38100" dir="2700000" algn="tl">
                    <a:srgbClr val="000000">
                      <a:alpha val="43137"/>
                    </a:srgbClr>
                  </a:outerShdw>
                </a:effectLst>
              </a:rPr>
              <a:t>、</a:t>
            </a:r>
            <a:r>
              <a:rPr lang="zh-CN" altLang="en-US" sz="1600" dirty="0">
                <a:effectLst>
                  <a:outerShdw blurRad="38100" dist="38100" dir="2700000" algn="tl">
                    <a:srgbClr val="000000">
                      <a:alpha val="43137"/>
                    </a:srgbClr>
                  </a:outerShdw>
                </a:effectLst>
              </a:rPr>
              <a:t>鹰</a:t>
            </a:r>
            <a:r>
              <a:rPr lang="zh-CN" altLang="en-US" sz="1600" dirty="0" smtClean="0">
                <a:effectLst>
                  <a:outerShdw blurRad="38100" dist="38100" dir="2700000" algn="tl">
                    <a:srgbClr val="000000">
                      <a:alpha val="43137"/>
                    </a:srgbClr>
                  </a:outerShdw>
                </a:effectLst>
              </a:rPr>
              <a:t>眼</a:t>
            </a:r>
            <a:r>
              <a:rPr lang="en-US" altLang="zh-CN" sz="1600" dirty="0" smtClean="0">
                <a:effectLst>
                  <a:outerShdw blurRad="38100" dist="38100" dir="2700000" algn="tl">
                    <a:srgbClr val="000000">
                      <a:alpha val="43137"/>
                    </a:srgbClr>
                  </a:outerShdw>
                </a:effectLst>
              </a:rPr>
              <a:t>(</a:t>
            </a:r>
            <a:r>
              <a:rPr lang="zh-CN" altLang="en-US" sz="1600" dirty="0" smtClean="0">
                <a:effectLst>
                  <a:outerShdw blurRad="38100" dist="38100" dir="2700000" algn="tl">
                    <a:srgbClr val="000000">
                      <a:alpha val="43137"/>
                    </a:srgbClr>
                  </a:outerShdw>
                </a:effectLst>
              </a:rPr>
              <a:t>阿里</a:t>
            </a:r>
            <a:r>
              <a:rPr lang="en-US" altLang="zh-CN" sz="1600" dirty="0" smtClean="0">
                <a:effectLst>
                  <a:outerShdw blurRad="38100" dist="38100" dir="2700000" algn="tl">
                    <a:srgbClr val="000000">
                      <a:alpha val="43137"/>
                    </a:srgbClr>
                  </a:outerShdw>
                </a:effectLst>
              </a:rPr>
              <a:t>)</a:t>
            </a:r>
            <a:r>
              <a:rPr lang="zh-CN" altLang="en-US" sz="1600" dirty="0" smtClean="0">
                <a:effectLst>
                  <a:outerShdw blurRad="38100" dist="38100" dir="2700000" algn="tl">
                    <a:srgbClr val="000000">
                      <a:alpha val="43137"/>
                    </a:srgbClr>
                  </a:outerShdw>
                </a:effectLst>
              </a:rPr>
              <a:t>、</a:t>
            </a:r>
            <a:r>
              <a:rPr lang="en-US" altLang="zh-CN" sz="1600" dirty="0" smtClean="0">
                <a:effectLst>
                  <a:outerShdw blurRad="38100" dist="38100" dir="2700000" algn="tl">
                    <a:srgbClr val="000000">
                      <a:alpha val="43137"/>
                    </a:srgbClr>
                  </a:outerShdw>
                </a:effectLst>
              </a:rPr>
              <a:t>Mtrace(</a:t>
            </a:r>
            <a:r>
              <a:rPr lang="zh-CN" altLang="en-US" sz="1600" dirty="0" smtClean="0">
                <a:effectLst>
                  <a:outerShdw blurRad="38100" dist="38100" dir="2700000" algn="tl">
                    <a:srgbClr val="000000">
                      <a:alpha val="43137"/>
                    </a:srgbClr>
                  </a:outerShdw>
                </a:effectLst>
              </a:rPr>
              <a:t>美团</a:t>
            </a:r>
            <a:r>
              <a:rPr lang="en-US" altLang="zh-CN" sz="1600" dirty="0" smtClean="0">
                <a:effectLst>
                  <a:outerShdw blurRad="38100" dist="38100" dir="2700000" algn="tl">
                    <a:srgbClr val="000000">
                      <a:alpha val="43137"/>
                    </a:srgbClr>
                  </a:outerShdw>
                </a:effectLst>
              </a:rPr>
              <a:t>)</a:t>
            </a:r>
            <a:r>
              <a:rPr lang="zh-CN" altLang="en-US" sz="1600" dirty="0" smtClean="0">
                <a:effectLst>
                  <a:outerShdw blurRad="38100" dist="38100" dir="2700000" algn="tl">
                    <a:srgbClr val="000000">
                      <a:alpha val="43137"/>
                    </a:srgbClr>
                  </a:outerShdw>
                </a:effectLst>
              </a:rPr>
              <a:t>、</a:t>
            </a:r>
            <a:r>
              <a:rPr lang="en-US" altLang="zh-CN" sz="1600" dirty="0" err="1" smtClean="0">
                <a:effectLst>
                  <a:outerShdw blurRad="38100" dist="38100" dir="2700000" algn="tl">
                    <a:srgbClr val="000000">
                      <a:alpha val="43137"/>
                    </a:srgbClr>
                  </a:outerShdw>
                </a:effectLst>
              </a:rPr>
              <a:t>Skywalking</a:t>
            </a:r>
            <a:r>
              <a:rPr lang="en-US" altLang="zh-CN" sz="1600" dirty="0" smtClean="0">
                <a:effectLst>
                  <a:outerShdw blurRad="38100" dist="38100" dir="2700000" algn="tl">
                    <a:srgbClr val="000000">
                      <a:alpha val="43137"/>
                    </a:srgbClr>
                  </a:outerShdw>
                </a:effectLst>
              </a:rPr>
              <a:t>(</a:t>
            </a:r>
            <a:r>
              <a:rPr lang="zh-CN" altLang="en-US" sz="1600" dirty="0" smtClean="0">
                <a:effectLst>
                  <a:outerShdw blurRad="38100" dist="38100" dir="2700000" algn="tl">
                    <a:srgbClr val="000000">
                      <a:alpha val="43137"/>
                    </a:srgbClr>
                  </a:outerShdw>
                </a:effectLst>
              </a:rPr>
              <a:t>开源</a:t>
            </a:r>
            <a:r>
              <a:rPr lang="en-US" altLang="zh-CN" sz="1600" dirty="0" smtClean="0">
                <a:effectLst>
                  <a:outerShdw blurRad="38100" dist="38100" dir="2700000" algn="tl">
                    <a:srgbClr val="000000">
                      <a:alpha val="43137"/>
                    </a:srgbClr>
                  </a:outerShdw>
                </a:effectLst>
              </a:rPr>
              <a:t>)</a:t>
            </a:r>
            <a:r>
              <a:rPr lang="zh-CN" altLang="en-US" sz="1600" dirty="0" smtClean="0">
                <a:effectLst>
                  <a:outerShdw blurRad="38100" dist="38100" dir="2700000" algn="tl">
                    <a:srgbClr val="000000">
                      <a:alpha val="43137"/>
                    </a:srgbClr>
                  </a:outerShdw>
                </a:effectLst>
              </a:rPr>
              <a:t>、</a:t>
            </a:r>
            <a:endParaRPr lang="en-US" altLang="zh-CN" sz="1600" dirty="0" smtClean="0">
              <a:effectLst>
                <a:outerShdw blurRad="38100" dist="38100" dir="2700000" algn="tl">
                  <a:srgbClr val="000000">
                    <a:alpha val="43137"/>
                  </a:srgbClr>
                </a:outerShdw>
              </a:effectLst>
            </a:endParaRPr>
          </a:p>
          <a:p>
            <a:r>
              <a:rPr lang="en-US" altLang="zh-CN" sz="1600" dirty="0" smtClean="0">
                <a:effectLst>
                  <a:outerShdw blurRad="38100" dist="38100" dir="2700000" algn="tl">
                    <a:srgbClr val="000000">
                      <a:alpha val="43137"/>
                    </a:srgbClr>
                  </a:outerShdw>
                </a:effectLst>
              </a:rPr>
              <a:t>Pinpoint</a:t>
            </a:r>
            <a:r>
              <a:rPr lang="zh-CN" altLang="en-US" sz="1600" dirty="0" smtClean="0">
                <a:effectLst>
                  <a:outerShdw blurRad="38100" dist="38100" dir="2700000" algn="tl">
                    <a:srgbClr val="000000">
                      <a:alpha val="43137"/>
                    </a:srgbClr>
                  </a:outerShdw>
                </a:effectLst>
              </a:rPr>
              <a:t>、</a:t>
            </a:r>
            <a:r>
              <a:rPr lang="en-US" altLang="zh-CN" sz="1600" dirty="0" smtClean="0">
                <a:effectLst>
                  <a:outerShdw blurRad="38100" dist="38100" dir="2700000" algn="tl">
                    <a:srgbClr val="000000">
                      <a:alpha val="43137"/>
                    </a:srgbClr>
                  </a:outerShdw>
                </a:effectLst>
              </a:rPr>
              <a:t>Cat</a:t>
            </a:r>
            <a:r>
              <a:rPr lang="zh-CN" altLang="en-US" sz="1600" dirty="0" smtClean="0">
                <a:effectLst>
                  <a:outerShdw blurRad="38100" dist="38100" dir="2700000" algn="tl">
                    <a:srgbClr val="000000">
                      <a:alpha val="43137"/>
                    </a:srgbClr>
                  </a:outerShdw>
                </a:effectLst>
              </a:rPr>
              <a:t>、</a:t>
            </a:r>
            <a:r>
              <a:rPr lang="en-US" altLang="zh-CN" sz="1600" dirty="0" smtClean="0">
                <a:effectLst>
                  <a:outerShdw blurRad="38100" dist="38100" dir="2700000" algn="tl">
                    <a:srgbClr val="000000">
                      <a:alpha val="43137"/>
                    </a:srgbClr>
                  </a:outerShdw>
                </a:effectLst>
              </a:rPr>
              <a:t>ELK-APM</a:t>
            </a:r>
            <a:r>
              <a:rPr lang="zh-CN" altLang="en-US" sz="1600" dirty="0" smtClean="0">
                <a:effectLst>
                  <a:outerShdw blurRad="38100" dist="38100" dir="2700000" algn="tl">
                    <a:srgbClr val="000000">
                      <a:alpha val="43137"/>
                    </a:srgbClr>
                  </a:outerShdw>
                </a:effectLst>
              </a:rPr>
              <a:t>等</a:t>
            </a:r>
            <a:endParaRPr lang="zh-CN" altLang="en-US" sz="1600" dirty="0">
              <a:effectLst>
                <a:outerShdw blurRad="38100" dist="38100" dir="2700000" algn="tl">
                  <a:srgbClr val="000000">
                    <a:alpha val="43137"/>
                  </a:srgbClr>
                </a:outerShdw>
              </a:effectLst>
            </a:endParaRPr>
          </a:p>
        </p:txBody>
      </p:sp>
      <p:sp>
        <p:nvSpPr>
          <p:cNvPr id="11" name="文本框 10"/>
          <p:cNvSpPr txBox="1"/>
          <p:nvPr/>
        </p:nvSpPr>
        <p:spPr>
          <a:xfrm>
            <a:off x="1427038" y="5612854"/>
            <a:ext cx="5314275" cy="338554"/>
          </a:xfrm>
          <a:prstGeom prst="rect">
            <a:avLst/>
          </a:prstGeom>
          <a:noFill/>
        </p:spPr>
        <p:txBody>
          <a:bodyPr wrap="none" rtlCol="0">
            <a:spAutoFit/>
          </a:bodyPr>
          <a:lstStyle/>
          <a:p>
            <a:r>
              <a:rPr lang="zh-CN" altLang="en-US" sz="1600" dirty="0" smtClean="0">
                <a:effectLst>
                  <a:outerShdw blurRad="38100" dist="38100" dir="2700000" algn="tl">
                    <a:srgbClr val="000000">
                      <a:alpha val="43137"/>
                    </a:srgbClr>
                  </a:outerShdw>
                </a:effectLst>
              </a:rPr>
              <a:t>基本都离不开三点：</a:t>
            </a:r>
            <a:r>
              <a:rPr lang="zh-CN" altLang="en-US" sz="1600" b="1" dirty="0" smtClean="0">
                <a:effectLst>
                  <a:outerShdw blurRad="38100" dist="38100" dir="2700000" algn="tl">
                    <a:srgbClr val="000000">
                      <a:alpha val="43137"/>
                    </a:srgbClr>
                  </a:outerShdw>
                </a:effectLst>
              </a:rPr>
              <a:t>数据采集上报、数据处理、数据展示</a:t>
            </a:r>
            <a:endParaRPr lang="en-US" altLang="zh-CN" sz="1600" b="1" dirty="0" smtClean="0">
              <a:effectLst>
                <a:outerShdw blurRad="38100" dist="38100" dir="2700000" algn="tl">
                  <a:srgbClr val="000000">
                    <a:alpha val="43137"/>
                  </a:srgbClr>
                </a:outerShdw>
              </a:effectLst>
            </a:endParaRPr>
          </a:p>
        </p:txBody>
      </p:sp>
      <p:sp>
        <p:nvSpPr>
          <p:cNvPr id="19" name="文本框 18"/>
          <p:cNvSpPr txBox="1"/>
          <p:nvPr/>
        </p:nvSpPr>
        <p:spPr>
          <a:xfrm>
            <a:off x="1433454" y="6130211"/>
            <a:ext cx="2916183" cy="369332"/>
          </a:xfrm>
          <a:prstGeom prst="rect">
            <a:avLst/>
          </a:prstGeom>
          <a:noFill/>
        </p:spPr>
        <p:txBody>
          <a:bodyPr wrap="none" rtlCol="0">
            <a:spAutoFit/>
          </a:bodyPr>
          <a:lstStyle/>
          <a:p>
            <a:r>
              <a:rPr lang="en-US" altLang="zh-CN" dirty="0" smtClean="0">
                <a:effectLst>
                  <a:outerShdw blurRad="38100" dist="38100" dir="2700000" algn="tl">
                    <a:srgbClr val="000000">
                      <a:alpha val="43137"/>
                    </a:srgbClr>
                  </a:outerShdw>
                </a:effectLst>
              </a:rPr>
              <a:t>Spring Cloud + Sleuth +Zipkin</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943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circle(in)">
                                      <p:cBhvr>
                                        <p:cTn id="4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9" grpId="0"/>
      <p:bldP spid="10" grpId="0"/>
      <p:bldP spid="11"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p:cNvSpPr txBox="1"/>
          <p:nvPr/>
        </p:nvSpPr>
        <p:spPr>
          <a:xfrm>
            <a:off x="486136" y="593587"/>
            <a:ext cx="1579278" cy="369332"/>
          </a:xfrm>
          <a:prstGeom prst="rect">
            <a:avLst/>
          </a:prstGeom>
          <a:noFill/>
        </p:spPr>
        <p:txBody>
          <a:bodyPr wrap="none" rtlCol="0">
            <a:spAutoFit/>
          </a:bodyPr>
          <a:lstStyle/>
          <a:p>
            <a:r>
              <a:rPr lang="zh-CN" altLang="en-US" b="1" dirty="0">
                <a:effectLst>
                  <a:outerShdw blurRad="38100" dist="38100" dir="2700000" algn="tl">
                    <a:srgbClr val="000000">
                      <a:alpha val="43137"/>
                    </a:srgbClr>
                  </a:outerShdw>
                </a:effectLst>
              </a:rPr>
              <a:t>四</a:t>
            </a:r>
            <a:r>
              <a:rPr lang="zh-CN" altLang="en-US" b="1" dirty="0" smtClean="0">
                <a:effectLst>
                  <a:outerShdw blurRad="38100" dist="38100" dir="2700000" algn="tl">
                    <a:srgbClr val="000000">
                      <a:alpha val="43137"/>
                    </a:srgbClr>
                  </a:outerShdw>
                </a:effectLst>
              </a:rPr>
              <a:t>、服务</a:t>
            </a:r>
            <a:r>
              <a:rPr lang="zh-CN" altLang="en-US" b="1" dirty="0" smtClean="0">
                <a:solidFill>
                  <a:schemeClr val="accent2"/>
                </a:solidFill>
                <a:effectLst>
                  <a:outerShdw blurRad="38100" dist="38100" dir="2700000" algn="tl">
                    <a:srgbClr val="000000">
                      <a:alpha val="43137"/>
                    </a:srgbClr>
                  </a:outerShdw>
                </a:effectLst>
              </a:rPr>
              <a:t>治理</a:t>
            </a:r>
            <a:endParaRPr lang="zh-CN" altLang="en-US" b="1" dirty="0">
              <a:effectLst>
                <a:outerShdw blurRad="38100" dist="38100" dir="2700000" algn="tl">
                  <a:srgbClr val="000000">
                    <a:alpha val="43137"/>
                  </a:srgbClr>
                </a:outerShdw>
              </a:effectLst>
            </a:endParaRPr>
          </a:p>
        </p:txBody>
      </p:sp>
      <p:pic>
        <p:nvPicPr>
          <p:cNvPr id="7" name="图片 6"/>
          <p:cNvPicPr>
            <a:picLocks noChangeAspect="1"/>
          </p:cNvPicPr>
          <p:nvPr/>
        </p:nvPicPr>
        <p:blipFill>
          <a:blip r:embed="rId2"/>
          <a:stretch>
            <a:fillRect/>
          </a:stretch>
        </p:blipFill>
        <p:spPr>
          <a:xfrm>
            <a:off x="1082595" y="1923012"/>
            <a:ext cx="5623114" cy="3215471"/>
          </a:xfrm>
          <a:prstGeom prst="rect">
            <a:avLst/>
          </a:prstGeom>
        </p:spPr>
      </p:pic>
      <p:sp>
        <p:nvSpPr>
          <p:cNvPr id="13" name="文本框 12"/>
          <p:cNvSpPr txBox="1"/>
          <p:nvPr/>
        </p:nvSpPr>
        <p:spPr>
          <a:xfrm>
            <a:off x="7259707" y="1494829"/>
            <a:ext cx="1569660" cy="369332"/>
          </a:xfrm>
          <a:prstGeom prst="rect">
            <a:avLst/>
          </a:prstGeom>
          <a:noFill/>
        </p:spPr>
        <p:txBody>
          <a:bodyPr wrap="none" rtlCol="0">
            <a:spAutoFit/>
          </a:bodyPr>
          <a:lstStyle/>
          <a:p>
            <a:r>
              <a:rPr lang="zh-CN" altLang="en-US" dirty="0" smtClean="0">
                <a:solidFill>
                  <a:schemeClr val="accent3"/>
                </a:solidFill>
                <a:effectLst>
                  <a:outerShdw blurRad="38100" dist="38100" dir="2700000" algn="tl">
                    <a:srgbClr val="000000">
                      <a:alpha val="43137"/>
                    </a:srgbClr>
                  </a:outerShdw>
                </a:effectLst>
              </a:rPr>
              <a:t>服务注册发现</a:t>
            </a:r>
            <a:endParaRPr lang="zh-CN" altLang="en-US" dirty="0">
              <a:solidFill>
                <a:schemeClr val="accent3"/>
              </a:solidFill>
              <a:effectLst>
                <a:outerShdw blurRad="38100" dist="38100" dir="2700000" algn="tl">
                  <a:srgbClr val="000000">
                    <a:alpha val="43137"/>
                  </a:srgbClr>
                </a:outerShdw>
              </a:effectLst>
            </a:endParaRPr>
          </a:p>
        </p:txBody>
      </p:sp>
      <p:sp>
        <p:nvSpPr>
          <p:cNvPr id="15" name="文本框 14"/>
          <p:cNvSpPr txBox="1"/>
          <p:nvPr/>
        </p:nvSpPr>
        <p:spPr>
          <a:xfrm>
            <a:off x="7317712" y="4814599"/>
            <a:ext cx="1107996" cy="369332"/>
          </a:xfrm>
          <a:prstGeom prst="rect">
            <a:avLst/>
          </a:prstGeom>
          <a:noFill/>
        </p:spPr>
        <p:txBody>
          <a:bodyPr wrap="none" rtlCol="0">
            <a:spAutoFit/>
          </a:bodyPr>
          <a:lstStyle/>
          <a:p>
            <a:r>
              <a:rPr lang="zh-CN" altLang="en-US" dirty="0" smtClean="0">
                <a:solidFill>
                  <a:schemeClr val="accent5">
                    <a:lumMod val="50000"/>
                  </a:schemeClr>
                </a:solidFill>
                <a:effectLst>
                  <a:outerShdw blurRad="38100" dist="38100" dir="2700000" algn="tl">
                    <a:srgbClr val="000000">
                      <a:alpha val="43137"/>
                    </a:srgbClr>
                  </a:outerShdw>
                </a:effectLst>
              </a:rPr>
              <a:t>服务监控</a:t>
            </a:r>
            <a:endParaRPr lang="zh-CN" altLang="en-US" dirty="0">
              <a:solidFill>
                <a:schemeClr val="accent5">
                  <a:lumMod val="50000"/>
                </a:schemeClr>
              </a:solidFill>
              <a:effectLst>
                <a:outerShdw blurRad="38100" dist="38100" dir="2700000" algn="tl">
                  <a:srgbClr val="000000">
                    <a:alpha val="43137"/>
                  </a:srgbClr>
                </a:outerShdw>
              </a:effectLst>
            </a:endParaRPr>
          </a:p>
        </p:txBody>
      </p:sp>
      <p:sp>
        <p:nvSpPr>
          <p:cNvPr id="16" name="文本框 15"/>
          <p:cNvSpPr txBox="1"/>
          <p:nvPr/>
        </p:nvSpPr>
        <p:spPr>
          <a:xfrm>
            <a:off x="8044537" y="3565127"/>
            <a:ext cx="1107996" cy="369332"/>
          </a:xfrm>
          <a:prstGeom prst="rect">
            <a:avLst/>
          </a:prstGeom>
          <a:noFill/>
        </p:spPr>
        <p:txBody>
          <a:bodyPr wrap="none" rtlCol="0">
            <a:spAutoFit/>
          </a:bodyPr>
          <a:lstStyle/>
          <a:p>
            <a:r>
              <a:rPr lang="zh-CN" altLang="en-US" dirty="0" smtClean="0">
                <a:solidFill>
                  <a:schemeClr val="accent5">
                    <a:lumMod val="75000"/>
                  </a:schemeClr>
                </a:solidFill>
                <a:effectLst>
                  <a:outerShdw blurRad="38100" dist="38100" dir="2700000" algn="tl">
                    <a:srgbClr val="000000">
                      <a:alpha val="43137"/>
                    </a:srgbClr>
                  </a:outerShdw>
                </a:effectLst>
              </a:rPr>
              <a:t>服务容错</a:t>
            </a:r>
            <a:endParaRPr lang="zh-CN" altLang="en-US" dirty="0">
              <a:solidFill>
                <a:schemeClr val="accent5">
                  <a:lumMod val="75000"/>
                </a:schemeClr>
              </a:solidFill>
              <a:effectLst>
                <a:outerShdw blurRad="38100" dist="38100" dir="2700000" algn="tl">
                  <a:srgbClr val="000000">
                    <a:alpha val="43137"/>
                  </a:srgbClr>
                </a:outerShdw>
              </a:effectLst>
            </a:endParaRPr>
          </a:p>
        </p:txBody>
      </p:sp>
      <p:sp>
        <p:nvSpPr>
          <p:cNvPr id="17" name="文本框 16"/>
          <p:cNvSpPr txBox="1"/>
          <p:nvPr/>
        </p:nvSpPr>
        <p:spPr>
          <a:xfrm>
            <a:off x="7536706" y="3989066"/>
            <a:ext cx="1107996" cy="369332"/>
          </a:xfrm>
          <a:prstGeom prst="rect">
            <a:avLst/>
          </a:prstGeom>
          <a:noFill/>
        </p:spPr>
        <p:txBody>
          <a:bodyPr wrap="none" rtlCol="0">
            <a:spAutoFit/>
          </a:bodyPr>
          <a:lstStyle/>
          <a:p>
            <a:r>
              <a:rPr lang="zh-CN" altLang="en-US" dirty="0" smtClean="0">
                <a:solidFill>
                  <a:schemeClr val="accent5">
                    <a:lumMod val="75000"/>
                  </a:schemeClr>
                </a:solidFill>
                <a:effectLst>
                  <a:outerShdw blurRad="38100" dist="38100" dir="2700000" algn="tl">
                    <a:srgbClr val="000000">
                      <a:alpha val="43137"/>
                    </a:srgbClr>
                  </a:outerShdw>
                </a:effectLst>
              </a:rPr>
              <a:t>服务限流</a:t>
            </a:r>
            <a:endParaRPr lang="zh-CN" altLang="en-US" dirty="0">
              <a:solidFill>
                <a:schemeClr val="accent5">
                  <a:lumMod val="75000"/>
                </a:schemeClr>
              </a:solidFill>
              <a:effectLst>
                <a:outerShdw blurRad="38100" dist="38100" dir="2700000" algn="tl">
                  <a:srgbClr val="000000">
                    <a:alpha val="43137"/>
                  </a:srgbClr>
                </a:outerShdw>
              </a:effectLst>
            </a:endParaRPr>
          </a:p>
        </p:txBody>
      </p:sp>
      <p:sp>
        <p:nvSpPr>
          <p:cNvPr id="19" name="文本框 18"/>
          <p:cNvSpPr txBox="1"/>
          <p:nvPr/>
        </p:nvSpPr>
        <p:spPr>
          <a:xfrm>
            <a:off x="7259707" y="3173492"/>
            <a:ext cx="1107996" cy="369332"/>
          </a:xfrm>
          <a:prstGeom prst="rect">
            <a:avLst/>
          </a:prstGeom>
          <a:noFill/>
        </p:spPr>
        <p:txBody>
          <a:bodyPr wrap="none" rtlCol="0">
            <a:spAutoFit/>
          </a:bodyPr>
          <a:lstStyle/>
          <a:p>
            <a:r>
              <a:rPr lang="zh-CN" altLang="en-US" dirty="0" smtClean="0">
                <a:solidFill>
                  <a:schemeClr val="accent5">
                    <a:lumMod val="50000"/>
                  </a:schemeClr>
                </a:solidFill>
                <a:effectLst>
                  <a:outerShdw blurRad="38100" dist="38100" dir="2700000" algn="tl">
                    <a:srgbClr val="000000">
                      <a:alpha val="43137"/>
                    </a:srgbClr>
                  </a:outerShdw>
                </a:effectLst>
              </a:rPr>
              <a:t>服务降级</a:t>
            </a:r>
            <a:endParaRPr lang="zh-CN" altLang="en-US" dirty="0">
              <a:solidFill>
                <a:schemeClr val="accent5">
                  <a:lumMod val="50000"/>
                </a:schemeClr>
              </a:solidFill>
              <a:effectLst>
                <a:outerShdw blurRad="38100" dist="38100" dir="2700000" algn="tl">
                  <a:srgbClr val="000000">
                    <a:alpha val="43137"/>
                  </a:srgbClr>
                </a:outerShdw>
              </a:effectLst>
            </a:endParaRPr>
          </a:p>
        </p:txBody>
      </p:sp>
      <p:sp>
        <p:nvSpPr>
          <p:cNvPr id="20" name="文本框 19"/>
          <p:cNvSpPr txBox="1"/>
          <p:nvPr/>
        </p:nvSpPr>
        <p:spPr>
          <a:xfrm>
            <a:off x="7871710" y="4420176"/>
            <a:ext cx="1107996" cy="369332"/>
          </a:xfrm>
          <a:prstGeom prst="rect">
            <a:avLst/>
          </a:prstGeom>
          <a:noFill/>
        </p:spPr>
        <p:txBody>
          <a:bodyPr wrap="none" rtlCol="0">
            <a:spAutoFit/>
          </a:bodyPr>
          <a:lstStyle/>
          <a:p>
            <a:r>
              <a:rPr lang="zh-CN" altLang="en-US" dirty="0" smtClean="0">
                <a:solidFill>
                  <a:schemeClr val="accent5"/>
                </a:solidFill>
                <a:effectLst>
                  <a:outerShdw blurRad="38100" dist="38100" dir="2700000" algn="tl">
                    <a:srgbClr val="000000">
                      <a:alpha val="43137"/>
                    </a:srgbClr>
                  </a:outerShdw>
                </a:effectLst>
              </a:rPr>
              <a:t>服务</a:t>
            </a:r>
            <a:r>
              <a:rPr lang="zh-CN" altLang="en-US" dirty="0">
                <a:solidFill>
                  <a:schemeClr val="accent5"/>
                </a:solidFill>
                <a:effectLst>
                  <a:outerShdw blurRad="38100" dist="38100" dir="2700000" algn="tl">
                    <a:srgbClr val="000000">
                      <a:alpha val="43137"/>
                    </a:srgbClr>
                  </a:outerShdw>
                </a:effectLst>
              </a:rPr>
              <a:t>隔离</a:t>
            </a:r>
          </a:p>
        </p:txBody>
      </p:sp>
      <p:sp>
        <p:nvSpPr>
          <p:cNvPr id="21" name="文本框 20"/>
          <p:cNvSpPr txBox="1"/>
          <p:nvPr/>
        </p:nvSpPr>
        <p:spPr>
          <a:xfrm>
            <a:off x="7857492" y="1921829"/>
            <a:ext cx="1569660" cy="369332"/>
          </a:xfrm>
          <a:prstGeom prst="rect">
            <a:avLst/>
          </a:prstGeom>
          <a:noFill/>
        </p:spPr>
        <p:txBody>
          <a:bodyPr wrap="none" rtlCol="0">
            <a:spAutoFit/>
          </a:bodyPr>
          <a:lstStyle/>
          <a:p>
            <a:r>
              <a:rPr lang="zh-CN" altLang="en-US" dirty="0" smtClean="0">
                <a:solidFill>
                  <a:schemeClr val="accent3">
                    <a:lumMod val="75000"/>
                  </a:schemeClr>
                </a:solidFill>
                <a:effectLst>
                  <a:outerShdw blurRad="38100" dist="38100" dir="2700000" algn="tl">
                    <a:srgbClr val="000000">
                      <a:alpha val="43137"/>
                    </a:srgbClr>
                  </a:outerShdw>
                </a:effectLst>
              </a:rPr>
              <a:t>服务链路跟踪</a:t>
            </a:r>
            <a:endParaRPr lang="zh-CN" altLang="en-US" dirty="0">
              <a:solidFill>
                <a:schemeClr val="accent3">
                  <a:lumMod val="75000"/>
                </a:schemeClr>
              </a:solidFill>
              <a:effectLst>
                <a:outerShdw blurRad="38100" dist="38100" dir="2700000" algn="tl">
                  <a:srgbClr val="000000">
                    <a:alpha val="43137"/>
                  </a:srgbClr>
                </a:outerShdw>
              </a:effectLst>
            </a:endParaRPr>
          </a:p>
        </p:txBody>
      </p:sp>
      <p:sp>
        <p:nvSpPr>
          <p:cNvPr id="14" name="文本框 13"/>
          <p:cNvSpPr txBox="1"/>
          <p:nvPr/>
        </p:nvSpPr>
        <p:spPr>
          <a:xfrm>
            <a:off x="7410046" y="2480806"/>
            <a:ext cx="1569660" cy="369332"/>
          </a:xfrm>
          <a:prstGeom prst="rect">
            <a:avLst/>
          </a:prstGeom>
          <a:noFill/>
        </p:spPr>
        <p:txBody>
          <a:bodyPr wrap="none" rtlCol="0">
            <a:spAutoFit/>
          </a:bodyPr>
          <a:lstStyle/>
          <a:p>
            <a:r>
              <a:rPr lang="zh-CN" altLang="en-US" dirty="0" smtClean="0">
                <a:solidFill>
                  <a:schemeClr val="accent3">
                    <a:lumMod val="60000"/>
                    <a:lumOff val="40000"/>
                  </a:schemeClr>
                </a:solidFill>
                <a:effectLst>
                  <a:outerShdw blurRad="38100" dist="38100" dir="2700000" algn="tl">
                    <a:srgbClr val="000000">
                      <a:alpha val="43137"/>
                    </a:srgbClr>
                  </a:outerShdw>
                </a:effectLst>
              </a:rPr>
              <a:t>服务负载均衡</a:t>
            </a:r>
            <a:endParaRPr lang="zh-CN" altLang="en-US" dirty="0">
              <a:solidFill>
                <a:schemeClr val="accent3">
                  <a:lumMod val="60000"/>
                  <a:lumOff val="40000"/>
                </a:schemeClr>
              </a:solidFill>
              <a:effectLst>
                <a:outerShdw blurRad="38100" dist="38100" dir="2700000" algn="tl">
                  <a:srgbClr val="000000">
                    <a:alpha val="43137"/>
                  </a:srgbClr>
                </a:outerShdw>
              </a:effectLst>
            </a:endParaRPr>
          </a:p>
        </p:txBody>
      </p:sp>
      <p:sp>
        <p:nvSpPr>
          <p:cNvPr id="22" name="文本框 21"/>
          <p:cNvSpPr txBox="1"/>
          <p:nvPr/>
        </p:nvSpPr>
        <p:spPr>
          <a:xfrm>
            <a:off x="8215909" y="2872441"/>
            <a:ext cx="1107996" cy="369332"/>
          </a:xfrm>
          <a:prstGeom prst="rect">
            <a:avLst/>
          </a:prstGeom>
          <a:noFill/>
        </p:spPr>
        <p:txBody>
          <a:bodyPr wrap="none" rtlCol="0">
            <a:spAutoFit/>
          </a:bodyPr>
          <a:lstStyle/>
          <a:p>
            <a:r>
              <a:rPr lang="zh-CN" altLang="en-US" dirty="0" smtClean="0">
                <a:solidFill>
                  <a:schemeClr val="accent3">
                    <a:lumMod val="75000"/>
                  </a:schemeClr>
                </a:solidFill>
                <a:effectLst>
                  <a:outerShdw blurRad="38100" dist="38100" dir="2700000" algn="tl">
                    <a:srgbClr val="000000">
                      <a:alpha val="43137"/>
                    </a:srgbClr>
                  </a:outerShdw>
                </a:effectLst>
              </a:rPr>
              <a:t>服务路由</a:t>
            </a:r>
            <a:endParaRPr lang="zh-CN" altLang="en-US" dirty="0">
              <a:solidFill>
                <a:schemeClr val="accent3">
                  <a:lumMod val="75000"/>
                </a:schemeClr>
              </a:solidFill>
              <a:effectLst>
                <a:outerShdw blurRad="38100" dist="38100" dir="2700000" algn="tl">
                  <a:srgbClr val="000000">
                    <a:alpha val="43137"/>
                  </a:srgbClr>
                </a:outerShdw>
              </a:effectLst>
            </a:endParaRPr>
          </a:p>
        </p:txBody>
      </p:sp>
      <p:sp>
        <p:nvSpPr>
          <p:cNvPr id="23" name="文本框 22"/>
          <p:cNvSpPr txBox="1"/>
          <p:nvPr/>
        </p:nvSpPr>
        <p:spPr>
          <a:xfrm>
            <a:off x="1652095" y="5356905"/>
            <a:ext cx="4484113" cy="276999"/>
          </a:xfrm>
          <a:prstGeom prst="rect">
            <a:avLst/>
          </a:prstGeom>
          <a:noFill/>
        </p:spPr>
        <p:txBody>
          <a:bodyPr wrap="none" rtlCol="0">
            <a:spAutoFit/>
          </a:bodyPr>
          <a:lstStyle/>
          <a:p>
            <a:r>
              <a:rPr lang="zh-CN" altLang="en-US" sz="1200" i="1" dirty="0" smtClean="0"/>
              <a:t>图参考</a:t>
            </a:r>
            <a:r>
              <a:rPr lang="en-US" altLang="zh-CN" sz="1200" i="1" dirty="0"/>
              <a:t>(https://blog.csdn.net/suifeng3051/article/details/53992560)</a:t>
            </a:r>
            <a:endParaRPr lang="zh-CN" altLang="en-US" sz="1200" i="1" dirty="0"/>
          </a:p>
        </p:txBody>
      </p:sp>
    </p:spTree>
    <p:extLst>
      <p:ext uri="{BB962C8B-B14F-4D97-AF65-F5344CB8AC3E}">
        <p14:creationId xmlns:p14="http://schemas.microsoft.com/office/powerpoint/2010/main" val="243907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1000" fill="hold"/>
                                        <p:tgtEl>
                                          <p:spTgt spid="21"/>
                                        </p:tgtEl>
                                        <p:attrNameLst>
                                          <p:attrName>ppt_w</p:attrName>
                                        </p:attrNameLst>
                                      </p:cBhvr>
                                      <p:tavLst>
                                        <p:tav tm="0">
                                          <p:val>
                                            <p:strVal val="#ppt_w*0.70"/>
                                          </p:val>
                                        </p:tav>
                                        <p:tav tm="100000">
                                          <p:val>
                                            <p:strVal val="#ppt_w"/>
                                          </p:val>
                                        </p:tav>
                                      </p:tavLst>
                                    </p:anim>
                                    <p:anim calcmode="lin" valueType="num">
                                      <p:cBhvr>
                                        <p:cTn id="15" dur="1000" fill="hold"/>
                                        <p:tgtEl>
                                          <p:spTgt spid="21"/>
                                        </p:tgtEl>
                                        <p:attrNameLst>
                                          <p:attrName>ppt_h</p:attrName>
                                        </p:attrNameLst>
                                      </p:cBhvr>
                                      <p:tavLst>
                                        <p:tav tm="0">
                                          <p:val>
                                            <p:strVal val="#ppt_h"/>
                                          </p:val>
                                        </p:tav>
                                        <p:tav tm="100000">
                                          <p:val>
                                            <p:strVal val="#ppt_h"/>
                                          </p:val>
                                        </p:tav>
                                      </p:tavLst>
                                    </p:anim>
                                    <p:animEffect transition="in" filter="fade">
                                      <p:cBhvr>
                                        <p:cTn id="16" dur="10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strVal val="#ppt_w*0.70"/>
                                          </p:val>
                                        </p:tav>
                                        <p:tav tm="100000">
                                          <p:val>
                                            <p:strVal val="#ppt_w"/>
                                          </p:val>
                                        </p:tav>
                                      </p:tavLst>
                                    </p:anim>
                                    <p:anim calcmode="lin" valueType="num">
                                      <p:cBhvr>
                                        <p:cTn id="22" dur="1000" fill="hold"/>
                                        <p:tgtEl>
                                          <p:spTgt spid="14"/>
                                        </p:tgtEl>
                                        <p:attrNameLst>
                                          <p:attrName>ppt_h</p:attrName>
                                        </p:attrNameLst>
                                      </p:cBhvr>
                                      <p:tavLst>
                                        <p:tav tm="0">
                                          <p:val>
                                            <p:strVal val="#ppt_h"/>
                                          </p:val>
                                        </p:tav>
                                        <p:tav tm="100000">
                                          <p:val>
                                            <p:strVal val="#ppt_h"/>
                                          </p:val>
                                        </p:tav>
                                      </p:tavLst>
                                    </p:anim>
                                    <p:animEffect transition="in" filter="fade">
                                      <p:cBhvr>
                                        <p:cTn id="23" dur="1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1000" fill="hold"/>
                                        <p:tgtEl>
                                          <p:spTgt spid="22"/>
                                        </p:tgtEl>
                                        <p:attrNameLst>
                                          <p:attrName>ppt_w</p:attrName>
                                        </p:attrNameLst>
                                      </p:cBhvr>
                                      <p:tavLst>
                                        <p:tav tm="0">
                                          <p:val>
                                            <p:strVal val="#ppt_w*0.70"/>
                                          </p:val>
                                        </p:tav>
                                        <p:tav tm="100000">
                                          <p:val>
                                            <p:strVal val="#ppt_w"/>
                                          </p:val>
                                        </p:tav>
                                      </p:tavLst>
                                    </p:anim>
                                    <p:anim calcmode="lin" valueType="num">
                                      <p:cBhvr>
                                        <p:cTn id="29" dur="1000" fill="hold"/>
                                        <p:tgtEl>
                                          <p:spTgt spid="22"/>
                                        </p:tgtEl>
                                        <p:attrNameLst>
                                          <p:attrName>ppt_h</p:attrName>
                                        </p:attrNameLst>
                                      </p:cBhvr>
                                      <p:tavLst>
                                        <p:tav tm="0">
                                          <p:val>
                                            <p:strVal val="#ppt_h"/>
                                          </p:val>
                                        </p:tav>
                                        <p:tav tm="100000">
                                          <p:val>
                                            <p:strVal val="#ppt_h"/>
                                          </p:val>
                                        </p:tav>
                                      </p:tavLst>
                                    </p:anim>
                                    <p:animEffect transition="in" filter="fade">
                                      <p:cBhvr>
                                        <p:cTn id="30" dur="10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strVal val="#ppt_w*0.70"/>
                                          </p:val>
                                        </p:tav>
                                        <p:tav tm="100000">
                                          <p:val>
                                            <p:strVal val="#ppt_w"/>
                                          </p:val>
                                        </p:tav>
                                      </p:tavLst>
                                    </p:anim>
                                    <p:anim calcmode="lin" valueType="num">
                                      <p:cBhvr>
                                        <p:cTn id="36" dur="1000" fill="hold"/>
                                        <p:tgtEl>
                                          <p:spTgt spid="19"/>
                                        </p:tgtEl>
                                        <p:attrNameLst>
                                          <p:attrName>ppt_h</p:attrName>
                                        </p:attrNameLst>
                                      </p:cBhvr>
                                      <p:tavLst>
                                        <p:tav tm="0">
                                          <p:val>
                                            <p:strVal val="#ppt_h"/>
                                          </p:val>
                                        </p:tav>
                                        <p:tav tm="100000">
                                          <p:val>
                                            <p:strVal val="#ppt_h"/>
                                          </p:val>
                                        </p:tav>
                                      </p:tavLst>
                                    </p:anim>
                                    <p:animEffect transition="in" filter="fade">
                                      <p:cBhvr>
                                        <p:cTn id="37" dur="1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strVal val="#ppt_w*0.70"/>
                                          </p:val>
                                        </p:tav>
                                        <p:tav tm="100000">
                                          <p:val>
                                            <p:strVal val="#ppt_w"/>
                                          </p:val>
                                        </p:tav>
                                      </p:tavLst>
                                    </p:anim>
                                    <p:anim calcmode="lin" valueType="num">
                                      <p:cBhvr>
                                        <p:cTn id="43" dur="1000" fill="hold"/>
                                        <p:tgtEl>
                                          <p:spTgt spid="16"/>
                                        </p:tgtEl>
                                        <p:attrNameLst>
                                          <p:attrName>ppt_h</p:attrName>
                                        </p:attrNameLst>
                                      </p:cBhvr>
                                      <p:tavLst>
                                        <p:tav tm="0">
                                          <p:val>
                                            <p:strVal val="#ppt_h"/>
                                          </p:val>
                                        </p:tav>
                                        <p:tav tm="100000">
                                          <p:val>
                                            <p:strVal val="#ppt_h"/>
                                          </p:val>
                                        </p:tav>
                                      </p:tavLst>
                                    </p:anim>
                                    <p:animEffect transition="in" filter="fade">
                                      <p:cBhvr>
                                        <p:cTn id="44" dur="10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1000" fill="hold"/>
                                        <p:tgtEl>
                                          <p:spTgt spid="17"/>
                                        </p:tgtEl>
                                        <p:attrNameLst>
                                          <p:attrName>ppt_w</p:attrName>
                                        </p:attrNameLst>
                                      </p:cBhvr>
                                      <p:tavLst>
                                        <p:tav tm="0">
                                          <p:val>
                                            <p:strVal val="#ppt_w*0.70"/>
                                          </p:val>
                                        </p:tav>
                                        <p:tav tm="100000">
                                          <p:val>
                                            <p:strVal val="#ppt_w"/>
                                          </p:val>
                                        </p:tav>
                                      </p:tavLst>
                                    </p:anim>
                                    <p:anim calcmode="lin" valueType="num">
                                      <p:cBhvr>
                                        <p:cTn id="50" dur="1000" fill="hold"/>
                                        <p:tgtEl>
                                          <p:spTgt spid="17"/>
                                        </p:tgtEl>
                                        <p:attrNameLst>
                                          <p:attrName>ppt_h</p:attrName>
                                        </p:attrNameLst>
                                      </p:cBhvr>
                                      <p:tavLst>
                                        <p:tav tm="0">
                                          <p:val>
                                            <p:strVal val="#ppt_h"/>
                                          </p:val>
                                        </p:tav>
                                        <p:tav tm="100000">
                                          <p:val>
                                            <p:strVal val="#ppt_h"/>
                                          </p:val>
                                        </p:tav>
                                      </p:tavLst>
                                    </p:anim>
                                    <p:animEffect transition="in" filter="fade">
                                      <p:cBhvr>
                                        <p:cTn id="51" dur="10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1000" fill="hold"/>
                                        <p:tgtEl>
                                          <p:spTgt spid="20"/>
                                        </p:tgtEl>
                                        <p:attrNameLst>
                                          <p:attrName>ppt_w</p:attrName>
                                        </p:attrNameLst>
                                      </p:cBhvr>
                                      <p:tavLst>
                                        <p:tav tm="0">
                                          <p:val>
                                            <p:strVal val="#ppt_w*0.70"/>
                                          </p:val>
                                        </p:tav>
                                        <p:tav tm="100000">
                                          <p:val>
                                            <p:strVal val="#ppt_w"/>
                                          </p:val>
                                        </p:tav>
                                      </p:tavLst>
                                    </p:anim>
                                    <p:anim calcmode="lin" valueType="num">
                                      <p:cBhvr>
                                        <p:cTn id="57" dur="1000" fill="hold"/>
                                        <p:tgtEl>
                                          <p:spTgt spid="20"/>
                                        </p:tgtEl>
                                        <p:attrNameLst>
                                          <p:attrName>ppt_h</p:attrName>
                                        </p:attrNameLst>
                                      </p:cBhvr>
                                      <p:tavLst>
                                        <p:tav tm="0">
                                          <p:val>
                                            <p:strVal val="#ppt_h"/>
                                          </p:val>
                                        </p:tav>
                                        <p:tav tm="100000">
                                          <p:val>
                                            <p:strVal val="#ppt_h"/>
                                          </p:val>
                                        </p:tav>
                                      </p:tavLst>
                                    </p:anim>
                                    <p:animEffect transition="in" filter="fade">
                                      <p:cBhvr>
                                        <p:cTn id="58" dur="10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1000" fill="hold"/>
                                        <p:tgtEl>
                                          <p:spTgt spid="15"/>
                                        </p:tgtEl>
                                        <p:attrNameLst>
                                          <p:attrName>ppt_w</p:attrName>
                                        </p:attrNameLst>
                                      </p:cBhvr>
                                      <p:tavLst>
                                        <p:tav tm="0">
                                          <p:val>
                                            <p:strVal val="#ppt_w*0.70"/>
                                          </p:val>
                                        </p:tav>
                                        <p:tav tm="100000">
                                          <p:val>
                                            <p:strVal val="#ppt_w"/>
                                          </p:val>
                                        </p:tav>
                                      </p:tavLst>
                                    </p:anim>
                                    <p:anim calcmode="lin" valueType="num">
                                      <p:cBhvr>
                                        <p:cTn id="64" dur="1000" fill="hold"/>
                                        <p:tgtEl>
                                          <p:spTgt spid="15"/>
                                        </p:tgtEl>
                                        <p:attrNameLst>
                                          <p:attrName>ppt_h</p:attrName>
                                        </p:attrNameLst>
                                      </p:cBhvr>
                                      <p:tavLst>
                                        <p:tav tm="0">
                                          <p:val>
                                            <p:strVal val="#ppt_h"/>
                                          </p:val>
                                        </p:tav>
                                        <p:tav tm="100000">
                                          <p:val>
                                            <p:strVal val="#ppt_h"/>
                                          </p:val>
                                        </p:tav>
                                      </p:tavLst>
                                    </p:anim>
                                    <p:animEffect transition="in" filter="fade">
                                      <p:cBhvr>
                                        <p:cTn id="6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9" grpId="0"/>
      <p:bldP spid="20" grpId="0"/>
      <p:bldP spid="21" grpId="0"/>
      <p:bldP spid="14" grpId="0"/>
      <p:bldP spid="22" grpId="0"/>
    </p:bldLst>
  </p:timing>
</p:sld>
</file>

<file path=ppt/theme/theme1.xml><?xml version="1.0" encoding="utf-8"?>
<a:theme xmlns:a="http://schemas.openxmlformats.org/drawingml/2006/main" name="Office 主题">
  <a:themeElements>
    <a:clrScheme name="Office">
      <a:dk1>
        <a:sysClr val="windowText" lastClr="000000"/>
      </a:dk1>
      <a:lt1>
        <a:sysClr val="window" lastClr="C7EDC9"/>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1772</TotalTime>
  <Words>2343</Words>
  <Application>Microsoft Office PowerPoint</Application>
  <PresentationFormat>宽屏</PresentationFormat>
  <Paragraphs>258</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肖林林</dc:creator>
  <cp:lastModifiedBy>winner</cp:lastModifiedBy>
  <cp:revision>510</cp:revision>
  <dcterms:created xsi:type="dcterms:W3CDTF">2015-05-05T08:02:14Z</dcterms:created>
  <dcterms:modified xsi:type="dcterms:W3CDTF">2018-12-05T07:16:37Z</dcterms:modified>
</cp:coreProperties>
</file>