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7"/>
  </p:notesMasterIdLst>
  <p:sldIdLst>
    <p:sldId id="256" r:id="rId2"/>
    <p:sldId id="258" r:id="rId3"/>
    <p:sldId id="259" r:id="rId4"/>
    <p:sldId id="345" r:id="rId5"/>
    <p:sldId id="340" r:id="rId6"/>
    <p:sldId id="341" r:id="rId7"/>
    <p:sldId id="342" r:id="rId8"/>
    <p:sldId id="343" r:id="rId9"/>
    <p:sldId id="344" r:id="rId10"/>
    <p:sldId id="346" r:id="rId11"/>
    <p:sldId id="348" r:id="rId12"/>
    <p:sldId id="260" r:id="rId13"/>
    <p:sldId id="336" r:id="rId14"/>
    <p:sldId id="338" r:id="rId15"/>
    <p:sldId id="349" r:id="rId16"/>
    <p:sldId id="350" r:id="rId17"/>
    <p:sldId id="351" r:id="rId18"/>
    <p:sldId id="295" r:id="rId19"/>
    <p:sldId id="354" r:id="rId20"/>
    <p:sldId id="355" r:id="rId21"/>
    <p:sldId id="358" r:id="rId22"/>
    <p:sldId id="353" r:id="rId23"/>
    <p:sldId id="356" r:id="rId24"/>
    <p:sldId id="357" r:id="rId25"/>
    <p:sldId id="359"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EB0B-BF9E-411F-A9BF-A654B5E4DC9F}" type="datetimeFigureOut">
              <a:rPr lang="fr-FR" smtClean="0"/>
              <a:pPr/>
              <a:t>18/05/2020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8D6260-4512-402A-A326-0063443DB882}"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84A6266E-FA82-4119-A0A5-633B6AABC3DB}" type="datetime1">
              <a:rPr lang="fr-FR" smtClean="0"/>
              <a:pPr/>
              <a:t>18/05/2020</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CF4668DC-857F-487D-BFFA-8C0CA5037977}" type="slidenum">
              <a:rPr lang="fr-BE" smtClean="0"/>
              <a:pPr/>
              <a:t>‹#›</a:t>
            </a:fld>
            <a:endParaRPr lang="fr-B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C377142-6DB7-443A-86EA-0C5402219752}" type="datetime1">
              <a:rPr lang="fr-FR" smtClean="0"/>
              <a:pPr/>
              <a:t>18/05/2020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D696252E-ABC4-4C5B-BDD1-F2A3D85A6656}" type="datetime1">
              <a:rPr lang="fr-FR" smtClean="0"/>
              <a:pPr/>
              <a:t>18/05/2020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AB49C4C4-9DA2-4F91-8BDA-0F2E12A8E26E}" type="datetime1">
              <a:rPr lang="fr-FR" smtClean="0"/>
              <a:pPr/>
              <a:t>18/05/2020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7FD10C60-F695-43E8-9C8D-05A7F038A85A}" type="datetime1">
              <a:rPr lang="fr-FR" smtClean="0"/>
              <a:pPr/>
              <a:t>18/05/2020</a:t>
            </a:fld>
            <a:endParaRPr lang="fr-BE"/>
          </a:p>
        </p:txBody>
      </p:sp>
      <p:sp>
        <p:nvSpPr>
          <p:cNvPr id="5" name="Espace réservé du pied de page 4"/>
          <p:cNvSpPr>
            <a:spLocks noGrp="1"/>
          </p:cNvSpPr>
          <p:nvPr>
            <p:ph type="ftr" sz="quarter" idx="11"/>
          </p:nvPr>
        </p:nvSpPr>
        <p:spPr>
          <a:xfrm>
            <a:off x="800100" y="6172200"/>
            <a:ext cx="4000500" cy="457200"/>
          </a:xfrm>
        </p:spPr>
        <p:txBody>
          <a:bodyPr/>
          <a:lstStyle/>
          <a:p>
            <a:endParaRPr lang="fr-B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CF4668DC-857F-487D-BFFA-8C0CA5037977}" type="slidenum">
              <a:rPr lang="fr-BE" smtClean="0"/>
              <a:pPr/>
              <a:t>‹#›</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4173F659-7B4B-4123-BDCB-23381D560497}" type="datetime1">
              <a:rPr lang="fr-FR" smtClean="0"/>
              <a:pPr/>
              <a:t>18/05/2020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E160126B-2076-43E8-B5C4-ECB22C2863BA}" type="datetime1">
              <a:rPr lang="fr-FR" smtClean="0"/>
              <a:pPr/>
              <a:t>18/05/2020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4AFE2D44-2CC4-4F89-AC23-3F0DE79BC100}" type="datetime1">
              <a:rPr lang="fr-FR" smtClean="0"/>
              <a:pPr/>
              <a:t>18/05/2020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8CB3AF9-3B54-4A90-B4A3-0843E6544945}" type="datetime1">
              <a:rPr lang="fr-FR" smtClean="0"/>
              <a:pPr/>
              <a:t>18/05/2020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51628719-79D1-4C58-9F70-72423DEC519B}" type="datetime1">
              <a:rPr lang="fr-FR" smtClean="0"/>
              <a:pPr/>
              <a:t>18/05/2020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FD5E263E-BB62-4285-A119-7387A0B20E78}" type="datetime1">
              <a:rPr lang="fr-FR" smtClean="0"/>
              <a:pPr/>
              <a:t>18/05/2020</a:t>
            </a:fld>
            <a:endParaRPr lang="fr-BE"/>
          </a:p>
        </p:txBody>
      </p:sp>
      <p:sp>
        <p:nvSpPr>
          <p:cNvPr id="6" name="Espace réservé du pied de page 5"/>
          <p:cNvSpPr>
            <a:spLocks noGrp="1"/>
          </p:cNvSpPr>
          <p:nvPr>
            <p:ph type="ftr" sz="quarter" idx="11"/>
          </p:nvPr>
        </p:nvSpPr>
        <p:spPr>
          <a:xfrm>
            <a:off x="914400" y="6172200"/>
            <a:ext cx="3886200" cy="457200"/>
          </a:xfrm>
        </p:spPr>
        <p:txBody>
          <a:bodyPr/>
          <a:lstStyle/>
          <a:p>
            <a:endParaRPr lang="fr-BE"/>
          </a:p>
        </p:txBody>
      </p:sp>
      <p:sp>
        <p:nvSpPr>
          <p:cNvPr id="7" name="Espace réservé du numéro de diapositive 6"/>
          <p:cNvSpPr>
            <a:spLocks noGrp="1"/>
          </p:cNvSpPr>
          <p:nvPr>
            <p:ph type="sldNum" sz="quarter" idx="12"/>
          </p:nvPr>
        </p:nvSpPr>
        <p:spPr>
          <a:xfrm>
            <a:off x="146304" y="6208776"/>
            <a:ext cx="457200" cy="457200"/>
          </a:xfrm>
        </p:spPr>
        <p:txBody>
          <a:bodyPr/>
          <a:lstStyle/>
          <a:p>
            <a:fld id="{CF4668DC-857F-487D-BFFA-8C0CA5037977}" type="slidenum">
              <a:rPr lang="fr-BE" smtClean="0"/>
              <a:pPr/>
              <a:t>‹#›</a:t>
            </a:fld>
            <a:endParaRPr lang="fr-B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3500643-5C7B-47D7-AAED-540D1DEBBD6F}" type="datetime1">
              <a:rPr lang="fr-FR" smtClean="0"/>
              <a:pPr/>
              <a:t>18/05/2020</a:t>
            </a:fld>
            <a:endParaRPr lang="fr-BE"/>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339752" y="3357562"/>
            <a:ext cx="6624736" cy="3095774"/>
          </a:xfrm>
        </p:spPr>
        <p:txBody>
          <a:bodyPr>
            <a:normAutofit lnSpcReduction="10000"/>
          </a:bodyPr>
          <a:lstStyle/>
          <a:p>
            <a:r>
              <a:rPr lang="fr-FR"/>
              <a:t>Sujet de thèse:  </a:t>
            </a:r>
            <a:r>
              <a:rPr lang="fr-FR" b="1" i="1">
                <a:solidFill>
                  <a:srgbClr val="0070C0"/>
                </a:solidFill>
              </a:rPr>
              <a:t>l’étude et la caractérisation des performances et du trafic sur les infrastructures</a:t>
            </a:r>
          </a:p>
          <a:p>
            <a:r>
              <a:rPr lang="fr-FR" b="1" i="1">
                <a:solidFill>
                  <a:srgbClr val="0070C0"/>
                </a:solidFill>
              </a:rPr>
              <a:t>pour le Big Data et le Cloud  </a:t>
            </a:r>
            <a:r>
              <a:rPr lang="fr-FR" b="1" i="1" err="1">
                <a:solidFill>
                  <a:srgbClr val="0070C0"/>
                </a:solidFill>
              </a:rPr>
              <a:t>Computing</a:t>
            </a:r>
            <a:r>
              <a:rPr lang="fr-FR" b="1" i="1">
                <a:solidFill>
                  <a:srgbClr val="0070C0"/>
                </a:solidFill>
              </a:rPr>
              <a:t> </a:t>
            </a:r>
          </a:p>
          <a:p>
            <a:endParaRPr lang="fr-FR" b="1" i="1">
              <a:solidFill>
                <a:srgbClr val="0070C0"/>
              </a:solidFill>
            </a:endParaRPr>
          </a:p>
          <a:p>
            <a:r>
              <a:rPr lang="fr-FR" err="1"/>
              <a:t>Presenté</a:t>
            </a:r>
            <a:r>
              <a:rPr lang="fr-FR"/>
              <a:t>  par : NIBAREKE    Thérence</a:t>
            </a:r>
          </a:p>
          <a:p>
            <a:endParaRPr lang="fr-FR"/>
          </a:p>
          <a:p>
            <a:r>
              <a:rPr lang="fr-FR"/>
              <a:t>Directeur de Thèse: Pr   Jalal LAASSIRI</a:t>
            </a:r>
          </a:p>
          <a:p>
            <a:endParaRPr lang="fr-FR"/>
          </a:p>
          <a:p>
            <a:endParaRPr lang="fr-FR"/>
          </a:p>
        </p:txBody>
      </p:sp>
      <p:sp>
        <p:nvSpPr>
          <p:cNvPr id="2" name="Titre 1"/>
          <p:cNvSpPr>
            <a:spLocks noGrp="1"/>
          </p:cNvSpPr>
          <p:nvPr>
            <p:ph type="ctrTitle"/>
          </p:nvPr>
        </p:nvSpPr>
        <p:spPr>
          <a:xfrm>
            <a:off x="428596" y="1714489"/>
            <a:ext cx="8229600" cy="1428760"/>
          </a:xfrm>
        </p:spPr>
        <p:txBody>
          <a:bodyPr>
            <a:normAutofit fontScale="90000"/>
          </a:bodyPr>
          <a:lstStyle/>
          <a:p>
            <a:r>
              <a:rPr lang="fr-FR" b="1"/>
              <a:t>Etat d’avancement des travaux de recherche –Avril 2020</a:t>
            </a:r>
            <a:br>
              <a:rPr lang="fr-FR" b="1"/>
            </a:br>
            <a:endParaRPr lang="fr-FR"/>
          </a:p>
        </p:txBody>
      </p:sp>
      <p:pic>
        <p:nvPicPr>
          <p:cNvPr id="1026" name="Picture 2" descr="G:\These-Kenitra\index.png"/>
          <p:cNvPicPr>
            <a:picLocks noChangeAspect="1" noChangeArrowheads="1"/>
          </p:cNvPicPr>
          <p:nvPr/>
        </p:nvPicPr>
        <p:blipFill>
          <a:blip r:embed="rId2"/>
          <a:srcRect/>
          <a:stretch>
            <a:fillRect/>
          </a:stretch>
        </p:blipFill>
        <p:spPr bwMode="auto">
          <a:xfrm>
            <a:off x="571473" y="214290"/>
            <a:ext cx="1071570" cy="1143008"/>
          </a:xfrm>
          <a:prstGeom prst="rect">
            <a:avLst/>
          </a:prstGeom>
          <a:noFill/>
        </p:spPr>
      </p:pic>
      <p:sp>
        <p:nvSpPr>
          <p:cNvPr id="5" name="Rectangle 4"/>
          <p:cNvSpPr/>
          <p:nvPr/>
        </p:nvSpPr>
        <p:spPr>
          <a:xfrm>
            <a:off x="5929322" y="285728"/>
            <a:ext cx="2643206" cy="7858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rPr>
              <a:t>Laboratoire ISO</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71810"/>
            <a:ext cx="2483767" cy="268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space réservé du numéro de diapositive 6"/>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a:p>
        </p:txBody>
      </p:sp>
      <p:sp>
        <p:nvSpPr>
          <p:cNvPr id="7" name="Rectangle 6">
            <a:extLst>
              <a:ext uri="{FF2B5EF4-FFF2-40B4-BE49-F238E27FC236}">
                <a16:creationId xmlns:a16="http://schemas.microsoft.com/office/drawing/2014/main" id="{46F79CB6-60EE-41AE-AE54-6254A7450207}"/>
              </a:ext>
            </a:extLst>
          </p:cNvPr>
          <p:cNvSpPr/>
          <p:nvPr/>
        </p:nvSpPr>
        <p:spPr>
          <a:xfrm>
            <a:off x="832048" y="1584394"/>
            <a:ext cx="7772400" cy="707886"/>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24BD3CF2-6F73-4104-AF86-BD63DDBFCB86}"/>
              </a:ext>
            </a:extLst>
          </p:cNvPr>
          <p:cNvSpPr>
            <a:spLocks noGrp="1"/>
          </p:cNvSpPr>
          <p:nvPr>
            <p:ph type="title"/>
          </p:nvPr>
        </p:nvSpPr>
        <p:spPr/>
        <p:txBody>
          <a:bodyPr>
            <a:normAutofit/>
          </a:bodyPr>
          <a:lstStyle/>
          <a:p>
            <a:r>
              <a:rPr lang="fr-FR" sz="2000">
                <a:solidFill>
                  <a:schemeClr val="tx1"/>
                </a:solidFill>
                <a:latin typeface="Times New Roman" panose="02020603050405020304" pitchFamily="18" charset="0"/>
                <a:ea typeface="+mn-ea"/>
                <a:cs typeface="Times New Roman" panose="02020603050405020304" pitchFamily="18" charset="0"/>
              </a:rPr>
              <a:t>Un traitement Big Data dans l’environnement distribué hadoop est réalisé  sous forme d’un « job » dont l’exécution est supervisée par le nœud principal(NameNode)</a:t>
            </a:r>
          </a:p>
        </p:txBody>
      </p:sp>
      <p:pic>
        <p:nvPicPr>
          <p:cNvPr id="6" name="Picture 2" descr="G:\These-Kenitra\Etat_art\hadoop-1.x-architecture.jpg">
            <a:extLst>
              <a:ext uri="{FF2B5EF4-FFF2-40B4-BE49-F238E27FC236}">
                <a16:creationId xmlns:a16="http://schemas.microsoft.com/office/drawing/2014/main" id="{221B0881-6BB0-4BF1-A294-52C756E2DD69}"/>
              </a:ext>
            </a:extLst>
          </p:cNvPr>
          <p:cNvPicPr>
            <a:picLocks noGrp="1" noChangeAspect="1" noChangeArrowheads="1"/>
          </p:cNvPicPr>
          <p:nvPr>
            <p:ph sz="quarter" idx="1"/>
          </p:nvPr>
        </p:nvPicPr>
        <p:blipFill>
          <a:blip r:embed="rId2"/>
          <a:srcRect/>
          <a:stretch>
            <a:fillRect/>
          </a:stretch>
        </p:blipFill>
        <p:spPr bwMode="auto">
          <a:xfrm>
            <a:off x="832048" y="1938337"/>
            <a:ext cx="7302302" cy="4154959"/>
          </a:xfrm>
          <a:prstGeom prst="rect">
            <a:avLst/>
          </a:prstGeom>
          <a:noFill/>
        </p:spPr>
      </p:pic>
    </p:spTree>
    <p:extLst>
      <p:ext uri="{BB962C8B-B14F-4D97-AF65-F5344CB8AC3E}">
        <p14:creationId xmlns:p14="http://schemas.microsoft.com/office/powerpoint/2010/main" val="5692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a:p>
        </p:txBody>
      </p:sp>
      <p:sp>
        <p:nvSpPr>
          <p:cNvPr id="7" name="Rectangle 6">
            <a:extLst>
              <a:ext uri="{FF2B5EF4-FFF2-40B4-BE49-F238E27FC236}">
                <a16:creationId xmlns:a16="http://schemas.microsoft.com/office/drawing/2014/main" id="{46F79CB6-60EE-41AE-AE54-6254A7450207}"/>
              </a:ext>
            </a:extLst>
          </p:cNvPr>
          <p:cNvSpPr/>
          <p:nvPr/>
        </p:nvSpPr>
        <p:spPr>
          <a:xfrm>
            <a:off x="832048" y="1584394"/>
            <a:ext cx="7772400" cy="707886"/>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24BD3CF2-6F73-4104-AF86-BD63DDBFCB86}"/>
              </a:ext>
            </a:extLst>
          </p:cNvPr>
          <p:cNvSpPr>
            <a:spLocks noGrp="1"/>
          </p:cNvSpPr>
          <p:nvPr>
            <p:ph type="title"/>
          </p:nvPr>
        </p:nvSpPr>
        <p:spPr/>
        <p:txBody>
          <a:bodyPr>
            <a:normAutofit/>
          </a:bodyPr>
          <a:lstStyle/>
          <a:p>
            <a:endParaRPr lang="fr-FR" sz="2000">
              <a:solidFill>
                <a:schemeClr val="tx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3544576F-8FB2-4B7E-BE8D-6C0F67A28BD7}"/>
              </a:ext>
            </a:extLst>
          </p:cNvPr>
          <p:cNvSpPr>
            <a:spLocks noGrp="1"/>
          </p:cNvSpPr>
          <p:nvPr>
            <p:ph sz="quarter" idx="1"/>
          </p:nvPr>
        </p:nvSpPr>
        <p:spPr>
          <a:xfrm>
            <a:off x="539552" y="274638"/>
            <a:ext cx="7772400" cy="5615136"/>
          </a:xfrm>
        </p:spPr>
        <p:txBody>
          <a:bodyPr/>
          <a:lstStyle/>
          <a:p>
            <a:pPr marL="0" indent="0">
              <a:buNone/>
            </a:pPr>
            <a:r>
              <a:rPr lang="fr-FR"/>
              <a:t>Plusieurs catégories d’algorithmes ( d’analyse,ou de Machine learning peuvent être implémentées sur les outils BigData,nous   pouvons citer:</a:t>
            </a:r>
          </a:p>
          <a:p>
            <a:pPr marL="0" indent="0">
              <a:buNone/>
            </a:pPr>
            <a:endParaRPr lang="fr-FR"/>
          </a:p>
          <a:p>
            <a:pPr marL="0" indent="0">
              <a:buNone/>
            </a:pPr>
            <a:endParaRPr lang="fr-FR"/>
          </a:p>
          <a:p>
            <a:pPr marL="0" indent="0">
              <a:buNone/>
            </a:pPr>
            <a:endParaRPr lang="fr-FR"/>
          </a:p>
          <a:p>
            <a:pPr marL="0" indent="0">
              <a:buNone/>
            </a:pPr>
            <a:endParaRPr lang="fr-FR"/>
          </a:p>
        </p:txBody>
      </p:sp>
      <p:sp>
        <p:nvSpPr>
          <p:cNvPr id="4" name="Rectangle 3">
            <a:extLst>
              <a:ext uri="{FF2B5EF4-FFF2-40B4-BE49-F238E27FC236}">
                <a16:creationId xmlns:a16="http://schemas.microsoft.com/office/drawing/2014/main" id="{984D57BF-C78F-4476-8E78-1A3BD26C609A}"/>
              </a:ext>
            </a:extLst>
          </p:cNvPr>
          <p:cNvSpPr/>
          <p:nvPr/>
        </p:nvSpPr>
        <p:spPr>
          <a:xfrm>
            <a:off x="603504" y="1700808"/>
            <a:ext cx="8360984" cy="4093428"/>
          </a:xfrm>
          <a:prstGeom prst="rect">
            <a:avLst/>
          </a:prstGeom>
        </p:spPr>
        <p:txBody>
          <a:bodyPr wrap="square" numCol="2">
            <a:spAutoFit/>
          </a:bodyPr>
          <a:lstStyle/>
          <a:p>
            <a:pPr>
              <a:buFont typeface="Wingdings" pitchFamily="2" charset="2"/>
              <a:buChar char="ü"/>
            </a:pPr>
            <a:r>
              <a:rPr lang="fr-FR" sz="2000"/>
              <a:t>Text analysis</a:t>
            </a:r>
          </a:p>
          <a:p>
            <a:pPr>
              <a:buFont typeface="Wingdings" pitchFamily="2" charset="2"/>
              <a:buChar char="ü"/>
            </a:pPr>
            <a:r>
              <a:rPr lang="fr-FR" sz="2000"/>
              <a:t>Audio analysis</a:t>
            </a:r>
          </a:p>
          <a:p>
            <a:pPr>
              <a:buFont typeface="Wingdings" pitchFamily="2" charset="2"/>
              <a:buChar char="ü"/>
            </a:pPr>
            <a:r>
              <a:rPr lang="fr-FR" sz="2000"/>
              <a:t>Video analysis</a:t>
            </a:r>
          </a:p>
          <a:p>
            <a:pPr>
              <a:buFont typeface="Wingdings" pitchFamily="2" charset="2"/>
              <a:buChar char="ü"/>
            </a:pPr>
            <a:r>
              <a:rPr lang="fr-FR" sz="2000"/>
              <a:t>Sentiment analysis</a:t>
            </a:r>
          </a:p>
          <a:p>
            <a:pPr>
              <a:buFont typeface="Wingdings" pitchFamily="2" charset="2"/>
              <a:buChar char="ü"/>
            </a:pPr>
            <a:r>
              <a:rPr lang="fr-FR" sz="2000"/>
              <a:t>Job scheduling in cluster hadoop</a:t>
            </a:r>
          </a:p>
          <a:p>
            <a:pPr>
              <a:buFont typeface="Wingdings" pitchFamily="2" charset="2"/>
              <a:buChar char="ü"/>
            </a:pPr>
            <a:r>
              <a:rPr lang="en-US" sz="2000"/>
              <a:t>K Means Clustering</a:t>
            </a:r>
          </a:p>
          <a:p>
            <a:pPr>
              <a:buFont typeface="Wingdings" pitchFamily="2" charset="2"/>
              <a:buChar char="ü"/>
            </a:pPr>
            <a:r>
              <a:rPr lang="en-US" sz="2000"/>
              <a:t>Association Rules</a:t>
            </a:r>
          </a:p>
          <a:p>
            <a:pPr>
              <a:buFont typeface="Wingdings" pitchFamily="2" charset="2"/>
              <a:buChar char="ü"/>
            </a:pPr>
            <a:r>
              <a:rPr lang="en-US" sz="2000"/>
              <a:t>Linear Regression</a:t>
            </a:r>
          </a:p>
          <a:p>
            <a:pPr>
              <a:buFont typeface="Wingdings" pitchFamily="2" charset="2"/>
              <a:buChar char="ü"/>
            </a:pPr>
            <a:r>
              <a:rPr lang="en-US" sz="2000"/>
              <a:t>Logistic Regression</a:t>
            </a:r>
          </a:p>
          <a:p>
            <a:pPr>
              <a:buFont typeface="Wingdings" pitchFamily="2" charset="2"/>
              <a:buChar char="ü"/>
            </a:pPr>
            <a:r>
              <a:rPr lang="en-US" sz="2000"/>
              <a:t>Naïve Bayesian Classifier</a:t>
            </a:r>
          </a:p>
          <a:p>
            <a:pPr>
              <a:buFont typeface="Wingdings" pitchFamily="2" charset="2"/>
              <a:buChar char="ü"/>
            </a:pPr>
            <a:r>
              <a:rPr lang="en-US" sz="2000"/>
              <a:t>Decision Trees</a:t>
            </a:r>
          </a:p>
          <a:p>
            <a:pPr>
              <a:buFont typeface="Wingdings" pitchFamily="2" charset="2"/>
              <a:buChar char="ü"/>
            </a:pPr>
            <a:r>
              <a:rPr lang="en-US" sz="2000"/>
              <a:t>Time Series Analysis</a:t>
            </a:r>
          </a:p>
          <a:p>
            <a:pPr>
              <a:buFont typeface="Wingdings" pitchFamily="2" charset="2"/>
              <a:buChar char="ü"/>
            </a:pPr>
            <a:r>
              <a:rPr lang="en-US" sz="2000"/>
              <a:t>Similarity matching</a:t>
            </a:r>
            <a:r>
              <a:rPr lang="fr-FR" sz="2000"/>
              <a:t>Text analysis</a:t>
            </a:r>
          </a:p>
          <a:p>
            <a:pPr>
              <a:buFont typeface="Wingdings" pitchFamily="2" charset="2"/>
              <a:buChar char="ü"/>
            </a:pPr>
            <a:r>
              <a:rPr lang="fr-FR" sz="2000"/>
              <a:t>Audio analysis</a:t>
            </a:r>
          </a:p>
          <a:p>
            <a:pPr>
              <a:buFont typeface="Wingdings" pitchFamily="2" charset="2"/>
              <a:buChar char="ü"/>
            </a:pPr>
            <a:r>
              <a:rPr lang="fr-FR" sz="2000"/>
              <a:t>Video analysis</a:t>
            </a:r>
          </a:p>
          <a:p>
            <a:pPr>
              <a:buFont typeface="Wingdings" pitchFamily="2" charset="2"/>
              <a:buChar char="ü"/>
            </a:pPr>
            <a:r>
              <a:rPr lang="fr-FR" sz="2000"/>
              <a:t>Sentiment analysis</a:t>
            </a:r>
          </a:p>
          <a:p>
            <a:pPr>
              <a:buFont typeface="Wingdings" pitchFamily="2" charset="2"/>
              <a:buChar char="ü"/>
            </a:pPr>
            <a:r>
              <a:rPr lang="fr-FR" sz="2000"/>
              <a:t>Job scheduling in cluster hadoop</a:t>
            </a:r>
          </a:p>
          <a:p>
            <a:pPr>
              <a:buFont typeface="Wingdings" pitchFamily="2" charset="2"/>
              <a:buChar char="ü"/>
            </a:pPr>
            <a:r>
              <a:rPr lang="en-US" sz="2000"/>
              <a:t>K Means Clustering</a:t>
            </a:r>
          </a:p>
          <a:p>
            <a:pPr>
              <a:buFont typeface="Wingdings" pitchFamily="2" charset="2"/>
              <a:buChar char="ü"/>
            </a:pPr>
            <a:r>
              <a:rPr lang="en-US" sz="2000"/>
              <a:t>Association Rules</a:t>
            </a:r>
          </a:p>
          <a:p>
            <a:pPr>
              <a:buFont typeface="Wingdings" pitchFamily="2" charset="2"/>
              <a:buChar char="ü"/>
            </a:pPr>
            <a:r>
              <a:rPr lang="en-US" sz="2000"/>
              <a:t>Linear Regression</a:t>
            </a:r>
          </a:p>
          <a:p>
            <a:pPr>
              <a:buFont typeface="Wingdings" pitchFamily="2" charset="2"/>
              <a:buChar char="ü"/>
            </a:pPr>
            <a:r>
              <a:rPr lang="en-US" sz="2000"/>
              <a:t>Logistic Regression</a:t>
            </a:r>
          </a:p>
          <a:p>
            <a:pPr>
              <a:buFont typeface="Wingdings" pitchFamily="2" charset="2"/>
              <a:buChar char="ü"/>
            </a:pPr>
            <a:r>
              <a:rPr lang="en-US" sz="2000"/>
              <a:t>Naïve Bayesian Classifier</a:t>
            </a:r>
          </a:p>
          <a:p>
            <a:pPr>
              <a:buFont typeface="Wingdings" pitchFamily="2" charset="2"/>
              <a:buChar char="ü"/>
            </a:pPr>
            <a:r>
              <a:rPr lang="en-US" sz="2000"/>
              <a:t>Decision Trees</a:t>
            </a:r>
          </a:p>
          <a:p>
            <a:pPr>
              <a:buFont typeface="Wingdings" pitchFamily="2" charset="2"/>
              <a:buChar char="ü"/>
            </a:pPr>
            <a:r>
              <a:rPr lang="en-US" sz="2000"/>
              <a:t>Time Series Analysis</a:t>
            </a:r>
          </a:p>
          <a:p>
            <a:pPr>
              <a:buFont typeface="Wingdings" pitchFamily="2" charset="2"/>
              <a:buChar char="ü"/>
            </a:pPr>
            <a:r>
              <a:rPr lang="en-US" sz="2000"/>
              <a:t>Similarity matching</a:t>
            </a:r>
          </a:p>
          <a:p>
            <a:pPr>
              <a:buFont typeface="Wingdings" pitchFamily="2" charset="2"/>
              <a:buChar char="ü"/>
            </a:pPr>
            <a:endParaRPr lang="en-US" dirty="0"/>
          </a:p>
        </p:txBody>
      </p:sp>
    </p:spTree>
    <p:extLst>
      <p:ext uri="{BB962C8B-B14F-4D97-AF65-F5344CB8AC3E}">
        <p14:creationId xmlns:p14="http://schemas.microsoft.com/office/powerpoint/2010/main" val="116358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4638"/>
            <a:ext cx="6897960" cy="965087"/>
          </a:xfrm>
        </p:spPr>
        <p:txBody>
          <a:bodyPr>
            <a:normAutofit fontScale="90000"/>
          </a:bodyPr>
          <a:lstStyle/>
          <a:p>
            <a:r>
              <a:rPr lang="fr-FR"/>
              <a:t>          </a:t>
            </a:r>
            <a:br>
              <a:rPr lang="fr-FR"/>
            </a:br>
            <a:br>
              <a:rPr lang="fr-FR"/>
            </a:br>
            <a:br>
              <a:rPr lang="fr-FR"/>
            </a:br>
            <a:br>
              <a:rPr lang="fr-FR"/>
            </a:br>
            <a:br>
              <a:rPr lang="en-US" b="1"/>
            </a:br>
            <a:r>
              <a:rPr lang="en-US" b="1"/>
              <a:t>   </a:t>
            </a:r>
            <a:r>
              <a:rPr lang="en-US" sz="2900" b="1"/>
              <a:t>Challenges et travaux autour du  Big Data</a:t>
            </a:r>
            <a:br>
              <a:rPr lang="en-US" sz="2900" b="1"/>
            </a:br>
            <a:r>
              <a:rPr lang="en-US" sz="2900" b="1"/>
              <a:t>                </a:t>
            </a:r>
            <a:endParaRPr lang="fr-FR" sz="2900" b="1"/>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a:p>
        </p:txBody>
      </p:sp>
      <p:sp>
        <p:nvSpPr>
          <p:cNvPr id="5" name="Rectangle 1">
            <a:extLst>
              <a:ext uri="{FF2B5EF4-FFF2-40B4-BE49-F238E27FC236}">
                <a16:creationId xmlns:a16="http://schemas.microsoft.com/office/drawing/2014/main" id="{98277C01-62BF-411D-9F7C-A93CF1E53652}"/>
              </a:ext>
            </a:extLst>
          </p:cNvPr>
          <p:cNvSpPr>
            <a:spLocks noGrp="1" noChangeArrowheads="1"/>
          </p:cNvSpPr>
          <p:nvPr>
            <p:ph sz="quarter" idx="1"/>
          </p:nvPr>
        </p:nvSpPr>
        <p:spPr bwMode="auto">
          <a:xfrm>
            <a:off x="900332" y="1239725"/>
            <a:ext cx="7906071"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fr-FR" altLang="fr-FR" sz="2000" b="0" i="0" u="none" strike="noStrike" cap="none" normalizeH="0" baseline="0">
                <a:ln>
                  <a:noFill/>
                </a:ln>
                <a:solidFill>
                  <a:schemeClr val="tx1"/>
                </a:solidFill>
                <a:effectLst/>
                <a:latin typeface="Arial Unicode MS" panose="020B0604020202020204" pitchFamily="34" charset="-128"/>
              </a:rPr>
              <a:t>L’environnement</a:t>
            </a:r>
            <a:r>
              <a:rPr kumimoji="0" lang="fr-FR" altLang="fr-FR" sz="2000" b="0" i="0" u="none" strike="noStrike" cap="none" normalizeH="0">
                <a:ln>
                  <a:noFill/>
                </a:ln>
                <a:solidFill>
                  <a:schemeClr val="tx1"/>
                </a:solidFill>
                <a:effectLst/>
                <a:latin typeface="Arial Unicode MS" panose="020B0604020202020204" pitchFamily="34" charset="-128"/>
              </a:rPr>
              <a:t> distribué fait toujours objet de nombreux défis:</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000" b="0" i="0" u="none" strike="noStrike" cap="none" normalizeH="0" baseline="0">
              <a:ln>
                <a:noFill/>
              </a:ln>
              <a:solidFill>
                <a:schemeClr val="tx1"/>
              </a:solidFill>
              <a:effectLst/>
              <a:latin typeface="Arial Unicode MS" panose="020B0604020202020204" pitchFamily="34" charset="-128"/>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0" i="0" u="none" strike="noStrike" cap="none" normalizeH="0" baseline="0">
                <a:ln>
                  <a:noFill/>
                </a:ln>
                <a:solidFill>
                  <a:schemeClr val="tx1"/>
                </a:solidFill>
                <a:effectLst/>
                <a:latin typeface="Arial Unicode MS" panose="020B0604020202020204" pitchFamily="34" charset="-128"/>
              </a:rPr>
              <a:t>Le volume de données augmente: comment optimiser le stockage et accélérer les entrées et sorties entre les nœuds et les périphériques de stockage?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fr-FR" altLang="fr-FR" sz="1800" b="0" i="0" u="none" strike="noStrike" cap="none" normalizeH="0" baseline="0">
              <a:ln>
                <a:noFill/>
              </a:ln>
              <a:solidFill>
                <a:schemeClr val="tx1"/>
              </a:solidFill>
              <a:effectLst/>
              <a:latin typeface="Arial Unicode MS" panose="020B0604020202020204" pitchFamily="34" charset="-128"/>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0" i="0" u="none" strike="noStrike" cap="none" normalizeH="0" baseline="0">
                <a:ln>
                  <a:noFill/>
                </a:ln>
                <a:solidFill>
                  <a:schemeClr val="tx1"/>
                </a:solidFill>
                <a:effectLst/>
                <a:latin typeface="Arial Unicode MS" panose="020B0604020202020204" pitchFamily="34" charset="-128"/>
              </a:rPr>
              <a:t>Goulots d'étranglement: le partage de données peut entraîner des goulots d'étranglement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fr-FR" altLang="fr-FR" sz="1800" b="0" i="0" u="none" strike="noStrike" cap="none" normalizeH="0" baseline="0">
              <a:ln>
                <a:noFill/>
              </a:ln>
              <a:solidFill>
                <a:schemeClr val="tx1"/>
              </a:solidFill>
              <a:effectLst/>
              <a:latin typeface="Arial Unicode MS" panose="020B0604020202020204" pitchFamily="34" charset="-128"/>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0" i="0" u="none" strike="noStrike" cap="none" normalizeH="0" baseline="0">
                <a:ln>
                  <a:noFill/>
                </a:ln>
                <a:solidFill>
                  <a:schemeClr val="tx1"/>
                </a:solidFill>
                <a:effectLst/>
                <a:latin typeface="Arial Unicode MS" panose="020B0604020202020204" pitchFamily="34" charset="-128"/>
              </a:rPr>
              <a:t> Confidentialité et sécurité des données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fr-FR" altLang="fr-FR" sz="1800" b="0" i="0" u="none" strike="noStrike" cap="none" normalizeH="0" baseline="0">
              <a:ln>
                <a:noFill/>
              </a:ln>
              <a:solidFill>
                <a:schemeClr val="tx1"/>
              </a:solidFill>
              <a:effectLst/>
              <a:latin typeface="Arial Unicode MS" panose="020B0604020202020204" pitchFamily="34" charset="-128"/>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0" i="0" u="none" strike="noStrike" cap="none" normalizeH="0" baseline="0">
                <a:ln>
                  <a:noFill/>
                </a:ln>
                <a:solidFill>
                  <a:schemeClr val="tx1"/>
                </a:solidFill>
                <a:effectLst/>
                <a:latin typeface="Arial Unicode MS" panose="020B0604020202020204" pitchFamily="34" charset="-128"/>
              </a:rPr>
              <a:t> Défauts d'infrastructure: le stockage et l'analyse de grands volumes de données nécessitent un matériel vaste et complexe </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1800" b="0" i="0" u="none" strike="noStrike" cap="none" normalizeH="0" baseline="0">
              <a:ln>
                <a:noFill/>
              </a:ln>
              <a:solidFill>
                <a:schemeClr val="tx1"/>
              </a:solidFill>
              <a:effectLst/>
              <a:latin typeface="Arial Unicode MS" panose="020B0604020202020204" pitchFamily="34" charset="-128"/>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0" i="0" u="none" strike="noStrike" cap="none" normalizeH="0" baseline="0">
                <a:ln>
                  <a:noFill/>
                </a:ln>
                <a:solidFill>
                  <a:schemeClr val="tx1"/>
                </a:solidFill>
                <a:effectLst/>
                <a:latin typeface="Arial Unicode MS" panose="020B0604020202020204" pitchFamily="34" charset="-128"/>
              </a:rPr>
              <a:t>Performances du réseau: avec la vitesse des données, une large bande passante est nécessaire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fr-FR" altLang="fr-FR" sz="1800" b="0" i="0" u="none" strike="noStrike" cap="none" normalizeH="0" baseline="0">
              <a:ln>
                <a:noFill/>
              </a:ln>
              <a:solidFill>
                <a:schemeClr val="tx1"/>
              </a:solidFill>
              <a:effectLst/>
              <a:latin typeface="Arial Unicode MS" panose="020B0604020202020204" pitchFamily="34" charset="-128"/>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0" i="0" u="none" strike="noStrike" cap="none" normalizeH="0" baseline="0">
                <a:ln>
                  <a:noFill/>
                </a:ln>
                <a:solidFill>
                  <a:schemeClr val="tx1"/>
                </a:solidFill>
                <a:effectLst/>
                <a:latin typeface="Arial Unicode MS" panose="020B0604020202020204" pitchFamily="34" charset="-128"/>
              </a:rPr>
              <a:t> Planification des tâches et parallélisation.</a:t>
            </a:r>
            <a:endParaRPr kumimoji="0" lang="fr-FR" altLang="fr-FR"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2571744"/>
            <a:ext cx="7772400" cy="1143000"/>
          </a:xfrm>
        </p:spPr>
        <p:txBody>
          <a:bodyPr>
            <a:normAutofit fontScale="90000"/>
          </a:bodyPr>
          <a:lstStyle/>
          <a:p>
            <a:r>
              <a:rPr lang="fr-FR"/>
              <a:t>          </a:t>
            </a:r>
            <a:br>
              <a:rPr lang="fr-FR"/>
            </a:br>
            <a:br>
              <a:rPr lang="fr-FR"/>
            </a:br>
            <a:br>
              <a:rPr lang="fr-FR"/>
            </a:br>
            <a:br>
              <a:rPr lang="fr-FR"/>
            </a:br>
            <a:br>
              <a:rPr lang="fr-FR"/>
            </a:br>
            <a:r>
              <a:rPr lang="fr-FR"/>
              <a:t>                         </a:t>
            </a:r>
            <a:br>
              <a:rPr lang="en-US"/>
            </a:br>
            <a:r>
              <a:rPr lang="en-US"/>
              <a:t>           Le Cloud Computing</a:t>
            </a:r>
            <a:br>
              <a:rPr lang="en-US"/>
            </a:br>
            <a:br>
              <a:rPr lang="en-US" b="1"/>
            </a:br>
            <a:endParaRPr lang="fr-FR" b="1"/>
          </a:p>
        </p:txBody>
      </p:sp>
      <p:sp>
        <p:nvSpPr>
          <p:cNvPr id="4" name="Flèche droite 3"/>
          <p:cNvSpPr/>
          <p:nvPr/>
        </p:nvSpPr>
        <p:spPr>
          <a:xfrm>
            <a:off x="785786" y="2143116"/>
            <a:ext cx="114300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13</a:t>
            </a:fld>
            <a:endParaRPr lang="fr-BE"/>
          </a:p>
        </p:txBody>
      </p:sp>
    </p:spTree>
    <p:extLst>
      <p:ext uri="{BB962C8B-B14F-4D97-AF65-F5344CB8AC3E}">
        <p14:creationId xmlns:p14="http://schemas.microsoft.com/office/powerpoint/2010/main" val="358024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          </a:t>
            </a:r>
            <a:br>
              <a:rPr lang="fr-FR"/>
            </a:br>
            <a:br>
              <a:rPr lang="fr-FR"/>
            </a:br>
            <a:br>
              <a:rPr lang="fr-FR"/>
            </a:br>
            <a:br>
              <a:rPr lang="fr-FR"/>
            </a:br>
            <a:br>
              <a:rPr lang="en-US" b="1"/>
            </a:br>
            <a:r>
              <a:rPr lang="en-US" b="1"/>
              <a:t>          </a:t>
            </a:r>
            <a:endParaRPr lang="fr-FR" b="1"/>
          </a:p>
        </p:txBody>
      </p:sp>
      <p:sp>
        <p:nvSpPr>
          <p:cNvPr id="3" name="Espace réservé du contenu 2"/>
          <p:cNvSpPr>
            <a:spLocks noGrp="1"/>
          </p:cNvSpPr>
          <p:nvPr>
            <p:ph sz="quarter" idx="1"/>
          </p:nvPr>
        </p:nvSpPr>
        <p:spPr>
          <a:xfrm>
            <a:off x="914400" y="620688"/>
            <a:ext cx="7772400" cy="5399112"/>
          </a:xfrm>
        </p:spPr>
        <p:txBody>
          <a:bodyPr>
            <a:normAutofit/>
          </a:bodyPr>
          <a:lstStyle/>
          <a:p>
            <a:pPr algn="just">
              <a:buFont typeface="Wingdings" panose="05000000000000000000" pitchFamily="2" charset="2"/>
              <a:buChar char="Ø"/>
            </a:pPr>
            <a:r>
              <a:rPr lang="fr-FR"/>
              <a:t>Le Cloud Computing  est devenu est un concept qui consiste à déporter sur des serveurs distants des stockages et des traitements informatiques traditionnellement localisés sur des serveurs locaux ou sur le poste de l’utilisateur.</a:t>
            </a:r>
          </a:p>
          <a:p>
            <a:pPr marL="0" indent="0" algn="just">
              <a:buNone/>
            </a:pPr>
            <a:endParaRPr lang="fr-FR"/>
          </a:p>
          <a:p>
            <a:pPr marL="0" indent="0" algn="just">
              <a:buNone/>
            </a:pPr>
            <a:endParaRPr lang="fr-FR"/>
          </a:p>
          <a:p>
            <a:pPr algn="just">
              <a:buFont typeface="Wingdings" panose="05000000000000000000" pitchFamily="2" charset="2"/>
              <a:buChar char="Ø"/>
            </a:pPr>
            <a:r>
              <a:rPr lang="fr-FR"/>
              <a:t>Il consiste à proposer des services informatiques sous forme de service à la demande, accessibles de n’importe où, n’importe quand et par n’importe qui, grâce à un système</a:t>
            </a:r>
          </a:p>
          <a:p>
            <a:pPr marL="0" indent="0" algn="just">
              <a:buNone/>
            </a:pPr>
            <a:r>
              <a:rPr lang="fr-FR"/>
              <a:t>d’identification, via un PC et une connexion à Internet.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a:p>
        </p:txBody>
      </p:sp>
    </p:spTree>
    <p:extLst>
      <p:ext uri="{BB962C8B-B14F-4D97-AF65-F5344CB8AC3E}">
        <p14:creationId xmlns:p14="http://schemas.microsoft.com/office/powerpoint/2010/main" val="216474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          </a:t>
            </a:r>
            <a:br>
              <a:rPr lang="fr-FR"/>
            </a:br>
            <a:br>
              <a:rPr lang="fr-FR"/>
            </a:br>
            <a:br>
              <a:rPr lang="fr-FR"/>
            </a:br>
            <a:br>
              <a:rPr lang="fr-FR"/>
            </a:br>
            <a:br>
              <a:rPr lang="en-US" b="1"/>
            </a:br>
            <a:r>
              <a:rPr lang="en-US" b="1"/>
              <a:t>          </a:t>
            </a:r>
            <a:endParaRPr lang="fr-FR" b="1"/>
          </a:p>
        </p:txBody>
      </p:sp>
      <p:sp>
        <p:nvSpPr>
          <p:cNvPr id="3" name="Espace réservé du contenu 2"/>
          <p:cNvSpPr>
            <a:spLocks noGrp="1"/>
          </p:cNvSpPr>
          <p:nvPr>
            <p:ph sz="quarter" idx="1"/>
          </p:nvPr>
        </p:nvSpPr>
        <p:spPr>
          <a:xfrm>
            <a:off x="914400" y="620688"/>
            <a:ext cx="7772400" cy="5399112"/>
          </a:xfrm>
        </p:spPr>
        <p:txBody>
          <a:bodyPr>
            <a:normAutofit/>
          </a:bodyPr>
          <a:lstStyle/>
          <a:p>
            <a:pPr marL="0" indent="0" algn="just">
              <a:buNone/>
            </a:pPr>
            <a:r>
              <a:rPr lang="fr-FR"/>
              <a:t>Il existe plusieurs types de cloud selon les services offerts aux utilisateurs(SaaS:Software as a Service,PaaS:Plateform as a Service,IaaS:Infrastructure as a service). Selon les types d’accès à ses services,un cloud peut être privé,public,hybride ou communautaire.</a:t>
            </a:r>
          </a:p>
          <a:p>
            <a:pPr marL="0" indent="0" algn="just">
              <a:buNone/>
            </a:pPr>
            <a:endParaRPr lang="fr-FR"/>
          </a:p>
          <a:p>
            <a:pPr marL="0" indent="0" algn="just">
              <a:buNone/>
            </a:pPr>
            <a:endParaRPr lang="fr-FR"/>
          </a:p>
          <a:p>
            <a:pPr marL="0" indent="0" algn="just">
              <a:buNone/>
            </a:pPr>
            <a:endParaRPr lang="fr-F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a:p>
        </p:txBody>
      </p:sp>
      <p:pic>
        <p:nvPicPr>
          <p:cNvPr id="5" name="Picture 4">
            <a:extLst>
              <a:ext uri="{FF2B5EF4-FFF2-40B4-BE49-F238E27FC236}">
                <a16:creationId xmlns:a16="http://schemas.microsoft.com/office/drawing/2014/main" id="{D5132ECD-5DC3-4949-A125-FFD1748CB9FC}"/>
              </a:ext>
            </a:extLst>
          </p:cNvPr>
          <p:cNvPicPr>
            <a:picLocks noChangeAspect="1"/>
          </p:cNvPicPr>
          <p:nvPr/>
        </p:nvPicPr>
        <p:blipFill>
          <a:blip r:embed="rId2"/>
          <a:stretch>
            <a:fillRect/>
          </a:stretch>
        </p:blipFill>
        <p:spPr>
          <a:xfrm>
            <a:off x="1370898" y="2929121"/>
            <a:ext cx="6402203" cy="3488144"/>
          </a:xfrm>
          <a:prstGeom prst="rect">
            <a:avLst/>
          </a:prstGeom>
        </p:spPr>
      </p:pic>
    </p:spTree>
    <p:extLst>
      <p:ext uri="{BB962C8B-B14F-4D97-AF65-F5344CB8AC3E}">
        <p14:creationId xmlns:p14="http://schemas.microsoft.com/office/powerpoint/2010/main" val="68414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31" y="274638"/>
            <a:ext cx="8502069" cy="1143000"/>
          </a:xfrm>
        </p:spPr>
        <p:txBody>
          <a:bodyPr>
            <a:normAutofit fontScale="90000"/>
          </a:bodyPr>
          <a:lstStyle/>
          <a:p>
            <a:r>
              <a:rPr lang="fr-FR"/>
              <a:t>          </a:t>
            </a:r>
            <a:br>
              <a:rPr lang="fr-FR"/>
            </a:br>
            <a:br>
              <a:rPr lang="fr-FR"/>
            </a:br>
            <a:br>
              <a:rPr lang="fr-FR"/>
            </a:br>
            <a:br>
              <a:rPr lang="fr-FR"/>
            </a:br>
            <a:br>
              <a:rPr lang="en-US" b="1"/>
            </a:br>
            <a:r>
              <a:rPr lang="en-US" b="1"/>
              <a:t>   Challenges et travaux autour du     cloud</a:t>
            </a:r>
            <a:endParaRPr lang="fr-FR" b="1"/>
          </a:p>
        </p:txBody>
      </p:sp>
      <p:sp>
        <p:nvSpPr>
          <p:cNvPr id="3" name="Espace réservé du contenu 2"/>
          <p:cNvSpPr>
            <a:spLocks noGrp="1"/>
          </p:cNvSpPr>
          <p:nvPr>
            <p:ph sz="quarter" idx="1"/>
          </p:nvPr>
        </p:nvSpPr>
        <p:spPr/>
        <p:txBody>
          <a:bodyPr>
            <a:normAutofit lnSpcReduction="10000"/>
          </a:bodyPr>
          <a:lstStyle/>
          <a:p>
            <a:pPr marL="0" indent="0">
              <a:buNone/>
            </a:pPr>
            <a:r>
              <a:rPr lang="fr-FR"/>
              <a:t>Quelques défis restent à relever au niveau de la technologie Cloud.Nous pouvons citer : </a:t>
            </a:r>
          </a:p>
          <a:p>
            <a:pPr marL="0" indent="0">
              <a:buNone/>
            </a:pPr>
            <a:endParaRPr lang="fr-FR"/>
          </a:p>
          <a:p>
            <a:pPr>
              <a:buFont typeface="Wingdings" panose="05000000000000000000" pitchFamily="2" charset="2"/>
              <a:buChar char="Ø"/>
            </a:pPr>
            <a:r>
              <a:rPr lang="fr-FR"/>
              <a:t>Problèmes de sécurité</a:t>
            </a:r>
          </a:p>
          <a:p>
            <a:pPr>
              <a:buFont typeface="Wingdings" panose="05000000000000000000" pitchFamily="2" charset="2"/>
              <a:buChar char="Ø"/>
            </a:pPr>
            <a:r>
              <a:rPr lang="fr-FR" altLang="fr-FR"/>
              <a:t>Gestion et maîtrise des coûts </a:t>
            </a:r>
          </a:p>
          <a:p>
            <a:pPr>
              <a:buFont typeface="Wingdings" panose="05000000000000000000" pitchFamily="2" charset="2"/>
              <a:buChar char="Ø"/>
            </a:pPr>
            <a:r>
              <a:rPr lang="fr-FR"/>
              <a:t>Gestion des ressources et expertise</a:t>
            </a:r>
          </a:p>
          <a:p>
            <a:pPr>
              <a:buFont typeface="Wingdings" panose="05000000000000000000" pitchFamily="2" charset="2"/>
              <a:buChar char="Ø"/>
            </a:pPr>
            <a:r>
              <a:rPr lang="fr-FR"/>
              <a:t>Gouvernance et contôle</a:t>
            </a:r>
          </a:p>
          <a:p>
            <a:pPr>
              <a:buFont typeface="Wingdings" panose="05000000000000000000" pitchFamily="2" charset="2"/>
              <a:buChar char="Ø"/>
            </a:pPr>
            <a:r>
              <a:rPr lang="fr-FR"/>
              <a:t>Gestion de plusieurs clouds</a:t>
            </a:r>
          </a:p>
          <a:p>
            <a:pPr>
              <a:buFont typeface="Wingdings" panose="05000000000000000000" pitchFamily="2" charset="2"/>
              <a:buChar char="Ø"/>
            </a:pPr>
            <a:r>
              <a:rPr lang="fr-FR"/>
              <a:t>Performance</a:t>
            </a:r>
          </a:p>
          <a:p>
            <a:pPr>
              <a:buFont typeface="Wingdings" panose="05000000000000000000" pitchFamily="2" charset="2"/>
              <a:buChar char="Ø"/>
            </a:pPr>
            <a:r>
              <a:rPr lang="fr-FR"/>
              <a:t>Migration</a:t>
            </a:r>
          </a:p>
          <a:p>
            <a:pPr marL="0" indent="0">
              <a:buNone/>
            </a:pPr>
            <a:endParaRPr lang="fr-FR"/>
          </a:p>
          <a:p>
            <a:pPr>
              <a:buFont typeface="Wingdings" panose="05000000000000000000" pitchFamily="2" charset="2"/>
              <a:buChar char="Ø"/>
            </a:pPr>
            <a:endParaRPr lang="fr-F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a:p>
        </p:txBody>
      </p:sp>
      <p:sp>
        <p:nvSpPr>
          <p:cNvPr id="5" name="Rectangle 1">
            <a:extLst>
              <a:ext uri="{FF2B5EF4-FFF2-40B4-BE49-F238E27FC236}">
                <a16:creationId xmlns:a16="http://schemas.microsoft.com/office/drawing/2014/main" id="{E6AB6D26-EECA-4F32-9042-909EE4D5965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722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2571744"/>
            <a:ext cx="7772400" cy="1143000"/>
          </a:xfrm>
        </p:spPr>
        <p:txBody>
          <a:bodyPr>
            <a:normAutofit fontScale="90000"/>
          </a:bodyPr>
          <a:lstStyle/>
          <a:p>
            <a:r>
              <a:rPr lang="fr-FR"/>
              <a:t>          </a:t>
            </a:r>
            <a:br>
              <a:rPr lang="fr-FR"/>
            </a:br>
            <a:br>
              <a:rPr lang="fr-FR"/>
            </a:br>
            <a:br>
              <a:rPr lang="fr-FR"/>
            </a:br>
            <a:br>
              <a:rPr lang="fr-FR"/>
            </a:br>
            <a:br>
              <a:rPr lang="fr-FR"/>
            </a:br>
            <a:r>
              <a:rPr lang="fr-FR"/>
              <a:t>                         </a:t>
            </a:r>
            <a:br>
              <a:rPr lang="en-US"/>
            </a:br>
            <a:r>
              <a:rPr lang="en-US"/>
              <a:t>           Etat d’advancement de la thèse</a:t>
            </a:r>
            <a:br>
              <a:rPr lang="en-US"/>
            </a:br>
            <a:br>
              <a:rPr lang="en-US" b="1"/>
            </a:br>
            <a:endParaRPr lang="fr-FR" b="1"/>
          </a:p>
        </p:txBody>
      </p:sp>
      <p:sp>
        <p:nvSpPr>
          <p:cNvPr id="4" name="Flèche droite 3"/>
          <p:cNvSpPr/>
          <p:nvPr/>
        </p:nvSpPr>
        <p:spPr>
          <a:xfrm>
            <a:off x="785786" y="2143116"/>
            <a:ext cx="114300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257696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18</a:t>
            </a:fld>
            <a:endParaRPr lang="fr-BE"/>
          </a:p>
        </p:txBody>
      </p:sp>
      <p:sp>
        <p:nvSpPr>
          <p:cNvPr id="12" name="Title 11">
            <a:extLst>
              <a:ext uri="{FF2B5EF4-FFF2-40B4-BE49-F238E27FC236}">
                <a16:creationId xmlns:a16="http://schemas.microsoft.com/office/drawing/2014/main" id="{DEDE0F8E-3030-4DFA-8396-71D460B9564D}"/>
              </a:ext>
            </a:extLst>
          </p:cNvPr>
          <p:cNvSpPr>
            <a:spLocks noGrp="1"/>
          </p:cNvSpPr>
          <p:nvPr>
            <p:ph type="title"/>
          </p:nvPr>
        </p:nvSpPr>
        <p:spPr/>
        <p:txBody>
          <a:bodyPr/>
          <a:lstStyle/>
          <a:p>
            <a:endParaRPr lang="fr-FR"/>
          </a:p>
        </p:txBody>
      </p:sp>
      <p:graphicFrame>
        <p:nvGraphicFramePr>
          <p:cNvPr id="14" name="Table 13">
            <a:extLst>
              <a:ext uri="{FF2B5EF4-FFF2-40B4-BE49-F238E27FC236}">
                <a16:creationId xmlns:a16="http://schemas.microsoft.com/office/drawing/2014/main" id="{C4919790-66B6-43A6-96CE-91542FB4479B}"/>
              </a:ext>
            </a:extLst>
          </p:cNvPr>
          <p:cNvGraphicFramePr>
            <a:graphicFrameLocks noGrp="1"/>
          </p:cNvGraphicFramePr>
          <p:nvPr/>
        </p:nvGraphicFramePr>
        <p:xfrm>
          <a:off x="1498600" y="2114550"/>
          <a:ext cx="6604000" cy="3238500"/>
        </p:xfrm>
        <a:graphic>
          <a:graphicData uri="http://schemas.openxmlformats.org/drawingml/2006/table">
            <a:tbl>
              <a:tblPr>
                <a:tableStyleId>{5C22544A-7EE6-4342-B048-85BDC9FD1C3A}</a:tableStyleId>
              </a:tblPr>
              <a:tblGrid>
                <a:gridCol w="3048000">
                  <a:extLst>
                    <a:ext uri="{9D8B030D-6E8A-4147-A177-3AD203B41FA5}">
                      <a16:colId xmlns:a16="http://schemas.microsoft.com/office/drawing/2014/main" val="693464252"/>
                    </a:ext>
                  </a:extLst>
                </a:gridCol>
                <a:gridCol w="3556000">
                  <a:extLst>
                    <a:ext uri="{9D8B030D-6E8A-4147-A177-3AD203B41FA5}">
                      <a16:colId xmlns:a16="http://schemas.microsoft.com/office/drawing/2014/main" val="645805870"/>
                    </a:ext>
                  </a:extLst>
                </a:gridCol>
              </a:tblGrid>
              <a:tr h="190500">
                <a:tc>
                  <a:txBody>
                    <a:bodyPr/>
                    <a:lstStyle/>
                    <a:p>
                      <a:pPr algn="ctr" fontAlgn="ctr"/>
                      <a:r>
                        <a:rPr lang="fr-FR" sz="1100" u="none" strike="noStrike">
                          <a:effectLst/>
                        </a:rPr>
                        <a:t>Activité</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Compétences développées</a:t>
                      </a:r>
                      <a:endParaRPr lang="fr-FR"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8537949"/>
                  </a:ext>
                </a:extLst>
              </a:tr>
              <a:tr h="571500">
                <a:tc>
                  <a:txBody>
                    <a:bodyPr/>
                    <a:lstStyle/>
                    <a:p>
                      <a:pPr algn="l" fontAlgn="ctr"/>
                      <a:r>
                        <a:rPr lang="fr-FR" sz="1100" u="none" strike="noStrike">
                          <a:effectLst/>
                        </a:rPr>
                        <a:t>1.Initiation aux outils et méthodologie de la recherche</a:t>
                      </a:r>
                      <a:endParaRPr lang="fr-FR"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Outils de gestion des références bibliographiques,Utilisation des bases de données scientifiques</a:t>
                      </a:r>
                      <a:endParaRPr lang="fr-F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75860748"/>
                  </a:ext>
                </a:extLst>
              </a:tr>
              <a:tr h="762000">
                <a:tc>
                  <a:txBody>
                    <a:bodyPr/>
                    <a:lstStyle/>
                    <a:p>
                      <a:pPr algn="l" fontAlgn="ctr"/>
                      <a:r>
                        <a:rPr lang="fr-FR" sz="1100" u="none" strike="noStrike">
                          <a:effectLst/>
                        </a:rPr>
                        <a:t>2.Lecture de l'état de l'art sur le Big Data et le Cloud Computing</a:t>
                      </a:r>
                      <a:endParaRPr lang="fr-FR"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Etudes de l'architecture des outils Big Data,les algorithmes d'analyse de données,les algorithmes de Machine Learning et lecture des travaux de recherche permettant d'appliquer ou d'améliorer les performances,</a:t>
                      </a:r>
                      <a:endParaRPr lang="fr-F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03992737"/>
                  </a:ext>
                </a:extLst>
              </a:tr>
              <a:tr h="571500">
                <a:tc>
                  <a:txBody>
                    <a:bodyPr/>
                    <a:lstStyle/>
                    <a:p>
                      <a:pPr algn="l" fontAlgn="ctr"/>
                      <a:r>
                        <a:rPr lang="fr-FR" sz="1100" u="none" strike="noStrike">
                          <a:effectLst/>
                        </a:rPr>
                        <a:t>3.Participation à plusieurs conférences</a:t>
                      </a:r>
                      <a:endParaRPr lang="fr-FR"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Prise de contact avec d'autres chercheurs,s'informer sur les différentes thématiques de recherche,apprentissage des compétences des  communications scientifiques.</a:t>
                      </a:r>
                      <a:endParaRPr lang="fr-F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65456745"/>
                  </a:ext>
                </a:extLst>
              </a:tr>
              <a:tr h="1143000">
                <a:tc>
                  <a:txBody>
                    <a:bodyPr/>
                    <a:lstStyle/>
                    <a:p>
                      <a:pPr algn="l" fontAlgn="ctr"/>
                      <a:r>
                        <a:rPr lang="fr-FR" sz="1100" u="none" strike="noStrike">
                          <a:effectLst/>
                        </a:rPr>
                        <a:t>4.Formation pratique et théorique sur le Big data,Business Intelligence,Machine Learning</a:t>
                      </a:r>
                      <a:endParaRPr lang="fr-FR"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Configuration d'un cluster Hadoop 2.8 sur une machine  Windows 10,Tester l'exécution d'un job Map Reduce,Installation d'un environnement Anaconda  et exécution des algorithmes de Machine Learning avec le langage python,R et Scala,Installation et création d'un Datawarehouse pour l'analyse avec Microsft SQL server.</a:t>
                      </a:r>
                      <a:endParaRPr lang="fr-F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27722838"/>
                  </a:ext>
                </a:extLst>
              </a:tr>
            </a:tbl>
          </a:graphicData>
        </a:graphic>
      </p:graphicFrame>
      <p:graphicFrame>
        <p:nvGraphicFramePr>
          <p:cNvPr id="16" name="Table 15">
            <a:extLst>
              <a:ext uri="{FF2B5EF4-FFF2-40B4-BE49-F238E27FC236}">
                <a16:creationId xmlns:a16="http://schemas.microsoft.com/office/drawing/2014/main" id="{AAB7DE80-BFE2-4F96-8870-F7A338F7221A}"/>
              </a:ext>
            </a:extLst>
          </p:cNvPr>
          <p:cNvGraphicFramePr>
            <a:graphicFrameLocks noGrp="1"/>
          </p:cNvGraphicFramePr>
          <p:nvPr>
            <p:extLst>
              <p:ext uri="{D42A27DB-BD31-4B8C-83A1-F6EECF244321}">
                <p14:modId xmlns:p14="http://schemas.microsoft.com/office/powerpoint/2010/main" val="2624375858"/>
              </p:ext>
            </p:extLst>
          </p:nvPr>
        </p:nvGraphicFramePr>
        <p:xfrm>
          <a:off x="603504" y="274638"/>
          <a:ext cx="8216968" cy="6583361"/>
        </p:xfrm>
        <a:graphic>
          <a:graphicData uri="http://schemas.openxmlformats.org/drawingml/2006/table">
            <a:tbl>
              <a:tblPr>
                <a:tableStyleId>{5C22544A-7EE6-4342-B048-85BDC9FD1C3A}</a:tableStyleId>
              </a:tblPr>
              <a:tblGrid>
                <a:gridCol w="3792447">
                  <a:extLst>
                    <a:ext uri="{9D8B030D-6E8A-4147-A177-3AD203B41FA5}">
                      <a16:colId xmlns:a16="http://schemas.microsoft.com/office/drawing/2014/main" val="2105392419"/>
                    </a:ext>
                  </a:extLst>
                </a:gridCol>
                <a:gridCol w="4424521">
                  <a:extLst>
                    <a:ext uri="{9D8B030D-6E8A-4147-A177-3AD203B41FA5}">
                      <a16:colId xmlns:a16="http://schemas.microsoft.com/office/drawing/2014/main" val="259844288"/>
                    </a:ext>
                  </a:extLst>
                </a:gridCol>
              </a:tblGrid>
              <a:tr h="387257">
                <a:tc>
                  <a:txBody>
                    <a:bodyPr/>
                    <a:lstStyle/>
                    <a:p>
                      <a:pPr algn="ctr" fontAlgn="ctr"/>
                      <a:r>
                        <a:rPr lang="fr-FR" sz="1600" u="none" strike="noStrike">
                          <a:solidFill>
                            <a:srgbClr val="00B050"/>
                          </a:solidFill>
                          <a:effectLst/>
                        </a:rPr>
                        <a:t>Activité   réalisée</a:t>
                      </a:r>
                      <a:endParaRPr lang="fr-FR" sz="1600" b="1" i="0" u="none" strike="noStrike">
                        <a:solidFill>
                          <a:srgbClr val="00B050"/>
                        </a:solidFill>
                        <a:effectLst/>
                        <a:latin typeface="Calibri" panose="020F0502020204030204" pitchFamily="34" charset="0"/>
                      </a:endParaRPr>
                    </a:p>
                  </a:txBody>
                  <a:tcPr marL="9525" marR="9525" marT="9525" marB="0" anchor="ctr">
                    <a:solidFill>
                      <a:schemeClr val="tx2">
                        <a:lumMod val="75000"/>
                      </a:schemeClr>
                    </a:solidFill>
                  </a:tcPr>
                </a:tc>
                <a:tc>
                  <a:txBody>
                    <a:bodyPr/>
                    <a:lstStyle/>
                    <a:p>
                      <a:pPr algn="ctr" fontAlgn="ctr"/>
                      <a:r>
                        <a:rPr lang="fr-FR" sz="1600" u="none" strike="noStrike">
                          <a:solidFill>
                            <a:srgbClr val="00B050"/>
                          </a:solidFill>
                          <a:effectLst/>
                        </a:rPr>
                        <a:t>Compétences développées</a:t>
                      </a:r>
                      <a:endParaRPr lang="fr-FR" sz="1600" b="1" i="0" u="none" strike="noStrike">
                        <a:solidFill>
                          <a:srgbClr val="00B050"/>
                        </a:solidFill>
                        <a:effectLst/>
                        <a:latin typeface="Calibri" panose="020F0502020204030204" pitchFamily="34" charset="0"/>
                      </a:endParaRPr>
                    </a:p>
                  </a:txBody>
                  <a:tcPr marL="9525" marR="9525" marT="9525" marB="0" anchor="ctr">
                    <a:solidFill>
                      <a:schemeClr val="tx2">
                        <a:lumMod val="75000"/>
                      </a:schemeClr>
                    </a:solidFill>
                  </a:tcPr>
                </a:tc>
                <a:extLst>
                  <a:ext uri="{0D108BD9-81ED-4DB2-BD59-A6C34878D82A}">
                    <a16:rowId xmlns:a16="http://schemas.microsoft.com/office/drawing/2014/main" val="2095541879"/>
                  </a:ext>
                </a:extLst>
              </a:tr>
              <a:tr h="1161769">
                <a:tc>
                  <a:txBody>
                    <a:bodyPr/>
                    <a:lstStyle/>
                    <a:p>
                      <a:pPr algn="l" fontAlgn="ctr"/>
                      <a:r>
                        <a:rPr lang="fr-FR" sz="1600" u="none" strike="noStrike">
                          <a:effectLst/>
                        </a:rPr>
                        <a:t>1.Initiation aux outils et méthodologie de la recherche</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600" u="none" strike="noStrike">
                          <a:effectLst/>
                        </a:rPr>
                        <a:t>Outils de gestion des références bibliographiques,Utilisation des bases de données scientifiques</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8448691"/>
                  </a:ext>
                </a:extLst>
              </a:tr>
              <a:tr h="1549026">
                <a:tc>
                  <a:txBody>
                    <a:bodyPr/>
                    <a:lstStyle/>
                    <a:p>
                      <a:pPr algn="l" fontAlgn="ctr"/>
                      <a:r>
                        <a:rPr lang="fr-FR" sz="1600" u="none" strike="noStrike">
                          <a:effectLst/>
                        </a:rPr>
                        <a:t>2.Lecture de l'état de l'art sur le Big Data et le Cloud Computing</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600" u="none" strike="noStrike">
                          <a:effectLst/>
                        </a:rPr>
                        <a:t>Etudes de l'architecture des outils Big Data,les algorithmes d'analyse de données,les algorithmes de Machine Learning et lecture des travaux de recherche permettant d'appliquer ou d'améliorer les performances,</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9549278"/>
                  </a:ext>
                </a:extLst>
              </a:tr>
              <a:tr h="1161769">
                <a:tc>
                  <a:txBody>
                    <a:bodyPr/>
                    <a:lstStyle/>
                    <a:p>
                      <a:pPr algn="l" fontAlgn="ctr"/>
                      <a:r>
                        <a:rPr lang="fr-FR" sz="1600" u="none" strike="noStrike">
                          <a:effectLst/>
                        </a:rPr>
                        <a:t>3.Participation à plusieurs conférences</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600" u="none" strike="noStrike">
                          <a:effectLst/>
                        </a:rPr>
                        <a:t>Prise de contact avec d'autres chercheurs,s'informer sur les différentes thématiques de recherche,apprentissage des compétences des  communications scientifiques.</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7660906"/>
                  </a:ext>
                </a:extLst>
              </a:tr>
              <a:tr h="2323540">
                <a:tc>
                  <a:txBody>
                    <a:bodyPr/>
                    <a:lstStyle/>
                    <a:p>
                      <a:pPr algn="l" fontAlgn="ctr"/>
                      <a:r>
                        <a:rPr lang="fr-FR" sz="1600" u="none" strike="noStrike">
                          <a:effectLst/>
                        </a:rPr>
                        <a:t>4.Formation pratique et théorique sur le Big data,Business Intelligence,Machine Learning</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600" u="none" strike="noStrike">
                          <a:effectLst/>
                        </a:rPr>
                        <a:t>Configuration d'un cluster Hadoop 2.8 sur une machine  Windows 10,Tester l'exécution d'un job Map Reduce,Installation d'un environnement Anaconda  et exécution des algorithmes de Machine Learning avec le langage python,R et Scala,Installation et création d'un Datawarehouse pour l'analyse avec Microsft SQL server.</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1665789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19</a:t>
            </a:fld>
            <a:endParaRPr lang="fr-BE"/>
          </a:p>
        </p:txBody>
      </p:sp>
      <p:graphicFrame>
        <p:nvGraphicFramePr>
          <p:cNvPr id="16" name="Table 15">
            <a:extLst>
              <a:ext uri="{FF2B5EF4-FFF2-40B4-BE49-F238E27FC236}">
                <a16:creationId xmlns:a16="http://schemas.microsoft.com/office/drawing/2014/main" id="{AAB7DE80-BFE2-4F96-8870-F7A338F7221A}"/>
              </a:ext>
            </a:extLst>
          </p:cNvPr>
          <p:cNvGraphicFramePr>
            <a:graphicFrameLocks noGrp="1"/>
          </p:cNvGraphicFramePr>
          <p:nvPr>
            <p:extLst>
              <p:ext uri="{D42A27DB-BD31-4B8C-83A1-F6EECF244321}">
                <p14:modId xmlns:p14="http://schemas.microsoft.com/office/powerpoint/2010/main" val="2219880918"/>
              </p:ext>
            </p:extLst>
          </p:nvPr>
        </p:nvGraphicFramePr>
        <p:xfrm>
          <a:off x="1498600" y="1165982"/>
          <a:ext cx="6604000" cy="253365"/>
        </p:xfrm>
        <a:graphic>
          <a:graphicData uri="http://schemas.openxmlformats.org/drawingml/2006/table">
            <a:tbl>
              <a:tblPr>
                <a:tableStyleId>{5C22544A-7EE6-4342-B048-85BDC9FD1C3A}</a:tableStyleId>
              </a:tblPr>
              <a:tblGrid>
                <a:gridCol w="3048000">
                  <a:extLst>
                    <a:ext uri="{9D8B030D-6E8A-4147-A177-3AD203B41FA5}">
                      <a16:colId xmlns:a16="http://schemas.microsoft.com/office/drawing/2014/main" val="2105392419"/>
                    </a:ext>
                  </a:extLst>
                </a:gridCol>
                <a:gridCol w="3556000">
                  <a:extLst>
                    <a:ext uri="{9D8B030D-6E8A-4147-A177-3AD203B41FA5}">
                      <a16:colId xmlns:a16="http://schemas.microsoft.com/office/drawing/2014/main" val="259844288"/>
                    </a:ext>
                  </a:extLst>
                </a:gridCol>
              </a:tblGrid>
              <a:tr h="45719">
                <a:tc>
                  <a:txBody>
                    <a:bodyPr/>
                    <a:lstStyle/>
                    <a:p>
                      <a:pPr algn="ctr" fontAlgn="ctr"/>
                      <a:r>
                        <a:rPr lang="fr-FR" sz="1600" u="none" strike="noStrike">
                          <a:solidFill>
                            <a:srgbClr val="00B050"/>
                          </a:solidFill>
                          <a:effectLst/>
                        </a:rPr>
                        <a:t>Activité</a:t>
                      </a:r>
                      <a:endParaRPr lang="fr-FR" sz="1600" b="1" i="0" u="none" strike="noStrike">
                        <a:solidFill>
                          <a:srgbClr val="00B050"/>
                        </a:solidFill>
                        <a:effectLst/>
                        <a:latin typeface="Calibri" panose="020F0502020204030204" pitchFamily="34" charset="0"/>
                      </a:endParaRPr>
                    </a:p>
                  </a:txBody>
                  <a:tcPr marL="9525" marR="9525" marT="9525" marB="0" anchor="ctr">
                    <a:solidFill>
                      <a:schemeClr val="bg2">
                        <a:lumMod val="25000"/>
                      </a:schemeClr>
                    </a:solidFill>
                  </a:tcPr>
                </a:tc>
                <a:tc>
                  <a:txBody>
                    <a:bodyPr/>
                    <a:lstStyle/>
                    <a:p>
                      <a:pPr algn="ctr" fontAlgn="ctr"/>
                      <a:r>
                        <a:rPr lang="fr-FR" sz="1600" u="none" strike="noStrike">
                          <a:solidFill>
                            <a:srgbClr val="00B050"/>
                          </a:solidFill>
                          <a:effectLst/>
                        </a:rPr>
                        <a:t>Compétences développées</a:t>
                      </a:r>
                      <a:endParaRPr lang="fr-FR" sz="1600" b="1" i="0" u="none" strike="noStrike">
                        <a:solidFill>
                          <a:srgbClr val="00B050"/>
                        </a:solidFill>
                        <a:effectLst/>
                        <a:latin typeface="Calibri" panose="020F0502020204030204" pitchFamily="34" charset="0"/>
                      </a:endParaRPr>
                    </a:p>
                  </a:txBody>
                  <a:tcPr marL="9525" marR="9525" marT="9525" marB="0" anchor="ctr">
                    <a:solidFill>
                      <a:schemeClr val="bg2">
                        <a:lumMod val="25000"/>
                      </a:schemeClr>
                    </a:solidFill>
                  </a:tcPr>
                </a:tc>
                <a:extLst>
                  <a:ext uri="{0D108BD9-81ED-4DB2-BD59-A6C34878D82A}">
                    <a16:rowId xmlns:a16="http://schemas.microsoft.com/office/drawing/2014/main" val="2095541879"/>
                  </a:ext>
                </a:extLst>
              </a:tr>
            </a:tbl>
          </a:graphicData>
        </a:graphic>
      </p:graphicFrame>
      <p:graphicFrame>
        <p:nvGraphicFramePr>
          <p:cNvPr id="6" name="Table 5">
            <a:extLst>
              <a:ext uri="{FF2B5EF4-FFF2-40B4-BE49-F238E27FC236}">
                <a16:creationId xmlns:a16="http://schemas.microsoft.com/office/drawing/2014/main" id="{31189284-8066-4032-A935-1094C2F56119}"/>
              </a:ext>
            </a:extLst>
          </p:cNvPr>
          <p:cNvGraphicFramePr>
            <a:graphicFrameLocks noGrp="1"/>
          </p:cNvGraphicFramePr>
          <p:nvPr>
            <p:extLst>
              <p:ext uri="{D42A27DB-BD31-4B8C-83A1-F6EECF244321}">
                <p14:modId xmlns:p14="http://schemas.microsoft.com/office/powerpoint/2010/main" val="446666416"/>
              </p:ext>
            </p:extLst>
          </p:nvPr>
        </p:nvGraphicFramePr>
        <p:xfrm>
          <a:off x="1498600" y="1419347"/>
          <a:ext cx="6604000" cy="4792662"/>
        </p:xfrm>
        <a:graphic>
          <a:graphicData uri="http://schemas.openxmlformats.org/drawingml/2006/table">
            <a:tbl>
              <a:tblPr>
                <a:tableStyleId>{5C22544A-7EE6-4342-B048-85BDC9FD1C3A}</a:tableStyleId>
              </a:tblPr>
              <a:tblGrid>
                <a:gridCol w="3048000">
                  <a:extLst>
                    <a:ext uri="{9D8B030D-6E8A-4147-A177-3AD203B41FA5}">
                      <a16:colId xmlns:a16="http://schemas.microsoft.com/office/drawing/2014/main" val="2383675838"/>
                    </a:ext>
                  </a:extLst>
                </a:gridCol>
                <a:gridCol w="3556000">
                  <a:extLst>
                    <a:ext uri="{9D8B030D-6E8A-4147-A177-3AD203B41FA5}">
                      <a16:colId xmlns:a16="http://schemas.microsoft.com/office/drawing/2014/main" val="4182762939"/>
                    </a:ext>
                  </a:extLst>
                </a:gridCol>
              </a:tblGrid>
              <a:tr h="1742786">
                <a:tc>
                  <a:txBody>
                    <a:bodyPr/>
                    <a:lstStyle/>
                    <a:p>
                      <a:pPr algn="l" fontAlgn="ctr"/>
                      <a:r>
                        <a:rPr lang="fr-FR" sz="1600" u="none" strike="noStrike">
                          <a:effectLst/>
                        </a:rPr>
                        <a:t>5.Rédaction  d'articles pour publication</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600" u="none" strike="noStrike">
                          <a:effectLst/>
                        </a:rPr>
                        <a:t>Actuellement 2 articles sont déjà soumis pour évaluation en vue d'une éventuelle publication.Un autre article portant sur l'analyse des données dans le cloud est en phase de finalisation.</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69166977"/>
                  </a:ext>
                </a:extLst>
              </a:tr>
              <a:tr h="1307090">
                <a:tc>
                  <a:txBody>
                    <a:bodyPr/>
                    <a:lstStyle/>
                    <a:p>
                      <a:pPr algn="l" fontAlgn="ctr"/>
                      <a:r>
                        <a:rPr lang="fr-FR" sz="1600" u="none" strike="noStrike">
                          <a:effectLst/>
                        </a:rPr>
                        <a:t>6.Formation en ligne sur les thématiques en rapport avec le Big Data,Python,Business Intelligence</a:t>
                      </a:r>
                      <a:endParaRPr lang="fr-F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600" u="none" strike="noStrike">
                          <a:effectLst/>
                        </a:rPr>
                        <a:t>Test des exemples pratiques de différents domaines .</a:t>
                      </a:r>
                      <a:endParaRPr lang="fr-FR"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28393763"/>
                  </a:ext>
                </a:extLst>
              </a:tr>
              <a:tr h="1742786">
                <a:tc>
                  <a:txBody>
                    <a:bodyPr/>
                    <a:lstStyle/>
                    <a:p>
                      <a:pPr algn="l" fontAlgn="b"/>
                      <a:r>
                        <a:rPr lang="fr-FR" sz="1600" u="none" strike="noStrike">
                          <a:effectLst/>
                        </a:rPr>
                        <a:t>7.Formation sur l'entrepreneuriat,gestion des projets ,management et leadership </a:t>
                      </a:r>
                      <a:endParaRPr lang="fr-FR"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600" u="none" strike="noStrike">
                          <a:effectLst/>
                        </a:rPr>
                        <a:t>Dans le cadre d'un programme instauré au centre de Développement des carrières de l'université Ibn Tofail Une formation sur les techniques théoriques et pratiques de management,de leadership</a:t>
                      </a:r>
                      <a:endParaRPr lang="fr-F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8681913"/>
                  </a:ext>
                </a:extLst>
              </a:tr>
            </a:tbl>
          </a:graphicData>
        </a:graphic>
      </p:graphicFrame>
    </p:spTree>
    <p:extLst>
      <p:ext uri="{BB962C8B-B14F-4D97-AF65-F5344CB8AC3E}">
        <p14:creationId xmlns:p14="http://schemas.microsoft.com/office/powerpoint/2010/main" val="285063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4638"/>
            <a:ext cx="7772400" cy="994122"/>
          </a:xfrm>
        </p:spPr>
        <p:txBody>
          <a:bodyPr/>
          <a:lstStyle/>
          <a:p>
            <a:r>
              <a:rPr lang="fr-FR"/>
              <a:t>Plan de la présentation</a:t>
            </a:r>
          </a:p>
        </p:txBody>
      </p:sp>
      <p:sp>
        <p:nvSpPr>
          <p:cNvPr id="3" name="Espace réservé du contenu 2"/>
          <p:cNvSpPr>
            <a:spLocks noGrp="1"/>
          </p:cNvSpPr>
          <p:nvPr>
            <p:ph sz="quarter" idx="1"/>
          </p:nvPr>
        </p:nvSpPr>
        <p:spPr>
          <a:xfrm>
            <a:off x="1071538" y="1643050"/>
            <a:ext cx="4857784" cy="3357586"/>
          </a:xfrm>
        </p:spPr>
        <p:txBody>
          <a:bodyPr>
            <a:normAutofit/>
          </a:bodyPr>
          <a:lstStyle/>
          <a:p>
            <a:pPr>
              <a:buNone/>
            </a:pPr>
            <a:r>
              <a:rPr lang="en-US"/>
              <a:t>Introduction </a:t>
            </a:r>
          </a:p>
          <a:p>
            <a:pPr>
              <a:buNone/>
            </a:pPr>
            <a:r>
              <a:rPr lang="en-US"/>
              <a:t>Objectifs de la </a:t>
            </a:r>
            <a:r>
              <a:rPr lang="en-US" err="1"/>
              <a:t>thèse</a:t>
            </a:r>
            <a:endParaRPr lang="en-US"/>
          </a:p>
          <a:p>
            <a:pPr>
              <a:buNone/>
            </a:pPr>
            <a:r>
              <a:rPr lang="en-US"/>
              <a:t>Etat de </a:t>
            </a:r>
            <a:r>
              <a:rPr lang="en-US" err="1"/>
              <a:t>l’art</a:t>
            </a:r>
            <a:r>
              <a:rPr lang="en-US"/>
              <a:t> sur le Big Data</a:t>
            </a:r>
          </a:p>
          <a:p>
            <a:pPr>
              <a:buNone/>
            </a:pPr>
            <a:r>
              <a:rPr lang="en-US"/>
              <a:t>Etat de </a:t>
            </a:r>
            <a:r>
              <a:rPr lang="en-US" err="1"/>
              <a:t>l’art</a:t>
            </a:r>
            <a:r>
              <a:rPr lang="en-US"/>
              <a:t>  sur  le Cloud Computing</a:t>
            </a:r>
          </a:p>
          <a:p>
            <a:pPr>
              <a:buNone/>
            </a:pPr>
            <a:r>
              <a:rPr lang="en-US"/>
              <a:t>Etat d’avancement des travaux</a:t>
            </a:r>
          </a:p>
          <a:p>
            <a:pPr>
              <a:buNone/>
            </a:pPr>
            <a:r>
              <a:rPr lang="en-US"/>
              <a:t>Etapes </a:t>
            </a:r>
            <a:r>
              <a:rPr lang="en-US" err="1"/>
              <a:t>suivantes</a:t>
            </a:r>
            <a:r>
              <a:rPr lang="en-US"/>
              <a:t> </a:t>
            </a:r>
          </a:p>
          <a:p>
            <a:pPr>
              <a:buNone/>
            </a:pPr>
            <a:r>
              <a:rPr lang="en-US"/>
              <a:t>Conclusion  et discussion</a:t>
            </a:r>
          </a:p>
          <a:p>
            <a:endParaRPr lang="en-US"/>
          </a:p>
          <a:p>
            <a:pPr>
              <a:buNone/>
            </a:pPr>
            <a:endParaRPr lang="en-US"/>
          </a:p>
          <a:p>
            <a:endParaRPr lang="en-US"/>
          </a:p>
          <a:p>
            <a:endParaRPr lang="en-US"/>
          </a:p>
          <a:p>
            <a:endParaRPr lang="fr-FR"/>
          </a:p>
        </p:txBody>
      </p:sp>
      <p:cxnSp>
        <p:nvCxnSpPr>
          <p:cNvPr id="6" name="Connecteur droit 5"/>
          <p:cNvCxnSpPr/>
          <p:nvPr/>
        </p:nvCxnSpPr>
        <p:spPr>
          <a:xfrm rot="5400000">
            <a:off x="-820775" y="3250405"/>
            <a:ext cx="3213916" cy="794"/>
          </a:xfrm>
          <a:prstGeom prst="line">
            <a:avLst/>
          </a:prstGeom>
        </p:spPr>
        <p:style>
          <a:lnRef idx="1">
            <a:schemeClr val="accent1"/>
          </a:lnRef>
          <a:fillRef idx="0">
            <a:schemeClr val="accent1"/>
          </a:fillRef>
          <a:effectRef idx="0">
            <a:schemeClr val="accent1"/>
          </a:effectRef>
          <a:fontRef idx="minor">
            <a:schemeClr val="tx1"/>
          </a:fontRef>
        </p:style>
      </p:cxnSp>
      <p:sp>
        <p:nvSpPr>
          <p:cNvPr id="7" name="Ellipse 6"/>
          <p:cNvSpPr/>
          <p:nvPr/>
        </p:nvSpPr>
        <p:spPr>
          <a:xfrm>
            <a:off x="785786" y="1714488"/>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785786" y="2143116"/>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785786" y="2571744"/>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785786" y="3071810"/>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785786" y="4000504"/>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785786" y="3500438"/>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785786" y="4536289"/>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numéro de diapositive 12"/>
          <p:cNvSpPr>
            <a:spLocks noGrp="1"/>
          </p:cNvSpPr>
          <p:nvPr>
            <p:ph type="sldNum" sz="quarter" idx="12"/>
          </p:nvPr>
        </p:nvSpPr>
        <p:spPr/>
        <p:txBody>
          <a:bodyPr/>
          <a:lstStyle/>
          <a:p>
            <a:fld id="{CF4668DC-857F-487D-BFFA-8C0CA5037977}" type="slidenum">
              <a:rPr lang="fr-BE" smtClean="0"/>
              <a:pPr/>
              <a:t>2</a:t>
            </a:fld>
            <a:endParaRPr lang="fr-B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332656"/>
            <a:ext cx="7772400" cy="864096"/>
          </a:xfrm>
        </p:spPr>
        <p:txBody>
          <a:bodyPr>
            <a:normAutofit fontScale="90000"/>
          </a:bodyPr>
          <a:lstStyle/>
          <a:p>
            <a:r>
              <a:rPr lang="fr-FR"/>
              <a:t>          </a:t>
            </a:r>
            <a:br>
              <a:rPr lang="fr-FR"/>
            </a:br>
            <a:br>
              <a:rPr lang="fr-FR"/>
            </a:br>
            <a:br>
              <a:rPr lang="fr-FR"/>
            </a:br>
            <a:br>
              <a:rPr lang="fr-FR"/>
            </a:br>
            <a:br>
              <a:rPr lang="fr-FR"/>
            </a:br>
            <a:r>
              <a:rPr lang="fr-FR"/>
              <a:t>           </a:t>
            </a:r>
            <a:r>
              <a:rPr lang="en-US"/>
              <a:t>       </a:t>
            </a:r>
            <a:br>
              <a:rPr lang="en-US" b="1"/>
            </a:br>
            <a:endParaRPr lang="fr-FR" b="1"/>
          </a:p>
        </p:txBody>
      </p:sp>
      <p:sp>
        <p:nvSpPr>
          <p:cNvPr id="4" name="Flèche droite 3"/>
          <p:cNvSpPr/>
          <p:nvPr/>
        </p:nvSpPr>
        <p:spPr>
          <a:xfrm>
            <a:off x="686018" y="692696"/>
            <a:ext cx="114300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a:p>
        </p:txBody>
      </p:sp>
      <p:sp>
        <p:nvSpPr>
          <p:cNvPr id="3" name="Rectangle 2">
            <a:extLst>
              <a:ext uri="{FF2B5EF4-FFF2-40B4-BE49-F238E27FC236}">
                <a16:creationId xmlns:a16="http://schemas.microsoft.com/office/drawing/2014/main" id="{42A2FF3B-11F1-4C96-BB0C-6AC039FA8539}"/>
              </a:ext>
            </a:extLst>
          </p:cNvPr>
          <p:cNvSpPr/>
          <p:nvPr/>
        </p:nvSpPr>
        <p:spPr>
          <a:xfrm>
            <a:off x="1801117" y="659659"/>
            <a:ext cx="3830921" cy="461665"/>
          </a:xfrm>
          <a:prstGeom prst="rect">
            <a:avLst/>
          </a:prstGeom>
        </p:spPr>
        <p:txBody>
          <a:bodyPr wrap="none">
            <a:spAutoFit/>
          </a:bodyPr>
          <a:lstStyle/>
          <a:p>
            <a:r>
              <a:rPr lang="en-US" sz="2400"/>
              <a:t>Travaux déjà effectués(articles) </a:t>
            </a:r>
            <a:endParaRPr lang="fr-FR" sz="2400"/>
          </a:p>
        </p:txBody>
      </p:sp>
      <p:sp>
        <p:nvSpPr>
          <p:cNvPr id="6" name="Rectangle 5">
            <a:extLst>
              <a:ext uri="{FF2B5EF4-FFF2-40B4-BE49-F238E27FC236}">
                <a16:creationId xmlns:a16="http://schemas.microsoft.com/office/drawing/2014/main" id="{813E8DE4-9A71-4F93-B975-E0370F9AD093}"/>
              </a:ext>
            </a:extLst>
          </p:cNvPr>
          <p:cNvSpPr/>
          <p:nvPr/>
        </p:nvSpPr>
        <p:spPr>
          <a:xfrm>
            <a:off x="827585" y="1988840"/>
            <a:ext cx="7772400" cy="923330"/>
          </a:xfrm>
          <a:prstGeom prst="rect">
            <a:avLst/>
          </a:prstGeom>
        </p:spPr>
        <p:txBody>
          <a:bodyPr wrap="square">
            <a:spAutoFit/>
          </a:bodyPr>
          <a:lstStyle/>
          <a:p>
            <a:pPr marL="285750" indent="-285750">
              <a:buFont typeface="Wingdings" panose="05000000000000000000" pitchFamily="2" charset="2"/>
              <a:buChar char="Ø"/>
            </a:pPr>
            <a:r>
              <a:rPr lang="fr-FR" b="1"/>
              <a:t>Article1: </a:t>
            </a:r>
            <a:r>
              <a:rPr lang="en-US" b="1"/>
              <a:t> Using Big Data-Machine Learning Models for Diabetes Prediction and Flight Delays Analytics</a:t>
            </a:r>
            <a:endParaRPr lang="fr-FR" b="1"/>
          </a:p>
          <a:p>
            <a:r>
              <a:rPr lang="fr-FR"/>
              <a:t> </a:t>
            </a:r>
          </a:p>
        </p:txBody>
      </p:sp>
      <p:sp>
        <p:nvSpPr>
          <p:cNvPr id="10" name="Rectangle 9">
            <a:extLst>
              <a:ext uri="{FF2B5EF4-FFF2-40B4-BE49-F238E27FC236}">
                <a16:creationId xmlns:a16="http://schemas.microsoft.com/office/drawing/2014/main" id="{BACB88B6-51F1-479A-9E6D-3DF7E35FAF87}"/>
              </a:ext>
            </a:extLst>
          </p:cNvPr>
          <p:cNvSpPr/>
          <p:nvPr/>
        </p:nvSpPr>
        <p:spPr>
          <a:xfrm>
            <a:off x="827585" y="3203508"/>
            <a:ext cx="7772400" cy="923330"/>
          </a:xfrm>
          <a:prstGeom prst="rect">
            <a:avLst/>
          </a:prstGeom>
        </p:spPr>
        <p:txBody>
          <a:bodyPr wrap="square">
            <a:spAutoFit/>
          </a:bodyPr>
          <a:lstStyle/>
          <a:p>
            <a:pPr marL="285750" indent="-285750">
              <a:buFont typeface="Wingdings" panose="05000000000000000000" pitchFamily="2" charset="2"/>
              <a:buChar char="Ø"/>
            </a:pPr>
            <a:r>
              <a:rPr lang="fr-FR" b="1"/>
              <a:t>Article2: </a:t>
            </a:r>
            <a:r>
              <a:rPr lang="en-GB" b="1"/>
              <a:t>Performance Evaluation of Components of the Hadoop Ecosystem</a:t>
            </a:r>
            <a:endParaRPr lang="fr-FR" b="1"/>
          </a:p>
          <a:p>
            <a:endParaRPr lang="fr-FR" b="1"/>
          </a:p>
          <a:p>
            <a:r>
              <a:rPr lang="fr-FR"/>
              <a:t> </a:t>
            </a:r>
          </a:p>
        </p:txBody>
      </p:sp>
      <p:sp>
        <p:nvSpPr>
          <p:cNvPr id="13" name="Rectangle 12">
            <a:extLst>
              <a:ext uri="{FF2B5EF4-FFF2-40B4-BE49-F238E27FC236}">
                <a16:creationId xmlns:a16="http://schemas.microsoft.com/office/drawing/2014/main" id="{89AFA9CF-5BAE-4574-83F8-1FACAD5C51D2}"/>
              </a:ext>
            </a:extLst>
          </p:cNvPr>
          <p:cNvSpPr/>
          <p:nvPr/>
        </p:nvSpPr>
        <p:spPr>
          <a:xfrm>
            <a:off x="751385" y="3057927"/>
            <a:ext cx="7772400" cy="646331"/>
          </a:xfrm>
          <a:prstGeom prst="rect">
            <a:avLst/>
          </a:prstGeom>
        </p:spPr>
        <p:txBody>
          <a:bodyPr wrap="square">
            <a:spAutoFit/>
          </a:bodyPr>
          <a:lstStyle/>
          <a:p>
            <a:endParaRPr lang="fr-FR" b="1"/>
          </a:p>
          <a:p>
            <a:r>
              <a:rPr lang="fr-FR"/>
              <a:t> </a:t>
            </a:r>
          </a:p>
        </p:txBody>
      </p:sp>
      <p:sp>
        <p:nvSpPr>
          <p:cNvPr id="14" name="Rectangle 13">
            <a:extLst>
              <a:ext uri="{FF2B5EF4-FFF2-40B4-BE49-F238E27FC236}">
                <a16:creationId xmlns:a16="http://schemas.microsoft.com/office/drawing/2014/main" id="{F0A9BDD6-7001-4FE4-B085-7BD0D4DB2DF6}"/>
              </a:ext>
            </a:extLst>
          </p:cNvPr>
          <p:cNvSpPr/>
          <p:nvPr/>
        </p:nvSpPr>
        <p:spPr>
          <a:xfrm>
            <a:off x="903785" y="4100579"/>
            <a:ext cx="7772400" cy="923330"/>
          </a:xfrm>
          <a:prstGeom prst="rect">
            <a:avLst/>
          </a:prstGeom>
        </p:spPr>
        <p:txBody>
          <a:bodyPr wrap="square">
            <a:spAutoFit/>
          </a:bodyPr>
          <a:lstStyle/>
          <a:p>
            <a:pPr marL="285750" indent="-285750">
              <a:buFont typeface="Wingdings" panose="05000000000000000000" pitchFamily="2" charset="2"/>
              <a:buChar char="Ø"/>
            </a:pPr>
            <a:r>
              <a:rPr lang="fr-FR" b="1"/>
              <a:t>Article3: Big Data analytics using  TIBCO cloud </a:t>
            </a:r>
          </a:p>
          <a:p>
            <a:endParaRPr lang="fr-FR" b="1"/>
          </a:p>
          <a:p>
            <a:r>
              <a:rPr lang="fr-FR"/>
              <a:t> </a:t>
            </a:r>
          </a:p>
        </p:txBody>
      </p:sp>
    </p:spTree>
    <p:extLst>
      <p:ext uri="{BB962C8B-B14F-4D97-AF65-F5344CB8AC3E}">
        <p14:creationId xmlns:p14="http://schemas.microsoft.com/office/powerpoint/2010/main" val="123509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2571744"/>
            <a:ext cx="7772400" cy="1143000"/>
          </a:xfrm>
        </p:spPr>
        <p:txBody>
          <a:bodyPr>
            <a:normAutofit fontScale="90000"/>
          </a:bodyPr>
          <a:lstStyle/>
          <a:p>
            <a:r>
              <a:rPr lang="fr-FR"/>
              <a:t>          </a:t>
            </a:r>
            <a:br>
              <a:rPr lang="fr-FR"/>
            </a:br>
            <a:br>
              <a:rPr lang="fr-FR"/>
            </a:br>
            <a:br>
              <a:rPr lang="fr-FR"/>
            </a:br>
            <a:br>
              <a:rPr lang="fr-FR"/>
            </a:br>
            <a:br>
              <a:rPr lang="fr-FR"/>
            </a:br>
            <a:r>
              <a:rPr lang="fr-FR"/>
              <a:t>                         </a:t>
            </a:r>
            <a:br>
              <a:rPr lang="en-US"/>
            </a:br>
            <a:r>
              <a:rPr lang="en-US"/>
              <a:t>           Prochaines étapes</a:t>
            </a:r>
            <a:br>
              <a:rPr lang="en-US"/>
            </a:br>
            <a:br>
              <a:rPr lang="en-US" b="1"/>
            </a:br>
            <a:endParaRPr lang="fr-FR" b="1"/>
          </a:p>
        </p:txBody>
      </p:sp>
      <p:sp>
        <p:nvSpPr>
          <p:cNvPr id="4" name="Flèche droite 3"/>
          <p:cNvSpPr/>
          <p:nvPr/>
        </p:nvSpPr>
        <p:spPr>
          <a:xfrm>
            <a:off x="785786" y="2143116"/>
            <a:ext cx="114300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a:p>
        </p:txBody>
      </p:sp>
    </p:spTree>
    <p:extLst>
      <p:ext uri="{BB962C8B-B14F-4D97-AF65-F5344CB8AC3E}">
        <p14:creationId xmlns:p14="http://schemas.microsoft.com/office/powerpoint/2010/main" val="1091699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
        <p:nvSpPr>
          <p:cNvPr id="5" name="Espace réservé du contenu 4"/>
          <p:cNvSpPr>
            <a:spLocks noGrp="1"/>
          </p:cNvSpPr>
          <p:nvPr>
            <p:ph sz="quarter" idx="1"/>
          </p:nvPr>
        </p:nvSpPr>
        <p:spPr>
          <a:xfrm>
            <a:off x="914400" y="332656"/>
            <a:ext cx="7772400" cy="6250706"/>
          </a:xfrm>
        </p:spPr>
        <p:txBody>
          <a:bodyPr>
            <a:noAutofit/>
          </a:bodyPr>
          <a:lstStyle/>
          <a:p>
            <a:pPr marL="109728" indent="0" algn="just" fontAlgn="base">
              <a:lnSpc>
                <a:spcPct val="90000"/>
              </a:lnSpc>
              <a:spcBef>
                <a:spcPts val="400"/>
              </a:spcBef>
              <a:buClr>
                <a:schemeClr val="accent1">
                  <a:lumMod val="75000"/>
                </a:schemeClr>
              </a:buClr>
              <a:buSzPct val="68000"/>
              <a:buNone/>
              <a:defRPr/>
            </a:pPr>
            <a:r>
              <a:rPr lang="fr-FR" sz="2400"/>
              <a:t>Au cours des prochaines étapes,je compte effectuer les tâches suivantes:</a:t>
            </a:r>
          </a:p>
          <a:p>
            <a:pPr marL="109728" indent="0" algn="just" fontAlgn="base">
              <a:lnSpc>
                <a:spcPct val="90000"/>
              </a:lnSpc>
              <a:spcBef>
                <a:spcPts val="400"/>
              </a:spcBef>
              <a:buClr>
                <a:schemeClr val="accent1">
                  <a:lumMod val="75000"/>
                </a:schemeClr>
              </a:buClr>
              <a:buSzPct val="68000"/>
              <a:buNone/>
              <a:defRPr/>
            </a:pPr>
            <a:endParaRPr lang="fr-FR" sz="2400"/>
          </a:p>
          <a:p>
            <a:pPr marL="452628" indent="-342900" algn="just" fontAlgn="base">
              <a:lnSpc>
                <a:spcPct val="90000"/>
              </a:lnSpc>
              <a:spcBef>
                <a:spcPts val="400"/>
              </a:spcBef>
              <a:buClr>
                <a:schemeClr val="accent1">
                  <a:lumMod val="75000"/>
                </a:schemeClr>
              </a:buClr>
              <a:buSzPct val="68000"/>
              <a:buFont typeface="Wingdings" panose="05000000000000000000" pitchFamily="2" charset="2"/>
              <a:buChar char="Ø"/>
              <a:defRPr/>
            </a:pPr>
            <a:r>
              <a:rPr lang="fr-FR" sz="2400"/>
              <a:t>Identifier un domaine et créer un projet pour l’analyse des données dans un environnement Big Data et Cloud(Santé,Banque ou Assurance,systèmes de recommendations et d’analyse des réseaux sociaux).</a:t>
            </a:r>
          </a:p>
          <a:p>
            <a:pPr marL="452628" indent="-342900" algn="just" fontAlgn="base">
              <a:lnSpc>
                <a:spcPct val="90000"/>
              </a:lnSpc>
              <a:spcBef>
                <a:spcPts val="400"/>
              </a:spcBef>
              <a:buClr>
                <a:schemeClr val="accent1">
                  <a:lumMod val="75000"/>
                </a:schemeClr>
              </a:buClr>
              <a:buSzPct val="68000"/>
              <a:buFont typeface="Wingdings" panose="05000000000000000000" pitchFamily="2" charset="2"/>
              <a:buChar char="Ø"/>
              <a:defRPr/>
            </a:pPr>
            <a:endParaRPr lang="fr-FR" sz="2400"/>
          </a:p>
          <a:p>
            <a:pPr marL="452628" indent="-342900" algn="just" fontAlgn="base">
              <a:lnSpc>
                <a:spcPct val="90000"/>
              </a:lnSpc>
              <a:spcBef>
                <a:spcPts val="400"/>
              </a:spcBef>
              <a:buClr>
                <a:schemeClr val="accent1">
                  <a:lumMod val="75000"/>
                </a:schemeClr>
              </a:buClr>
              <a:buSzPct val="68000"/>
              <a:buFont typeface="Wingdings" panose="05000000000000000000" pitchFamily="2" charset="2"/>
              <a:buChar char="Ø"/>
              <a:defRPr/>
            </a:pPr>
            <a:r>
              <a:rPr lang="fr-FR" sz="2400"/>
              <a:t>Un stage m’a été proposé avec comme objectif  la création d’une base de données pour les stockage et l’analyse des brévets d’inventions au Maroc dans le domaine de la santé.</a:t>
            </a:r>
          </a:p>
          <a:p>
            <a:pPr marL="452628" indent="-342900" algn="just" fontAlgn="base">
              <a:lnSpc>
                <a:spcPct val="90000"/>
              </a:lnSpc>
              <a:spcBef>
                <a:spcPts val="400"/>
              </a:spcBef>
              <a:buClr>
                <a:schemeClr val="accent1">
                  <a:lumMod val="75000"/>
                </a:schemeClr>
              </a:buClr>
              <a:buSzPct val="68000"/>
              <a:buFont typeface="Wingdings" panose="05000000000000000000" pitchFamily="2" charset="2"/>
              <a:buChar char="Ø"/>
              <a:defRPr/>
            </a:pPr>
            <a:endParaRPr lang="fr-FR" sz="2400"/>
          </a:p>
          <a:p>
            <a:pPr marL="452628" indent="-342900" algn="just" fontAlgn="base">
              <a:lnSpc>
                <a:spcPct val="90000"/>
              </a:lnSpc>
              <a:spcBef>
                <a:spcPts val="400"/>
              </a:spcBef>
              <a:buClr>
                <a:schemeClr val="accent1">
                  <a:lumMod val="75000"/>
                </a:schemeClr>
              </a:buClr>
              <a:buSzPct val="68000"/>
              <a:buFont typeface="Wingdings" panose="05000000000000000000" pitchFamily="2" charset="2"/>
              <a:buChar char="Ø"/>
              <a:defRPr/>
            </a:pPr>
            <a:r>
              <a:rPr lang="fr-FR" sz="2400"/>
              <a:t>Faire des travaux expérimentaux permettant d’améliorer certains axes du Big Data(Ordonnancement,sécurité,gestion des ressources)</a:t>
            </a:r>
          </a:p>
          <a:p>
            <a:pPr marL="452628" indent="-342900" algn="just" fontAlgn="base">
              <a:lnSpc>
                <a:spcPct val="90000"/>
              </a:lnSpc>
              <a:spcBef>
                <a:spcPts val="400"/>
              </a:spcBef>
              <a:buClr>
                <a:schemeClr val="accent1">
                  <a:lumMod val="75000"/>
                </a:schemeClr>
              </a:buClr>
              <a:buSzPct val="68000"/>
              <a:buFont typeface="Wingdings" panose="05000000000000000000" pitchFamily="2" charset="2"/>
              <a:buChar char="Ø"/>
              <a:defRPr/>
            </a:pPr>
            <a:r>
              <a:rPr lang="fr-FR" sz="2400"/>
              <a:t>Rédaction d’article et communications en conférences </a:t>
            </a:r>
          </a:p>
        </p:txBody>
      </p:sp>
    </p:spTree>
    <p:extLst>
      <p:ext uri="{BB962C8B-B14F-4D97-AF65-F5344CB8AC3E}">
        <p14:creationId xmlns:p14="http://schemas.microsoft.com/office/powerpoint/2010/main" val="2099662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5100444"/>
            <a:ext cx="7344816" cy="1080120"/>
          </a:xfrm>
        </p:spPr>
        <p:txBody>
          <a:bodyPr>
            <a:normAutofit fontScale="90000"/>
          </a:bodyPr>
          <a:lstStyle/>
          <a:p>
            <a:pPr algn="just"/>
            <a:r>
              <a:rPr lang="fr-FR"/>
              <a:t>          </a:t>
            </a:r>
            <a:br>
              <a:rPr lang="fr-FR"/>
            </a:br>
            <a:br>
              <a:rPr lang="fr-FR"/>
            </a:br>
            <a:br>
              <a:rPr lang="fr-FR"/>
            </a:br>
            <a:br>
              <a:rPr lang="fr-FR"/>
            </a:br>
            <a:br>
              <a:rPr lang="fr-FR"/>
            </a:br>
            <a:r>
              <a:rPr lang="fr-FR"/>
              <a:t>                         </a:t>
            </a:r>
            <a:br>
              <a:rPr lang="en-US"/>
            </a:br>
            <a:r>
              <a:rPr lang="en-US"/>
              <a:t>           Conclusion</a:t>
            </a:r>
            <a:br>
              <a:rPr lang="en-US"/>
            </a:br>
            <a:br>
              <a:rPr lang="en-US" b="1"/>
            </a:br>
            <a:r>
              <a:rPr lang="en-US" sz="2700">
                <a:solidFill>
                  <a:schemeClr val="tx1"/>
                </a:solidFill>
                <a:latin typeface="+mn-lt"/>
                <a:ea typeface="+mn-ea"/>
                <a:cs typeface="+mn-cs"/>
              </a:rPr>
              <a:t>L’environnement Big Data peut être déployé sur une infrastructure cloud computing pour effectuer un stockage et des algorithms de traitement des données.</a:t>
            </a:r>
            <a:br>
              <a:rPr lang="en-US" sz="2700">
                <a:solidFill>
                  <a:schemeClr val="tx1"/>
                </a:solidFill>
                <a:latin typeface="+mn-lt"/>
                <a:ea typeface="+mn-ea"/>
                <a:cs typeface="+mn-cs"/>
              </a:rPr>
            </a:br>
            <a:br>
              <a:rPr lang="en-US" sz="2700">
                <a:solidFill>
                  <a:schemeClr val="tx1"/>
                </a:solidFill>
                <a:latin typeface="+mn-lt"/>
                <a:ea typeface="+mn-ea"/>
                <a:cs typeface="+mn-cs"/>
              </a:rPr>
            </a:br>
            <a:r>
              <a:rPr lang="en-US" sz="2700">
                <a:solidFill>
                  <a:schemeClr val="tx1"/>
                </a:solidFill>
                <a:latin typeface="+mn-lt"/>
                <a:ea typeface="+mn-ea"/>
                <a:cs typeface="+mn-cs"/>
              </a:rPr>
              <a:t>Plusieurs défis restent à relever notamment au niveau de la sécurité des données et des traitements,temps de réponse des requêtes,la gestion optimale des ressources.</a:t>
            </a:r>
            <a:br>
              <a:rPr lang="en-US" sz="2700">
                <a:solidFill>
                  <a:schemeClr val="tx1"/>
                </a:solidFill>
                <a:latin typeface="+mn-lt"/>
                <a:ea typeface="+mn-ea"/>
                <a:cs typeface="+mn-cs"/>
              </a:rPr>
            </a:br>
            <a:br>
              <a:rPr lang="en-US" sz="2700">
                <a:solidFill>
                  <a:schemeClr val="tx1"/>
                </a:solidFill>
                <a:latin typeface="+mn-lt"/>
                <a:ea typeface="+mn-ea"/>
                <a:cs typeface="+mn-cs"/>
              </a:rPr>
            </a:br>
            <a:r>
              <a:rPr lang="en-US" sz="2700">
                <a:solidFill>
                  <a:schemeClr val="tx1"/>
                </a:solidFill>
                <a:latin typeface="+mn-lt"/>
                <a:ea typeface="+mn-ea"/>
                <a:cs typeface="+mn-cs"/>
              </a:rPr>
              <a:t>Cette présentation  donne un état d’advancement des travaux de recherche dans le cadre de cette thèse.Comme perspective,nous espérons effectuer un projet d’analyse de données dans une infrastructure cloud.</a:t>
            </a:r>
            <a:endParaRPr lang="fr-FR" sz="2700">
              <a:solidFill>
                <a:schemeClr val="tx1"/>
              </a:solidFill>
              <a:latin typeface="+mn-lt"/>
              <a:ea typeface="+mn-ea"/>
              <a:cs typeface="+mn-cs"/>
            </a:endParaRPr>
          </a:p>
        </p:txBody>
      </p:sp>
      <p:sp>
        <p:nvSpPr>
          <p:cNvPr id="4" name="Flèche droite 3"/>
          <p:cNvSpPr/>
          <p:nvPr/>
        </p:nvSpPr>
        <p:spPr>
          <a:xfrm>
            <a:off x="1331640" y="692696"/>
            <a:ext cx="114300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a:p>
        </p:txBody>
      </p:sp>
    </p:spTree>
    <p:extLst>
      <p:ext uri="{BB962C8B-B14F-4D97-AF65-F5344CB8AC3E}">
        <p14:creationId xmlns:p14="http://schemas.microsoft.com/office/powerpoint/2010/main" val="1307164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0899" y="5202188"/>
            <a:ext cx="7772400" cy="1008112"/>
          </a:xfrm>
        </p:spPr>
        <p:txBody>
          <a:bodyPr>
            <a:normAutofit fontScale="90000"/>
          </a:bodyPr>
          <a:lstStyle/>
          <a:p>
            <a:r>
              <a:rPr lang="en-US" sz="1800"/>
              <a:t>         Références</a:t>
            </a:r>
            <a:br>
              <a:rPr lang="en-US" sz="1800"/>
            </a:br>
            <a:br>
              <a:rPr lang="en-US" sz="1800" b="1"/>
            </a:br>
            <a:r>
              <a:rPr lang="fr-FR" sz="1800"/>
              <a:t>[1] P. Raj, “The hadoop ecosystem technologies and tools,” in Advances in Computers. Elsevier, 2018, vol. 109, pp. 279–320.</a:t>
            </a:r>
            <a:br>
              <a:rPr lang="fr-FR" sz="1800"/>
            </a:br>
            <a:r>
              <a:rPr lang="fr-FR" sz="1800"/>
              <a:t>[2] N. Hidalgo, E. Rosas, C. Vasquez, and D. Wladdimiro, “Measuring stream processing systems adaptability under dynamic workloads,” Future Generation Computer Systems, vol. 88, pp. 413–423, 2018.</a:t>
            </a:r>
            <a:br>
              <a:rPr lang="fr-FR" sz="1800"/>
            </a:br>
            <a:r>
              <a:rPr lang="fr-FR" sz="1800"/>
              <a:t>[3] A. JayaLakshmi and K. K. Kishore, “Performance evaluation of dnn with other machine learning techniques in a cluster using apache spark and mllib,” Journal of King Saud University-Computer and Information Sciences, 2018.</a:t>
            </a:r>
            <a:br>
              <a:rPr lang="fr-FR" sz="1800"/>
            </a:br>
            <a:r>
              <a:rPr lang="fr-FR" sz="1800"/>
              <a:t>[4] I. M. Al-Zuabi, A. Jafar, and K. Aljoumaa, “Predicting customer’s gender and age depending on mobile phone data,” Journal of Big Data,vol. 6, no. 1, p. 18, 2019.</a:t>
            </a:r>
            <a:br>
              <a:rPr lang="fr-FR" sz="1800"/>
            </a:br>
            <a:r>
              <a:rPr lang="fr-FR" sz="1800"/>
              <a:t>[5] P. Raj, “The hadoop ecosystem technologies and tools,” in Advances in Computers. Elsevier, 2018, vol. 109, pp. 279–320.</a:t>
            </a:r>
            <a:br>
              <a:rPr lang="fr-FR" sz="1800"/>
            </a:br>
            <a:r>
              <a:rPr lang="fr-FR" sz="1800"/>
              <a:t>[6] N. Hidalgo, E. Rosas, C. Vasquez, and D. Wladdimiro, “Measuring stream processing systems adaptability under dynamic workloads,” Future Generation Computer Systems, vol. 88, pp. 413–423, 2018.</a:t>
            </a:r>
            <a:br>
              <a:rPr lang="fr-FR" sz="1800"/>
            </a:br>
            <a:r>
              <a:rPr lang="fr-FR" sz="1800"/>
              <a:t>[7] A. JayaLakshmi and K. K. Kishore, “Performance evaluation of dnn with other machine learning techniques in a cluster using apache spark and mllib,” Journal of King Saud University-Computer and Information Sciences, 2018.</a:t>
            </a:r>
            <a:br>
              <a:rPr lang="fr-FR" sz="1800"/>
            </a:br>
            <a:r>
              <a:rPr lang="fr-FR" sz="1800"/>
              <a:t>[8] I. M. Al-Zuabi, A. Jafar, and K. Aljoumaa, “Predicting customer’s gender and age depending on mobile phone data,” Journal of Big Data,vol. 6, no. 1, p. 18, 2019.</a:t>
            </a:r>
            <a:br>
              <a:rPr lang="fr-FR"/>
            </a:br>
            <a:endParaRPr lang="fr-FR" b="1"/>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24</a:t>
            </a:fld>
            <a:endParaRPr lang="fr-BE"/>
          </a:p>
        </p:txBody>
      </p:sp>
    </p:spTree>
    <p:extLst>
      <p:ext uri="{BB962C8B-B14F-4D97-AF65-F5344CB8AC3E}">
        <p14:creationId xmlns:p14="http://schemas.microsoft.com/office/powerpoint/2010/main" val="112172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0899" y="5202188"/>
            <a:ext cx="7772400" cy="1008112"/>
          </a:xfrm>
        </p:spPr>
        <p:txBody>
          <a:bodyPr>
            <a:normAutofit fontScale="90000"/>
          </a:bodyPr>
          <a:lstStyle/>
          <a:p>
            <a:r>
              <a:rPr lang="en-US" sz="1800"/>
              <a:t>         Références</a:t>
            </a:r>
            <a:br>
              <a:rPr lang="en-US" sz="1800"/>
            </a:br>
            <a:br>
              <a:rPr lang="en-US" sz="1800" b="1"/>
            </a:br>
            <a:r>
              <a:rPr lang="fr-FR" sz="1800"/>
              <a:t>[9] BALACHANDRAN, Bala M. et PRASAD, Shivika. </a:t>
            </a:r>
            <a:r>
              <a:rPr lang="en-GB" sz="1800"/>
              <a:t>Challenges and benefits of deploying big data analytics in the cloud for business intelligence. </a:t>
            </a:r>
            <a:r>
              <a:rPr lang="en-GB" sz="1800" i="1"/>
              <a:t>Procedia Computer Science</a:t>
            </a:r>
            <a:r>
              <a:rPr lang="en-GB" sz="1800"/>
              <a:t>, 2017, vol. 112, p. 1112-1122.</a:t>
            </a:r>
            <a:br>
              <a:rPr lang="fr-FR" sz="1800"/>
            </a:br>
            <a:r>
              <a:rPr lang="en-GB" sz="1800"/>
              <a:t>[10] WU, Bingfang, TIAN, Fuyou, ZHANG, Miao, </a:t>
            </a:r>
            <a:r>
              <a:rPr lang="en-GB" sz="1800" i="1"/>
              <a:t>et al.</a:t>
            </a:r>
            <a:r>
              <a:rPr lang="en-GB" sz="1800"/>
              <a:t> Cloud services with big data provide a solution for monitoring and tracking sustainable development goals. </a:t>
            </a:r>
            <a:r>
              <a:rPr lang="en-GB" sz="1800" i="1"/>
              <a:t>Geography and Sustainability</a:t>
            </a:r>
            <a:r>
              <a:rPr lang="en-GB" sz="1800"/>
              <a:t>, 2020.</a:t>
            </a:r>
            <a:br>
              <a:rPr lang="fr-FR" sz="1800"/>
            </a:br>
            <a:r>
              <a:rPr lang="en-GB" sz="1800"/>
              <a:t>[11] </a:t>
            </a:r>
            <a:r>
              <a:rPr lang="en-US" sz="1800"/>
              <a:t>FELLER, Eugen, RAMAKRISHNAN, Lavanya, et MORIN, Christine. Performance and energy efficiency of big data applications in cloud environments: A Hadoop case study. </a:t>
            </a:r>
            <a:r>
              <a:rPr lang="en-US" sz="1800" i="1"/>
              <a:t>Journal of Parallel and Distributed Computing</a:t>
            </a:r>
            <a:r>
              <a:rPr lang="en-US" sz="1800"/>
              <a:t>, 2015, vol. 79, p. 80-89.</a:t>
            </a:r>
            <a:br>
              <a:rPr lang="fr-FR" sz="1800"/>
            </a:br>
            <a:r>
              <a:rPr lang="fr-FR" sz="1800"/>
              <a:t>[12] BALACHANDRAN, Bala M. et PRASAD, Shivika. </a:t>
            </a:r>
            <a:r>
              <a:rPr lang="en-GB" sz="1800"/>
              <a:t>Challenges and benefits of deploying big data analytics in the cloud for business intelligence. </a:t>
            </a:r>
            <a:r>
              <a:rPr lang="en-GB" sz="1800" i="1"/>
              <a:t>Procedia Computer Science</a:t>
            </a:r>
            <a:r>
              <a:rPr lang="en-GB" sz="1800"/>
              <a:t>, 2017, vol. 112, p. 1112-1122.</a:t>
            </a:r>
            <a:br>
              <a:rPr lang="fr-FR" sz="1800"/>
            </a:br>
            <a:r>
              <a:rPr lang="en-GB" sz="1800"/>
              <a:t>[13] WU, Bingfang, TIAN, Fuyou, ZHANG, Miao, </a:t>
            </a:r>
            <a:r>
              <a:rPr lang="en-GB" sz="1800" i="1"/>
              <a:t>et al.</a:t>
            </a:r>
            <a:r>
              <a:rPr lang="en-GB" sz="1800"/>
              <a:t> Cloud services with big data provide a solution for monitoring and tracking sustainable development goals. </a:t>
            </a:r>
            <a:r>
              <a:rPr lang="en-GB" sz="1800" i="1"/>
              <a:t>Geography and Sustainability</a:t>
            </a:r>
            <a:r>
              <a:rPr lang="en-GB" sz="1800"/>
              <a:t>, 2020.</a:t>
            </a:r>
            <a:br>
              <a:rPr lang="fr-FR" sz="1800"/>
            </a:br>
            <a:r>
              <a:rPr lang="en-GB" sz="1800"/>
              <a:t>[14] </a:t>
            </a:r>
            <a:r>
              <a:rPr lang="en-US" sz="1800"/>
              <a:t>FELLER, Eugen, RAMAKRISHNAN, Lavanya, et MORIN, Christine. Performance and energy efficiency of big data applications in cloud environments: A Hadoop case study. </a:t>
            </a:r>
            <a:r>
              <a:rPr lang="en-US" sz="1800" i="1"/>
              <a:t>Journal of Parallel and Distributed Computing</a:t>
            </a:r>
            <a:r>
              <a:rPr lang="en-US" sz="1800"/>
              <a:t>, 2015, vol. 79, p. 80-89.</a:t>
            </a:r>
            <a:br>
              <a:rPr lang="fr-FR" sz="1800"/>
            </a:br>
            <a:endParaRPr lang="fr-FR" sz="1800" b="1"/>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a:p>
        </p:txBody>
      </p:sp>
    </p:spTree>
    <p:extLst>
      <p:ext uri="{BB962C8B-B14F-4D97-AF65-F5344CB8AC3E}">
        <p14:creationId xmlns:p14="http://schemas.microsoft.com/office/powerpoint/2010/main" val="298354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548680"/>
            <a:ext cx="7772400" cy="1143000"/>
          </a:xfrm>
        </p:spPr>
        <p:txBody>
          <a:bodyPr>
            <a:normAutofit fontScale="90000"/>
          </a:bodyPr>
          <a:lstStyle/>
          <a:p>
            <a:r>
              <a:rPr lang="fr-FR"/>
              <a:t>          </a:t>
            </a:r>
            <a:br>
              <a:rPr lang="fr-FR"/>
            </a:br>
            <a:br>
              <a:rPr lang="fr-FR"/>
            </a:br>
            <a:br>
              <a:rPr lang="fr-FR"/>
            </a:br>
            <a:br>
              <a:rPr lang="fr-FR"/>
            </a:br>
            <a:br>
              <a:rPr lang="fr-FR"/>
            </a:br>
            <a:r>
              <a:rPr lang="fr-FR"/>
              <a:t>                 </a:t>
            </a:r>
            <a:r>
              <a:rPr lang="en-US" b="1"/>
              <a:t>Introduction</a:t>
            </a:r>
            <a:br>
              <a:rPr lang="en-US" b="1"/>
            </a:br>
            <a:endParaRPr lang="fr-FR" b="1"/>
          </a:p>
        </p:txBody>
      </p:sp>
      <p:sp>
        <p:nvSpPr>
          <p:cNvPr id="4" name="Flèche droite 3"/>
          <p:cNvSpPr/>
          <p:nvPr/>
        </p:nvSpPr>
        <p:spPr>
          <a:xfrm>
            <a:off x="1403648" y="574010"/>
            <a:ext cx="114300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a:t>
            </a:fld>
            <a:endParaRPr lang="fr-BE"/>
          </a:p>
        </p:txBody>
      </p:sp>
      <p:sp>
        <p:nvSpPr>
          <p:cNvPr id="3" name="Rectangle 2">
            <a:extLst>
              <a:ext uri="{FF2B5EF4-FFF2-40B4-BE49-F238E27FC236}">
                <a16:creationId xmlns:a16="http://schemas.microsoft.com/office/drawing/2014/main" id="{3837A7F8-5F36-42CE-A922-F7E0AD136ADA}"/>
              </a:ext>
            </a:extLst>
          </p:cNvPr>
          <p:cNvSpPr/>
          <p:nvPr/>
        </p:nvSpPr>
        <p:spPr>
          <a:xfrm>
            <a:off x="832048" y="1691680"/>
            <a:ext cx="7772400" cy="400110"/>
          </a:xfrm>
          <a:prstGeom prst="rect">
            <a:avLst/>
          </a:prstGeom>
        </p:spPr>
        <p:txBody>
          <a:bodyPr wrap="square">
            <a:spAutoFit/>
          </a:bodyPr>
          <a:lstStyle/>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4</a:t>
            </a:fld>
            <a:endParaRPr lang="fr-BE"/>
          </a:p>
        </p:txBody>
      </p:sp>
      <p:sp>
        <p:nvSpPr>
          <p:cNvPr id="3" name="Rectangle 2">
            <a:extLst>
              <a:ext uri="{FF2B5EF4-FFF2-40B4-BE49-F238E27FC236}">
                <a16:creationId xmlns:a16="http://schemas.microsoft.com/office/drawing/2014/main" id="{3837A7F8-5F36-42CE-A922-F7E0AD136ADA}"/>
              </a:ext>
            </a:extLst>
          </p:cNvPr>
          <p:cNvSpPr/>
          <p:nvPr/>
        </p:nvSpPr>
        <p:spPr>
          <a:xfrm>
            <a:off x="832048" y="1691680"/>
            <a:ext cx="7772400" cy="4401205"/>
          </a:xfrm>
          <a:prstGeom prst="rect">
            <a:avLst/>
          </a:prstGeom>
        </p:spPr>
        <p:txBody>
          <a:bodyPr wrap="square">
            <a:spAutoFit/>
          </a:bodyPr>
          <a:lstStyle/>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De </a:t>
            </a:r>
            <a:r>
              <a:rPr lang="en-US" sz="2000" err="1">
                <a:latin typeface="Times New Roman" panose="02020603050405020304" pitchFamily="18" charset="0"/>
                <a:cs typeface="Times New Roman" panose="02020603050405020304" pitchFamily="18" charset="0"/>
              </a:rPr>
              <a:t>nos</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jours,de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gros</a:t>
            </a:r>
            <a:r>
              <a:rPr lang="en-US" sz="2000">
                <a:latin typeface="Times New Roman" panose="02020603050405020304" pitchFamily="18" charset="0"/>
                <a:cs typeface="Times New Roman" panose="02020603050405020304" pitchFamily="18" charset="0"/>
              </a:rPr>
              <a:t> volumes de </a:t>
            </a:r>
            <a:r>
              <a:rPr lang="en-US" sz="2000" err="1">
                <a:latin typeface="Times New Roman" panose="02020603050405020304" pitchFamily="18" charset="0"/>
                <a:cs typeface="Times New Roman" panose="02020603050405020304" pitchFamily="18" charset="0"/>
              </a:rPr>
              <a:t>données</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sont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générées</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quotidiennement</a:t>
            </a:r>
            <a:r>
              <a:rPr lang="en-US" sz="2000">
                <a:latin typeface="Times New Roman" panose="02020603050405020304" pitchFamily="18" charset="0"/>
                <a:cs typeface="Times New Roman" panose="02020603050405020304" pitchFamily="18" charset="0"/>
              </a:rPr>
              <a:t> à un </a:t>
            </a:r>
            <a:r>
              <a:rPr lang="en-US" sz="2000" err="1">
                <a:latin typeface="Times New Roman" panose="02020603050405020304" pitchFamily="18" charset="0"/>
                <a:cs typeface="Times New Roman" panose="02020603050405020304" pitchFamily="18" charset="0"/>
              </a:rPr>
              <a:t>rythme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élevé</a:t>
            </a:r>
            <a:r>
              <a:rPr lang="en-US" sz="200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Avec le </a:t>
            </a:r>
            <a:r>
              <a:rPr lang="en-US" sz="2000" err="1">
                <a:latin typeface="Times New Roman" panose="02020603050405020304" pitchFamily="18" charset="0"/>
                <a:cs typeface="Times New Roman" panose="02020603050405020304" pitchFamily="18" charset="0"/>
              </a:rPr>
              <a:t>developpement</a:t>
            </a:r>
            <a:r>
              <a:rPr lang="en-US" sz="2000">
                <a:latin typeface="Times New Roman" panose="02020603050405020304" pitchFamily="18" charset="0"/>
                <a:cs typeface="Times New Roman" panose="02020603050405020304" pitchFamily="18" charset="0"/>
              </a:rPr>
              <a:t> des </a:t>
            </a:r>
            <a:r>
              <a:rPr lang="en-US" sz="2000" err="1">
                <a:latin typeface="Times New Roman" panose="02020603050405020304" pitchFamily="18" charset="0"/>
                <a:cs typeface="Times New Roman" panose="02020603050405020304" pitchFamily="18" charset="0"/>
              </a:rPr>
              <a:t>objets</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connectés,des</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milliers</a:t>
            </a:r>
            <a:r>
              <a:rPr lang="en-US" sz="2000">
                <a:latin typeface="Times New Roman" panose="02020603050405020304" pitchFamily="18" charset="0"/>
                <a:cs typeface="Times New Roman" panose="02020603050405020304" pitchFamily="18" charset="0"/>
              </a:rPr>
              <a:t> de </a:t>
            </a:r>
            <a:r>
              <a:rPr lang="en-US" sz="2000" err="1">
                <a:latin typeface="Times New Roman" panose="02020603050405020304" pitchFamily="18" charset="0"/>
                <a:cs typeface="Times New Roman" panose="02020603050405020304" pitchFamily="18" charset="0"/>
              </a:rPr>
              <a:t>GigaOctets</a:t>
            </a:r>
            <a:r>
              <a:rPr lang="en-US" sz="2000">
                <a:latin typeface="Times New Roman" panose="02020603050405020304" pitchFamily="18" charset="0"/>
                <a:cs typeface="Times New Roman" panose="02020603050405020304" pitchFamily="18" charset="0"/>
              </a:rPr>
              <a:t> de </a:t>
            </a:r>
            <a:r>
              <a:rPr lang="en-US" sz="2000" err="1">
                <a:latin typeface="Times New Roman" panose="02020603050405020304" pitchFamily="18" charset="0"/>
                <a:cs typeface="Times New Roman" panose="02020603050405020304" pitchFamily="18" charset="0"/>
              </a:rPr>
              <a:t>données</a:t>
            </a:r>
            <a:r>
              <a:rPr lang="en-US" sz="2000">
                <a:latin typeface="Times New Roman" panose="02020603050405020304" pitchFamily="18" charset="0"/>
                <a:cs typeface="Times New Roman" panose="02020603050405020304" pitchFamily="18" charset="0"/>
              </a:rPr>
              <a:t> issues de </a:t>
            </a:r>
            <a:r>
              <a:rPr lang="en-US" sz="2000" err="1">
                <a:latin typeface="Times New Roman" panose="02020603050405020304" pitchFamily="18" charset="0"/>
                <a:cs typeface="Times New Roman" panose="02020603050405020304" pitchFamily="18" charset="0"/>
              </a:rPr>
              <a:t>différents</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domaines</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Santé,reseaux</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sociaux,finances,banques</a:t>
            </a:r>
            <a:r>
              <a:rPr lang="en-US" sz="2000">
                <a:latin typeface="Times New Roman" panose="02020603050405020304" pitchFamily="18" charset="0"/>
                <a:cs typeface="Times New Roman" panose="02020603050405020304" pitchFamily="18" charset="0"/>
              </a:rPr>
              <a:t> et assurances) </a:t>
            </a:r>
            <a:r>
              <a:rPr lang="en-US" sz="2000" err="1">
                <a:latin typeface="Times New Roman" panose="02020603050405020304" pitchFamily="18" charset="0"/>
                <a:cs typeface="Times New Roman" panose="02020603050405020304" pitchFamily="18" charset="0"/>
              </a:rPr>
              <a:t>sont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générées</a:t>
            </a:r>
            <a:r>
              <a:rPr lang="en-US" sz="2000">
                <a:latin typeface="Times New Roman" panose="02020603050405020304" pitchFamily="18" charset="0"/>
                <a:cs typeface="Times New Roman" panose="02020603050405020304" pitchFamily="18" charset="0"/>
              </a:rPr>
              <a:t> avec ds structures </a:t>
            </a:r>
            <a:r>
              <a:rPr lang="en-US" sz="2000" err="1">
                <a:latin typeface="Times New Roman" panose="02020603050405020304" pitchFamily="18" charset="0"/>
                <a:cs typeface="Times New Roman" panose="02020603050405020304" pitchFamily="18" charset="0"/>
              </a:rPr>
              <a:t>différentes</a:t>
            </a:r>
            <a:r>
              <a:rPr lang="en-US" sz="200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Le </a:t>
            </a:r>
            <a:r>
              <a:rPr lang="en-US" sz="2000" err="1">
                <a:latin typeface="Times New Roman" panose="02020603050405020304" pitchFamily="18" charset="0"/>
                <a:cs typeface="Times New Roman" panose="02020603050405020304" pitchFamily="18" charset="0"/>
              </a:rPr>
              <a:t>stockage,l’analyse</a:t>
            </a:r>
            <a:r>
              <a:rPr lang="en-US" sz="2000">
                <a:latin typeface="Times New Roman" panose="02020603050405020304" pitchFamily="18" charset="0"/>
                <a:cs typeface="Times New Roman" panose="02020603050405020304" pitchFamily="18" charset="0"/>
              </a:rPr>
              <a:t> des </a:t>
            </a:r>
            <a:r>
              <a:rPr lang="en-US" sz="2000" err="1">
                <a:latin typeface="Times New Roman" panose="02020603050405020304" pitchFamily="18" charset="0"/>
                <a:cs typeface="Times New Roman" panose="02020603050405020304" pitchFamily="18" charset="0"/>
              </a:rPr>
              <a:t>ces</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grandes</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quantités</a:t>
            </a:r>
            <a:r>
              <a:rPr lang="en-US" sz="2000">
                <a:latin typeface="Times New Roman" panose="02020603050405020304" pitchFamily="18" charset="0"/>
                <a:cs typeface="Times New Roman" panose="02020603050405020304" pitchFamily="18" charset="0"/>
              </a:rPr>
              <a:t> de </a:t>
            </a:r>
            <a:r>
              <a:rPr lang="en-US" sz="2000" err="1">
                <a:latin typeface="Times New Roman" panose="02020603050405020304" pitchFamily="18" charset="0"/>
                <a:cs typeface="Times New Roman" panose="02020603050405020304" pitchFamily="18" charset="0"/>
              </a:rPr>
              <a:t>données</a:t>
            </a:r>
            <a:r>
              <a:rPr lang="en-US" sz="2000">
                <a:latin typeface="Times New Roman" panose="02020603050405020304" pitchFamily="18" charset="0"/>
                <a:cs typeface="Times New Roman" panose="02020603050405020304" pitchFamily="18" charset="0"/>
              </a:rPr>
              <a:t>(Big Data) </a:t>
            </a:r>
            <a:r>
              <a:rPr lang="en-US" sz="2000" err="1">
                <a:latin typeface="Times New Roman" panose="02020603050405020304" pitchFamily="18" charset="0"/>
                <a:cs typeface="Times New Roman" panose="02020603050405020304" pitchFamily="18" charset="0"/>
              </a:rPr>
              <a:t>nécessitent</a:t>
            </a:r>
            <a:r>
              <a:rPr lang="en-US" sz="2000">
                <a:latin typeface="Times New Roman" panose="02020603050405020304" pitchFamily="18" charset="0"/>
                <a:cs typeface="Times New Roman" panose="02020603050405020304" pitchFamily="18" charset="0"/>
              </a:rPr>
              <a:t> des </a:t>
            </a:r>
            <a:r>
              <a:rPr lang="en-US" sz="2000" err="1">
                <a:latin typeface="Times New Roman" panose="02020603050405020304" pitchFamily="18" charset="0"/>
                <a:cs typeface="Times New Roman" panose="02020603050405020304" pitchFamily="18" charset="0"/>
              </a:rPr>
              <a:t>outils</a:t>
            </a:r>
            <a:r>
              <a:rPr lang="en-US" sz="2000">
                <a:latin typeface="Times New Roman" panose="02020603050405020304" pitchFamily="18" charset="0"/>
                <a:cs typeface="Times New Roman" panose="02020603050405020304" pitchFamily="18" charset="0"/>
              </a:rPr>
              <a:t> et des </a:t>
            </a:r>
            <a:r>
              <a:rPr lang="en-US" sz="2000" err="1">
                <a:latin typeface="Times New Roman" panose="02020603050405020304" pitchFamily="18" charset="0"/>
                <a:cs typeface="Times New Roman" panose="02020603050405020304" pitchFamily="18" charset="0"/>
              </a:rPr>
              <a:t>algorithmes</a:t>
            </a:r>
            <a:r>
              <a:rPr lang="en-US" sz="2000">
                <a:latin typeface="Times New Roman" panose="02020603050405020304" pitchFamily="18" charset="0"/>
                <a:cs typeface="Times New Roman" panose="02020603050405020304" pitchFamily="18" charset="0"/>
              </a:rPr>
              <a:t>  performants.</a:t>
            </a:r>
          </a:p>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Le Cloud Computing offre un accès avec une haute disponibilité à des utilisateurs disposant d’ une connexion internet à de nombreux services (stockage,logiciels,infrastructure reseau et serveur,traitement).</a:t>
            </a:r>
          </a:p>
        </p:txBody>
      </p:sp>
      <p:sp>
        <p:nvSpPr>
          <p:cNvPr id="7" name="Title 6">
            <a:extLst>
              <a:ext uri="{FF2B5EF4-FFF2-40B4-BE49-F238E27FC236}">
                <a16:creationId xmlns:a16="http://schemas.microsoft.com/office/drawing/2014/main" id="{106A9108-BE95-40E8-9CB6-3F0FFEFF39C6}"/>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127419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548680"/>
            <a:ext cx="7772400" cy="1143000"/>
          </a:xfrm>
        </p:spPr>
        <p:txBody>
          <a:bodyPr>
            <a:normAutofit fontScale="90000"/>
          </a:bodyPr>
          <a:lstStyle/>
          <a:p>
            <a:r>
              <a:rPr lang="fr-FR"/>
              <a:t>          </a:t>
            </a:r>
            <a:br>
              <a:rPr lang="fr-FR"/>
            </a:br>
            <a:br>
              <a:rPr lang="fr-FR"/>
            </a:br>
            <a:br>
              <a:rPr lang="fr-FR"/>
            </a:br>
            <a:br>
              <a:rPr lang="fr-FR"/>
            </a:br>
            <a:br>
              <a:rPr lang="fr-FR"/>
            </a:br>
            <a:r>
              <a:rPr lang="fr-FR"/>
              <a:t>                 </a:t>
            </a:r>
            <a:r>
              <a:rPr lang="en-US" b="1"/>
              <a:t>Objectifs de la thèse</a:t>
            </a:r>
            <a:br>
              <a:rPr lang="en-US" b="1"/>
            </a:br>
            <a:endParaRPr lang="fr-FR" b="1"/>
          </a:p>
        </p:txBody>
      </p:sp>
      <p:sp>
        <p:nvSpPr>
          <p:cNvPr id="4" name="Flèche droite 3"/>
          <p:cNvSpPr/>
          <p:nvPr/>
        </p:nvSpPr>
        <p:spPr>
          <a:xfrm>
            <a:off x="1403648" y="574010"/>
            <a:ext cx="114300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a:t>
            </a:fld>
            <a:endParaRPr lang="fr-BE"/>
          </a:p>
        </p:txBody>
      </p:sp>
      <p:sp>
        <p:nvSpPr>
          <p:cNvPr id="7" name="Rectangle 6">
            <a:extLst>
              <a:ext uri="{FF2B5EF4-FFF2-40B4-BE49-F238E27FC236}">
                <a16:creationId xmlns:a16="http://schemas.microsoft.com/office/drawing/2014/main" id="{46F79CB6-60EE-41AE-AE54-6254A7450207}"/>
              </a:ext>
            </a:extLst>
          </p:cNvPr>
          <p:cNvSpPr/>
          <p:nvPr/>
        </p:nvSpPr>
        <p:spPr>
          <a:xfrm>
            <a:off x="832048" y="1691680"/>
            <a:ext cx="7772400" cy="3785652"/>
          </a:xfrm>
          <a:prstGeom prst="rect">
            <a:avLst/>
          </a:prstGeom>
        </p:spPr>
        <p:txBody>
          <a:bodyPr wrap="square">
            <a:spAutoFit/>
          </a:bodyPr>
          <a:lstStyle/>
          <a:p>
            <a:pPr algn="just"/>
            <a:endParaRPr lang="en-US" sz="20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fr-FR" sz="2000">
                <a:latin typeface="Times New Roman" panose="02020603050405020304" pitchFamily="18" charset="0"/>
                <a:cs typeface="Times New Roman" panose="02020603050405020304" pitchFamily="18" charset="0"/>
              </a:rPr>
              <a:t>Le Big Data présente plusieurs défis : la capture, l’identification de données à stocker, le stockage, la recherche de données, la mise à disposition, le transfert, l’analyse, la visualisation.</a:t>
            </a:r>
          </a:p>
          <a:p>
            <a:pPr algn="just"/>
            <a:endParaRPr lang="fr-FR" sz="2000">
              <a:latin typeface="Times New Roman" panose="02020603050405020304" pitchFamily="18" charset="0"/>
              <a:cs typeface="Times New Roman" panose="02020603050405020304" pitchFamily="18" charset="0"/>
            </a:endParaRPr>
          </a:p>
          <a:p>
            <a:endParaRPr lang="fr-FR" sz="20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fr-FR" sz="2000">
                <a:latin typeface="Times New Roman" panose="02020603050405020304" pitchFamily="18" charset="0"/>
                <a:cs typeface="Times New Roman" panose="02020603050405020304" pitchFamily="18" charset="0"/>
              </a:rPr>
              <a:t>Les technologies Big Data permettent d’analyser et d’exploiter des volumes de données hors de portée. Mais l’offre de ces services aux entreprises soulève de nouveaux problèmes en termes de souplesse de gestion et de maîtrise des performances. </a:t>
            </a: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60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548680"/>
            <a:ext cx="7772400" cy="1143000"/>
          </a:xfrm>
        </p:spPr>
        <p:txBody>
          <a:bodyPr>
            <a:normAutofit fontScale="90000"/>
          </a:bodyPr>
          <a:lstStyle/>
          <a:p>
            <a:r>
              <a:rPr lang="fr-FR"/>
              <a:t>          </a:t>
            </a:r>
            <a:br>
              <a:rPr lang="fr-FR"/>
            </a:br>
            <a:br>
              <a:rPr lang="fr-FR"/>
            </a:br>
            <a:br>
              <a:rPr lang="fr-FR"/>
            </a:br>
            <a:br>
              <a:rPr lang="fr-FR"/>
            </a:br>
            <a:br>
              <a:rPr lang="en-US" b="1"/>
            </a:br>
            <a:endParaRPr lang="fr-FR" b="1"/>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6</a:t>
            </a:fld>
            <a:endParaRPr lang="fr-BE"/>
          </a:p>
        </p:txBody>
      </p:sp>
      <p:sp>
        <p:nvSpPr>
          <p:cNvPr id="7" name="Rectangle 6">
            <a:extLst>
              <a:ext uri="{FF2B5EF4-FFF2-40B4-BE49-F238E27FC236}">
                <a16:creationId xmlns:a16="http://schemas.microsoft.com/office/drawing/2014/main" id="{46F79CB6-60EE-41AE-AE54-6254A7450207}"/>
              </a:ext>
            </a:extLst>
          </p:cNvPr>
          <p:cNvSpPr/>
          <p:nvPr/>
        </p:nvSpPr>
        <p:spPr>
          <a:xfrm>
            <a:off x="899592" y="1053398"/>
            <a:ext cx="7772400" cy="4093428"/>
          </a:xfrm>
          <a:prstGeom prst="rect">
            <a:avLst/>
          </a:prstGeom>
        </p:spPr>
        <p:txBody>
          <a:bodyPr wrap="square">
            <a:spAutoFit/>
          </a:bodyPr>
          <a:lstStyle/>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Les principaux objectifs de cette these sont:</a:t>
            </a:r>
          </a:p>
          <a:p>
            <a:pPr algn="just"/>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Etudier les différents outils et algorithmes permettant de collecter,stocker et traiter des gros volumes de données.</a:t>
            </a: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Etudier les différentes sources et formes de données.</a:t>
            </a:r>
          </a:p>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Identifier  et proposer une amelioration des différents paramètres indicateurs de la performance des outils Big Data.</a:t>
            </a:r>
          </a:p>
          <a:p>
            <a:pPr marL="285750" indent="-285750" algn="just">
              <a:buFont typeface="Wingdings" panose="05000000000000000000" pitchFamily="2" charset="2"/>
              <a:buChar char="Ø"/>
            </a:pPr>
            <a:r>
              <a:rPr lang="fr-FR" sz="2000">
                <a:latin typeface="Times New Roman" panose="02020603050405020304" pitchFamily="18" charset="0"/>
                <a:cs typeface="Times New Roman" panose="02020603050405020304" pitchFamily="18" charset="0"/>
              </a:rPr>
              <a:t>Proposer des outils de mesure et de monitoring adaptés à l’environnement très distribué des traitements.</a:t>
            </a:r>
          </a:p>
          <a:p>
            <a:pPr marL="285750" indent="-285750" algn="just">
              <a:buFont typeface="Wingdings" panose="05000000000000000000" pitchFamily="2" charset="2"/>
              <a:buChar char="Ø"/>
            </a:pPr>
            <a:r>
              <a:rPr lang="fr-FR" sz="2000">
                <a:latin typeface="Times New Roman" panose="02020603050405020304" pitchFamily="18" charset="0"/>
                <a:cs typeface="Times New Roman" panose="02020603050405020304" pitchFamily="18" charset="0"/>
              </a:rPr>
              <a:t>Effectuer un traitement des Big Data dans un environnement Cloud</a:t>
            </a:r>
          </a:p>
          <a:p>
            <a:pPr algn="just"/>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90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548680"/>
            <a:ext cx="7772400" cy="1143000"/>
          </a:xfrm>
        </p:spPr>
        <p:txBody>
          <a:bodyPr>
            <a:normAutofit fontScale="90000"/>
          </a:bodyPr>
          <a:lstStyle/>
          <a:p>
            <a:r>
              <a:rPr lang="fr-FR"/>
              <a:t>          </a:t>
            </a:r>
            <a:br>
              <a:rPr lang="fr-FR"/>
            </a:br>
            <a:br>
              <a:rPr lang="fr-FR"/>
            </a:br>
            <a:br>
              <a:rPr lang="fr-FR"/>
            </a:br>
            <a:br>
              <a:rPr lang="fr-FR"/>
            </a:br>
            <a:br>
              <a:rPr lang="fr-FR"/>
            </a:br>
            <a:r>
              <a:rPr lang="fr-FR"/>
              <a:t>                 </a:t>
            </a:r>
            <a:r>
              <a:rPr lang="fr-FR" b="1"/>
              <a:t>Etat de l’art sur le </a:t>
            </a:r>
            <a:r>
              <a:rPr lang="en-US" b="1"/>
              <a:t>Big Data</a:t>
            </a:r>
            <a:br>
              <a:rPr lang="en-US" b="1"/>
            </a:br>
            <a:endParaRPr lang="fr-FR" b="1"/>
          </a:p>
        </p:txBody>
      </p:sp>
      <p:sp>
        <p:nvSpPr>
          <p:cNvPr id="4" name="Flèche droite 3"/>
          <p:cNvSpPr/>
          <p:nvPr/>
        </p:nvSpPr>
        <p:spPr>
          <a:xfrm>
            <a:off x="1403648" y="574010"/>
            <a:ext cx="114300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7</a:t>
            </a:fld>
            <a:endParaRPr lang="fr-BE"/>
          </a:p>
        </p:txBody>
      </p:sp>
      <p:sp>
        <p:nvSpPr>
          <p:cNvPr id="7" name="Rectangle 6">
            <a:extLst>
              <a:ext uri="{FF2B5EF4-FFF2-40B4-BE49-F238E27FC236}">
                <a16:creationId xmlns:a16="http://schemas.microsoft.com/office/drawing/2014/main" id="{46F79CB6-60EE-41AE-AE54-6254A7450207}"/>
              </a:ext>
            </a:extLst>
          </p:cNvPr>
          <p:cNvSpPr/>
          <p:nvPr/>
        </p:nvSpPr>
        <p:spPr>
          <a:xfrm>
            <a:off x="832048" y="1691680"/>
            <a:ext cx="7772400" cy="3785652"/>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L’analyse des grandes quantités de  données aide les entreprises à prendre des decisions et permet d’apporter une valeur ajoutée à l’entreprise .</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Plusieurs  outils permettent un traitement rapide et une prise en charge des algorithmes d’analyse et de Machine Learning.</a:t>
            </a:r>
          </a:p>
          <a:p>
            <a:pPr marL="342900" indent="-34290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Hadoop,Spark sont les outils les  plus utilisés et offrent un environnement distribués permettant de stocker et executer des algorithmes sur les données</a:t>
            </a:r>
          </a:p>
          <a:p>
            <a:pPr marL="342900" indent="-34290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20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548680"/>
            <a:ext cx="7772400" cy="1143000"/>
          </a:xfrm>
        </p:spPr>
        <p:txBody>
          <a:bodyPr>
            <a:normAutofit fontScale="90000"/>
          </a:bodyPr>
          <a:lstStyle/>
          <a:p>
            <a:r>
              <a:rPr lang="fr-FR"/>
              <a:t>          </a:t>
            </a:r>
            <a:br>
              <a:rPr lang="fr-FR"/>
            </a:br>
            <a:br>
              <a:rPr lang="fr-FR"/>
            </a:br>
            <a:br>
              <a:rPr lang="fr-FR"/>
            </a:br>
            <a:br>
              <a:rPr lang="fr-FR"/>
            </a:br>
            <a:br>
              <a:rPr lang="fr-FR"/>
            </a:br>
            <a:br>
              <a:rPr lang="en-US" b="1"/>
            </a:br>
            <a:r>
              <a:rPr lang="en-US" sz="2200" b="1"/>
              <a:t>Le traitement des données nécessitent plusieurs étapes allant de l’acquisition jusqu’à la production de l’information utile</a:t>
            </a:r>
            <a:endParaRPr lang="fr-FR" sz="2200" b="1"/>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8</a:t>
            </a:fld>
            <a:endParaRPr lang="fr-BE"/>
          </a:p>
        </p:txBody>
      </p:sp>
      <p:sp>
        <p:nvSpPr>
          <p:cNvPr id="7" name="Rectangle 6">
            <a:extLst>
              <a:ext uri="{FF2B5EF4-FFF2-40B4-BE49-F238E27FC236}">
                <a16:creationId xmlns:a16="http://schemas.microsoft.com/office/drawing/2014/main" id="{46F79CB6-60EE-41AE-AE54-6254A7450207}"/>
              </a:ext>
            </a:extLst>
          </p:cNvPr>
          <p:cNvSpPr/>
          <p:nvPr/>
        </p:nvSpPr>
        <p:spPr>
          <a:xfrm>
            <a:off x="832048" y="1691680"/>
            <a:ext cx="7772400" cy="707886"/>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p:txBody>
      </p:sp>
      <p:pic>
        <p:nvPicPr>
          <p:cNvPr id="8" name="Picture 2" descr="G:\These-Kenitra\Etat_art\lars-f1.png">
            <a:extLst>
              <a:ext uri="{FF2B5EF4-FFF2-40B4-BE49-F238E27FC236}">
                <a16:creationId xmlns:a16="http://schemas.microsoft.com/office/drawing/2014/main" id="{83AE85ED-0CE6-4936-8F35-F6F9A32708FE}"/>
              </a:ext>
            </a:extLst>
          </p:cNvPr>
          <p:cNvPicPr>
            <a:picLocks noGrp="1" noChangeAspect="1" noChangeArrowheads="1"/>
          </p:cNvPicPr>
          <p:nvPr>
            <p:ph sz="quarter" idx="1"/>
          </p:nvPr>
        </p:nvPicPr>
        <p:blipFill>
          <a:blip r:embed="rId2"/>
          <a:srcRect/>
          <a:stretch>
            <a:fillRect/>
          </a:stretch>
        </p:blipFill>
        <p:spPr bwMode="auto">
          <a:xfrm>
            <a:off x="428596" y="1783160"/>
            <a:ext cx="8143932" cy="4717674"/>
          </a:xfrm>
          <a:prstGeom prst="rect">
            <a:avLst/>
          </a:prstGeom>
          <a:noFill/>
        </p:spPr>
      </p:pic>
    </p:spTree>
    <p:extLst>
      <p:ext uri="{BB962C8B-B14F-4D97-AF65-F5344CB8AC3E}">
        <p14:creationId xmlns:p14="http://schemas.microsoft.com/office/powerpoint/2010/main" val="165237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9</a:t>
            </a:fld>
            <a:endParaRPr lang="fr-BE"/>
          </a:p>
        </p:txBody>
      </p:sp>
      <p:sp>
        <p:nvSpPr>
          <p:cNvPr id="7" name="Rectangle 6">
            <a:extLst>
              <a:ext uri="{FF2B5EF4-FFF2-40B4-BE49-F238E27FC236}">
                <a16:creationId xmlns:a16="http://schemas.microsoft.com/office/drawing/2014/main" id="{46F79CB6-60EE-41AE-AE54-6254A7450207}"/>
              </a:ext>
            </a:extLst>
          </p:cNvPr>
          <p:cNvSpPr/>
          <p:nvPr/>
        </p:nvSpPr>
        <p:spPr>
          <a:xfrm>
            <a:off x="832048" y="1691680"/>
            <a:ext cx="7772400" cy="707886"/>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392979B-0D56-4835-BC01-70CB45039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48" y="1935560"/>
            <a:ext cx="7772400" cy="4537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0">
            <a:extLst>
              <a:ext uri="{FF2B5EF4-FFF2-40B4-BE49-F238E27FC236}">
                <a16:creationId xmlns:a16="http://schemas.microsoft.com/office/drawing/2014/main" id="{24BD3CF2-6F73-4104-AF86-BD63DDBFCB86}"/>
              </a:ext>
            </a:extLst>
          </p:cNvPr>
          <p:cNvSpPr>
            <a:spLocks noGrp="1"/>
          </p:cNvSpPr>
          <p:nvPr>
            <p:ph type="title"/>
          </p:nvPr>
        </p:nvSpPr>
        <p:spPr/>
        <p:txBody>
          <a:bodyPr>
            <a:normAutofit/>
          </a:bodyPr>
          <a:lstStyle/>
          <a:p>
            <a:r>
              <a:rPr lang="fr-FR" sz="2000">
                <a:solidFill>
                  <a:schemeClr val="tx1"/>
                </a:solidFill>
                <a:latin typeface="Times New Roman" panose="02020603050405020304" pitchFamily="18" charset="0"/>
                <a:ea typeface="+mn-ea"/>
                <a:cs typeface="Times New Roman" panose="02020603050405020304" pitchFamily="18" charset="0"/>
              </a:rPr>
              <a:t>L’environnement hadoop est constitué de plusieurs couches ayant chacune un rôle précis. La figure ci-dessous représente la plateforme de hadoop avec les couches les plus utilisées</a:t>
            </a:r>
          </a:p>
        </p:txBody>
      </p:sp>
    </p:spTree>
    <p:extLst>
      <p:ext uri="{BB962C8B-B14F-4D97-AF65-F5344CB8AC3E}">
        <p14:creationId xmlns:p14="http://schemas.microsoft.com/office/powerpoint/2010/main" val="1452668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1529</TotalTime>
  <Words>2317</Words>
  <Application>Microsoft Office PowerPoint</Application>
  <PresentationFormat>On-screen Show (4:3)</PresentationFormat>
  <Paragraphs>197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 Unicode MS</vt:lpstr>
      <vt:lpstr>Arial</vt:lpstr>
      <vt:lpstr>Calibri</vt:lpstr>
      <vt:lpstr>Franklin Gothic Book</vt:lpstr>
      <vt:lpstr>Perpetua</vt:lpstr>
      <vt:lpstr>Times New Roman</vt:lpstr>
      <vt:lpstr>Wingdings</vt:lpstr>
      <vt:lpstr>Wingdings 2</vt:lpstr>
      <vt:lpstr>Capitaux</vt:lpstr>
      <vt:lpstr>Etat d’avancement des travaux de recherche –Avril 2020 </vt:lpstr>
      <vt:lpstr>Plan de la présentation</vt:lpstr>
      <vt:lpstr>                                Introduction </vt:lpstr>
      <vt:lpstr>PowerPoint Presentation</vt:lpstr>
      <vt:lpstr>                                Objectifs de la thèse </vt:lpstr>
      <vt:lpstr>               </vt:lpstr>
      <vt:lpstr>                                Etat de l’art sur le Big Data </vt:lpstr>
      <vt:lpstr>                Le traitement des données nécessitent plusieurs étapes allant de l’acquisition jusqu’à la production de l’information utile</vt:lpstr>
      <vt:lpstr>L’environnement hadoop est constitué de plusieurs couches ayant chacune un rôle précis. La figure ci-dessous représente la plateforme de hadoop avec les couches les plus utilisées</vt:lpstr>
      <vt:lpstr>Un traitement Big Data dans l’environnement distribué hadoop est réalisé  sous forme d’un « job » dont l’exécution est supervisée par le nœud principal(NameNode)</vt:lpstr>
      <vt:lpstr>PowerPoint Presentation</vt:lpstr>
      <vt:lpstr>                  Challenges et travaux autour du  Big Data                 </vt:lpstr>
      <vt:lpstr>                                                    Le Cloud Computing  </vt:lpstr>
      <vt:lpstr>                         </vt:lpstr>
      <vt:lpstr>                         </vt:lpstr>
      <vt:lpstr>                  Challenges et travaux autour du     cloud</vt:lpstr>
      <vt:lpstr>                                                    Etat d’advancement de la thèse  </vt:lpstr>
      <vt:lpstr>PowerPoint Presentation</vt:lpstr>
      <vt:lpstr>PowerPoint Presentation</vt:lpstr>
      <vt:lpstr>                                  </vt:lpstr>
      <vt:lpstr>                                                    Prochaines étapes  </vt:lpstr>
      <vt:lpstr>PowerPoint Presentation</vt:lpstr>
      <vt:lpstr>                                                    Conclusion  L’environnement Big Data peut être déployé sur une infrastructure cloud computing pour effectuer un stockage et des algorithms de traitement des données.  Plusieurs défis restent à relever notamment au niveau de la sécurité des données et des traitements,temps de réponse des requêtes,la gestion optimale des ressources.  Cette présentation  donne un état d’advancement des travaux de recherche dans le cadre de cette thèse.Comme perspective,nous espérons effectuer un projet d’analyse de données dans une infrastructure cloud.</vt:lpstr>
      <vt:lpstr>         Références  [1] P. Raj, “The hadoop ecosystem technologies and tools,” in Advances in Computers. Elsevier, 2018, vol. 109, pp. 279–320. [2] N. Hidalgo, E. Rosas, C. Vasquez, and D. Wladdimiro, “Measuring stream processing systems adaptability under dynamic workloads,” Future Generation Computer Systems, vol. 88, pp. 413–423, 2018. [3] A. JayaLakshmi and K. K. Kishore, “Performance evaluation of dnn with other machine learning techniques in a cluster using apache spark and mllib,” Journal of King Saud University-Computer and Information Sciences, 2018. [4] I. M. Al-Zuabi, A. Jafar, and K. Aljoumaa, “Predicting customer’s gender and age depending on mobile phone data,” Journal of Big Data,vol. 6, no. 1, p. 18, 2019. [5] P. Raj, “The hadoop ecosystem technologies and tools,” in Advances in Computers. Elsevier, 2018, vol. 109, pp. 279–320. [6] N. Hidalgo, E. Rosas, C. Vasquez, and D. Wladdimiro, “Measuring stream processing systems adaptability under dynamic workloads,” Future Generation Computer Systems, vol. 88, pp. 413–423, 2018. [7] A. JayaLakshmi and K. K. Kishore, “Performance evaluation of dnn with other machine learning techniques in a cluster using apache spark and mllib,” Journal of King Saud University-Computer and Information Sciences, 2018. [8] I. M. Al-Zuabi, A. Jafar, and K. Aljoumaa, “Predicting customer’s gender and age depending on mobile phone data,” Journal of Big Data,vol. 6, no. 1, p. 18, 2019. </vt:lpstr>
      <vt:lpstr>         Références  [9] BALACHANDRAN, Bala M. et PRASAD, Shivika. Challenges and benefits of deploying big data analytics in the cloud for business intelligence. Procedia Computer Science, 2017, vol. 112, p. 1112-1122. [10] WU, Bingfang, TIAN, Fuyou, ZHANG, Miao, et al. Cloud services with big data provide a solution for monitoring and tracking sustainable development goals. Geography and Sustainability, 2020. [11] FELLER, Eugen, RAMAKRISHNAN, Lavanya, et MORIN, Christine. Performance and energy efficiency of big data applications in cloud environments: A Hadoop case study. Journal of Parallel and Distributed Computing, 2015, vol. 79, p. 80-89. [12] BALACHANDRAN, Bala M. et PRASAD, Shivika. Challenges and benefits of deploying big data analytics in the cloud for business intelligence. Procedia Computer Science, 2017, vol. 112, p. 1112-1122. [13] WU, Bingfang, TIAN, Fuyou, ZHANG, Miao, et al. Cloud services with big data provide a solution for monitoring and tracking sustainable development goals. Geography and Sustainability, 2020. [14] FELLER, Eugen, RAMAKRISHNAN, Lavanya, et MORIN, Christine. Performance and energy efficiency of big data applications in cloud environments: A Hadoop case study. Journal of Parallel and Distributed Computing, 2015, vol. 79, p. 80-89.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acer</dc:creator>
  <cp:lastModifiedBy>acer</cp:lastModifiedBy>
  <cp:revision>198</cp:revision>
  <dcterms:created xsi:type="dcterms:W3CDTF">2018-05-01T00:01:57Z</dcterms:created>
  <dcterms:modified xsi:type="dcterms:W3CDTF">2020-05-19T02:06:01Z</dcterms:modified>
</cp:coreProperties>
</file>