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66" r:id="rId4"/>
    <p:sldId id="258" r:id="rId5"/>
    <p:sldId id="263" r:id="rId6"/>
    <p:sldId id="264" r:id="rId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5261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540722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5" name="Text 2"/>
          <p:cNvSpPr/>
          <p:nvPr/>
        </p:nvSpPr>
        <p:spPr>
          <a:xfrm>
            <a:off x="833198" y="1467147"/>
            <a:ext cx="7477601" cy="3332798"/>
          </a:xfrm>
          <a:prstGeom prst="rect">
            <a:avLst/>
          </a:prstGeom>
          <a:noFill/>
          <a:ln/>
        </p:spPr>
        <p:txBody>
          <a:bodyPr wrap="square" rtlCol="0" anchor="t"/>
          <a:lstStyle/>
          <a:p>
            <a:pPr marL="0" indent="0">
              <a:buNone/>
            </a:pPr>
            <a:r>
              <a:rPr lang="en-US" sz="4400" b="0" i="0" u="none" strike="noStrike" dirty="0">
                <a:solidFill>
                  <a:srgbClr val="000000"/>
                </a:solidFill>
                <a:effectLst/>
                <a:latin typeface="Arial" panose="020B0604020202020204" pitchFamily="34" charset="0"/>
              </a:rPr>
              <a:t>Advanced Pattern Recognition and Transfer Learning Techniques for Hyperspectral Image Segmentation</a:t>
            </a:r>
            <a:endParaRPr lang="en-US" sz="4400" dirty="0"/>
          </a:p>
        </p:txBody>
      </p:sp>
      <p:sp>
        <p:nvSpPr>
          <p:cNvPr id="6" name="Text 3"/>
          <p:cNvSpPr/>
          <p:nvPr/>
        </p:nvSpPr>
        <p:spPr>
          <a:xfrm>
            <a:off x="833198" y="5276961"/>
            <a:ext cx="7858856" cy="1138356"/>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Discover the top transfer learning models for Convolutional Neural Networks (CNN) and their application in hyperspectral image segmentation. Dive into the world of ResNet50, InceptionV3, DenseNet121, MobileNetV3, and ShuffleNetV2.</a:t>
            </a:r>
            <a:endParaRPr lang="en-US" sz="1750" dirty="0"/>
          </a:p>
        </p:txBody>
      </p:sp>
      <p:sp>
        <p:nvSpPr>
          <p:cNvPr id="7" name="Shape 4"/>
          <p:cNvSpPr/>
          <p:nvPr/>
        </p:nvSpPr>
        <p:spPr>
          <a:xfrm>
            <a:off x="833199" y="6428065"/>
            <a:ext cx="355402" cy="355402"/>
          </a:xfrm>
          <a:prstGeom prst="roundRect">
            <a:avLst>
              <a:gd name="adj" fmla="val 25726039"/>
            </a:avLst>
          </a:prstGeom>
          <a:noFill/>
          <a:ln w="7620">
            <a:solidFill>
              <a:srgbClr val="FFFFFF"/>
            </a:solidFill>
            <a:prstDash val="solid"/>
          </a:ln>
        </p:spPr>
      </p:sp>
      <p:sp>
        <p:nvSpPr>
          <p:cNvPr id="9" name="Text 5"/>
          <p:cNvSpPr/>
          <p:nvPr/>
        </p:nvSpPr>
        <p:spPr>
          <a:xfrm>
            <a:off x="8968205" y="5951242"/>
            <a:ext cx="5525561" cy="2111590"/>
          </a:xfrm>
          <a:prstGeom prst="rect">
            <a:avLst/>
          </a:prstGeom>
          <a:noFill/>
          <a:ln/>
        </p:spPr>
        <p:txBody>
          <a:bodyPr wrap="none" rtlCol="0" anchor="t"/>
          <a:lstStyle/>
          <a:p>
            <a:pPr marL="0" indent="0" algn="l">
              <a:lnSpc>
                <a:spcPts val="3062"/>
              </a:lnSpc>
              <a:buNone/>
            </a:pPr>
            <a:r>
              <a:rPr lang="en-US" sz="2187" b="1" dirty="0">
                <a:solidFill>
                  <a:srgbClr val="3A3630"/>
                </a:solidFill>
                <a:latin typeface="Source Sans Pro" pitchFamily="34" charset="0"/>
                <a:ea typeface="Source Sans Pro" pitchFamily="34" charset="-122"/>
                <a:cs typeface="Source Sans Pro" pitchFamily="34" charset="-120"/>
              </a:rPr>
              <a:t>Supervisor: Prof. Anindita Das Bhattacharjee</a:t>
            </a:r>
          </a:p>
          <a:p>
            <a:pPr marL="0" indent="0" algn="l">
              <a:lnSpc>
                <a:spcPts val="3062"/>
              </a:lnSpc>
              <a:buNone/>
            </a:pPr>
            <a:r>
              <a:rPr lang="en-US" sz="2187" b="1" dirty="0">
                <a:solidFill>
                  <a:srgbClr val="3A3630"/>
                </a:solidFill>
                <a:latin typeface="Source Sans Pro" pitchFamily="34" charset="0"/>
                <a:ea typeface="Source Sans Pro" pitchFamily="34" charset="-122"/>
                <a:cs typeface="Source Sans Pro" pitchFamily="34" charset="-120"/>
              </a:rPr>
              <a:t>Team ID: 48</a:t>
            </a:r>
          </a:p>
          <a:p>
            <a:pPr marL="0" indent="0" algn="l">
              <a:lnSpc>
                <a:spcPts val="3062"/>
              </a:lnSpc>
              <a:buNone/>
            </a:pPr>
            <a:r>
              <a:rPr lang="en-US" sz="2187" b="1" dirty="0">
                <a:solidFill>
                  <a:srgbClr val="3A3630"/>
                </a:solidFill>
                <a:latin typeface="Source Sans Pro" pitchFamily="34" charset="0"/>
                <a:ea typeface="Source Sans Pro" pitchFamily="34" charset="-122"/>
                <a:cs typeface="Source Sans Pro" pitchFamily="34" charset="-120"/>
              </a:rPr>
              <a:t>Students:</a:t>
            </a:r>
          </a:p>
          <a:p>
            <a:pPr marL="0" indent="0" algn="l">
              <a:lnSpc>
                <a:spcPts val="3062"/>
              </a:lnSpc>
              <a:buNone/>
            </a:pPr>
            <a:r>
              <a:rPr lang="en-US" sz="2187" b="1" dirty="0" err="1">
                <a:solidFill>
                  <a:srgbClr val="3A3630"/>
                </a:solidFill>
                <a:latin typeface="Source Sans Pro" pitchFamily="34" charset="0"/>
                <a:ea typeface="Source Sans Pro" pitchFamily="34" charset="-122"/>
                <a:cs typeface="Source Sans Pro" pitchFamily="34" charset="-120"/>
              </a:rPr>
              <a:t>Debayudh</a:t>
            </a:r>
            <a:r>
              <a:rPr lang="en-US" sz="2187" b="1" dirty="0">
                <a:solidFill>
                  <a:srgbClr val="3A3630"/>
                </a:solidFill>
                <a:latin typeface="Source Sans Pro" pitchFamily="34" charset="0"/>
                <a:ea typeface="Source Sans Pro" pitchFamily="34" charset="-122"/>
                <a:cs typeface="Source Sans Pro" pitchFamily="34" charset="-120"/>
              </a:rPr>
              <a:t> Mitra (69)</a:t>
            </a:r>
          </a:p>
          <a:p>
            <a:pPr marL="0" indent="0" algn="l">
              <a:lnSpc>
                <a:spcPts val="3062"/>
              </a:lnSpc>
              <a:buNone/>
            </a:pPr>
            <a:r>
              <a:rPr lang="en-US" sz="2187" b="1" dirty="0" err="1">
                <a:solidFill>
                  <a:srgbClr val="3A3630"/>
                </a:solidFill>
                <a:latin typeface="Source Sans Pro" pitchFamily="34" charset="0"/>
                <a:ea typeface="Source Sans Pro" pitchFamily="34" charset="-122"/>
                <a:cs typeface="Source Sans Pro" pitchFamily="34" charset="-120"/>
              </a:rPr>
              <a:t>Nibedan</a:t>
            </a:r>
            <a:r>
              <a:rPr lang="en-US" sz="2187" b="1" dirty="0">
                <a:solidFill>
                  <a:srgbClr val="3A3630"/>
                </a:solidFill>
                <a:latin typeface="Source Sans Pro" pitchFamily="34" charset="0"/>
                <a:ea typeface="Source Sans Pro" pitchFamily="34" charset="-122"/>
                <a:cs typeface="Source Sans Pro" pitchFamily="34" charset="-120"/>
              </a:rPr>
              <a:t> Banerjee (87)</a:t>
            </a: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5" name="Text 2"/>
          <p:cNvSpPr/>
          <p:nvPr/>
        </p:nvSpPr>
        <p:spPr>
          <a:xfrm>
            <a:off x="759627" y="187359"/>
            <a:ext cx="12578002" cy="790103"/>
          </a:xfrm>
          <a:prstGeom prst="rect">
            <a:avLst/>
          </a:prstGeom>
          <a:noFill/>
          <a:ln/>
        </p:spPr>
        <p:txBody>
          <a:bodyPr wrap="squar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Introduction and Overview</a:t>
            </a:r>
            <a:endParaRPr lang="en-US" sz="4374" dirty="0"/>
          </a:p>
        </p:txBody>
      </p:sp>
      <p:sp>
        <p:nvSpPr>
          <p:cNvPr id="6" name="Text 3"/>
          <p:cNvSpPr/>
          <p:nvPr/>
        </p:nvSpPr>
        <p:spPr>
          <a:xfrm>
            <a:off x="759627" y="977462"/>
            <a:ext cx="6974673" cy="4007274"/>
          </a:xfrm>
          <a:prstGeom prst="rect">
            <a:avLst/>
          </a:prstGeom>
          <a:noFill/>
          <a:ln/>
        </p:spPr>
        <p:txBody>
          <a:bodyPr wrap="square" rtlCol="0" anchor="t"/>
          <a:lstStyle/>
          <a:p>
            <a:r>
              <a:rPr lang="en-IN" sz="2000" dirty="0"/>
              <a:t>Hyperspectral image segmentation aims to classify each pixel in an image to its corresponding material. This report explores transfer learning approaches using pretrained CNNs like ResNet50, InceptionV3, DenseNet121, MobileNetV3, and ShuffleNetV2 as well as pattern recognition models like PCA+SBS+RF, PCA+CNN, CNN, and PCA+KNN for hyperspectral image segmentation. The models are evaluated on standard hyperspectral datasets such as Indian Pines, Salinas, and Pavia University. Results indicate ResNet50 achieved the highest average accuracy of 97.4% across datasets for transfer learning models. For pattern recognition models, PCA+SBS+RF performs the best with an average accuracy of 99.1%. However, all models show promising results for hyperspectral image segmentation.</a:t>
            </a:r>
          </a:p>
          <a:p>
            <a:endParaRPr lang="en-IN" sz="2000" dirty="0"/>
          </a:p>
          <a:p>
            <a:r>
              <a:rPr lang="en-US" sz="2000" dirty="0"/>
              <a:t>Hyperspectral imaging collects visual information across hundreds of spectral bands leading to very high dimensional data. This allows fine-grained analysis of materials and objects in a scene based on their spectral signatures but poses challenges in processing and classification. This report examines deep transfer learning and pattern recognition approaches to effectively classify hyperspectral image pixels without requiring large training datasets.</a:t>
            </a:r>
          </a:p>
          <a:p>
            <a:endParaRPr lang="en-IN" sz="2000" dirty="0"/>
          </a:p>
        </p:txBody>
      </p:sp>
      <p:pic>
        <p:nvPicPr>
          <p:cNvPr id="9" name="Picture 8">
            <a:extLst>
              <a:ext uri="{FF2B5EF4-FFF2-40B4-BE49-F238E27FC236}">
                <a16:creationId xmlns:a16="http://schemas.microsoft.com/office/drawing/2014/main" id="{4198472E-B271-638B-CECC-1BB5C7023EEB}"/>
              </a:ext>
            </a:extLst>
          </p:cNvPr>
          <p:cNvPicPr>
            <a:picLocks noChangeAspect="1"/>
          </p:cNvPicPr>
          <p:nvPr/>
        </p:nvPicPr>
        <p:blipFill>
          <a:blip r:embed="rId3"/>
          <a:stretch>
            <a:fillRect/>
          </a:stretch>
        </p:blipFill>
        <p:spPr>
          <a:xfrm>
            <a:off x="7677151" y="921140"/>
            <a:ext cx="6860373" cy="2177660"/>
          </a:xfrm>
          <a:prstGeom prst="rect">
            <a:avLst/>
          </a:prstGeom>
        </p:spPr>
      </p:pic>
      <p:pic>
        <p:nvPicPr>
          <p:cNvPr id="11" name="Picture 10">
            <a:extLst>
              <a:ext uri="{FF2B5EF4-FFF2-40B4-BE49-F238E27FC236}">
                <a16:creationId xmlns:a16="http://schemas.microsoft.com/office/drawing/2014/main" id="{C2E5AD7D-43D1-E962-820D-DB4042382945}"/>
              </a:ext>
            </a:extLst>
          </p:cNvPr>
          <p:cNvPicPr>
            <a:picLocks noChangeAspect="1"/>
          </p:cNvPicPr>
          <p:nvPr/>
        </p:nvPicPr>
        <p:blipFill>
          <a:blip r:embed="rId4"/>
          <a:stretch>
            <a:fillRect/>
          </a:stretch>
        </p:blipFill>
        <p:spPr>
          <a:xfrm>
            <a:off x="7677150" y="3167145"/>
            <a:ext cx="6860373" cy="2177661"/>
          </a:xfrm>
          <a:prstGeom prst="rect">
            <a:avLst/>
          </a:prstGeom>
        </p:spPr>
      </p:pic>
      <p:pic>
        <p:nvPicPr>
          <p:cNvPr id="13" name="Picture 12">
            <a:extLst>
              <a:ext uri="{FF2B5EF4-FFF2-40B4-BE49-F238E27FC236}">
                <a16:creationId xmlns:a16="http://schemas.microsoft.com/office/drawing/2014/main" id="{6BDF7375-188B-C530-CA89-54204138CF07}"/>
              </a:ext>
            </a:extLst>
          </p:cNvPr>
          <p:cNvPicPr>
            <a:picLocks noChangeAspect="1"/>
          </p:cNvPicPr>
          <p:nvPr/>
        </p:nvPicPr>
        <p:blipFill>
          <a:blip r:embed="rId5"/>
          <a:stretch>
            <a:fillRect/>
          </a:stretch>
        </p:blipFill>
        <p:spPr>
          <a:xfrm>
            <a:off x="7677149" y="5413151"/>
            <a:ext cx="6860374" cy="26189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5" name="Text 2"/>
          <p:cNvSpPr/>
          <p:nvPr/>
        </p:nvSpPr>
        <p:spPr>
          <a:xfrm>
            <a:off x="759627" y="187359"/>
            <a:ext cx="12578002" cy="790103"/>
          </a:xfrm>
          <a:prstGeom prst="rect">
            <a:avLst/>
          </a:prstGeom>
          <a:noFill/>
          <a:ln/>
        </p:spPr>
        <p:txBody>
          <a:bodyPr wrap="square" rtlCol="0" anchor="t"/>
          <a:lstStyle/>
          <a:p>
            <a:pPr marL="0" indent="0">
              <a:lnSpc>
                <a:spcPts val="5468"/>
              </a:lnSpc>
              <a:buNone/>
            </a:pPr>
            <a:r>
              <a:rPr lang="en-IN" sz="4400" b="0" i="0" dirty="0">
                <a:solidFill>
                  <a:srgbClr val="1C1917"/>
                </a:solidFill>
                <a:effectLst/>
                <a:latin typeface="-apple-system"/>
              </a:rPr>
              <a:t>Technical Approach</a:t>
            </a:r>
            <a:endParaRPr lang="en-US" sz="4374" dirty="0"/>
          </a:p>
        </p:txBody>
      </p:sp>
      <p:sp>
        <p:nvSpPr>
          <p:cNvPr id="6" name="Text 3"/>
          <p:cNvSpPr/>
          <p:nvPr/>
        </p:nvSpPr>
        <p:spPr>
          <a:xfrm>
            <a:off x="759627" y="977462"/>
            <a:ext cx="5095073" cy="5931338"/>
          </a:xfrm>
          <a:prstGeom prst="rect">
            <a:avLst/>
          </a:prstGeom>
          <a:noFill/>
          <a:ln/>
        </p:spPr>
        <p:txBody>
          <a:bodyPr wrap="square" rtlCol="0" anchor="t"/>
          <a:lstStyle/>
          <a:p>
            <a:pPr algn="l"/>
            <a:r>
              <a:rPr lang="en-IN" sz="2000" b="0" i="0" dirty="0">
                <a:solidFill>
                  <a:srgbClr val="1C1917"/>
                </a:solidFill>
                <a:effectLst/>
                <a:latin typeface="-apple-system"/>
              </a:rPr>
              <a:t>The three key hyperspectral datasets used are:</a:t>
            </a:r>
          </a:p>
          <a:p>
            <a:pPr algn="l">
              <a:buFont typeface="+mj-lt"/>
              <a:buAutoNum type="arabicPeriod"/>
            </a:pPr>
            <a:r>
              <a:rPr lang="en-IN" sz="2000" b="1" i="0" dirty="0">
                <a:solidFill>
                  <a:srgbClr val="1C1917"/>
                </a:solidFill>
                <a:effectLst/>
                <a:latin typeface="-apple-system"/>
              </a:rPr>
              <a:t>Indian Pines (145x145 pixels, 220 bands)</a:t>
            </a:r>
          </a:p>
          <a:p>
            <a:pPr algn="l">
              <a:buFont typeface="+mj-lt"/>
              <a:buAutoNum type="arabicPeriod"/>
            </a:pPr>
            <a:r>
              <a:rPr lang="en-IN" sz="2000" b="1" i="0" dirty="0">
                <a:solidFill>
                  <a:srgbClr val="1C1917"/>
                </a:solidFill>
                <a:effectLst/>
                <a:latin typeface="-apple-system"/>
              </a:rPr>
              <a:t>Salinas (512x217 pixels, 224 bands)</a:t>
            </a:r>
          </a:p>
          <a:p>
            <a:pPr algn="l">
              <a:buFont typeface="+mj-lt"/>
              <a:buAutoNum type="arabicPeriod"/>
            </a:pPr>
            <a:r>
              <a:rPr lang="en-IN" sz="2000" b="1" i="0" dirty="0">
                <a:solidFill>
                  <a:srgbClr val="1C1917"/>
                </a:solidFill>
                <a:effectLst/>
                <a:latin typeface="-apple-system"/>
              </a:rPr>
              <a:t>Pavia University (610x340 pixels, 103 bands)</a:t>
            </a:r>
          </a:p>
          <a:p>
            <a:pPr algn="l"/>
            <a:endParaRPr lang="en-IN" sz="2000" b="0" i="0" dirty="0">
              <a:solidFill>
                <a:srgbClr val="1C1917"/>
              </a:solidFill>
              <a:effectLst/>
              <a:latin typeface="-apple-system"/>
            </a:endParaRPr>
          </a:p>
          <a:p>
            <a:pPr algn="l"/>
            <a:r>
              <a:rPr lang="en-IN" sz="2000" b="0" i="0" dirty="0">
                <a:solidFill>
                  <a:srgbClr val="1C1917"/>
                </a:solidFill>
                <a:effectLst/>
                <a:latin typeface="-apple-system"/>
              </a:rPr>
              <a:t>For transfer learning, the following CNN architectures pretrained on ImageNet are used:</a:t>
            </a:r>
          </a:p>
          <a:p>
            <a:pPr algn="l">
              <a:buFont typeface="+mj-lt"/>
              <a:buAutoNum type="arabicPeriod"/>
            </a:pPr>
            <a:r>
              <a:rPr lang="en-IN" sz="2000" b="1" i="0" dirty="0">
                <a:solidFill>
                  <a:srgbClr val="1C1917"/>
                </a:solidFill>
                <a:effectLst/>
                <a:latin typeface="-apple-system"/>
              </a:rPr>
              <a:t>ResNet50</a:t>
            </a:r>
          </a:p>
          <a:p>
            <a:pPr algn="l">
              <a:buFont typeface="+mj-lt"/>
              <a:buAutoNum type="arabicPeriod"/>
            </a:pPr>
            <a:r>
              <a:rPr lang="en-IN" sz="2000" b="1" i="0" dirty="0">
                <a:solidFill>
                  <a:srgbClr val="1C1917"/>
                </a:solidFill>
                <a:effectLst/>
                <a:latin typeface="-apple-system"/>
              </a:rPr>
              <a:t>InceptionV3</a:t>
            </a:r>
          </a:p>
          <a:p>
            <a:pPr algn="l">
              <a:buFont typeface="+mj-lt"/>
              <a:buAutoNum type="arabicPeriod"/>
            </a:pPr>
            <a:r>
              <a:rPr lang="en-IN" sz="2000" b="1" i="0" dirty="0">
                <a:solidFill>
                  <a:srgbClr val="1C1917"/>
                </a:solidFill>
                <a:effectLst/>
                <a:latin typeface="-apple-system"/>
              </a:rPr>
              <a:t>DenseNet121</a:t>
            </a:r>
          </a:p>
          <a:p>
            <a:pPr algn="l">
              <a:buFont typeface="+mj-lt"/>
              <a:buAutoNum type="arabicPeriod"/>
            </a:pPr>
            <a:r>
              <a:rPr lang="en-IN" sz="2000" b="1" i="0" dirty="0">
                <a:solidFill>
                  <a:srgbClr val="1C1917"/>
                </a:solidFill>
                <a:effectLst/>
                <a:latin typeface="-apple-system"/>
              </a:rPr>
              <a:t>MobileNetV3</a:t>
            </a:r>
          </a:p>
          <a:p>
            <a:pPr algn="l"/>
            <a:endParaRPr lang="en-IN" sz="2000" b="0" i="0" dirty="0">
              <a:solidFill>
                <a:srgbClr val="1C1917"/>
              </a:solidFill>
              <a:effectLst/>
              <a:latin typeface="-apple-system"/>
            </a:endParaRPr>
          </a:p>
          <a:p>
            <a:pPr algn="l"/>
            <a:r>
              <a:rPr lang="en-IN" sz="2000" b="0" i="0" dirty="0">
                <a:solidFill>
                  <a:srgbClr val="1C1917"/>
                </a:solidFill>
                <a:effectLst/>
                <a:latin typeface="-apple-system"/>
              </a:rPr>
              <a:t>The models are finetuned for the hyperspectral datasets. For pattern recognition, the classifiers explored are:</a:t>
            </a:r>
          </a:p>
          <a:p>
            <a:pPr algn="l">
              <a:buFont typeface="+mj-lt"/>
              <a:buAutoNum type="arabicPeriod"/>
            </a:pPr>
            <a:r>
              <a:rPr lang="en-IN" sz="2000" b="1" i="0" dirty="0">
                <a:solidFill>
                  <a:srgbClr val="1C1917"/>
                </a:solidFill>
                <a:effectLst/>
                <a:latin typeface="-apple-system"/>
              </a:rPr>
              <a:t>PCA+SBS+RF</a:t>
            </a:r>
          </a:p>
          <a:p>
            <a:pPr algn="l">
              <a:buFont typeface="+mj-lt"/>
              <a:buAutoNum type="arabicPeriod"/>
            </a:pPr>
            <a:r>
              <a:rPr lang="en-IN" sz="2000" b="1" i="0" dirty="0">
                <a:solidFill>
                  <a:srgbClr val="1C1917"/>
                </a:solidFill>
                <a:effectLst/>
                <a:latin typeface="-apple-system"/>
              </a:rPr>
              <a:t>PCA+CNN</a:t>
            </a:r>
          </a:p>
          <a:p>
            <a:pPr algn="l">
              <a:buFont typeface="+mj-lt"/>
              <a:buAutoNum type="arabicPeriod"/>
            </a:pPr>
            <a:r>
              <a:rPr lang="en-IN" sz="2000" b="1" i="0" dirty="0">
                <a:solidFill>
                  <a:srgbClr val="1C1917"/>
                </a:solidFill>
                <a:effectLst/>
                <a:latin typeface="-apple-system"/>
              </a:rPr>
              <a:t>CNN</a:t>
            </a:r>
          </a:p>
          <a:p>
            <a:pPr algn="l">
              <a:buFont typeface="+mj-lt"/>
              <a:buAutoNum type="arabicPeriod"/>
            </a:pPr>
            <a:r>
              <a:rPr lang="en-IN" sz="2000" b="1" i="0" dirty="0">
                <a:solidFill>
                  <a:srgbClr val="1C1917"/>
                </a:solidFill>
                <a:effectLst/>
                <a:latin typeface="-apple-system"/>
              </a:rPr>
              <a:t>PCA+KNN</a:t>
            </a:r>
          </a:p>
          <a:p>
            <a:endParaRPr lang="en-IN" sz="2000" dirty="0"/>
          </a:p>
        </p:txBody>
      </p:sp>
      <p:pic>
        <p:nvPicPr>
          <p:cNvPr id="11" name="Picture 10">
            <a:extLst>
              <a:ext uri="{FF2B5EF4-FFF2-40B4-BE49-F238E27FC236}">
                <a16:creationId xmlns:a16="http://schemas.microsoft.com/office/drawing/2014/main" id="{D1414019-3637-75CF-DE0D-6D72D43FD375}"/>
              </a:ext>
            </a:extLst>
          </p:cNvPr>
          <p:cNvPicPr>
            <a:picLocks noChangeAspect="1"/>
          </p:cNvPicPr>
          <p:nvPr/>
        </p:nvPicPr>
        <p:blipFill>
          <a:blip r:embed="rId3"/>
          <a:stretch>
            <a:fillRect/>
          </a:stretch>
        </p:blipFill>
        <p:spPr>
          <a:xfrm>
            <a:off x="4433074" y="5337002"/>
            <a:ext cx="4965955" cy="2705239"/>
          </a:xfrm>
          <a:prstGeom prst="rect">
            <a:avLst/>
          </a:prstGeom>
        </p:spPr>
      </p:pic>
      <p:pic>
        <p:nvPicPr>
          <p:cNvPr id="13" name="Picture 12">
            <a:extLst>
              <a:ext uri="{FF2B5EF4-FFF2-40B4-BE49-F238E27FC236}">
                <a16:creationId xmlns:a16="http://schemas.microsoft.com/office/drawing/2014/main" id="{3802FBE4-368D-B69B-CE33-77F8A0DF2684}"/>
              </a:ext>
            </a:extLst>
          </p:cNvPr>
          <p:cNvPicPr>
            <a:picLocks noChangeAspect="1"/>
          </p:cNvPicPr>
          <p:nvPr/>
        </p:nvPicPr>
        <p:blipFill>
          <a:blip r:embed="rId4"/>
          <a:stretch>
            <a:fillRect/>
          </a:stretch>
        </p:blipFill>
        <p:spPr>
          <a:xfrm>
            <a:off x="9509511" y="5717962"/>
            <a:ext cx="5010407" cy="2311519"/>
          </a:xfrm>
          <a:prstGeom prst="rect">
            <a:avLst/>
          </a:prstGeom>
        </p:spPr>
      </p:pic>
      <p:pic>
        <p:nvPicPr>
          <p:cNvPr id="15" name="Picture 14">
            <a:extLst>
              <a:ext uri="{FF2B5EF4-FFF2-40B4-BE49-F238E27FC236}">
                <a16:creationId xmlns:a16="http://schemas.microsoft.com/office/drawing/2014/main" id="{EF3A98D7-4273-6BB5-A487-E8CBF4F3CDDC}"/>
              </a:ext>
            </a:extLst>
          </p:cNvPr>
          <p:cNvPicPr>
            <a:picLocks noChangeAspect="1"/>
          </p:cNvPicPr>
          <p:nvPr/>
        </p:nvPicPr>
        <p:blipFill>
          <a:blip r:embed="rId5"/>
          <a:stretch>
            <a:fillRect/>
          </a:stretch>
        </p:blipFill>
        <p:spPr>
          <a:xfrm>
            <a:off x="5854700" y="200119"/>
            <a:ext cx="3073301" cy="5036823"/>
          </a:xfrm>
          <a:prstGeom prst="rect">
            <a:avLst/>
          </a:prstGeom>
        </p:spPr>
      </p:pic>
      <p:pic>
        <p:nvPicPr>
          <p:cNvPr id="17" name="Picture 16">
            <a:extLst>
              <a:ext uri="{FF2B5EF4-FFF2-40B4-BE49-F238E27FC236}">
                <a16:creationId xmlns:a16="http://schemas.microsoft.com/office/drawing/2014/main" id="{BE955AD8-08E7-6F4F-F8D4-603DBC2A9110}"/>
              </a:ext>
            </a:extLst>
          </p:cNvPr>
          <p:cNvPicPr>
            <a:picLocks noChangeAspect="1"/>
          </p:cNvPicPr>
          <p:nvPr/>
        </p:nvPicPr>
        <p:blipFill>
          <a:blip r:embed="rId6"/>
          <a:stretch>
            <a:fillRect/>
          </a:stretch>
        </p:blipFill>
        <p:spPr>
          <a:xfrm>
            <a:off x="9066212" y="200119"/>
            <a:ext cx="2668587" cy="5036823"/>
          </a:xfrm>
          <a:prstGeom prst="rect">
            <a:avLst/>
          </a:prstGeom>
        </p:spPr>
      </p:pic>
      <p:pic>
        <p:nvPicPr>
          <p:cNvPr id="19" name="Picture 18">
            <a:extLst>
              <a:ext uri="{FF2B5EF4-FFF2-40B4-BE49-F238E27FC236}">
                <a16:creationId xmlns:a16="http://schemas.microsoft.com/office/drawing/2014/main" id="{225FB7A8-70A0-B009-6A58-D864A9ED3E9F}"/>
              </a:ext>
            </a:extLst>
          </p:cNvPr>
          <p:cNvPicPr>
            <a:picLocks noChangeAspect="1"/>
          </p:cNvPicPr>
          <p:nvPr/>
        </p:nvPicPr>
        <p:blipFill>
          <a:blip r:embed="rId7"/>
          <a:stretch>
            <a:fillRect/>
          </a:stretch>
        </p:blipFill>
        <p:spPr>
          <a:xfrm>
            <a:off x="11815762" y="200120"/>
            <a:ext cx="2733675" cy="5036822"/>
          </a:xfrm>
          <a:prstGeom prst="rect">
            <a:avLst/>
          </a:prstGeom>
        </p:spPr>
      </p:pic>
    </p:spTree>
    <p:extLst>
      <p:ext uri="{BB962C8B-B14F-4D97-AF65-F5344CB8AC3E}">
        <p14:creationId xmlns:p14="http://schemas.microsoft.com/office/powerpoint/2010/main" val="3327570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5" name="Text 2"/>
          <p:cNvSpPr/>
          <p:nvPr/>
        </p:nvSpPr>
        <p:spPr>
          <a:xfrm>
            <a:off x="1" y="1"/>
            <a:ext cx="2795752" cy="840828"/>
          </a:xfrm>
          <a:prstGeom prst="rect">
            <a:avLst/>
          </a:prstGeom>
          <a:noFill/>
          <a:ln/>
        </p:spPr>
        <p:txBody>
          <a:bodyPr wrap="square" rtlCol="0" anchor="t"/>
          <a:lstStyle/>
          <a:p>
            <a:pPr marL="0" indent="0">
              <a:lnSpc>
                <a:spcPts val="5468"/>
              </a:lnSpc>
              <a:buNone/>
            </a:pPr>
            <a:r>
              <a:rPr lang="en-US" sz="3600" dirty="0">
                <a:solidFill>
                  <a:srgbClr val="38512F"/>
                </a:solidFill>
                <a:latin typeface="Lora" pitchFamily="34" charset="0"/>
                <a:ea typeface="Lora" pitchFamily="34" charset="-122"/>
                <a:cs typeface="Lora" pitchFamily="34" charset="-120"/>
              </a:rPr>
              <a:t>ResNet50</a:t>
            </a:r>
            <a:endParaRPr lang="en-US" sz="3600" dirty="0"/>
          </a:p>
        </p:txBody>
      </p:sp>
      <p:sp>
        <p:nvSpPr>
          <p:cNvPr id="7" name="Text 4"/>
          <p:cNvSpPr/>
          <p:nvPr/>
        </p:nvSpPr>
        <p:spPr>
          <a:xfrm>
            <a:off x="1" y="683299"/>
            <a:ext cx="2221944"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Features</a:t>
            </a:r>
            <a:endParaRPr lang="en-US" sz="2187" dirty="0"/>
          </a:p>
        </p:txBody>
      </p:sp>
      <p:sp>
        <p:nvSpPr>
          <p:cNvPr id="8" name="Text 5"/>
          <p:cNvSpPr/>
          <p:nvPr/>
        </p:nvSpPr>
        <p:spPr>
          <a:xfrm>
            <a:off x="29866" y="975095"/>
            <a:ext cx="6819899" cy="710803"/>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Residual connections, deep convolutional layers, and skip connections
Transfer learning capabilities for hyperspectral image segmentation</a:t>
            </a:r>
            <a:endParaRPr lang="en-US" sz="1750" dirty="0"/>
          </a:p>
        </p:txBody>
      </p:sp>
      <p:sp>
        <p:nvSpPr>
          <p:cNvPr id="10" name="Text 7"/>
          <p:cNvSpPr/>
          <p:nvPr/>
        </p:nvSpPr>
        <p:spPr>
          <a:xfrm>
            <a:off x="29866" y="1713783"/>
            <a:ext cx="2221944"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Benefits</a:t>
            </a:r>
            <a:endParaRPr lang="en-US" sz="2187" dirty="0"/>
          </a:p>
        </p:txBody>
      </p:sp>
      <p:sp>
        <p:nvSpPr>
          <p:cNvPr id="11" name="Text 8"/>
          <p:cNvSpPr/>
          <p:nvPr/>
        </p:nvSpPr>
        <p:spPr>
          <a:xfrm>
            <a:off x="29866" y="2021115"/>
            <a:ext cx="4813301" cy="710803"/>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Improved model training efficiency and accuracy
Quick adaptation to new datasets and classes</a:t>
            </a:r>
            <a:endParaRPr lang="en-US" sz="1750" dirty="0"/>
          </a:p>
        </p:txBody>
      </p:sp>
      <p:sp>
        <p:nvSpPr>
          <p:cNvPr id="13" name="Text 2">
            <a:extLst>
              <a:ext uri="{FF2B5EF4-FFF2-40B4-BE49-F238E27FC236}">
                <a16:creationId xmlns:a16="http://schemas.microsoft.com/office/drawing/2014/main" id="{65A89C66-542C-9353-1EE7-2E1EB7FBAE45}"/>
              </a:ext>
            </a:extLst>
          </p:cNvPr>
          <p:cNvSpPr/>
          <p:nvPr/>
        </p:nvSpPr>
        <p:spPr>
          <a:xfrm>
            <a:off x="11620528" y="322890"/>
            <a:ext cx="2806670" cy="710803"/>
          </a:xfrm>
          <a:prstGeom prst="rect">
            <a:avLst/>
          </a:prstGeom>
          <a:noFill/>
          <a:ln/>
        </p:spPr>
        <p:txBody>
          <a:bodyPr wrap="square" rtlCol="0" anchor="t"/>
          <a:lstStyle/>
          <a:p>
            <a:pPr marL="0" indent="0">
              <a:lnSpc>
                <a:spcPts val="5468"/>
              </a:lnSpc>
              <a:buNone/>
            </a:pPr>
            <a:r>
              <a:rPr lang="en-US" sz="3600" dirty="0">
                <a:solidFill>
                  <a:srgbClr val="38512F"/>
                </a:solidFill>
                <a:latin typeface="Lora" pitchFamily="34" charset="0"/>
                <a:ea typeface="Lora" pitchFamily="34" charset="-122"/>
                <a:cs typeface="Lora" pitchFamily="34" charset="-120"/>
              </a:rPr>
              <a:t>InceptionV3</a:t>
            </a:r>
            <a:endParaRPr lang="en-US" sz="3600" dirty="0"/>
          </a:p>
        </p:txBody>
      </p:sp>
      <p:sp>
        <p:nvSpPr>
          <p:cNvPr id="23" name="Text 4">
            <a:extLst>
              <a:ext uri="{FF2B5EF4-FFF2-40B4-BE49-F238E27FC236}">
                <a16:creationId xmlns:a16="http://schemas.microsoft.com/office/drawing/2014/main" id="{8B28233A-D634-8ECD-EC33-F3B03A17047C}"/>
              </a:ext>
            </a:extLst>
          </p:cNvPr>
          <p:cNvSpPr/>
          <p:nvPr/>
        </p:nvSpPr>
        <p:spPr>
          <a:xfrm>
            <a:off x="7607301" y="1055926"/>
            <a:ext cx="1572402"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Features</a:t>
            </a:r>
            <a:endParaRPr lang="en-US" sz="2187" dirty="0"/>
          </a:p>
        </p:txBody>
      </p:sp>
      <p:sp>
        <p:nvSpPr>
          <p:cNvPr id="24" name="Text 5">
            <a:extLst>
              <a:ext uri="{FF2B5EF4-FFF2-40B4-BE49-F238E27FC236}">
                <a16:creationId xmlns:a16="http://schemas.microsoft.com/office/drawing/2014/main" id="{5CD1EBDA-A12E-1334-C831-370212DA38CE}"/>
              </a:ext>
            </a:extLst>
          </p:cNvPr>
          <p:cNvSpPr/>
          <p:nvPr/>
        </p:nvSpPr>
        <p:spPr>
          <a:xfrm>
            <a:off x="7616803" y="1342627"/>
            <a:ext cx="6957758" cy="1119913"/>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Inception modules, mixed convolution operations, and dimensionality reduction
Effective feature extraction for hyperspectral image segmentation</a:t>
            </a:r>
            <a:endParaRPr lang="en-US" sz="1750" dirty="0"/>
          </a:p>
        </p:txBody>
      </p:sp>
      <p:sp>
        <p:nvSpPr>
          <p:cNvPr id="26" name="Text 7">
            <a:extLst>
              <a:ext uri="{FF2B5EF4-FFF2-40B4-BE49-F238E27FC236}">
                <a16:creationId xmlns:a16="http://schemas.microsoft.com/office/drawing/2014/main" id="{97F80506-6780-0FC3-5239-9F582FDC4736}"/>
              </a:ext>
            </a:extLst>
          </p:cNvPr>
          <p:cNvSpPr/>
          <p:nvPr/>
        </p:nvSpPr>
        <p:spPr>
          <a:xfrm>
            <a:off x="7607301" y="2441575"/>
            <a:ext cx="1572402"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Benefits</a:t>
            </a:r>
            <a:endParaRPr lang="en-US" sz="2187" dirty="0"/>
          </a:p>
        </p:txBody>
      </p:sp>
      <p:sp>
        <p:nvSpPr>
          <p:cNvPr id="27" name="Text 8">
            <a:extLst>
              <a:ext uri="{FF2B5EF4-FFF2-40B4-BE49-F238E27FC236}">
                <a16:creationId xmlns:a16="http://schemas.microsoft.com/office/drawing/2014/main" id="{49CD1AB2-A0D8-6F93-DB8C-71426682490C}"/>
              </a:ext>
            </a:extLst>
          </p:cNvPr>
          <p:cNvSpPr/>
          <p:nvPr/>
        </p:nvSpPr>
        <p:spPr>
          <a:xfrm>
            <a:off x="7637166" y="2788761"/>
            <a:ext cx="6917032" cy="1119913"/>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Enhanced model performance with reduced computational complexity
Robustness to noise and variability in hyperspectral data</a:t>
            </a:r>
            <a:endParaRPr lang="en-US" sz="1750" dirty="0"/>
          </a:p>
        </p:txBody>
      </p:sp>
      <p:sp>
        <p:nvSpPr>
          <p:cNvPr id="28" name="Text 2">
            <a:extLst>
              <a:ext uri="{FF2B5EF4-FFF2-40B4-BE49-F238E27FC236}">
                <a16:creationId xmlns:a16="http://schemas.microsoft.com/office/drawing/2014/main" id="{3750E5A9-5BA8-ED53-9E11-719AB2CF5BF5}"/>
              </a:ext>
            </a:extLst>
          </p:cNvPr>
          <p:cNvSpPr/>
          <p:nvPr/>
        </p:nvSpPr>
        <p:spPr>
          <a:xfrm>
            <a:off x="-1" y="3264943"/>
            <a:ext cx="2885469" cy="782626"/>
          </a:xfrm>
          <a:prstGeom prst="rect">
            <a:avLst/>
          </a:prstGeom>
          <a:noFill/>
          <a:ln/>
        </p:spPr>
        <p:txBody>
          <a:bodyPr wrap="square" rtlCol="0" anchor="t"/>
          <a:lstStyle/>
          <a:p>
            <a:pPr marL="0" indent="0">
              <a:lnSpc>
                <a:spcPts val="5468"/>
              </a:lnSpc>
              <a:buNone/>
            </a:pPr>
            <a:r>
              <a:rPr lang="en-US" sz="3600" dirty="0">
                <a:solidFill>
                  <a:srgbClr val="38512F"/>
                </a:solidFill>
                <a:latin typeface="Lora" pitchFamily="34" charset="0"/>
                <a:ea typeface="Lora" pitchFamily="34" charset="-122"/>
                <a:cs typeface="Lora" pitchFamily="34" charset="-120"/>
              </a:rPr>
              <a:t>DenseNet121</a:t>
            </a:r>
            <a:endParaRPr lang="en-US" sz="3600" dirty="0"/>
          </a:p>
        </p:txBody>
      </p:sp>
      <p:sp>
        <p:nvSpPr>
          <p:cNvPr id="30" name="Text 4">
            <a:extLst>
              <a:ext uri="{FF2B5EF4-FFF2-40B4-BE49-F238E27FC236}">
                <a16:creationId xmlns:a16="http://schemas.microsoft.com/office/drawing/2014/main" id="{C8314E0E-56E2-ADB2-E5A5-2DF0F3E30BBA}"/>
              </a:ext>
            </a:extLst>
          </p:cNvPr>
          <p:cNvSpPr/>
          <p:nvPr/>
        </p:nvSpPr>
        <p:spPr>
          <a:xfrm>
            <a:off x="-2" y="3941207"/>
            <a:ext cx="2221944"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Features</a:t>
            </a:r>
            <a:endParaRPr lang="en-US" sz="2187" dirty="0"/>
          </a:p>
        </p:txBody>
      </p:sp>
      <p:sp>
        <p:nvSpPr>
          <p:cNvPr id="31" name="Text 5">
            <a:extLst>
              <a:ext uri="{FF2B5EF4-FFF2-40B4-BE49-F238E27FC236}">
                <a16:creationId xmlns:a16="http://schemas.microsoft.com/office/drawing/2014/main" id="{88E122DA-F380-BA08-72BA-0646FF77F7DD}"/>
              </a:ext>
            </a:extLst>
          </p:cNvPr>
          <p:cNvSpPr/>
          <p:nvPr/>
        </p:nvSpPr>
        <p:spPr>
          <a:xfrm>
            <a:off x="-2" y="4220032"/>
            <a:ext cx="6286502" cy="710803"/>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Dense blocks, direct connections, and feature reuse
Strong feature propagation in hyperspectral image segmentation</a:t>
            </a:r>
            <a:endParaRPr lang="en-US" sz="1750" dirty="0"/>
          </a:p>
        </p:txBody>
      </p:sp>
      <p:sp>
        <p:nvSpPr>
          <p:cNvPr id="33" name="Text 7">
            <a:extLst>
              <a:ext uri="{FF2B5EF4-FFF2-40B4-BE49-F238E27FC236}">
                <a16:creationId xmlns:a16="http://schemas.microsoft.com/office/drawing/2014/main" id="{5A320BF0-11B3-0621-0F87-03620284F950}"/>
              </a:ext>
            </a:extLst>
          </p:cNvPr>
          <p:cNvSpPr/>
          <p:nvPr/>
        </p:nvSpPr>
        <p:spPr>
          <a:xfrm>
            <a:off x="1" y="4931552"/>
            <a:ext cx="2221944"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Benefits</a:t>
            </a:r>
            <a:endParaRPr lang="en-US" sz="2187" dirty="0"/>
          </a:p>
        </p:txBody>
      </p:sp>
      <p:sp>
        <p:nvSpPr>
          <p:cNvPr id="34" name="Text 8">
            <a:extLst>
              <a:ext uri="{FF2B5EF4-FFF2-40B4-BE49-F238E27FC236}">
                <a16:creationId xmlns:a16="http://schemas.microsoft.com/office/drawing/2014/main" id="{94D1DA1F-A90A-6821-86F0-9241230BCBF0}"/>
              </a:ext>
            </a:extLst>
          </p:cNvPr>
          <p:cNvSpPr/>
          <p:nvPr/>
        </p:nvSpPr>
        <p:spPr>
          <a:xfrm>
            <a:off x="-2" y="5226972"/>
            <a:ext cx="5130802" cy="710803"/>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Improved information flow and gradient propagation
Enhanced model accuracy with fewer parameters</a:t>
            </a:r>
            <a:endParaRPr lang="en-US" sz="1750" dirty="0"/>
          </a:p>
        </p:txBody>
      </p:sp>
      <p:sp>
        <p:nvSpPr>
          <p:cNvPr id="35" name="Text 2">
            <a:extLst>
              <a:ext uri="{FF2B5EF4-FFF2-40B4-BE49-F238E27FC236}">
                <a16:creationId xmlns:a16="http://schemas.microsoft.com/office/drawing/2014/main" id="{1E6533B9-8A65-1805-218A-FEC85A6EE2A8}"/>
              </a:ext>
            </a:extLst>
          </p:cNvPr>
          <p:cNvSpPr/>
          <p:nvPr/>
        </p:nvSpPr>
        <p:spPr>
          <a:xfrm>
            <a:off x="11633228" y="4449111"/>
            <a:ext cx="3584325" cy="689967"/>
          </a:xfrm>
          <a:prstGeom prst="rect">
            <a:avLst/>
          </a:prstGeom>
          <a:noFill/>
          <a:ln/>
        </p:spPr>
        <p:txBody>
          <a:bodyPr wrap="square" rtlCol="0" anchor="t"/>
          <a:lstStyle/>
          <a:p>
            <a:pPr marL="0" indent="0">
              <a:lnSpc>
                <a:spcPts val="5468"/>
              </a:lnSpc>
              <a:buNone/>
            </a:pPr>
            <a:r>
              <a:rPr lang="en-US" sz="3600" dirty="0">
                <a:solidFill>
                  <a:srgbClr val="38512F"/>
                </a:solidFill>
                <a:latin typeface="Lora" pitchFamily="34" charset="0"/>
                <a:ea typeface="Lora" pitchFamily="34" charset="-122"/>
                <a:cs typeface="Lora" pitchFamily="34" charset="-120"/>
              </a:rPr>
              <a:t>MobileNetV3</a:t>
            </a:r>
            <a:endParaRPr lang="en-US" sz="3600" dirty="0"/>
          </a:p>
        </p:txBody>
      </p:sp>
      <p:sp>
        <p:nvSpPr>
          <p:cNvPr id="37" name="Text 4">
            <a:extLst>
              <a:ext uri="{FF2B5EF4-FFF2-40B4-BE49-F238E27FC236}">
                <a16:creationId xmlns:a16="http://schemas.microsoft.com/office/drawing/2014/main" id="{CF22AD73-5BAA-750D-B7AA-0ABC39AD91F1}"/>
              </a:ext>
            </a:extLst>
          </p:cNvPr>
          <p:cNvSpPr/>
          <p:nvPr/>
        </p:nvSpPr>
        <p:spPr>
          <a:xfrm>
            <a:off x="7607301" y="5557741"/>
            <a:ext cx="2221944"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Features</a:t>
            </a:r>
            <a:endParaRPr lang="en-US" sz="2187" dirty="0"/>
          </a:p>
        </p:txBody>
      </p:sp>
      <p:sp>
        <p:nvSpPr>
          <p:cNvPr id="38" name="Text 5">
            <a:extLst>
              <a:ext uri="{FF2B5EF4-FFF2-40B4-BE49-F238E27FC236}">
                <a16:creationId xmlns:a16="http://schemas.microsoft.com/office/drawing/2014/main" id="{024B7462-FF47-D6F7-3502-AB7D30D8E027}"/>
              </a:ext>
            </a:extLst>
          </p:cNvPr>
          <p:cNvSpPr/>
          <p:nvPr/>
        </p:nvSpPr>
        <p:spPr>
          <a:xfrm>
            <a:off x="7616803" y="5828871"/>
            <a:ext cx="6819897" cy="1421606"/>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Depthwise separable convolutions, efficient block designs, and activation functions
Compact representation of hyperspectral image segmentation</a:t>
            </a:r>
            <a:endParaRPr lang="en-US" sz="1750" dirty="0"/>
          </a:p>
        </p:txBody>
      </p:sp>
      <p:sp>
        <p:nvSpPr>
          <p:cNvPr id="40" name="Text 7">
            <a:extLst>
              <a:ext uri="{FF2B5EF4-FFF2-40B4-BE49-F238E27FC236}">
                <a16:creationId xmlns:a16="http://schemas.microsoft.com/office/drawing/2014/main" id="{C88977A5-FDF5-76C5-EC83-EF8EB29D87ED}"/>
              </a:ext>
            </a:extLst>
          </p:cNvPr>
          <p:cNvSpPr/>
          <p:nvPr/>
        </p:nvSpPr>
        <p:spPr>
          <a:xfrm>
            <a:off x="7633776" y="6884050"/>
            <a:ext cx="2221944"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Benefits</a:t>
            </a:r>
            <a:endParaRPr lang="en-US" sz="2187" dirty="0"/>
          </a:p>
        </p:txBody>
      </p:sp>
      <p:sp>
        <p:nvSpPr>
          <p:cNvPr id="41" name="Text 8">
            <a:extLst>
              <a:ext uri="{FF2B5EF4-FFF2-40B4-BE49-F238E27FC236}">
                <a16:creationId xmlns:a16="http://schemas.microsoft.com/office/drawing/2014/main" id="{371D0414-89D1-C13F-BB71-D1F424BAAAA8}"/>
              </a:ext>
            </a:extLst>
          </p:cNvPr>
          <p:cNvSpPr/>
          <p:nvPr/>
        </p:nvSpPr>
        <p:spPr>
          <a:xfrm>
            <a:off x="7648458" y="7180165"/>
            <a:ext cx="6967260" cy="783683"/>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Low computational complexity and memory requirements
Faster training and inference for resource-constrained devices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33291"/>
          </a:xfrm>
          <a:prstGeom prst="rect">
            <a:avLst/>
          </a:prstGeom>
          <a:solidFill>
            <a:srgbClr val="FEF5E7"/>
          </a:solidFill>
          <a:ln/>
        </p:spPr>
      </p:sp>
      <p:sp>
        <p:nvSpPr>
          <p:cNvPr id="4" name="Text 2"/>
          <p:cNvSpPr/>
          <p:nvPr/>
        </p:nvSpPr>
        <p:spPr>
          <a:xfrm>
            <a:off x="138033" y="125493"/>
            <a:ext cx="12244467" cy="630416"/>
          </a:xfrm>
          <a:prstGeom prst="rect">
            <a:avLst/>
          </a:prstGeom>
          <a:noFill/>
          <a:ln/>
        </p:spPr>
        <p:txBody>
          <a:bodyPr wrap="square" rtlCol="0" anchor="t"/>
          <a:lstStyle/>
          <a:p>
            <a:pPr marL="0" indent="0">
              <a:lnSpc>
                <a:spcPts val="5086"/>
              </a:lnSpc>
              <a:buNone/>
            </a:pPr>
            <a:r>
              <a:rPr lang="en-US" sz="4069" dirty="0">
                <a:solidFill>
                  <a:srgbClr val="38512F"/>
                </a:solidFill>
                <a:latin typeface="Lora" pitchFamily="34" charset="0"/>
                <a:ea typeface="Lora" pitchFamily="34" charset="-122"/>
                <a:cs typeface="Lora" pitchFamily="34" charset="-120"/>
              </a:rPr>
              <a:t>Comparative Study of Pattern Recognition Models</a:t>
            </a:r>
            <a:endParaRPr lang="en-US" sz="4069" dirty="0"/>
          </a:p>
        </p:txBody>
      </p:sp>
      <p:sp>
        <p:nvSpPr>
          <p:cNvPr id="6" name="Text 4"/>
          <p:cNvSpPr/>
          <p:nvPr/>
        </p:nvSpPr>
        <p:spPr>
          <a:xfrm>
            <a:off x="183753" y="853976"/>
            <a:ext cx="3672840" cy="322898"/>
          </a:xfrm>
          <a:prstGeom prst="rect">
            <a:avLst/>
          </a:prstGeom>
          <a:noFill/>
          <a:ln/>
        </p:spPr>
        <p:txBody>
          <a:bodyPr wrap="none" rtlCol="0" anchor="t"/>
          <a:lstStyle/>
          <a:p>
            <a:pPr marL="0" indent="0">
              <a:lnSpc>
                <a:spcPts val="2543"/>
              </a:lnSpc>
              <a:buNone/>
            </a:pPr>
            <a:r>
              <a:rPr lang="en-US" sz="2034" dirty="0">
                <a:solidFill>
                  <a:srgbClr val="38512F"/>
                </a:solidFill>
                <a:latin typeface="Lora" pitchFamily="34" charset="0"/>
                <a:ea typeface="Lora" pitchFamily="34" charset="-122"/>
                <a:cs typeface="Lora" pitchFamily="34" charset="-120"/>
              </a:rPr>
              <a:t>PCA+ SBS+ RF: A Powerful Trio</a:t>
            </a:r>
            <a:endParaRPr lang="en-US" sz="2034" dirty="0"/>
          </a:p>
        </p:txBody>
      </p:sp>
      <p:sp>
        <p:nvSpPr>
          <p:cNvPr id="7" name="Text 5"/>
          <p:cNvSpPr/>
          <p:nvPr/>
        </p:nvSpPr>
        <p:spPr>
          <a:xfrm>
            <a:off x="183753" y="1226284"/>
            <a:ext cx="5302646" cy="1653183"/>
          </a:xfrm>
          <a:prstGeom prst="rect">
            <a:avLst/>
          </a:prstGeom>
          <a:noFill/>
          <a:ln/>
        </p:spPr>
        <p:txBody>
          <a:bodyPr wrap="square" rtlCol="0" anchor="t"/>
          <a:lstStyle/>
          <a:p>
            <a:pPr marL="0" indent="0">
              <a:lnSpc>
                <a:spcPts val="2604"/>
              </a:lnSpc>
              <a:buNone/>
            </a:pPr>
            <a:r>
              <a:rPr lang="en-US" sz="1628" dirty="0">
                <a:solidFill>
                  <a:srgbClr val="3A3630"/>
                </a:solidFill>
                <a:latin typeface="Source Sans Pro" pitchFamily="34" charset="0"/>
                <a:ea typeface="Source Sans Pro" pitchFamily="34" charset="-122"/>
                <a:cs typeface="Source Sans Pro" pitchFamily="34" charset="-120"/>
              </a:rPr>
              <a:t>Principal Component Analysis (PCA), Sequential Backward Selection (SBS), and Random Forest (RF)
Efficient pattern recognition for hyperspectral image segmentation</a:t>
            </a:r>
            <a:endParaRPr lang="en-US" sz="1628" dirty="0"/>
          </a:p>
        </p:txBody>
      </p:sp>
      <p:sp>
        <p:nvSpPr>
          <p:cNvPr id="9" name="Text 7"/>
          <p:cNvSpPr/>
          <p:nvPr/>
        </p:nvSpPr>
        <p:spPr>
          <a:xfrm>
            <a:off x="138032" y="4256076"/>
            <a:ext cx="4776867" cy="645795"/>
          </a:xfrm>
          <a:prstGeom prst="rect">
            <a:avLst/>
          </a:prstGeom>
          <a:noFill/>
          <a:ln/>
        </p:spPr>
        <p:txBody>
          <a:bodyPr wrap="square" rtlCol="0" anchor="t"/>
          <a:lstStyle/>
          <a:p>
            <a:pPr marL="0" indent="0">
              <a:lnSpc>
                <a:spcPts val="2543"/>
              </a:lnSpc>
              <a:buNone/>
            </a:pPr>
            <a:r>
              <a:rPr lang="en-US" sz="2034" dirty="0">
                <a:solidFill>
                  <a:srgbClr val="38512F"/>
                </a:solidFill>
                <a:latin typeface="Lora" pitchFamily="34" charset="0"/>
                <a:ea typeface="Lora" pitchFamily="34" charset="-122"/>
                <a:cs typeface="Lora" pitchFamily="34" charset="-120"/>
              </a:rPr>
              <a:t>PCA+ CNN: Uniting Classical and Deep Learning Methods</a:t>
            </a:r>
            <a:endParaRPr lang="en-US" sz="2034" dirty="0"/>
          </a:p>
        </p:txBody>
      </p:sp>
      <p:sp>
        <p:nvSpPr>
          <p:cNvPr id="10" name="Text 8"/>
          <p:cNvSpPr/>
          <p:nvPr/>
        </p:nvSpPr>
        <p:spPr>
          <a:xfrm>
            <a:off x="160892" y="4873312"/>
            <a:ext cx="5160407" cy="1322546"/>
          </a:xfrm>
          <a:prstGeom prst="rect">
            <a:avLst/>
          </a:prstGeom>
          <a:noFill/>
          <a:ln/>
        </p:spPr>
        <p:txBody>
          <a:bodyPr wrap="square" rtlCol="0" anchor="t"/>
          <a:lstStyle/>
          <a:p>
            <a:pPr marL="0" indent="0">
              <a:lnSpc>
                <a:spcPts val="2604"/>
              </a:lnSpc>
              <a:buNone/>
            </a:pPr>
            <a:r>
              <a:rPr lang="en-US" sz="1628" dirty="0">
                <a:solidFill>
                  <a:srgbClr val="3A3630"/>
                </a:solidFill>
                <a:latin typeface="Source Sans Pro" pitchFamily="34" charset="0"/>
                <a:ea typeface="Source Sans Pro" pitchFamily="34" charset="-122"/>
                <a:cs typeface="Source Sans Pro" pitchFamily="34" charset="-120"/>
              </a:rPr>
              <a:t>Combination of PCA and Convolutional Neural Networks (CNN)
Effective fusion of low-dimensional spectral features and spatial context</a:t>
            </a:r>
            <a:endParaRPr lang="en-US" sz="1628" dirty="0"/>
          </a:p>
        </p:txBody>
      </p:sp>
      <p:sp>
        <p:nvSpPr>
          <p:cNvPr id="12" name="Text 10"/>
          <p:cNvSpPr/>
          <p:nvPr/>
        </p:nvSpPr>
        <p:spPr>
          <a:xfrm>
            <a:off x="138033" y="2579731"/>
            <a:ext cx="3718560" cy="322898"/>
          </a:xfrm>
          <a:prstGeom prst="rect">
            <a:avLst/>
          </a:prstGeom>
          <a:noFill/>
          <a:ln/>
        </p:spPr>
        <p:txBody>
          <a:bodyPr wrap="none" rtlCol="0" anchor="t"/>
          <a:lstStyle/>
          <a:p>
            <a:pPr marL="0" indent="0">
              <a:lnSpc>
                <a:spcPts val="2543"/>
              </a:lnSpc>
              <a:buNone/>
            </a:pPr>
            <a:r>
              <a:rPr lang="en-US" sz="2034" dirty="0">
                <a:solidFill>
                  <a:srgbClr val="38512F"/>
                </a:solidFill>
                <a:latin typeface="Lora" pitchFamily="34" charset="0"/>
                <a:ea typeface="Lora" pitchFamily="34" charset="-122"/>
                <a:cs typeface="Lora" pitchFamily="34" charset="-120"/>
              </a:rPr>
              <a:t>CNN: Deep Learning at Its Best</a:t>
            </a:r>
            <a:endParaRPr lang="en-US" sz="2034" dirty="0"/>
          </a:p>
        </p:txBody>
      </p:sp>
      <p:sp>
        <p:nvSpPr>
          <p:cNvPr id="13" name="Text 11"/>
          <p:cNvSpPr/>
          <p:nvPr/>
        </p:nvSpPr>
        <p:spPr>
          <a:xfrm>
            <a:off x="160893" y="2891664"/>
            <a:ext cx="5325506" cy="1322546"/>
          </a:xfrm>
          <a:prstGeom prst="rect">
            <a:avLst/>
          </a:prstGeom>
          <a:noFill/>
          <a:ln/>
        </p:spPr>
        <p:txBody>
          <a:bodyPr wrap="square" rtlCol="0" anchor="t"/>
          <a:lstStyle/>
          <a:p>
            <a:pPr marL="0" indent="0">
              <a:lnSpc>
                <a:spcPts val="2604"/>
              </a:lnSpc>
              <a:buNone/>
            </a:pPr>
            <a:r>
              <a:rPr lang="en-US" sz="1628" dirty="0">
                <a:solidFill>
                  <a:srgbClr val="3A3630"/>
                </a:solidFill>
                <a:latin typeface="Source Sans Pro" pitchFamily="34" charset="0"/>
                <a:ea typeface="Source Sans Pro" pitchFamily="34" charset="-122"/>
                <a:cs typeface="Source Sans Pro" pitchFamily="34" charset="-120"/>
              </a:rPr>
              <a:t>Convolutional Neural Networks (CNN) without additional techniques
State-of-the-art pattern recognition for hyperspectral image segmentation</a:t>
            </a:r>
            <a:endParaRPr lang="en-US" sz="1628" dirty="0"/>
          </a:p>
        </p:txBody>
      </p:sp>
      <p:sp>
        <p:nvSpPr>
          <p:cNvPr id="15" name="Text 13"/>
          <p:cNvSpPr/>
          <p:nvPr/>
        </p:nvSpPr>
        <p:spPr>
          <a:xfrm>
            <a:off x="127713" y="6290469"/>
            <a:ext cx="5391865" cy="645795"/>
          </a:xfrm>
          <a:prstGeom prst="rect">
            <a:avLst/>
          </a:prstGeom>
          <a:noFill/>
          <a:ln/>
        </p:spPr>
        <p:txBody>
          <a:bodyPr wrap="square" rtlCol="0" anchor="t"/>
          <a:lstStyle/>
          <a:p>
            <a:pPr marL="0" indent="0">
              <a:lnSpc>
                <a:spcPts val="2543"/>
              </a:lnSpc>
              <a:buNone/>
            </a:pPr>
            <a:r>
              <a:rPr lang="en-US" sz="2034" dirty="0">
                <a:solidFill>
                  <a:srgbClr val="38512F"/>
                </a:solidFill>
                <a:latin typeface="Lora" pitchFamily="34" charset="0"/>
                <a:ea typeface="Lora" pitchFamily="34" charset="-122"/>
                <a:cs typeface="Lora" pitchFamily="34" charset="-120"/>
              </a:rPr>
              <a:t>PCA + KNN: Classic Approach with a Twist</a:t>
            </a:r>
            <a:endParaRPr lang="en-US" sz="2034" dirty="0"/>
          </a:p>
        </p:txBody>
      </p:sp>
      <p:sp>
        <p:nvSpPr>
          <p:cNvPr id="16" name="Text 14"/>
          <p:cNvSpPr/>
          <p:nvPr/>
        </p:nvSpPr>
        <p:spPr>
          <a:xfrm>
            <a:off x="127713" y="6597081"/>
            <a:ext cx="5391865" cy="1322546"/>
          </a:xfrm>
          <a:prstGeom prst="rect">
            <a:avLst/>
          </a:prstGeom>
          <a:noFill/>
          <a:ln/>
        </p:spPr>
        <p:txBody>
          <a:bodyPr wrap="square" rtlCol="0" anchor="t"/>
          <a:lstStyle/>
          <a:p>
            <a:pPr marL="0" indent="0">
              <a:lnSpc>
                <a:spcPts val="2604"/>
              </a:lnSpc>
              <a:buNone/>
            </a:pPr>
            <a:r>
              <a:rPr lang="en-US" sz="1628" dirty="0">
                <a:solidFill>
                  <a:srgbClr val="3A3630"/>
                </a:solidFill>
                <a:latin typeface="Source Sans Pro" pitchFamily="34" charset="0"/>
                <a:ea typeface="Source Sans Pro" pitchFamily="34" charset="-122"/>
                <a:cs typeface="Source Sans Pro" pitchFamily="34" charset="-120"/>
              </a:rPr>
              <a:t>Principal Component Analysis (PCA) and k-Nearest Neighbors (KNN)
Efficient classification and spatial analysis of hyperspectral data</a:t>
            </a:r>
            <a:endParaRPr lang="en-US" sz="1628" dirty="0"/>
          </a:p>
        </p:txBody>
      </p:sp>
      <p:pic>
        <p:nvPicPr>
          <p:cNvPr id="19" name="Picture 18">
            <a:extLst>
              <a:ext uri="{FF2B5EF4-FFF2-40B4-BE49-F238E27FC236}">
                <a16:creationId xmlns:a16="http://schemas.microsoft.com/office/drawing/2014/main" id="{84E50CBA-B565-65C2-4F25-07D1814A8225}"/>
              </a:ext>
            </a:extLst>
          </p:cNvPr>
          <p:cNvPicPr>
            <a:picLocks noChangeAspect="1"/>
          </p:cNvPicPr>
          <p:nvPr/>
        </p:nvPicPr>
        <p:blipFill>
          <a:blip r:embed="rId3"/>
          <a:stretch>
            <a:fillRect/>
          </a:stretch>
        </p:blipFill>
        <p:spPr>
          <a:xfrm>
            <a:off x="6098541" y="980258"/>
            <a:ext cx="8348106" cy="1709526"/>
          </a:xfrm>
          <a:prstGeom prst="rect">
            <a:avLst/>
          </a:prstGeom>
        </p:spPr>
      </p:pic>
      <p:pic>
        <p:nvPicPr>
          <p:cNvPr id="21" name="Picture 20">
            <a:extLst>
              <a:ext uri="{FF2B5EF4-FFF2-40B4-BE49-F238E27FC236}">
                <a16:creationId xmlns:a16="http://schemas.microsoft.com/office/drawing/2014/main" id="{7B7BF67C-177A-04ED-C718-286262361240}"/>
              </a:ext>
            </a:extLst>
          </p:cNvPr>
          <p:cNvPicPr>
            <a:picLocks noChangeAspect="1"/>
          </p:cNvPicPr>
          <p:nvPr/>
        </p:nvPicPr>
        <p:blipFill>
          <a:blip r:embed="rId4"/>
          <a:stretch>
            <a:fillRect/>
          </a:stretch>
        </p:blipFill>
        <p:spPr>
          <a:xfrm>
            <a:off x="6098541" y="2745613"/>
            <a:ext cx="8348106" cy="2252216"/>
          </a:xfrm>
          <a:prstGeom prst="rect">
            <a:avLst/>
          </a:prstGeom>
        </p:spPr>
      </p:pic>
      <p:pic>
        <p:nvPicPr>
          <p:cNvPr id="23" name="Picture 22">
            <a:extLst>
              <a:ext uri="{FF2B5EF4-FFF2-40B4-BE49-F238E27FC236}">
                <a16:creationId xmlns:a16="http://schemas.microsoft.com/office/drawing/2014/main" id="{72BA02EB-48ED-47CF-AF3A-BDAA64F566F8}"/>
              </a:ext>
            </a:extLst>
          </p:cNvPr>
          <p:cNvPicPr>
            <a:picLocks noChangeAspect="1"/>
          </p:cNvPicPr>
          <p:nvPr/>
        </p:nvPicPr>
        <p:blipFill>
          <a:blip r:embed="rId5"/>
          <a:stretch>
            <a:fillRect/>
          </a:stretch>
        </p:blipFill>
        <p:spPr>
          <a:xfrm>
            <a:off x="6121400" y="5053658"/>
            <a:ext cx="8348106" cy="296406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838"/>
          </a:xfrm>
          <a:prstGeom prst="rect">
            <a:avLst/>
          </a:prstGeom>
          <a:solidFill>
            <a:srgbClr val="FEF5E7"/>
          </a:solidFill>
          <a:ln/>
        </p:spPr>
      </p:sp>
      <p:sp>
        <p:nvSpPr>
          <p:cNvPr id="4" name="Text 2"/>
          <p:cNvSpPr/>
          <p:nvPr/>
        </p:nvSpPr>
        <p:spPr>
          <a:xfrm>
            <a:off x="127000" y="128389"/>
            <a:ext cx="14376400" cy="1909524"/>
          </a:xfrm>
          <a:prstGeom prst="rect">
            <a:avLst/>
          </a:prstGeom>
          <a:noFill/>
          <a:ln/>
        </p:spPr>
        <p:txBody>
          <a:bodyPr wrap="square" rtlCol="0" anchor="t"/>
          <a:lstStyle/>
          <a:p>
            <a:pPr marL="0" indent="0">
              <a:lnSpc>
                <a:spcPts val="5013"/>
              </a:lnSpc>
              <a:buNone/>
            </a:pPr>
            <a:r>
              <a:rPr lang="en-US" sz="4010" dirty="0">
                <a:solidFill>
                  <a:srgbClr val="38512F"/>
                </a:solidFill>
                <a:latin typeface="Lora" pitchFamily="34" charset="0"/>
                <a:ea typeface="Lora" pitchFamily="34" charset="-122"/>
                <a:cs typeface="Lora" pitchFamily="34" charset="-120"/>
              </a:rPr>
              <a:t>Conclusion: Unleashing the Power of Transfer Learning and Pattern Recognition</a:t>
            </a:r>
            <a:endParaRPr lang="en-US" sz="4010" dirty="0"/>
          </a:p>
        </p:txBody>
      </p:sp>
      <p:sp>
        <p:nvSpPr>
          <p:cNvPr id="6" name="Text 3"/>
          <p:cNvSpPr/>
          <p:nvPr/>
        </p:nvSpPr>
        <p:spPr>
          <a:xfrm>
            <a:off x="127000" y="1529000"/>
            <a:ext cx="14236700" cy="2585800"/>
          </a:xfrm>
          <a:prstGeom prst="rect">
            <a:avLst/>
          </a:prstGeom>
          <a:noFill/>
          <a:ln/>
        </p:spPr>
        <p:txBody>
          <a:bodyPr wrap="square" rtlCol="0" anchor="t"/>
          <a:lstStyle/>
          <a:p>
            <a:r>
              <a:rPr lang="en-US" sz="2000" dirty="0"/>
              <a:t>The experiments reveal ResNet50 delivers the best performance among transfer learning models with average accuracy of 97.4%, likely owing to its increased depth and ability to optimize the mapping between activation outputs and labels. The pattern recognition approach of PCA+SBS+RF performs the best overall with average accuracy of 99.1% by selecting the most effective features before classification. PCA+CNN and CNN also achieve good performance showing the benefit of PCA for dimensionality reduction of hyperspectral data. In summary, deep transfer learning and pattern recognition methods can provide accurate hyperspectral image segmentation without extensive new training data. Models like ResNet50, DenseNet121, PCA+SBS+RF can enable effective exploitation of hyperspectral data across a variety of applications. Further research can explore </a:t>
            </a:r>
            <a:r>
              <a:rPr lang="en-US" sz="2000" dirty="0" err="1"/>
              <a:t>ensembling</a:t>
            </a:r>
            <a:r>
              <a:rPr lang="en-US" sz="2000" dirty="0"/>
              <a:t> these approaches and deploying them on embedded devices.</a:t>
            </a:r>
          </a:p>
        </p:txBody>
      </p:sp>
      <p:pic>
        <p:nvPicPr>
          <p:cNvPr id="16" name="Picture 15">
            <a:extLst>
              <a:ext uri="{FF2B5EF4-FFF2-40B4-BE49-F238E27FC236}">
                <a16:creationId xmlns:a16="http://schemas.microsoft.com/office/drawing/2014/main" id="{1CEAB781-6B89-505B-27FF-E948952E3246}"/>
              </a:ext>
            </a:extLst>
          </p:cNvPr>
          <p:cNvPicPr>
            <a:picLocks noChangeAspect="1"/>
          </p:cNvPicPr>
          <p:nvPr/>
        </p:nvPicPr>
        <p:blipFill>
          <a:blip r:embed="rId3"/>
          <a:stretch>
            <a:fillRect/>
          </a:stretch>
        </p:blipFill>
        <p:spPr>
          <a:xfrm>
            <a:off x="127000" y="4114800"/>
            <a:ext cx="4432299" cy="3892048"/>
          </a:xfrm>
          <a:prstGeom prst="rect">
            <a:avLst/>
          </a:prstGeom>
        </p:spPr>
      </p:pic>
      <p:pic>
        <p:nvPicPr>
          <p:cNvPr id="18" name="Picture 17">
            <a:extLst>
              <a:ext uri="{FF2B5EF4-FFF2-40B4-BE49-F238E27FC236}">
                <a16:creationId xmlns:a16="http://schemas.microsoft.com/office/drawing/2014/main" id="{7408D817-1265-99E3-BDC7-30107476D8A1}"/>
              </a:ext>
            </a:extLst>
          </p:cNvPr>
          <p:cNvPicPr>
            <a:picLocks noChangeAspect="1"/>
          </p:cNvPicPr>
          <p:nvPr/>
        </p:nvPicPr>
        <p:blipFill>
          <a:blip r:embed="rId4"/>
          <a:stretch>
            <a:fillRect/>
          </a:stretch>
        </p:blipFill>
        <p:spPr>
          <a:xfrm>
            <a:off x="4749800" y="4114800"/>
            <a:ext cx="4711699" cy="3892048"/>
          </a:xfrm>
          <a:prstGeom prst="rect">
            <a:avLst/>
          </a:prstGeom>
        </p:spPr>
      </p:pic>
      <p:pic>
        <p:nvPicPr>
          <p:cNvPr id="20" name="Picture 19">
            <a:extLst>
              <a:ext uri="{FF2B5EF4-FFF2-40B4-BE49-F238E27FC236}">
                <a16:creationId xmlns:a16="http://schemas.microsoft.com/office/drawing/2014/main" id="{6D41F28F-4788-A5DA-5494-764C00179D54}"/>
              </a:ext>
            </a:extLst>
          </p:cNvPr>
          <p:cNvPicPr>
            <a:picLocks noChangeAspect="1"/>
          </p:cNvPicPr>
          <p:nvPr/>
        </p:nvPicPr>
        <p:blipFill>
          <a:blip r:embed="rId5"/>
          <a:stretch>
            <a:fillRect/>
          </a:stretch>
        </p:blipFill>
        <p:spPr>
          <a:xfrm>
            <a:off x="9652000" y="4114801"/>
            <a:ext cx="4838700" cy="389204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782</Words>
  <Application>Microsoft Office PowerPoint</Application>
  <PresentationFormat>Custom</PresentationFormat>
  <Paragraphs>65</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-apple-system</vt:lpstr>
      <vt:lpstr>Arial</vt:lpstr>
      <vt:lpstr>Calibri</vt:lpstr>
      <vt:lpstr>Lora</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Nibedan Banerjee</cp:lastModifiedBy>
  <cp:revision>6</cp:revision>
  <dcterms:created xsi:type="dcterms:W3CDTF">2023-11-29T11:43:49Z</dcterms:created>
  <dcterms:modified xsi:type="dcterms:W3CDTF">2023-11-29T14:26:09Z</dcterms:modified>
</cp:coreProperties>
</file>