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60" r:id="rId2"/>
    <p:sldId id="261" r:id="rId3"/>
    <p:sldId id="256" r:id="rId4"/>
    <p:sldId id="262" r:id="rId5"/>
    <p:sldId id="265" r:id="rId6"/>
    <p:sldId id="266" r:id="rId7"/>
    <p:sldId id="267" r:id="rId8"/>
    <p:sldId id="269" r:id="rId9"/>
    <p:sldId id="270" r:id="rId10"/>
    <p:sldId id="271" r:id="rId11"/>
    <p:sldId id="272" r:id="rId12"/>
    <p:sldId id="274" r:id="rId13"/>
    <p:sldId id="273" r:id="rId14"/>
    <p:sldId id="275" r:id="rId15"/>
    <p:sldId id="276" r:id="rId16"/>
    <p:sldId id="277" r:id="rId17"/>
    <p:sldId id="279" r:id="rId18"/>
    <p:sldId id="280" r:id="rId19"/>
    <p:sldId id="281"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3ACE62-87A2-435B-B8AF-1D882D4F0778}" v="64" dt="2025-05-10T09:14:39.7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bedita Sahu" userId="ea5722e513620cfa" providerId="LiveId" clId="{F23ACE62-87A2-435B-B8AF-1D882D4F0778}"/>
    <pc:docChg chg="undo custSel addSld delSld modSld sldOrd">
      <pc:chgData name="Nibedita Sahu" userId="ea5722e513620cfa" providerId="LiveId" clId="{F23ACE62-87A2-435B-B8AF-1D882D4F0778}" dt="2025-05-10T09:15:00.237" v="889" actId="1076"/>
      <pc:docMkLst>
        <pc:docMk/>
      </pc:docMkLst>
      <pc:sldChg chg="addSp delSp del mod">
        <pc:chgData name="Nibedita Sahu" userId="ea5722e513620cfa" providerId="LiveId" clId="{F23ACE62-87A2-435B-B8AF-1D882D4F0778}" dt="2025-04-26T10:27:44.806" v="346" actId="2696"/>
        <pc:sldMkLst>
          <pc:docMk/>
          <pc:sldMk cId="1528005530" sldId="258"/>
        </pc:sldMkLst>
      </pc:sldChg>
      <pc:sldChg chg="del">
        <pc:chgData name="Nibedita Sahu" userId="ea5722e513620cfa" providerId="LiveId" clId="{F23ACE62-87A2-435B-B8AF-1D882D4F0778}" dt="2025-04-27T09:16:09.542" v="670" actId="2696"/>
        <pc:sldMkLst>
          <pc:docMk/>
          <pc:sldMk cId="2295554007" sldId="259"/>
        </pc:sldMkLst>
      </pc:sldChg>
      <pc:sldChg chg="addSp modSp mod">
        <pc:chgData name="Nibedita Sahu" userId="ea5722e513620cfa" providerId="LiveId" clId="{F23ACE62-87A2-435B-B8AF-1D882D4F0778}" dt="2025-04-25T12:00:22.591" v="147" actId="20577"/>
        <pc:sldMkLst>
          <pc:docMk/>
          <pc:sldMk cId="4031001655" sldId="262"/>
        </pc:sldMkLst>
        <pc:spChg chg="add mod">
          <ac:chgData name="Nibedita Sahu" userId="ea5722e513620cfa" providerId="LiveId" clId="{F23ACE62-87A2-435B-B8AF-1D882D4F0778}" dt="2025-04-25T11:19:42.412" v="50" actId="113"/>
          <ac:spMkLst>
            <pc:docMk/>
            <pc:sldMk cId="4031001655" sldId="262"/>
            <ac:spMk id="2" creationId="{D3221E40-2E3B-B328-86BF-7FE756742758}"/>
          </ac:spMkLst>
        </pc:spChg>
        <pc:spChg chg="mod">
          <ac:chgData name="Nibedita Sahu" userId="ea5722e513620cfa" providerId="LiveId" clId="{F23ACE62-87A2-435B-B8AF-1D882D4F0778}" dt="2025-04-25T11:16:56.983" v="29" actId="255"/>
          <ac:spMkLst>
            <pc:docMk/>
            <pc:sldMk cId="4031001655" sldId="262"/>
            <ac:spMk id="4" creationId="{EE9DD1D0-1305-18C1-4C56-3FE5E8198420}"/>
          </ac:spMkLst>
        </pc:spChg>
        <pc:spChg chg="add mod">
          <ac:chgData name="Nibedita Sahu" userId="ea5722e513620cfa" providerId="LiveId" clId="{F23ACE62-87A2-435B-B8AF-1D882D4F0778}" dt="2025-04-25T11:27:37.457" v="81" actId="1076"/>
          <ac:spMkLst>
            <pc:docMk/>
            <pc:sldMk cId="4031001655" sldId="262"/>
            <ac:spMk id="5" creationId="{3D3DEA38-CD64-E14D-C6CC-134A8E1E75BC}"/>
          </ac:spMkLst>
        </pc:spChg>
        <pc:spChg chg="add mod">
          <ac:chgData name="Nibedita Sahu" userId="ea5722e513620cfa" providerId="LiveId" clId="{F23ACE62-87A2-435B-B8AF-1D882D4F0778}" dt="2025-04-25T11:27:17.730" v="80" actId="113"/>
          <ac:spMkLst>
            <pc:docMk/>
            <pc:sldMk cId="4031001655" sldId="262"/>
            <ac:spMk id="6" creationId="{86C292E1-C552-8A71-734F-61089EFC2857}"/>
          </ac:spMkLst>
        </pc:spChg>
        <pc:spChg chg="mod">
          <ac:chgData name="Nibedita Sahu" userId="ea5722e513620cfa" providerId="LiveId" clId="{F23ACE62-87A2-435B-B8AF-1D882D4F0778}" dt="2025-04-25T12:00:22.591" v="147" actId="20577"/>
          <ac:spMkLst>
            <pc:docMk/>
            <pc:sldMk cId="4031001655" sldId="262"/>
            <ac:spMk id="9" creationId="{F291B28A-2777-710E-BF18-2593C0A12320}"/>
          </ac:spMkLst>
        </pc:spChg>
      </pc:sldChg>
      <pc:sldChg chg="del">
        <pc:chgData name="Nibedita Sahu" userId="ea5722e513620cfa" providerId="LiveId" clId="{F23ACE62-87A2-435B-B8AF-1D882D4F0778}" dt="2025-04-27T09:16:07.446" v="669" actId="2696"/>
        <pc:sldMkLst>
          <pc:docMk/>
          <pc:sldMk cId="2762731465" sldId="263"/>
        </pc:sldMkLst>
      </pc:sldChg>
      <pc:sldChg chg="del">
        <pc:chgData name="Nibedita Sahu" userId="ea5722e513620cfa" providerId="LiveId" clId="{F23ACE62-87A2-435B-B8AF-1D882D4F0778}" dt="2025-04-25T11:13:34.248" v="11" actId="2696"/>
        <pc:sldMkLst>
          <pc:docMk/>
          <pc:sldMk cId="996840524" sldId="264"/>
        </pc:sldMkLst>
      </pc:sldChg>
      <pc:sldChg chg="addSp delSp mod">
        <pc:chgData name="Nibedita Sahu" userId="ea5722e513620cfa" providerId="LiveId" clId="{F23ACE62-87A2-435B-B8AF-1D882D4F0778}" dt="2025-04-25T11:33:43.325" v="90" actId="22"/>
        <pc:sldMkLst>
          <pc:docMk/>
          <pc:sldMk cId="3135602830" sldId="265"/>
        </pc:sldMkLst>
        <pc:picChg chg="add">
          <ac:chgData name="Nibedita Sahu" userId="ea5722e513620cfa" providerId="LiveId" clId="{F23ACE62-87A2-435B-B8AF-1D882D4F0778}" dt="2025-04-25T11:33:43.325" v="90" actId="22"/>
          <ac:picMkLst>
            <pc:docMk/>
            <pc:sldMk cId="3135602830" sldId="265"/>
            <ac:picMk id="4" creationId="{9C782F25-BEB1-95E1-A012-F578577C5953}"/>
          </ac:picMkLst>
        </pc:picChg>
      </pc:sldChg>
      <pc:sldChg chg="addSp delSp modSp add mod ord">
        <pc:chgData name="Nibedita Sahu" userId="ea5722e513620cfa" providerId="LiveId" clId="{F23ACE62-87A2-435B-B8AF-1D882D4F0778}" dt="2025-04-25T11:50:57.136" v="129" actId="1076"/>
        <pc:sldMkLst>
          <pc:docMk/>
          <pc:sldMk cId="2782500164" sldId="266"/>
        </pc:sldMkLst>
        <pc:spChg chg="mod">
          <ac:chgData name="Nibedita Sahu" userId="ea5722e513620cfa" providerId="LiveId" clId="{F23ACE62-87A2-435B-B8AF-1D882D4F0778}" dt="2025-04-25T11:48:54.557" v="113" actId="113"/>
          <ac:spMkLst>
            <pc:docMk/>
            <pc:sldMk cId="2782500164" sldId="266"/>
            <ac:spMk id="2" creationId="{28177CC0-EB78-5622-6854-2837BDA5A369}"/>
          </ac:spMkLst>
        </pc:spChg>
        <pc:spChg chg="mod">
          <ac:chgData name="Nibedita Sahu" userId="ea5722e513620cfa" providerId="LiveId" clId="{F23ACE62-87A2-435B-B8AF-1D882D4F0778}" dt="2025-04-25T11:48:26.042" v="109" actId="113"/>
          <ac:spMkLst>
            <pc:docMk/>
            <pc:sldMk cId="2782500164" sldId="266"/>
            <ac:spMk id="4" creationId="{8CAAE3F5-39B3-D328-7D4D-F4AA5323D751}"/>
          </ac:spMkLst>
        </pc:spChg>
        <pc:spChg chg="add mod">
          <ac:chgData name="Nibedita Sahu" userId="ea5722e513620cfa" providerId="LiveId" clId="{F23ACE62-87A2-435B-B8AF-1D882D4F0778}" dt="2025-04-25T11:50:57.136" v="129" actId="1076"/>
          <ac:spMkLst>
            <pc:docMk/>
            <pc:sldMk cId="2782500164" sldId="266"/>
            <ac:spMk id="7" creationId="{1273E975-EB83-B0B5-69CF-69537514AA07}"/>
          </ac:spMkLst>
        </pc:spChg>
        <pc:spChg chg="mod">
          <ac:chgData name="Nibedita Sahu" userId="ea5722e513620cfa" providerId="LiveId" clId="{F23ACE62-87A2-435B-B8AF-1D882D4F0778}" dt="2025-04-25T11:42:15.026" v="92" actId="14100"/>
          <ac:spMkLst>
            <pc:docMk/>
            <pc:sldMk cId="2782500164" sldId="266"/>
            <ac:spMk id="9" creationId="{939FB4F5-8902-0D73-11CC-FC19041FDB8E}"/>
          </ac:spMkLst>
        </pc:spChg>
      </pc:sldChg>
      <pc:sldChg chg="del">
        <pc:chgData name="Nibedita Sahu" userId="ea5722e513620cfa" providerId="LiveId" clId="{F23ACE62-87A2-435B-B8AF-1D882D4F0778}" dt="2025-04-25T11:13:31.583" v="10" actId="2696"/>
        <pc:sldMkLst>
          <pc:docMk/>
          <pc:sldMk cId="3007380555" sldId="266"/>
        </pc:sldMkLst>
      </pc:sldChg>
      <pc:sldChg chg="modSp add del mod ord">
        <pc:chgData name="Nibedita Sahu" userId="ea5722e513620cfa" providerId="LiveId" clId="{F23ACE62-87A2-435B-B8AF-1D882D4F0778}" dt="2025-04-25T11:32:33.399" v="84" actId="2696"/>
        <pc:sldMkLst>
          <pc:docMk/>
          <pc:sldMk cId="3070633278" sldId="266"/>
        </pc:sldMkLst>
      </pc:sldChg>
      <pc:sldChg chg="addSp delSp modSp add mod">
        <pc:chgData name="Nibedita Sahu" userId="ea5722e513620cfa" providerId="LiveId" clId="{F23ACE62-87A2-435B-B8AF-1D882D4F0778}" dt="2025-04-25T12:34:45.918" v="286" actId="20577"/>
        <pc:sldMkLst>
          <pc:docMk/>
          <pc:sldMk cId="1135171842" sldId="267"/>
        </pc:sldMkLst>
        <pc:spChg chg="add mod">
          <ac:chgData name="Nibedita Sahu" userId="ea5722e513620cfa" providerId="LiveId" clId="{F23ACE62-87A2-435B-B8AF-1D882D4F0778}" dt="2025-04-25T12:26:12.554" v="270" actId="113"/>
          <ac:spMkLst>
            <pc:docMk/>
            <pc:sldMk cId="1135171842" sldId="267"/>
            <ac:spMk id="6" creationId="{ED7BBE63-CBD3-3511-92D3-DDBB5462DE02}"/>
          </ac:spMkLst>
        </pc:spChg>
        <pc:spChg chg="mod">
          <ac:chgData name="Nibedita Sahu" userId="ea5722e513620cfa" providerId="LiveId" clId="{F23ACE62-87A2-435B-B8AF-1D882D4F0778}" dt="2025-04-25T12:07:30.384" v="155" actId="14100"/>
          <ac:spMkLst>
            <pc:docMk/>
            <pc:sldMk cId="1135171842" sldId="267"/>
            <ac:spMk id="9" creationId="{42118779-9D62-6F01-0E19-41B7A24F712E}"/>
          </ac:spMkLst>
        </pc:spChg>
        <pc:graphicFrameChg chg="add mod modGraphic">
          <ac:chgData name="Nibedita Sahu" userId="ea5722e513620cfa" providerId="LiveId" clId="{F23ACE62-87A2-435B-B8AF-1D882D4F0778}" dt="2025-04-25T12:34:45.918" v="286" actId="20577"/>
          <ac:graphicFrameMkLst>
            <pc:docMk/>
            <pc:sldMk cId="1135171842" sldId="267"/>
            <ac:graphicFrameMk id="5" creationId="{B92F31F9-96F7-C446-34AB-3BA7F54EEE53}"/>
          </ac:graphicFrameMkLst>
        </pc:graphicFrameChg>
      </pc:sldChg>
      <pc:sldChg chg="add del">
        <pc:chgData name="Nibedita Sahu" userId="ea5722e513620cfa" providerId="LiveId" clId="{F23ACE62-87A2-435B-B8AF-1D882D4F0778}" dt="2025-04-25T11:32:35.809" v="85" actId="2696"/>
        <pc:sldMkLst>
          <pc:docMk/>
          <pc:sldMk cId="1297162238" sldId="267"/>
        </pc:sldMkLst>
      </pc:sldChg>
      <pc:sldChg chg="addSp delSp modSp add del mod">
        <pc:chgData name="Nibedita Sahu" userId="ea5722e513620cfa" providerId="LiveId" clId="{F23ACE62-87A2-435B-B8AF-1D882D4F0778}" dt="2025-04-27T09:29:59.278" v="756" actId="2696"/>
        <pc:sldMkLst>
          <pc:docMk/>
          <pc:sldMk cId="2637887992" sldId="268"/>
        </pc:sldMkLst>
      </pc:sldChg>
      <pc:sldChg chg="addSp delSp modSp add mod ord">
        <pc:chgData name="Nibedita Sahu" userId="ea5722e513620cfa" providerId="LiveId" clId="{F23ACE62-87A2-435B-B8AF-1D882D4F0778}" dt="2025-04-26T11:12:28.164" v="479" actId="1076"/>
        <pc:sldMkLst>
          <pc:docMk/>
          <pc:sldMk cId="564295112" sldId="269"/>
        </pc:sldMkLst>
        <pc:spChg chg="add mod">
          <ac:chgData name="Nibedita Sahu" userId="ea5722e513620cfa" providerId="LiveId" clId="{F23ACE62-87A2-435B-B8AF-1D882D4F0778}" dt="2025-04-26T10:56:27.141" v="403"/>
          <ac:spMkLst>
            <pc:docMk/>
            <pc:sldMk cId="564295112" sldId="269"/>
            <ac:spMk id="8" creationId="{5DB45DCF-C9D3-EEA4-3027-E788A22A06F0}"/>
          </ac:spMkLst>
        </pc:spChg>
        <pc:spChg chg="mod">
          <ac:chgData name="Nibedita Sahu" userId="ea5722e513620cfa" providerId="LiveId" clId="{F23ACE62-87A2-435B-B8AF-1D882D4F0778}" dt="2025-04-26T10:28:24.383" v="349" actId="1076"/>
          <ac:spMkLst>
            <pc:docMk/>
            <pc:sldMk cId="564295112" sldId="269"/>
            <ac:spMk id="9" creationId="{D793750D-09E3-8F91-90E0-30C0E7BFAB79}"/>
          </ac:spMkLst>
        </pc:spChg>
        <pc:picChg chg="add mod ord">
          <ac:chgData name="Nibedita Sahu" userId="ea5722e513620cfa" providerId="LiveId" clId="{F23ACE62-87A2-435B-B8AF-1D882D4F0778}" dt="2025-04-26T11:12:28.164" v="479" actId="1076"/>
          <ac:picMkLst>
            <pc:docMk/>
            <pc:sldMk cId="564295112" sldId="269"/>
            <ac:picMk id="11" creationId="{5E64E354-6057-153C-C9DD-A030DFC3B7F5}"/>
          </ac:picMkLst>
        </pc:picChg>
        <pc:picChg chg="add mod ord">
          <ac:chgData name="Nibedita Sahu" userId="ea5722e513620cfa" providerId="LiveId" clId="{F23ACE62-87A2-435B-B8AF-1D882D4F0778}" dt="2025-04-26T11:02:51.975" v="446" actId="14100"/>
          <ac:picMkLst>
            <pc:docMk/>
            <pc:sldMk cId="564295112" sldId="269"/>
            <ac:picMk id="12" creationId="{21313245-2EDB-8BD7-7828-E1C1D7A5B2E0}"/>
          </ac:picMkLst>
        </pc:picChg>
        <pc:picChg chg="add mod">
          <ac:chgData name="Nibedita Sahu" userId="ea5722e513620cfa" providerId="LiveId" clId="{F23ACE62-87A2-435B-B8AF-1D882D4F0778}" dt="2025-04-26T11:03:19.370" v="453" actId="1076"/>
          <ac:picMkLst>
            <pc:docMk/>
            <pc:sldMk cId="564295112" sldId="269"/>
            <ac:picMk id="15" creationId="{A3968A5D-71B8-9848-79AA-52E147B3D1E4}"/>
          </ac:picMkLst>
        </pc:picChg>
      </pc:sldChg>
      <pc:sldChg chg="addSp delSp modSp add mod">
        <pc:chgData name="Nibedita Sahu" userId="ea5722e513620cfa" providerId="LiveId" clId="{F23ACE62-87A2-435B-B8AF-1D882D4F0778}" dt="2025-04-26T11:12:19.585" v="478" actId="1076"/>
        <pc:sldMkLst>
          <pc:docMk/>
          <pc:sldMk cId="248762645" sldId="270"/>
        </pc:sldMkLst>
        <pc:spChg chg="mod">
          <ac:chgData name="Nibedita Sahu" userId="ea5722e513620cfa" providerId="LiveId" clId="{F23ACE62-87A2-435B-B8AF-1D882D4F0778}" dt="2025-04-26T11:12:19.585" v="478" actId="1076"/>
          <ac:spMkLst>
            <pc:docMk/>
            <pc:sldMk cId="248762645" sldId="270"/>
            <ac:spMk id="8" creationId="{F69C52E4-EE6D-F001-F96E-34616F236814}"/>
          </ac:spMkLst>
        </pc:spChg>
        <pc:spChg chg="mod">
          <ac:chgData name="Nibedita Sahu" userId="ea5722e513620cfa" providerId="LiveId" clId="{F23ACE62-87A2-435B-B8AF-1D882D4F0778}" dt="2025-04-26T10:47:38.115" v="390" actId="20577"/>
          <ac:spMkLst>
            <pc:docMk/>
            <pc:sldMk cId="248762645" sldId="270"/>
            <ac:spMk id="9" creationId="{B1E9194B-C720-2BD7-7D1D-05C66B7552FD}"/>
          </ac:spMkLst>
        </pc:spChg>
        <pc:picChg chg="add mod ord">
          <ac:chgData name="Nibedita Sahu" userId="ea5722e513620cfa" providerId="LiveId" clId="{F23ACE62-87A2-435B-B8AF-1D882D4F0778}" dt="2025-04-26T11:04:07.217" v="456" actId="14100"/>
          <ac:picMkLst>
            <pc:docMk/>
            <pc:sldMk cId="248762645" sldId="270"/>
            <ac:picMk id="6" creationId="{9E684BC8-CA1E-8E3F-C176-D12312E7EDBB}"/>
          </ac:picMkLst>
        </pc:picChg>
        <pc:picChg chg="add mod">
          <ac:chgData name="Nibedita Sahu" userId="ea5722e513620cfa" providerId="LiveId" clId="{F23ACE62-87A2-435B-B8AF-1D882D4F0778}" dt="2025-04-26T11:03:45.933" v="454"/>
          <ac:picMkLst>
            <pc:docMk/>
            <pc:sldMk cId="248762645" sldId="270"/>
            <ac:picMk id="10" creationId="{00E9889E-D8C3-52B7-4C85-84C5DFEDD574}"/>
          </ac:picMkLst>
        </pc:picChg>
        <pc:picChg chg="add mod">
          <ac:chgData name="Nibedita Sahu" userId="ea5722e513620cfa" providerId="LiveId" clId="{F23ACE62-87A2-435B-B8AF-1D882D4F0778}" dt="2025-04-26T11:03:53.287" v="455"/>
          <ac:picMkLst>
            <pc:docMk/>
            <pc:sldMk cId="248762645" sldId="270"/>
            <ac:picMk id="11" creationId="{D8F266B4-392A-974E-01F1-8B7FC4E37757}"/>
          </ac:picMkLst>
        </pc:picChg>
      </pc:sldChg>
      <pc:sldChg chg="addSp delSp modSp add mod">
        <pc:chgData name="Nibedita Sahu" userId="ea5722e513620cfa" providerId="LiveId" clId="{F23ACE62-87A2-435B-B8AF-1D882D4F0778}" dt="2025-04-26T11:12:38.830" v="480" actId="1076"/>
        <pc:sldMkLst>
          <pc:docMk/>
          <pc:sldMk cId="4190865103" sldId="271"/>
        </pc:sldMkLst>
        <pc:spChg chg="mod">
          <ac:chgData name="Nibedita Sahu" userId="ea5722e513620cfa" providerId="LiveId" clId="{F23ACE62-87A2-435B-B8AF-1D882D4F0778}" dt="2025-04-26T11:09:31.338" v="477" actId="1076"/>
          <ac:spMkLst>
            <pc:docMk/>
            <pc:sldMk cId="4190865103" sldId="271"/>
            <ac:spMk id="8" creationId="{23C03B16-5705-0C71-EDE9-71D34A92EE66}"/>
          </ac:spMkLst>
        </pc:spChg>
        <pc:spChg chg="mod">
          <ac:chgData name="Nibedita Sahu" userId="ea5722e513620cfa" providerId="LiveId" clId="{F23ACE62-87A2-435B-B8AF-1D882D4F0778}" dt="2025-04-26T11:04:51.387" v="464" actId="20577"/>
          <ac:spMkLst>
            <pc:docMk/>
            <pc:sldMk cId="4190865103" sldId="271"/>
            <ac:spMk id="9" creationId="{3E269693-781F-807F-E7F3-8EE8049233EA}"/>
          </ac:spMkLst>
        </pc:spChg>
        <pc:picChg chg="add mod ord">
          <ac:chgData name="Nibedita Sahu" userId="ea5722e513620cfa" providerId="LiveId" clId="{F23ACE62-87A2-435B-B8AF-1D882D4F0778}" dt="2025-04-26T11:12:38.830" v="480" actId="1076"/>
          <ac:picMkLst>
            <pc:docMk/>
            <pc:sldMk cId="4190865103" sldId="271"/>
            <ac:picMk id="3" creationId="{58425FEB-EC8C-4428-F72B-464BDE17CF56}"/>
          </ac:picMkLst>
        </pc:picChg>
      </pc:sldChg>
      <pc:sldChg chg="addSp delSp modSp add mod">
        <pc:chgData name="Nibedita Sahu" userId="ea5722e513620cfa" providerId="LiveId" clId="{F23ACE62-87A2-435B-B8AF-1D882D4F0778}" dt="2025-04-26T11:19:01.968" v="487" actId="1076"/>
        <pc:sldMkLst>
          <pc:docMk/>
          <pc:sldMk cId="1593099822" sldId="272"/>
        </pc:sldMkLst>
        <pc:spChg chg="mod">
          <ac:chgData name="Nibedita Sahu" userId="ea5722e513620cfa" providerId="LiveId" clId="{F23ACE62-87A2-435B-B8AF-1D882D4F0778}" dt="2025-04-26T11:19:01.968" v="487" actId="1076"/>
          <ac:spMkLst>
            <pc:docMk/>
            <pc:sldMk cId="1593099822" sldId="272"/>
            <ac:spMk id="8" creationId="{95A4C8BB-567F-0F46-25B7-72A40732DC81}"/>
          </ac:spMkLst>
        </pc:spChg>
        <pc:picChg chg="add mod ord">
          <ac:chgData name="Nibedita Sahu" userId="ea5722e513620cfa" providerId="LiveId" clId="{F23ACE62-87A2-435B-B8AF-1D882D4F0778}" dt="2025-04-26T11:14:23.430" v="483" actId="167"/>
          <ac:picMkLst>
            <pc:docMk/>
            <pc:sldMk cId="1593099822" sldId="272"/>
            <ac:picMk id="3" creationId="{E6BDCE54-20A0-D49B-207B-16B400FE326F}"/>
          </ac:picMkLst>
        </pc:picChg>
      </pc:sldChg>
      <pc:sldChg chg="addSp delSp modSp add mod ord">
        <pc:chgData name="Nibedita Sahu" userId="ea5722e513620cfa" providerId="LiveId" clId="{F23ACE62-87A2-435B-B8AF-1D882D4F0778}" dt="2025-04-26T11:35:07.578" v="548" actId="1076"/>
        <pc:sldMkLst>
          <pc:docMk/>
          <pc:sldMk cId="3048716543" sldId="273"/>
        </pc:sldMkLst>
        <pc:spChg chg="mod">
          <ac:chgData name="Nibedita Sahu" userId="ea5722e513620cfa" providerId="LiveId" clId="{F23ACE62-87A2-435B-B8AF-1D882D4F0778}" dt="2025-04-26T11:35:07.578" v="548" actId="1076"/>
          <ac:spMkLst>
            <pc:docMk/>
            <pc:sldMk cId="3048716543" sldId="273"/>
            <ac:spMk id="8" creationId="{0000954C-3863-03AE-2858-558CCD7A5475}"/>
          </ac:spMkLst>
        </pc:spChg>
        <pc:spChg chg="mod">
          <ac:chgData name="Nibedita Sahu" userId="ea5722e513620cfa" providerId="LiveId" clId="{F23ACE62-87A2-435B-B8AF-1D882D4F0778}" dt="2025-04-26T11:21:46.883" v="525" actId="20577"/>
          <ac:spMkLst>
            <pc:docMk/>
            <pc:sldMk cId="3048716543" sldId="273"/>
            <ac:spMk id="9" creationId="{BF09A275-230D-335E-BB71-F8DFFC3FF8FC}"/>
          </ac:spMkLst>
        </pc:spChg>
        <pc:picChg chg="add mod ord">
          <ac:chgData name="Nibedita Sahu" userId="ea5722e513620cfa" providerId="LiveId" clId="{F23ACE62-87A2-435B-B8AF-1D882D4F0778}" dt="2025-04-26T11:35:00.567" v="547" actId="1076"/>
          <ac:picMkLst>
            <pc:docMk/>
            <pc:sldMk cId="3048716543" sldId="273"/>
            <ac:picMk id="6" creationId="{680FBA5A-27B4-AAF3-E177-6A3367042240}"/>
          </ac:picMkLst>
        </pc:picChg>
      </pc:sldChg>
      <pc:sldChg chg="modSp add mod">
        <pc:chgData name="Nibedita Sahu" userId="ea5722e513620cfa" providerId="LiveId" clId="{F23ACE62-87A2-435B-B8AF-1D882D4F0778}" dt="2025-04-26T11:24:33.705" v="537" actId="1076"/>
        <pc:sldMkLst>
          <pc:docMk/>
          <pc:sldMk cId="3582974973" sldId="274"/>
        </pc:sldMkLst>
        <pc:spChg chg="mod">
          <ac:chgData name="Nibedita Sahu" userId="ea5722e513620cfa" providerId="LiveId" clId="{F23ACE62-87A2-435B-B8AF-1D882D4F0778}" dt="2025-04-26T11:24:26.939" v="536" actId="1076"/>
          <ac:spMkLst>
            <pc:docMk/>
            <pc:sldMk cId="3582974973" sldId="274"/>
            <ac:spMk id="8" creationId="{F1799D5D-5291-5B9E-D06E-67FE434AD008}"/>
          </ac:spMkLst>
        </pc:spChg>
        <pc:spChg chg="mod">
          <ac:chgData name="Nibedita Sahu" userId="ea5722e513620cfa" providerId="LiveId" clId="{F23ACE62-87A2-435B-B8AF-1D882D4F0778}" dt="2025-04-26T11:21:33.062" v="514" actId="20577"/>
          <ac:spMkLst>
            <pc:docMk/>
            <pc:sldMk cId="3582974973" sldId="274"/>
            <ac:spMk id="9" creationId="{B2D986C1-38E9-D7B7-825D-6D59A9DC5CB5}"/>
          </ac:spMkLst>
        </pc:spChg>
        <pc:picChg chg="mod">
          <ac:chgData name="Nibedita Sahu" userId="ea5722e513620cfa" providerId="LiveId" clId="{F23ACE62-87A2-435B-B8AF-1D882D4F0778}" dt="2025-04-26T11:24:33.705" v="537" actId="1076"/>
          <ac:picMkLst>
            <pc:docMk/>
            <pc:sldMk cId="3582974973" sldId="274"/>
            <ac:picMk id="4" creationId="{DDA3E841-BF0E-D730-8394-01BD92672903}"/>
          </ac:picMkLst>
        </pc:picChg>
      </pc:sldChg>
      <pc:sldChg chg="addSp delSp modSp add mod ord">
        <pc:chgData name="Nibedita Sahu" userId="ea5722e513620cfa" providerId="LiveId" clId="{F23ACE62-87A2-435B-B8AF-1D882D4F0778}" dt="2025-04-26T11:50:33.084" v="585"/>
        <pc:sldMkLst>
          <pc:docMk/>
          <pc:sldMk cId="2708128759" sldId="275"/>
        </pc:sldMkLst>
        <pc:spChg chg="mod">
          <ac:chgData name="Nibedita Sahu" userId="ea5722e513620cfa" providerId="LiveId" clId="{F23ACE62-87A2-435B-B8AF-1D882D4F0778}" dt="2025-04-26T11:50:33.084" v="585"/>
          <ac:spMkLst>
            <pc:docMk/>
            <pc:sldMk cId="2708128759" sldId="275"/>
            <ac:spMk id="8" creationId="{B2B4AB2A-A2AD-D0F4-0BA5-DCE3110A81EE}"/>
          </ac:spMkLst>
        </pc:spChg>
        <pc:spChg chg="mod">
          <ac:chgData name="Nibedita Sahu" userId="ea5722e513620cfa" providerId="LiveId" clId="{F23ACE62-87A2-435B-B8AF-1D882D4F0778}" dt="2025-04-26T11:36:55.430" v="561" actId="20577"/>
          <ac:spMkLst>
            <pc:docMk/>
            <pc:sldMk cId="2708128759" sldId="275"/>
            <ac:spMk id="9" creationId="{DA022C9C-B414-681C-305E-16BF0DBFC657}"/>
          </ac:spMkLst>
        </pc:spChg>
        <pc:picChg chg="add mod ord">
          <ac:chgData name="Nibedita Sahu" userId="ea5722e513620cfa" providerId="LiveId" clId="{F23ACE62-87A2-435B-B8AF-1D882D4F0778}" dt="2025-04-26T11:41:28.855" v="584" actId="1076"/>
          <ac:picMkLst>
            <pc:docMk/>
            <pc:sldMk cId="2708128759" sldId="275"/>
            <ac:picMk id="12" creationId="{519632B0-C760-90C6-93D6-E0AE3F442999}"/>
          </ac:picMkLst>
        </pc:picChg>
      </pc:sldChg>
      <pc:sldChg chg="addSp delSp modSp add mod ord">
        <pc:chgData name="Nibedita Sahu" userId="ea5722e513620cfa" providerId="LiveId" clId="{F23ACE62-87A2-435B-B8AF-1D882D4F0778}" dt="2025-04-26T12:38:20.660" v="652" actId="20577"/>
        <pc:sldMkLst>
          <pc:docMk/>
          <pc:sldMk cId="3353427757" sldId="276"/>
        </pc:sldMkLst>
        <pc:spChg chg="mod">
          <ac:chgData name="Nibedita Sahu" userId="ea5722e513620cfa" providerId="LiveId" clId="{F23ACE62-87A2-435B-B8AF-1D882D4F0778}" dt="2025-04-26T12:01:25.822" v="599"/>
          <ac:spMkLst>
            <pc:docMk/>
            <pc:sldMk cId="3353427757" sldId="276"/>
            <ac:spMk id="8" creationId="{268243E6-297C-3754-F4B5-F0CE39B5A8D6}"/>
          </ac:spMkLst>
        </pc:spChg>
        <pc:spChg chg="mod">
          <ac:chgData name="Nibedita Sahu" userId="ea5722e513620cfa" providerId="LiveId" clId="{F23ACE62-87A2-435B-B8AF-1D882D4F0778}" dt="2025-04-26T12:38:20.660" v="652" actId="20577"/>
          <ac:spMkLst>
            <pc:docMk/>
            <pc:sldMk cId="3353427757" sldId="276"/>
            <ac:spMk id="9" creationId="{040D8F91-E9E8-45FF-6A4B-C93108369DFF}"/>
          </ac:spMkLst>
        </pc:spChg>
        <pc:picChg chg="add mod ord">
          <ac:chgData name="Nibedita Sahu" userId="ea5722e513620cfa" providerId="LiveId" clId="{F23ACE62-87A2-435B-B8AF-1D882D4F0778}" dt="2025-04-26T11:53:42.506" v="598" actId="1440"/>
          <ac:picMkLst>
            <pc:docMk/>
            <pc:sldMk cId="3353427757" sldId="276"/>
            <ac:picMk id="3" creationId="{011DD499-12E8-A26B-06DE-30FBA2F67DCD}"/>
          </ac:picMkLst>
        </pc:picChg>
      </pc:sldChg>
      <pc:sldChg chg="addSp delSp modSp add mod">
        <pc:chgData name="Nibedita Sahu" userId="ea5722e513620cfa" providerId="LiveId" clId="{F23ACE62-87A2-435B-B8AF-1D882D4F0778}" dt="2025-04-26T12:17:42.366" v="642" actId="1076"/>
        <pc:sldMkLst>
          <pc:docMk/>
          <pc:sldMk cId="940245094" sldId="277"/>
        </pc:sldMkLst>
        <pc:spChg chg="mod">
          <ac:chgData name="Nibedita Sahu" userId="ea5722e513620cfa" providerId="LiveId" clId="{F23ACE62-87A2-435B-B8AF-1D882D4F0778}" dt="2025-04-26T12:17:42.366" v="642" actId="1076"/>
          <ac:spMkLst>
            <pc:docMk/>
            <pc:sldMk cId="940245094" sldId="277"/>
            <ac:spMk id="8" creationId="{DBDE7BE9-C516-D716-DF9F-4515AB3ED4C7}"/>
          </ac:spMkLst>
        </pc:spChg>
        <pc:spChg chg="mod">
          <ac:chgData name="Nibedita Sahu" userId="ea5722e513620cfa" providerId="LiveId" clId="{F23ACE62-87A2-435B-B8AF-1D882D4F0778}" dt="2025-04-26T12:02:38.037" v="604"/>
          <ac:spMkLst>
            <pc:docMk/>
            <pc:sldMk cId="940245094" sldId="277"/>
            <ac:spMk id="9" creationId="{EF61A704-900C-772E-27A2-5FAC4CCE7BB5}"/>
          </ac:spMkLst>
        </pc:spChg>
        <pc:picChg chg="add mod ord">
          <ac:chgData name="Nibedita Sahu" userId="ea5722e513620cfa" providerId="LiveId" clId="{F23ACE62-87A2-435B-B8AF-1D882D4F0778}" dt="2025-04-26T12:15:59.505" v="640" actId="167"/>
          <ac:picMkLst>
            <pc:docMk/>
            <pc:sldMk cId="940245094" sldId="277"/>
            <ac:picMk id="6" creationId="{4BD967B9-C2DA-A6FA-E2DD-49FAD3C21961}"/>
          </ac:picMkLst>
        </pc:picChg>
      </pc:sldChg>
      <pc:sldChg chg="add del ord">
        <pc:chgData name="Nibedita Sahu" userId="ea5722e513620cfa" providerId="LiveId" clId="{F23ACE62-87A2-435B-B8AF-1D882D4F0778}" dt="2025-04-26T12:38:07.137" v="649" actId="2696"/>
        <pc:sldMkLst>
          <pc:docMk/>
          <pc:sldMk cId="4226712237" sldId="278"/>
        </pc:sldMkLst>
      </pc:sldChg>
      <pc:sldChg chg="addSp modSp add mod">
        <pc:chgData name="Nibedita Sahu" userId="ea5722e513620cfa" providerId="LiveId" clId="{F23ACE62-87A2-435B-B8AF-1D882D4F0778}" dt="2025-04-26T12:18:49.754" v="644" actId="1076"/>
        <pc:sldMkLst>
          <pc:docMk/>
          <pc:sldMk cId="867572677" sldId="279"/>
        </pc:sldMkLst>
        <pc:spChg chg="mod">
          <ac:chgData name="Nibedita Sahu" userId="ea5722e513620cfa" providerId="LiveId" clId="{F23ACE62-87A2-435B-B8AF-1D882D4F0778}" dt="2025-04-26T12:18:49.754" v="644" actId="1076"/>
          <ac:spMkLst>
            <pc:docMk/>
            <pc:sldMk cId="867572677" sldId="279"/>
            <ac:spMk id="8" creationId="{7AF63FBF-DF8E-B1A2-FA55-EB6264DC6E14}"/>
          </ac:spMkLst>
        </pc:spChg>
        <pc:spChg chg="mod">
          <ac:chgData name="Nibedita Sahu" userId="ea5722e513620cfa" providerId="LiveId" clId="{F23ACE62-87A2-435B-B8AF-1D882D4F0778}" dt="2025-04-26T12:09:23.761" v="618" actId="20577"/>
          <ac:spMkLst>
            <pc:docMk/>
            <pc:sldMk cId="867572677" sldId="279"/>
            <ac:spMk id="9" creationId="{A2281414-B70F-B8FC-BC2C-A21AE57CCBD6}"/>
          </ac:spMkLst>
        </pc:spChg>
        <pc:picChg chg="add mod ord">
          <ac:chgData name="Nibedita Sahu" userId="ea5722e513620cfa" providerId="LiveId" clId="{F23ACE62-87A2-435B-B8AF-1D882D4F0778}" dt="2025-04-26T12:13:46.751" v="629" actId="1076"/>
          <ac:picMkLst>
            <pc:docMk/>
            <pc:sldMk cId="867572677" sldId="279"/>
            <ac:picMk id="3" creationId="{B6461E84-397F-D7B4-6A68-F4F471992290}"/>
          </ac:picMkLst>
        </pc:picChg>
      </pc:sldChg>
      <pc:sldChg chg="addSp delSp modSp add mod ord">
        <pc:chgData name="Nibedita Sahu" userId="ea5722e513620cfa" providerId="LiveId" clId="{F23ACE62-87A2-435B-B8AF-1D882D4F0778}" dt="2025-04-27T09:21:06.428" v="682" actId="12"/>
        <pc:sldMkLst>
          <pc:docMk/>
          <pc:sldMk cId="1544527694" sldId="280"/>
        </pc:sldMkLst>
        <pc:spChg chg="add mod">
          <ac:chgData name="Nibedita Sahu" userId="ea5722e513620cfa" providerId="LiveId" clId="{F23ACE62-87A2-435B-B8AF-1D882D4F0778}" dt="2025-04-27T09:21:06.428" v="682" actId="12"/>
          <ac:spMkLst>
            <pc:docMk/>
            <pc:sldMk cId="1544527694" sldId="280"/>
            <ac:spMk id="2" creationId="{34FEFF5A-83B5-F2BA-7350-3DC6F37ADB5A}"/>
          </ac:spMkLst>
        </pc:spChg>
        <pc:spChg chg="mod">
          <ac:chgData name="Nibedita Sahu" userId="ea5722e513620cfa" providerId="LiveId" clId="{F23ACE62-87A2-435B-B8AF-1D882D4F0778}" dt="2025-04-27T09:17:42.275" v="676" actId="1076"/>
          <ac:spMkLst>
            <pc:docMk/>
            <pc:sldMk cId="1544527694" sldId="280"/>
            <ac:spMk id="9" creationId="{F83F8DD4-02A8-36A4-EB08-F444D1162F59}"/>
          </ac:spMkLst>
        </pc:spChg>
      </pc:sldChg>
      <pc:sldChg chg="modSp add del mod">
        <pc:chgData name="Nibedita Sahu" userId="ea5722e513620cfa" providerId="LiveId" clId="{F23ACE62-87A2-435B-B8AF-1D882D4F0778}" dt="2025-04-27T09:22:09.022" v="684" actId="2696"/>
        <pc:sldMkLst>
          <pc:docMk/>
          <pc:sldMk cId="1024913022" sldId="281"/>
        </pc:sldMkLst>
      </pc:sldChg>
      <pc:sldChg chg="modSp add mod">
        <pc:chgData name="Nibedita Sahu" userId="ea5722e513620cfa" providerId="LiveId" clId="{F23ACE62-87A2-435B-B8AF-1D882D4F0778}" dt="2025-04-27T09:26:33.321" v="734" actId="113"/>
        <pc:sldMkLst>
          <pc:docMk/>
          <pc:sldMk cId="3074862323" sldId="281"/>
        </pc:sldMkLst>
        <pc:spChg chg="mod">
          <ac:chgData name="Nibedita Sahu" userId="ea5722e513620cfa" providerId="LiveId" clId="{F23ACE62-87A2-435B-B8AF-1D882D4F0778}" dt="2025-04-27T09:26:33.321" v="734" actId="113"/>
          <ac:spMkLst>
            <pc:docMk/>
            <pc:sldMk cId="3074862323" sldId="281"/>
            <ac:spMk id="2" creationId="{7FFD94C9-1CBF-A71C-301C-F4911E13EF79}"/>
          </ac:spMkLst>
        </pc:spChg>
        <pc:spChg chg="mod">
          <ac:chgData name="Nibedita Sahu" userId="ea5722e513620cfa" providerId="LiveId" clId="{F23ACE62-87A2-435B-B8AF-1D882D4F0778}" dt="2025-04-27T09:22:19.028" v="686"/>
          <ac:spMkLst>
            <pc:docMk/>
            <pc:sldMk cId="3074862323" sldId="281"/>
            <ac:spMk id="9" creationId="{B3DDA96B-2A18-00EE-83D4-AFF941AE3930}"/>
          </ac:spMkLst>
        </pc:spChg>
      </pc:sldChg>
      <pc:sldChg chg="delSp modSp add del mod ord">
        <pc:chgData name="Nibedita Sahu" userId="ea5722e513620cfa" providerId="LiveId" clId="{F23ACE62-87A2-435B-B8AF-1D882D4F0778}" dt="2025-04-27T09:30:02.137" v="757" actId="2696"/>
        <pc:sldMkLst>
          <pc:docMk/>
          <pc:sldMk cId="1771116630" sldId="282"/>
        </pc:sldMkLst>
      </pc:sldChg>
      <pc:sldChg chg="addSp delSp modSp add mod">
        <pc:chgData name="Nibedita Sahu" userId="ea5722e513620cfa" providerId="LiveId" clId="{F23ACE62-87A2-435B-B8AF-1D882D4F0778}" dt="2025-05-10T09:15:00.237" v="889" actId="1076"/>
        <pc:sldMkLst>
          <pc:docMk/>
          <pc:sldMk cId="605060422" sldId="283"/>
        </pc:sldMkLst>
        <pc:spChg chg="add del mod">
          <ac:chgData name="Nibedita Sahu" userId="ea5722e513620cfa" providerId="LiveId" clId="{F23ACE62-87A2-435B-B8AF-1D882D4F0778}" dt="2025-05-10T09:14:49.077" v="885" actId="478"/>
          <ac:spMkLst>
            <pc:docMk/>
            <pc:sldMk cId="605060422" sldId="283"/>
            <ac:spMk id="3" creationId="{78EBF13F-6B3E-61E1-F9A3-C7406B6D33F9}"/>
          </ac:spMkLst>
        </pc:spChg>
        <pc:spChg chg="mod">
          <ac:chgData name="Nibedita Sahu" userId="ea5722e513620cfa" providerId="LiveId" clId="{F23ACE62-87A2-435B-B8AF-1D882D4F0778}" dt="2025-05-10T08:15:12.571" v="758" actId="1076"/>
          <ac:spMkLst>
            <pc:docMk/>
            <pc:sldMk cId="605060422" sldId="283"/>
            <ac:spMk id="5" creationId="{4448AC21-377C-838B-3898-35F862AFAAE1}"/>
          </ac:spMkLst>
        </pc:spChg>
        <pc:spChg chg="mod">
          <ac:chgData name="Nibedita Sahu" userId="ea5722e513620cfa" providerId="LiveId" clId="{F23ACE62-87A2-435B-B8AF-1D882D4F0778}" dt="2025-05-10T09:15:00.237" v="889" actId="1076"/>
          <ac:spMkLst>
            <pc:docMk/>
            <pc:sldMk cId="605060422" sldId="283"/>
            <ac:spMk id="7" creationId="{B121FDCD-E326-D939-E91D-9219770FA612}"/>
          </ac:spMkLst>
        </pc:spChg>
        <pc:spChg chg="mod">
          <ac:chgData name="Nibedita Sahu" userId="ea5722e513620cfa" providerId="LiveId" clId="{F23ACE62-87A2-435B-B8AF-1D882D4F0778}" dt="2025-05-10T09:14:56.548" v="888" actId="1076"/>
          <ac:spMkLst>
            <pc:docMk/>
            <pc:sldMk cId="605060422" sldId="283"/>
            <ac:spMk id="10" creationId="{6D1D2B35-9BEA-5BE2-5E71-B7ABE6701BAC}"/>
          </ac:spMkLst>
        </pc:spChg>
        <pc:picChg chg="add del mod ord">
          <ac:chgData name="Nibedita Sahu" userId="ea5722e513620cfa" providerId="LiveId" clId="{F23ACE62-87A2-435B-B8AF-1D882D4F0778}" dt="2025-05-10T09:14:37.655" v="880" actId="1076"/>
          <ac:picMkLst>
            <pc:docMk/>
            <pc:sldMk cId="605060422" sldId="283"/>
            <ac:picMk id="2" creationId="{C0924DB4-C1BF-A552-3329-2E8CBCD3DE0E}"/>
          </ac:picMkLst>
        </pc:picChg>
        <pc:picChg chg="add del mod">
          <ac:chgData name="Nibedita Sahu" userId="ea5722e513620cfa" providerId="LiveId" clId="{F23ACE62-87A2-435B-B8AF-1D882D4F0778}" dt="2025-05-10T09:14:50.291" v="886" actId="478"/>
          <ac:picMkLst>
            <pc:docMk/>
            <pc:sldMk cId="605060422" sldId="283"/>
            <ac:picMk id="6" creationId="{02B08C6E-E2DF-200B-8F48-AF6A63C2FC70}"/>
          </ac:picMkLst>
        </pc:picChg>
        <pc:picChg chg="add del mod">
          <ac:chgData name="Nibedita Sahu" userId="ea5722e513620cfa" providerId="LiveId" clId="{F23ACE62-87A2-435B-B8AF-1D882D4F0778}" dt="2025-05-10T09:14:51.257" v="887" actId="478"/>
          <ac:picMkLst>
            <pc:docMk/>
            <pc:sldMk cId="605060422" sldId="283"/>
            <ac:picMk id="9" creationId="{991885E0-567A-443F-6026-ADAD413B63C3}"/>
          </ac:picMkLst>
        </pc:picChg>
        <pc:picChg chg="add mod ord">
          <ac:chgData name="Nibedita Sahu" userId="ea5722e513620cfa" providerId="LiveId" clId="{F23ACE62-87A2-435B-B8AF-1D882D4F0778}" dt="2025-05-10T09:14:38.995" v="882" actId="1076"/>
          <ac:picMkLst>
            <pc:docMk/>
            <pc:sldMk cId="605060422" sldId="283"/>
            <ac:picMk id="11" creationId="{F688F9E8-DA54-9FFF-A9A6-4422FBCA6BD9}"/>
          </ac:picMkLst>
        </pc:picChg>
      </pc:sldChg>
      <pc:sldChg chg="new del">
        <pc:chgData name="Nibedita Sahu" userId="ea5722e513620cfa" providerId="LiveId" clId="{F23ACE62-87A2-435B-B8AF-1D882D4F0778}" dt="2025-05-10T08:44:16.281" v="795" actId="680"/>
        <pc:sldMkLst>
          <pc:docMk/>
          <pc:sldMk cId="2035366858" sldId="28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D7A314-ECAC-48DA-9DFA-74F464D45AD4}" type="datetimeFigureOut">
              <a:rPr lang="en-IN" smtClean="0"/>
              <a:t>10-05-2025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2857945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7A314-ECAC-48DA-9DFA-74F464D45AD4}" type="datetimeFigureOut">
              <a:rPr lang="en-IN" smtClean="0"/>
              <a:t>10-05-2025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2831228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7A314-ECAC-48DA-9DFA-74F464D45AD4}" type="datetimeFigureOut">
              <a:rPr lang="en-IN" smtClean="0"/>
              <a:t>10-05-2025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983971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D7A314-ECAC-48DA-9DFA-74F464D45AD4}" type="datetimeFigureOut">
              <a:rPr lang="en-IN" smtClean="0"/>
              <a:t>10-05-2025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391008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7A314-ECAC-48DA-9DFA-74F464D45AD4}" type="datetimeFigureOut">
              <a:rPr lang="en-IN" smtClean="0"/>
              <a:t>10-05-2025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15536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D7A314-ECAC-48DA-9DFA-74F464D45AD4}" type="datetimeFigureOut">
              <a:rPr lang="en-IN" smtClean="0"/>
              <a:t>10-05-2025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3578871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D7A314-ECAC-48DA-9DFA-74F464D45AD4}" type="datetimeFigureOut">
              <a:rPr lang="en-IN" smtClean="0"/>
              <a:t>10-05-2025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605568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D7A314-ECAC-48DA-9DFA-74F464D45AD4}" type="datetimeFigureOut">
              <a:rPr lang="en-IN" smtClean="0"/>
              <a:t>10-05-2025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1947978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7A314-ECAC-48DA-9DFA-74F464D45AD4}" type="datetimeFigureOut">
              <a:rPr lang="en-IN" smtClean="0"/>
              <a:t>10-05-2025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3130278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7A314-ECAC-48DA-9DFA-74F464D45AD4}" type="datetimeFigureOut">
              <a:rPr lang="en-IN" smtClean="0"/>
              <a:t>10-05-2025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830369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D7A314-ECAC-48DA-9DFA-74F464D45AD4}" type="datetimeFigureOut">
              <a:rPr lang="en-IN" smtClean="0"/>
              <a:t>10-05-2025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5427FD2-9E9F-4C92-A266-9DC74BB44F1E}" type="slidenum">
              <a:rPr lang="en-IN" smtClean="0"/>
              <a:t>‹#›</a:t>
            </a:fld>
            <a:endParaRPr lang="en-IN"/>
          </a:p>
        </p:txBody>
      </p:sp>
    </p:spTree>
    <p:extLst>
      <p:ext uri="{BB962C8B-B14F-4D97-AF65-F5344CB8AC3E}">
        <p14:creationId xmlns:p14="http://schemas.microsoft.com/office/powerpoint/2010/main" val="181945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D7A314-ECAC-48DA-9DFA-74F464D45AD4}" type="datetimeFigureOut">
              <a:rPr lang="en-IN" smtClean="0"/>
              <a:t>10-05-2025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427FD2-9E9F-4C92-A266-9DC74BB44F1E}" type="slidenum">
              <a:rPr lang="en-IN" smtClean="0"/>
              <a:t>‹#›</a:t>
            </a:fld>
            <a:endParaRPr lang="en-IN"/>
          </a:p>
        </p:txBody>
      </p:sp>
    </p:spTree>
    <p:extLst>
      <p:ext uri="{BB962C8B-B14F-4D97-AF65-F5344CB8AC3E}">
        <p14:creationId xmlns:p14="http://schemas.microsoft.com/office/powerpoint/2010/main" val="4242979442"/>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46D66-D6B3-97DA-E5BC-6C2A71C0AD0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F788624-B7B8-FD73-F0B8-4AAFE8A4D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EB4482D-34A9-4A27-44B1-BCB4580E9694}"/>
              </a:ext>
            </a:extLst>
          </p:cNvPr>
          <p:cNvSpPr txBox="1"/>
          <p:nvPr/>
        </p:nvSpPr>
        <p:spPr>
          <a:xfrm>
            <a:off x="1480457" y="424934"/>
            <a:ext cx="9231086" cy="1938992"/>
          </a:xfrm>
          <a:prstGeom prst="rect">
            <a:avLst/>
          </a:prstGeom>
          <a:noFill/>
        </p:spPr>
        <p:txBody>
          <a:bodyPr wrap="square">
            <a:spAutoFit/>
          </a:bodyPr>
          <a:lstStyle/>
          <a:p>
            <a:pPr algn="ctr"/>
            <a:r>
              <a:rPr lang="en-IN" sz="6000" dirty="0">
                <a:latin typeface="Bodoni MT Black" panose="02070A03080606020203" pitchFamily="18" charset="0"/>
              </a:rPr>
              <a:t>Superstore Sales Analysis &amp; Forecasting</a:t>
            </a:r>
          </a:p>
        </p:txBody>
      </p:sp>
      <p:sp>
        <p:nvSpPr>
          <p:cNvPr id="7" name="TextBox 6">
            <a:extLst>
              <a:ext uri="{FF2B5EF4-FFF2-40B4-BE49-F238E27FC236}">
                <a16:creationId xmlns:a16="http://schemas.microsoft.com/office/drawing/2014/main" id="{26340F81-E0F6-99D0-3B96-E161640894D2}"/>
              </a:ext>
            </a:extLst>
          </p:cNvPr>
          <p:cNvSpPr txBox="1"/>
          <p:nvPr/>
        </p:nvSpPr>
        <p:spPr>
          <a:xfrm>
            <a:off x="3048000" y="4909848"/>
            <a:ext cx="6096000" cy="707886"/>
          </a:xfrm>
          <a:prstGeom prst="rect">
            <a:avLst/>
          </a:prstGeom>
          <a:noFill/>
        </p:spPr>
        <p:txBody>
          <a:bodyPr wrap="square">
            <a:spAutoFit/>
          </a:bodyPr>
          <a:lstStyle/>
          <a:p>
            <a:pPr algn="ctr"/>
            <a:r>
              <a:rPr lang="en-IN" sz="4000" dirty="0">
                <a:latin typeface="Algerian" panose="04020705040A02060702" pitchFamily="82" charset="0"/>
              </a:rPr>
              <a:t>Nibedita Sahu</a:t>
            </a:r>
          </a:p>
        </p:txBody>
      </p:sp>
      <p:sp>
        <p:nvSpPr>
          <p:cNvPr id="9" name="TextBox 8">
            <a:extLst>
              <a:ext uri="{FF2B5EF4-FFF2-40B4-BE49-F238E27FC236}">
                <a16:creationId xmlns:a16="http://schemas.microsoft.com/office/drawing/2014/main" id="{13BC5902-5685-652A-D253-B4D31A9C3B07}"/>
              </a:ext>
            </a:extLst>
          </p:cNvPr>
          <p:cNvSpPr txBox="1"/>
          <p:nvPr/>
        </p:nvSpPr>
        <p:spPr>
          <a:xfrm>
            <a:off x="2993572" y="5555080"/>
            <a:ext cx="6204856" cy="461665"/>
          </a:xfrm>
          <a:prstGeom prst="rect">
            <a:avLst/>
          </a:prstGeom>
          <a:noFill/>
        </p:spPr>
        <p:txBody>
          <a:bodyPr wrap="square">
            <a:spAutoFit/>
          </a:bodyPr>
          <a:lstStyle/>
          <a:p>
            <a:pPr algn="ctr"/>
            <a:r>
              <a:rPr lang="en-IN" sz="2400" dirty="0">
                <a:latin typeface="Arial Black" panose="020B0A04020102020204" pitchFamily="34" charset="0"/>
              </a:rPr>
              <a:t>Data Science &amp; Analytics</a:t>
            </a:r>
          </a:p>
        </p:txBody>
      </p:sp>
      <p:sp>
        <p:nvSpPr>
          <p:cNvPr id="10" name="TextBox 9">
            <a:extLst>
              <a:ext uri="{FF2B5EF4-FFF2-40B4-BE49-F238E27FC236}">
                <a16:creationId xmlns:a16="http://schemas.microsoft.com/office/drawing/2014/main" id="{50B43858-DB2A-F5AB-0EF1-A1A730882603}"/>
              </a:ext>
            </a:extLst>
          </p:cNvPr>
          <p:cNvSpPr txBox="1"/>
          <p:nvPr/>
        </p:nvSpPr>
        <p:spPr>
          <a:xfrm>
            <a:off x="2993572" y="2390391"/>
            <a:ext cx="6204856" cy="830997"/>
          </a:xfrm>
          <a:prstGeom prst="rect">
            <a:avLst/>
          </a:prstGeom>
          <a:noFill/>
        </p:spPr>
        <p:txBody>
          <a:bodyPr wrap="square">
            <a:spAutoFit/>
          </a:bodyPr>
          <a:lstStyle/>
          <a:p>
            <a:pPr algn="ctr"/>
            <a:r>
              <a:rPr lang="en-US" sz="2400" dirty="0">
                <a:latin typeface="Arial Black" panose="020B0A04020102020204" pitchFamily="34" charset="0"/>
              </a:rPr>
              <a:t>Interactive Insights and Predictive Analytics with Power BI</a:t>
            </a:r>
            <a:endParaRPr lang="en-IN" sz="2400" dirty="0">
              <a:latin typeface="Arial Black" panose="020B0A04020102020204" pitchFamily="34" charset="0"/>
            </a:endParaRPr>
          </a:p>
        </p:txBody>
      </p:sp>
    </p:spTree>
    <p:extLst>
      <p:ext uri="{BB962C8B-B14F-4D97-AF65-F5344CB8AC3E}">
        <p14:creationId xmlns:p14="http://schemas.microsoft.com/office/powerpoint/2010/main" val="331964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9CDC7-BC3D-DD4A-74DA-90DA0EB7980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8425FEB-EC8C-4428-F72B-464BDE17CF56}"/>
              </a:ext>
            </a:extLst>
          </p:cNvPr>
          <p:cNvPicPr preferRelativeResize="0">
            <a:picLocks/>
          </p:cNvPicPr>
          <p:nvPr/>
        </p:nvPicPr>
        <p:blipFill>
          <a:blip r:embed="rId2"/>
          <a:stretch>
            <a:fillRect/>
          </a:stretch>
        </p:blipFill>
        <p:spPr>
          <a:xfrm>
            <a:off x="1595999" y="276994"/>
            <a:ext cx="9000000" cy="5696245"/>
          </a:xfrm>
          <a:prstGeom prst="rect">
            <a:avLst/>
          </a:prstGeom>
        </p:spPr>
      </p:pic>
      <p:sp>
        <p:nvSpPr>
          <p:cNvPr id="9" name="TextBox 8">
            <a:extLst>
              <a:ext uri="{FF2B5EF4-FFF2-40B4-BE49-F238E27FC236}">
                <a16:creationId xmlns:a16="http://schemas.microsoft.com/office/drawing/2014/main" id="{3E269693-781F-807F-E7F3-8EE8049233EA}"/>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Total Sales by Region</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23C03B16-5705-0C71-EDE9-71D34A92EE66}"/>
              </a:ext>
            </a:extLst>
          </p:cNvPr>
          <p:cNvSpPr txBox="1"/>
          <p:nvPr/>
        </p:nvSpPr>
        <p:spPr>
          <a:xfrm>
            <a:off x="1679270" y="5873120"/>
            <a:ext cx="8833459" cy="707886"/>
          </a:xfrm>
          <a:prstGeom prst="rect">
            <a:avLst/>
          </a:prstGeom>
          <a:noFill/>
        </p:spPr>
        <p:txBody>
          <a:bodyPr wrap="square">
            <a:spAutoFit/>
          </a:bodyPr>
          <a:lstStyle/>
          <a:p>
            <a:pPr algn="ctr"/>
            <a:r>
              <a:rPr lang="en-US" sz="2000" b="1" dirty="0">
                <a:ln w="0"/>
                <a:latin typeface="Book Antiqua" panose="02040602050305030304" pitchFamily="18" charset="0"/>
              </a:rPr>
              <a:t>West leads sales (33%), followed by East (29%) and Central (22%). South lags at 16%, highlighting growth potential in that region.</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105D52FA-5A2E-B087-6205-3633F434B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4A1028EF-DBF5-3A84-FFBC-FEB6282FF2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419086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AE1A7-D072-957D-FB68-B2AD46925D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6BDCE54-20A0-D49B-207B-16B400FE326F}"/>
              </a:ext>
            </a:extLst>
          </p:cNvPr>
          <p:cNvPicPr>
            <a:picLocks noChangeAspect="1"/>
          </p:cNvPicPr>
          <p:nvPr/>
        </p:nvPicPr>
        <p:blipFill>
          <a:blip r:embed="rId2"/>
          <a:stretch>
            <a:fillRect/>
          </a:stretch>
        </p:blipFill>
        <p:spPr>
          <a:xfrm>
            <a:off x="1679269" y="540991"/>
            <a:ext cx="8668960" cy="5630061"/>
          </a:xfrm>
          <a:prstGeom prst="rect">
            <a:avLst/>
          </a:prstGeom>
        </p:spPr>
      </p:pic>
      <p:sp>
        <p:nvSpPr>
          <p:cNvPr id="9" name="TextBox 8">
            <a:extLst>
              <a:ext uri="{FF2B5EF4-FFF2-40B4-BE49-F238E27FC236}">
                <a16:creationId xmlns:a16="http://schemas.microsoft.com/office/drawing/2014/main" id="{467DE2F5-2926-AE24-62DF-2D0C6D4E19B6}"/>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Total Profit by Region</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95A4C8BB-567F-0F46-25B7-72A40732DC81}"/>
              </a:ext>
            </a:extLst>
          </p:cNvPr>
          <p:cNvSpPr txBox="1"/>
          <p:nvPr/>
        </p:nvSpPr>
        <p:spPr>
          <a:xfrm>
            <a:off x="1030135" y="5868856"/>
            <a:ext cx="10131728" cy="707886"/>
          </a:xfrm>
          <a:prstGeom prst="rect">
            <a:avLst/>
          </a:prstGeom>
          <a:noFill/>
        </p:spPr>
        <p:txBody>
          <a:bodyPr wrap="square">
            <a:spAutoFit/>
          </a:bodyPr>
          <a:lstStyle/>
          <a:p>
            <a:pPr algn="ctr"/>
            <a:r>
              <a:rPr lang="en-US" sz="2000" b="1" dirty="0">
                <a:ln w="0"/>
                <a:latin typeface="Book Antiqua" panose="02040602050305030304" pitchFamily="18" charset="0"/>
              </a:rPr>
              <a:t>West (39%) and East (30%) lead in profit as well. While, Central (16%) and South (15%) regions show relatively low profits, indicating higher costs or inefficiencies.</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77CB2727-3342-C3D3-18EB-6D0732A1F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3E3AA5CC-9FA4-4C06-8560-99D8FD5C1F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1593099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B478B-554A-A271-AB07-2ED6ABE811F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DA3E841-BF0E-D730-8394-01BD92672903}"/>
              </a:ext>
            </a:extLst>
          </p:cNvPr>
          <p:cNvPicPr preferRelativeResize="0">
            <a:picLocks/>
          </p:cNvPicPr>
          <p:nvPr/>
        </p:nvPicPr>
        <p:blipFill>
          <a:blip r:embed="rId2"/>
          <a:stretch>
            <a:fillRect/>
          </a:stretch>
        </p:blipFill>
        <p:spPr>
          <a:xfrm>
            <a:off x="1055999" y="404605"/>
            <a:ext cx="10080000" cy="5400000"/>
          </a:xfrm>
          <a:prstGeom prst="rect">
            <a:avLst/>
          </a:prstGeom>
        </p:spPr>
      </p:pic>
      <p:sp>
        <p:nvSpPr>
          <p:cNvPr id="9" name="TextBox 8">
            <a:extLst>
              <a:ext uri="{FF2B5EF4-FFF2-40B4-BE49-F238E27FC236}">
                <a16:creationId xmlns:a16="http://schemas.microsoft.com/office/drawing/2014/main" id="{B2D986C1-38E9-D7B7-825D-6D59A9DC5CB5}"/>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Total Sales by Ship Mode</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F1799D5D-5291-5B9E-D06E-67FE434AD008}"/>
              </a:ext>
            </a:extLst>
          </p:cNvPr>
          <p:cNvSpPr txBox="1"/>
          <p:nvPr/>
        </p:nvSpPr>
        <p:spPr>
          <a:xfrm>
            <a:off x="1382485" y="5550689"/>
            <a:ext cx="9427028" cy="1015663"/>
          </a:xfrm>
          <a:prstGeom prst="rect">
            <a:avLst/>
          </a:prstGeom>
          <a:noFill/>
        </p:spPr>
        <p:txBody>
          <a:bodyPr wrap="square">
            <a:spAutoFit/>
          </a:bodyPr>
          <a:lstStyle/>
          <a:p>
            <a:pPr algn="ctr"/>
            <a:r>
              <a:rPr lang="en-US" sz="2000" b="1" dirty="0">
                <a:ln w="0"/>
                <a:latin typeface="Book Antiqua" panose="02040602050305030304" pitchFamily="18" charset="0"/>
              </a:rPr>
              <a:t>Standard Class (330K) leads in sales, followed by Second Class (112K) and First Class (82K), while Same Day contributes the least. This highlights customer preference for standard shipping options.</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A0A564B2-61A8-9429-D530-0E927685E2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37CB9438-B1ED-955C-ACE0-18E3DA3C4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3582974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196D9-7CDD-0D8F-21AA-80AA0780D9C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80FBA5A-27B4-AAF3-E177-6A3367042240}"/>
              </a:ext>
            </a:extLst>
          </p:cNvPr>
          <p:cNvPicPr preferRelativeResize="0">
            <a:picLocks/>
          </p:cNvPicPr>
          <p:nvPr/>
        </p:nvPicPr>
        <p:blipFill>
          <a:blip r:embed="rId2"/>
          <a:stretch>
            <a:fillRect/>
          </a:stretch>
        </p:blipFill>
        <p:spPr>
          <a:xfrm>
            <a:off x="1055999" y="307036"/>
            <a:ext cx="10080000" cy="5400000"/>
          </a:xfrm>
          <a:prstGeom prst="rect">
            <a:avLst/>
          </a:prstGeom>
        </p:spPr>
      </p:pic>
      <p:sp>
        <p:nvSpPr>
          <p:cNvPr id="9" name="TextBox 8">
            <a:extLst>
              <a:ext uri="{FF2B5EF4-FFF2-40B4-BE49-F238E27FC236}">
                <a16:creationId xmlns:a16="http://schemas.microsoft.com/office/drawing/2014/main" id="{BF09A275-230D-335E-BB71-F8DFFC3FF8FC}"/>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Total Profit by Ship Mode</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0000954C-3863-03AE-2858-558CCD7A5475}"/>
              </a:ext>
            </a:extLst>
          </p:cNvPr>
          <p:cNvSpPr txBox="1"/>
          <p:nvPr/>
        </p:nvSpPr>
        <p:spPr>
          <a:xfrm>
            <a:off x="1030135" y="5535301"/>
            <a:ext cx="10131728" cy="1015663"/>
          </a:xfrm>
          <a:prstGeom prst="rect">
            <a:avLst/>
          </a:prstGeom>
          <a:noFill/>
        </p:spPr>
        <p:txBody>
          <a:bodyPr wrap="square">
            <a:spAutoFit/>
          </a:bodyPr>
          <a:lstStyle/>
          <a:p>
            <a:pPr algn="ctr"/>
            <a:r>
              <a:rPr lang="en-US" sz="2000" b="1" dirty="0">
                <a:ln w="0"/>
                <a:latin typeface="Book Antiqua" panose="02040602050305030304" pitchFamily="18" charset="0"/>
              </a:rPr>
              <a:t>Despite generating the highest sales, Standard Class (32K) brings in the most profit. However, all shipping modes show relatively low margins, suggesting shipping costs may drag down overall profitability.</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4FCB120E-A4B6-2934-8F66-54A16E40CF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52B2B107-9AAB-6AD2-7BC4-4AD0296AB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304871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94EC5-884F-4D9D-E672-86142E9D45C1}"/>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519632B0-C760-90C6-93D6-E0AE3F442999}"/>
              </a:ext>
            </a:extLst>
          </p:cNvPr>
          <p:cNvPicPr preferRelativeResize="0">
            <a:picLocks/>
          </p:cNvPicPr>
          <p:nvPr/>
        </p:nvPicPr>
        <p:blipFill>
          <a:blip r:embed="rId2"/>
          <a:stretch>
            <a:fillRect/>
          </a:stretch>
        </p:blipFill>
        <p:spPr>
          <a:xfrm>
            <a:off x="1055999" y="291648"/>
            <a:ext cx="10080000" cy="5400000"/>
          </a:xfrm>
          <a:prstGeom prst="rect">
            <a:avLst/>
          </a:prstGeom>
        </p:spPr>
      </p:pic>
      <p:sp>
        <p:nvSpPr>
          <p:cNvPr id="9" name="TextBox 8">
            <a:extLst>
              <a:ext uri="{FF2B5EF4-FFF2-40B4-BE49-F238E27FC236}">
                <a16:creationId xmlns:a16="http://schemas.microsoft.com/office/drawing/2014/main" id="{DA022C9C-B414-681C-305E-16BF0DBFC657}"/>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Total Sales by YoY</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B2B4AB2A-A2AD-D0F4-0BA5-DCE3110A81EE}"/>
              </a:ext>
            </a:extLst>
          </p:cNvPr>
          <p:cNvSpPr txBox="1"/>
          <p:nvPr/>
        </p:nvSpPr>
        <p:spPr>
          <a:xfrm>
            <a:off x="1382485" y="5550689"/>
            <a:ext cx="9427028" cy="1015663"/>
          </a:xfrm>
          <a:prstGeom prst="rect">
            <a:avLst/>
          </a:prstGeom>
          <a:noFill/>
        </p:spPr>
        <p:txBody>
          <a:bodyPr wrap="square">
            <a:spAutoFit/>
          </a:bodyPr>
          <a:lstStyle/>
          <a:p>
            <a:pPr algn="ctr"/>
            <a:r>
              <a:rPr lang="en-US" sz="2000" b="1" dirty="0">
                <a:ln w="0"/>
                <a:latin typeface="Book Antiqua" panose="02040602050305030304" pitchFamily="18" charset="0"/>
              </a:rPr>
              <a:t>2020 sales peak in December (166K), far exceeding 2019 (78K). Sales took off starting in September, driving a significant jump from the previous year. This year-over-year growth highlights improved performance over time.</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525458B7-668E-E4EB-5EA4-0837F82A8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818248EE-5EFA-570A-1B3F-6CC6C32810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270812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23B17-021C-5F13-F055-77E6D460B2D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11DD499-12E8-A26B-06DE-30FBA2F67DCD}"/>
              </a:ext>
            </a:extLst>
          </p:cNvPr>
          <p:cNvPicPr preferRelativeResize="0">
            <a:picLocks/>
          </p:cNvPicPr>
          <p:nvPr/>
        </p:nvPicPr>
        <p:blipFill>
          <a:blip r:embed="rId2"/>
          <a:stretch>
            <a:fillRect/>
          </a:stretch>
        </p:blipFill>
        <p:spPr>
          <a:xfrm>
            <a:off x="1055999" y="307036"/>
            <a:ext cx="10080000" cy="5400000"/>
          </a:xfrm>
          <a:prstGeom prst="rect">
            <a:avLst/>
          </a:prstGeom>
          <a:ln w="88900" cap="sq" cmpd="thickThin">
            <a:solidFill>
              <a:srgbClr val="000000"/>
            </a:solidFill>
            <a:prstDash val="solid"/>
            <a:miter lim="800000"/>
          </a:ln>
          <a:effectLst>
            <a:innerShdw blurRad="76200">
              <a:srgbClr val="000000"/>
            </a:innerShdw>
          </a:effectLst>
        </p:spPr>
      </p:pic>
      <p:sp>
        <p:nvSpPr>
          <p:cNvPr id="9" name="TextBox 8">
            <a:extLst>
              <a:ext uri="{FF2B5EF4-FFF2-40B4-BE49-F238E27FC236}">
                <a16:creationId xmlns:a16="http://schemas.microsoft.com/office/drawing/2014/main" id="{040D8F91-E9E8-45FF-6A4B-C93108369DFF}"/>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Total Profit by YoY</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268243E6-297C-3754-F4B5-F0CE39B5A8D6}"/>
              </a:ext>
            </a:extLst>
          </p:cNvPr>
          <p:cNvSpPr txBox="1"/>
          <p:nvPr/>
        </p:nvSpPr>
        <p:spPr>
          <a:xfrm>
            <a:off x="1030135" y="5535301"/>
            <a:ext cx="10131728" cy="1015663"/>
          </a:xfrm>
          <a:prstGeom prst="rect">
            <a:avLst/>
          </a:prstGeom>
          <a:noFill/>
        </p:spPr>
        <p:txBody>
          <a:bodyPr wrap="square">
            <a:spAutoFit/>
          </a:bodyPr>
          <a:lstStyle/>
          <a:p>
            <a:pPr algn="ctr"/>
            <a:r>
              <a:rPr lang="en-US" sz="2000" b="1" dirty="0">
                <a:ln w="0"/>
                <a:latin typeface="Book Antiqua" panose="02040602050305030304" pitchFamily="18" charset="0"/>
              </a:rPr>
              <a:t>Despite sales growth, 2020 profits lag behind 2019 in key months like October (9.3K vs. 16.2K) and December (8.5K vs. 17.9K). While some months show improvement, overall profitability remains a concern.</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64F9AAE5-A81C-BA8A-8D0B-D223144567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F06992DF-D5E0-D326-8252-107D8BE6D3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3353427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234C4-B3B2-321B-C344-EA898414C7C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BD967B9-C2DA-A6FA-E2DD-49FAD3C21961}"/>
              </a:ext>
            </a:extLst>
          </p:cNvPr>
          <p:cNvPicPr preferRelativeResize="0">
            <a:picLocks/>
          </p:cNvPicPr>
          <p:nvPr/>
        </p:nvPicPr>
        <p:blipFill>
          <a:blip r:embed="rId2"/>
          <a:stretch>
            <a:fillRect/>
          </a:stretch>
        </p:blipFill>
        <p:spPr>
          <a:xfrm>
            <a:off x="1055999" y="296229"/>
            <a:ext cx="10080000" cy="5400000"/>
          </a:xfrm>
          <a:prstGeom prst="rect">
            <a:avLst/>
          </a:prstGeom>
        </p:spPr>
      </p:pic>
      <p:sp>
        <p:nvSpPr>
          <p:cNvPr id="9" name="TextBox 8">
            <a:extLst>
              <a:ext uri="{FF2B5EF4-FFF2-40B4-BE49-F238E27FC236}">
                <a16:creationId xmlns:a16="http://schemas.microsoft.com/office/drawing/2014/main" id="{EF61A704-900C-772E-27A2-5FAC4CCE7BB5}"/>
              </a:ext>
            </a:extLst>
          </p:cNvPr>
          <p:cNvSpPr txBox="1"/>
          <p:nvPr/>
        </p:nvSpPr>
        <p:spPr>
          <a:xfrm>
            <a:off x="1382486" y="135301"/>
            <a:ext cx="9427027" cy="523220"/>
          </a:xfrm>
          <a:prstGeom prst="rect">
            <a:avLst/>
          </a:prstGeom>
          <a:noFill/>
        </p:spPr>
        <p:txBody>
          <a:bodyPr wrap="square">
            <a:spAutoFit/>
          </a:bodyPr>
          <a:lstStyle/>
          <a:p>
            <a:pPr algn="ctr"/>
            <a:r>
              <a:rPr lang="en-US" sz="2800">
                <a:latin typeface="Arial Black" panose="020B0A04020102020204" pitchFamily="34" charset="0"/>
              </a:rPr>
              <a:t>15-Day Forecast – Zoomed Out</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DBDE7BE9-C516-D716-DF9F-4515AB3ED4C7}"/>
              </a:ext>
            </a:extLst>
          </p:cNvPr>
          <p:cNvSpPr txBox="1"/>
          <p:nvPr/>
        </p:nvSpPr>
        <p:spPr>
          <a:xfrm>
            <a:off x="1030135" y="5808027"/>
            <a:ext cx="10131728" cy="707886"/>
          </a:xfrm>
          <a:prstGeom prst="rect">
            <a:avLst/>
          </a:prstGeom>
          <a:noFill/>
        </p:spPr>
        <p:txBody>
          <a:bodyPr wrap="square">
            <a:spAutoFit/>
          </a:bodyPr>
          <a:lstStyle/>
          <a:p>
            <a:pPr algn="ctr"/>
            <a:r>
              <a:rPr lang="en-US" sz="2000" b="1">
                <a:ln w="0"/>
                <a:latin typeface="Book Antiqua" panose="02040602050305030304" pitchFamily="18" charset="0"/>
              </a:rPr>
              <a:t>The overall forecast suggests a steady upward trend in sales. Seasonality appears minimal. Let's zoom in for a closer look at this promising sales outlook.</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8C04B372-8A30-574E-43D3-87502E61E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F1073E6B-9284-4897-AA94-238644867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940245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BC81E-F01F-80A9-CE3E-13EF19F3CE5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461E84-397F-D7B4-6A68-F4F471992290}"/>
              </a:ext>
            </a:extLst>
          </p:cNvPr>
          <p:cNvPicPr preferRelativeResize="0">
            <a:picLocks/>
          </p:cNvPicPr>
          <p:nvPr/>
        </p:nvPicPr>
        <p:blipFill>
          <a:blip r:embed="rId2"/>
          <a:stretch>
            <a:fillRect/>
          </a:stretch>
        </p:blipFill>
        <p:spPr>
          <a:xfrm>
            <a:off x="1055999" y="396911"/>
            <a:ext cx="10080000" cy="5400000"/>
          </a:xfrm>
          <a:prstGeom prst="rect">
            <a:avLst/>
          </a:prstGeom>
        </p:spPr>
      </p:pic>
      <p:sp>
        <p:nvSpPr>
          <p:cNvPr id="9" name="TextBox 8">
            <a:extLst>
              <a:ext uri="{FF2B5EF4-FFF2-40B4-BE49-F238E27FC236}">
                <a16:creationId xmlns:a16="http://schemas.microsoft.com/office/drawing/2014/main" id="{A2281414-B70F-B8FC-BC2C-A21AE57CCBD6}"/>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15-Day Forecast – Zoomed In</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7AF63FBF-DF8E-B1A2-FA55-EB6264DC6E14}"/>
              </a:ext>
            </a:extLst>
          </p:cNvPr>
          <p:cNvSpPr txBox="1"/>
          <p:nvPr/>
        </p:nvSpPr>
        <p:spPr>
          <a:xfrm>
            <a:off x="1030135" y="5944473"/>
            <a:ext cx="10131728" cy="707886"/>
          </a:xfrm>
          <a:prstGeom prst="rect">
            <a:avLst/>
          </a:prstGeom>
          <a:noFill/>
        </p:spPr>
        <p:txBody>
          <a:bodyPr wrap="square">
            <a:spAutoFit/>
          </a:bodyPr>
          <a:lstStyle/>
          <a:p>
            <a:pPr algn="ctr"/>
            <a:r>
              <a:rPr lang="en-US" sz="2000" b="1">
                <a:ln w="0"/>
                <a:latin typeface="Book Antiqua" panose="02040602050305030304" pitchFamily="18" charset="0"/>
              </a:rPr>
              <a:t>Zooming in confirms the upward sales pattern. With no major fluctuations expected, it's an ideal time to launch targeted campaigns to maximize revenue.</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82130EEF-2D3D-51B4-0006-4102CE235B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4CC79199-6832-CCB3-CFFA-3938E9D30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867572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B568B-A656-44B7-97FE-62A8435CBF3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B21B0F7-86F1-CB3B-48FA-E41EA54AC7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F83F8DD4-02A8-36A4-EB08-F444D1162F59}"/>
              </a:ext>
            </a:extLst>
          </p:cNvPr>
          <p:cNvSpPr txBox="1"/>
          <p:nvPr/>
        </p:nvSpPr>
        <p:spPr>
          <a:xfrm>
            <a:off x="1273629" y="336901"/>
            <a:ext cx="6204856" cy="707886"/>
          </a:xfrm>
          <a:prstGeom prst="rect">
            <a:avLst/>
          </a:prstGeom>
          <a:noFill/>
        </p:spPr>
        <p:txBody>
          <a:bodyPr wrap="square">
            <a:spAutoFit/>
          </a:bodyPr>
          <a:lstStyle/>
          <a:p>
            <a:r>
              <a:rPr lang="en-IN" sz="4000" dirty="0">
                <a:latin typeface="Arial Black" panose="020B0A04020102020204" pitchFamily="34" charset="0"/>
              </a:rPr>
              <a:t>Insights</a:t>
            </a:r>
          </a:p>
        </p:txBody>
      </p:sp>
      <p:sp>
        <p:nvSpPr>
          <p:cNvPr id="2" name="TextBox 1">
            <a:extLst>
              <a:ext uri="{FF2B5EF4-FFF2-40B4-BE49-F238E27FC236}">
                <a16:creationId xmlns:a16="http://schemas.microsoft.com/office/drawing/2014/main" id="{34FEFF5A-83B5-F2BA-7350-3DC6F37ADB5A}"/>
              </a:ext>
            </a:extLst>
          </p:cNvPr>
          <p:cNvSpPr txBox="1"/>
          <p:nvPr/>
        </p:nvSpPr>
        <p:spPr>
          <a:xfrm>
            <a:off x="1273629" y="1044787"/>
            <a:ext cx="9753599" cy="5632311"/>
          </a:xfrm>
          <a:prstGeom prst="rect">
            <a:avLst/>
          </a:prstGeom>
          <a:noFill/>
        </p:spPr>
        <p:txBody>
          <a:bodyPr wrap="square">
            <a:spAutoFit/>
          </a:bodyPr>
          <a:lstStyle/>
          <a:p>
            <a:pPr marL="360000" indent="-360000">
              <a:spcBef>
                <a:spcPts val="600"/>
              </a:spcBef>
              <a:spcAft>
                <a:spcPts val="600"/>
              </a:spcAft>
              <a:buFont typeface="Arial" panose="020B0604020202020204" pitchFamily="34" charset="0"/>
              <a:buChar char="•"/>
            </a:pPr>
            <a:r>
              <a:rPr lang="en-US" sz="2000" dirty="0">
                <a:latin typeface="Aptos" panose="020B0004020202020204" pitchFamily="34" charset="0"/>
              </a:rPr>
              <a:t>Consumer segment dominates both sales and profit, especially in the West and East regions, making them high-priority markets.</a:t>
            </a:r>
          </a:p>
          <a:p>
            <a:pPr marL="360000" indent="-360000">
              <a:spcBef>
                <a:spcPts val="600"/>
              </a:spcBef>
              <a:spcAft>
                <a:spcPts val="600"/>
              </a:spcAft>
              <a:buFont typeface="Arial" panose="020B0604020202020204" pitchFamily="34" charset="0"/>
              <a:buChar char="•"/>
            </a:pPr>
            <a:r>
              <a:rPr lang="en-US" sz="2000" dirty="0">
                <a:latin typeface="Aptos" panose="020B0004020202020204" pitchFamily="34" charset="0"/>
              </a:rPr>
              <a:t>The West and East regions dominate both sales and profits, contributing over two-thirds of the total, while the South lags significantly in sales and profitability. This shows that the South and Central regions have room to grow and need to improve how they manage costs.</a:t>
            </a:r>
          </a:p>
          <a:p>
            <a:pPr marL="360000" indent="-360000">
              <a:spcBef>
                <a:spcPts val="600"/>
              </a:spcBef>
              <a:spcAft>
                <a:spcPts val="600"/>
              </a:spcAft>
              <a:buFont typeface="Arial" panose="020B0604020202020204" pitchFamily="34" charset="0"/>
              <a:buChar char="•"/>
            </a:pPr>
            <a:r>
              <a:rPr lang="en-US" sz="2000" dirty="0">
                <a:latin typeface="Aptos" panose="020B0004020202020204" pitchFamily="34" charset="0"/>
              </a:rPr>
              <a:t>Standard Class sees the highest usage and profit, but across all shipping modes, profit margins are way too low compared to sales. High shipping costs may be dragging down overall profitability, indicating a cost-benefit analysis.</a:t>
            </a:r>
          </a:p>
          <a:p>
            <a:pPr marL="360000" indent="-360000">
              <a:spcBef>
                <a:spcPts val="600"/>
              </a:spcBef>
              <a:spcAft>
                <a:spcPts val="600"/>
              </a:spcAft>
              <a:buFont typeface="Arial" panose="020B0604020202020204" pitchFamily="34" charset="0"/>
              <a:buChar char="•"/>
            </a:pPr>
            <a:r>
              <a:rPr lang="en-US" sz="2000" dirty="0">
                <a:latin typeface="Aptos" panose="020B0004020202020204" pitchFamily="34" charset="0"/>
              </a:rPr>
              <a:t>Despite a strong sales surge in late 2020, with December sales more than doubling compared to 2019, profitability did not keep pace-key months showed lower profits despite higher revenue. This indicates that while revenue growth was achieved, underlying cost or margin issues limited overall financial performance.</a:t>
            </a:r>
          </a:p>
          <a:p>
            <a:pPr marL="360000" indent="-360000">
              <a:spcBef>
                <a:spcPts val="600"/>
              </a:spcBef>
              <a:spcAft>
                <a:spcPts val="600"/>
              </a:spcAft>
              <a:buFont typeface="Arial" panose="020B0604020202020204" pitchFamily="34" charset="0"/>
              <a:buChar char="•"/>
            </a:pPr>
            <a:r>
              <a:rPr lang="en-US" sz="2000" dirty="0">
                <a:latin typeface="Aptos" panose="020B0004020202020204" pitchFamily="34" charset="0"/>
              </a:rPr>
              <a:t>The 15-day sales forecast exhibits a wide confidence interval, indicating potential short-term fluctuations. Close monitoring and flexible strategies are essential for effective resource allocation, demand planning, and stock management.</a:t>
            </a:r>
            <a:endParaRPr lang="en-IN" sz="2000" dirty="0">
              <a:latin typeface="Aptos" panose="020B0004020202020204" pitchFamily="34" charset="0"/>
            </a:endParaRPr>
          </a:p>
        </p:txBody>
      </p:sp>
    </p:spTree>
    <p:extLst>
      <p:ext uri="{BB962C8B-B14F-4D97-AF65-F5344CB8AC3E}">
        <p14:creationId xmlns:p14="http://schemas.microsoft.com/office/powerpoint/2010/main" val="1544527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92265-38E7-B713-37B9-247D2380432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784C46-10F9-93B7-FA42-43828CC78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B3DDA96B-2A18-00EE-83D4-AFF941AE3930}"/>
              </a:ext>
            </a:extLst>
          </p:cNvPr>
          <p:cNvSpPr txBox="1"/>
          <p:nvPr/>
        </p:nvSpPr>
        <p:spPr>
          <a:xfrm>
            <a:off x="1273629" y="336901"/>
            <a:ext cx="6204856" cy="707886"/>
          </a:xfrm>
          <a:prstGeom prst="rect">
            <a:avLst/>
          </a:prstGeom>
          <a:noFill/>
        </p:spPr>
        <p:txBody>
          <a:bodyPr wrap="square">
            <a:spAutoFit/>
          </a:bodyPr>
          <a:lstStyle/>
          <a:p>
            <a:r>
              <a:rPr lang="en-IN" sz="4000">
                <a:latin typeface="Arial Black" panose="020B0A04020102020204" pitchFamily="34" charset="0"/>
              </a:rPr>
              <a:t>Recommendations</a:t>
            </a:r>
            <a:endParaRPr lang="en-IN" sz="4000" dirty="0">
              <a:latin typeface="Arial Black" panose="020B0A04020102020204" pitchFamily="34" charset="0"/>
            </a:endParaRPr>
          </a:p>
        </p:txBody>
      </p:sp>
      <p:sp>
        <p:nvSpPr>
          <p:cNvPr id="2" name="TextBox 1">
            <a:extLst>
              <a:ext uri="{FF2B5EF4-FFF2-40B4-BE49-F238E27FC236}">
                <a16:creationId xmlns:a16="http://schemas.microsoft.com/office/drawing/2014/main" id="{7FFD94C9-1CBF-A71C-301C-F4911E13EF79}"/>
              </a:ext>
            </a:extLst>
          </p:cNvPr>
          <p:cNvSpPr txBox="1"/>
          <p:nvPr/>
        </p:nvSpPr>
        <p:spPr>
          <a:xfrm>
            <a:off x="1273629" y="1044787"/>
            <a:ext cx="9753599" cy="5324535"/>
          </a:xfrm>
          <a:prstGeom prst="rect">
            <a:avLst/>
          </a:prstGeom>
          <a:noFill/>
        </p:spPr>
        <p:txBody>
          <a:bodyPr wrap="square">
            <a:spAutoFit/>
          </a:bodyPr>
          <a:lstStyle/>
          <a:p>
            <a:pPr marL="360000" indent="-360000">
              <a:spcBef>
                <a:spcPts val="600"/>
              </a:spcBef>
              <a:spcAft>
                <a:spcPts val="600"/>
              </a:spcAft>
              <a:buFont typeface="Arial" panose="020B0604020202020204" pitchFamily="34" charset="0"/>
              <a:buChar char="•"/>
            </a:pPr>
            <a:r>
              <a:rPr lang="en-US" sz="2000" b="1" dirty="0">
                <a:latin typeface="Aptos" panose="020B0004020202020204" pitchFamily="34" charset="0"/>
              </a:rPr>
              <a:t>Focus on the Consumer Segment and Key Regions:</a:t>
            </a:r>
            <a:br>
              <a:rPr lang="en-US" sz="2000" dirty="0">
                <a:latin typeface="Aptos" panose="020B0004020202020204" pitchFamily="34" charset="0"/>
              </a:rPr>
            </a:br>
            <a:r>
              <a:rPr lang="en-US" sz="2000" dirty="0">
                <a:latin typeface="Aptos" panose="020B0004020202020204" pitchFamily="34" charset="0"/>
              </a:rPr>
              <a:t>Prioritize marketing and promotional efforts toward the Consumer segment, especially in the West and East regions, to maximize revenue and profitability.</a:t>
            </a:r>
          </a:p>
          <a:p>
            <a:pPr marL="360000" indent="-360000">
              <a:spcBef>
                <a:spcPts val="600"/>
              </a:spcBef>
              <a:spcAft>
                <a:spcPts val="600"/>
              </a:spcAft>
              <a:buFont typeface="Arial" panose="020B0604020202020204" pitchFamily="34" charset="0"/>
              <a:buChar char="•"/>
            </a:pPr>
            <a:r>
              <a:rPr lang="en-US" sz="2000" b="1" dirty="0">
                <a:latin typeface="Aptos" panose="020B0004020202020204" pitchFamily="34" charset="0"/>
              </a:rPr>
              <a:t>Expand in Underperforming Regions:</a:t>
            </a:r>
            <a:br>
              <a:rPr lang="en-US" sz="2000" dirty="0">
                <a:latin typeface="Aptos" panose="020B0004020202020204" pitchFamily="34" charset="0"/>
              </a:rPr>
            </a:br>
            <a:r>
              <a:rPr lang="en-US" sz="2000" dirty="0">
                <a:latin typeface="Aptos" panose="020B0004020202020204" pitchFamily="34" charset="0"/>
              </a:rPr>
              <a:t>Design targeted campaigns and partnerships in the South and Central regions to unlock untapped potential and drive balanced regional growth.</a:t>
            </a:r>
          </a:p>
          <a:p>
            <a:pPr marL="360000" indent="-360000">
              <a:spcBef>
                <a:spcPts val="600"/>
              </a:spcBef>
              <a:spcAft>
                <a:spcPts val="600"/>
              </a:spcAft>
              <a:buFont typeface="Arial" panose="020B0604020202020204" pitchFamily="34" charset="0"/>
              <a:buChar char="•"/>
            </a:pPr>
            <a:r>
              <a:rPr lang="en-US" sz="2000" b="1" dirty="0">
                <a:latin typeface="Aptos" panose="020B0004020202020204" pitchFamily="34" charset="0"/>
              </a:rPr>
              <a:t>Optimize Shipping Strategies:</a:t>
            </a:r>
            <a:br>
              <a:rPr lang="en-US" sz="2000" dirty="0">
                <a:latin typeface="Aptos" panose="020B0004020202020204" pitchFamily="34" charset="0"/>
              </a:rPr>
            </a:br>
            <a:r>
              <a:rPr lang="en-US" sz="2000" dirty="0">
                <a:latin typeface="Aptos" panose="020B0004020202020204" pitchFamily="34" charset="0"/>
              </a:rPr>
              <a:t>Re-evaluate shipping costs and negotiate better logistics partnerships to improve profit margins, particularly for Standard Class deliveries.</a:t>
            </a:r>
          </a:p>
          <a:p>
            <a:pPr marL="360000" indent="-360000">
              <a:spcBef>
                <a:spcPts val="600"/>
              </a:spcBef>
              <a:spcAft>
                <a:spcPts val="600"/>
              </a:spcAft>
              <a:buFont typeface="Arial" panose="020B0604020202020204" pitchFamily="34" charset="0"/>
              <a:buChar char="•"/>
            </a:pPr>
            <a:r>
              <a:rPr lang="en-US" sz="2000" b="1" dirty="0">
                <a:latin typeface="Aptos" panose="020B0004020202020204" pitchFamily="34" charset="0"/>
              </a:rPr>
              <a:t>Address Margin Pressures:</a:t>
            </a:r>
            <a:br>
              <a:rPr lang="en-US" sz="2000" dirty="0">
                <a:latin typeface="Aptos" panose="020B0004020202020204" pitchFamily="34" charset="0"/>
              </a:rPr>
            </a:br>
            <a:r>
              <a:rPr lang="en-US" sz="2000" dirty="0">
                <a:latin typeface="Aptos" panose="020B0004020202020204" pitchFamily="34" charset="0"/>
              </a:rPr>
              <a:t>Implement tighter cost controls during high-sales periods to ensure revenue gains translate into higher profits, not just top-line growth.</a:t>
            </a:r>
          </a:p>
          <a:p>
            <a:pPr marL="360000" indent="-360000">
              <a:spcBef>
                <a:spcPts val="600"/>
              </a:spcBef>
              <a:spcAft>
                <a:spcPts val="600"/>
              </a:spcAft>
              <a:buFont typeface="Arial" panose="020B0604020202020204" pitchFamily="34" charset="0"/>
              <a:buChar char="•"/>
            </a:pPr>
            <a:r>
              <a:rPr lang="en-US" sz="2000" b="1" dirty="0">
                <a:latin typeface="Aptos" panose="020B0004020202020204" pitchFamily="34" charset="0"/>
              </a:rPr>
              <a:t>Be Ready with Forecasted Trends:</a:t>
            </a:r>
            <a:br>
              <a:rPr lang="en-US" sz="2000" dirty="0">
                <a:latin typeface="Aptos" panose="020B0004020202020204" pitchFamily="34" charset="0"/>
              </a:rPr>
            </a:br>
            <a:r>
              <a:rPr lang="en-US" sz="2000" dirty="0">
                <a:latin typeface="Aptos" panose="020B0004020202020204" pitchFamily="34" charset="0"/>
              </a:rPr>
              <a:t>Monitor short-term sales fluctuations closely and adopt flexible inventory and staffing strategies to quickly adapt to changing demand patterns.</a:t>
            </a:r>
            <a:endParaRPr lang="en-IN" sz="2000" dirty="0">
              <a:latin typeface="Aptos" panose="020B0004020202020204" pitchFamily="34" charset="0"/>
            </a:endParaRPr>
          </a:p>
        </p:txBody>
      </p:sp>
    </p:spTree>
    <p:extLst>
      <p:ext uri="{BB962C8B-B14F-4D97-AF65-F5344CB8AC3E}">
        <p14:creationId xmlns:p14="http://schemas.microsoft.com/office/powerpoint/2010/main" val="3074862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E410F-3D27-806E-6A32-0F8D50E8B77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DC5EDD2-15A5-631B-59FC-D718A9483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DFD59378-8B8F-BE8F-0354-2E0A348BA42C}"/>
              </a:ext>
            </a:extLst>
          </p:cNvPr>
          <p:cNvSpPr txBox="1"/>
          <p:nvPr/>
        </p:nvSpPr>
        <p:spPr>
          <a:xfrm>
            <a:off x="2993572" y="351709"/>
            <a:ext cx="6204856" cy="707886"/>
          </a:xfrm>
          <a:prstGeom prst="rect">
            <a:avLst/>
          </a:prstGeom>
          <a:noFill/>
        </p:spPr>
        <p:txBody>
          <a:bodyPr wrap="square">
            <a:spAutoFit/>
          </a:bodyPr>
          <a:lstStyle/>
          <a:p>
            <a:pPr algn="ctr"/>
            <a:r>
              <a:rPr lang="en-IN" sz="4000">
                <a:latin typeface="Arial Black" panose="020B0A04020102020204" pitchFamily="34" charset="0"/>
              </a:rPr>
              <a:t>Objective</a:t>
            </a:r>
            <a:endParaRPr lang="en-IN" sz="4000" dirty="0">
              <a:latin typeface="Arial Black" panose="020B0A04020102020204" pitchFamily="34" charset="0"/>
            </a:endParaRPr>
          </a:p>
        </p:txBody>
      </p:sp>
      <p:sp>
        <p:nvSpPr>
          <p:cNvPr id="4" name="TextBox 3">
            <a:extLst>
              <a:ext uri="{FF2B5EF4-FFF2-40B4-BE49-F238E27FC236}">
                <a16:creationId xmlns:a16="http://schemas.microsoft.com/office/drawing/2014/main" id="{E0A66396-21BA-E953-03C9-910CCC9DD50E}"/>
              </a:ext>
            </a:extLst>
          </p:cNvPr>
          <p:cNvSpPr txBox="1"/>
          <p:nvPr/>
        </p:nvSpPr>
        <p:spPr>
          <a:xfrm>
            <a:off x="2237014" y="1411304"/>
            <a:ext cx="7473043" cy="3046988"/>
          </a:xfrm>
          <a:prstGeom prst="rect">
            <a:avLst/>
          </a:prstGeom>
          <a:noFill/>
        </p:spPr>
        <p:txBody>
          <a:bodyPr wrap="square">
            <a:spAutoFit/>
          </a:bodyPr>
          <a:lstStyle/>
          <a:p>
            <a:pPr algn="ctr"/>
            <a:r>
              <a:rPr lang="en-IN" sz="2400" dirty="0">
                <a:latin typeface="Aptos" panose="020B0004020202020204" pitchFamily="34" charset="0"/>
              </a:rPr>
              <a:t>This report aims to analyse the sales performance of a retail superstore, identify key trends and patterns across regions, segments, categories, shipping modes, and forecast upcoming sales for the next 15 days.</a:t>
            </a:r>
          </a:p>
          <a:p>
            <a:pPr algn="ctr"/>
            <a:endParaRPr lang="en-IN" sz="2400" dirty="0">
              <a:latin typeface="Aptos" panose="020B0004020202020204" pitchFamily="34" charset="0"/>
            </a:endParaRPr>
          </a:p>
          <a:p>
            <a:pPr algn="ctr"/>
            <a:r>
              <a:rPr lang="en-IN" sz="2400" dirty="0">
                <a:latin typeface="Aptos" panose="020B0004020202020204" pitchFamily="34" charset="0"/>
              </a:rPr>
              <a:t>The goal is to uncover actionable insights that drive better business decisions through data visualization and time-series forecasting.</a:t>
            </a:r>
          </a:p>
        </p:txBody>
      </p:sp>
    </p:spTree>
    <p:extLst>
      <p:ext uri="{BB962C8B-B14F-4D97-AF65-F5344CB8AC3E}">
        <p14:creationId xmlns:p14="http://schemas.microsoft.com/office/powerpoint/2010/main" val="2392940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B721C-552A-29B6-CAC1-FEE310F75AE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0924DB4-C1BF-A552-3329-2E8CBCD3D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4448AC21-377C-838B-3898-35F862AFAAE1}"/>
              </a:ext>
            </a:extLst>
          </p:cNvPr>
          <p:cNvSpPr txBox="1"/>
          <p:nvPr/>
        </p:nvSpPr>
        <p:spPr>
          <a:xfrm>
            <a:off x="1480455" y="846791"/>
            <a:ext cx="9231086" cy="1323439"/>
          </a:xfrm>
          <a:prstGeom prst="rect">
            <a:avLst/>
          </a:prstGeom>
          <a:noFill/>
        </p:spPr>
        <p:txBody>
          <a:bodyPr wrap="square">
            <a:spAutoFit/>
          </a:bodyPr>
          <a:lstStyle/>
          <a:p>
            <a:pPr algn="ctr"/>
            <a:r>
              <a:rPr lang="en-IN" sz="8000" dirty="0">
                <a:latin typeface="Bodoni MT Black" panose="02070A03080606020203" pitchFamily="18" charset="0"/>
              </a:rPr>
              <a:t>Thank you</a:t>
            </a:r>
          </a:p>
        </p:txBody>
      </p:sp>
      <p:sp>
        <p:nvSpPr>
          <p:cNvPr id="7" name="TextBox 6">
            <a:extLst>
              <a:ext uri="{FF2B5EF4-FFF2-40B4-BE49-F238E27FC236}">
                <a16:creationId xmlns:a16="http://schemas.microsoft.com/office/drawing/2014/main" id="{B121FDCD-E326-D939-E91D-9219770FA612}"/>
              </a:ext>
            </a:extLst>
          </p:cNvPr>
          <p:cNvSpPr txBox="1"/>
          <p:nvPr/>
        </p:nvSpPr>
        <p:spPr>
          <a:xfrm>
            <a:off x="3047998" y="3806229"/>
            <a:ext cx="6096000" cy="707886"/>
          </a:xfrm>
          <a:prstGeom prst="rect">
            <a:avLst/>
          </a:prstGeom>
          <a:noFill/>
        </p:spPr>
        <p:txBody>
          <a:bodyPr wrap="square">
            <a:spAutoFit/>
          </a:bodyPr>
          <a:lstStyle/>
          <a:p>
            <a:pPr algn="ctr"/>
            <a:r>
              <a:rPr lang="en-IN" sz="4000" dirty="0">
                <a:latin typeface="Algerian" panose="04020705040A02060702" pitchFamily="82" charset="0"/>
              </a:rPr>
              <a:t>Nibedita Sahu</a:t>
            </a:r>
          </a:p>
        </p:txBody>
      </p:sp>
      <p:sp>
        <p:nvSpPr>
          <p:cNvPr id="10" name="TextBox 9">
            <a:extLst>
              <a:ext uri="{FF2B5EF4-FFF2-40B4-BE49-F238E27FC236}">
                <a16:creationId xmlns:a16="http://schemas.microsoft.com/office/drawing/2014/main" id="{6D1D2B35-9BEA-5BE2-5E71-B7ABE6701BAC}"/>
              </a:ext>
            </a:extLst>
          </p:cNvPr>
          <p:cNvSpPr txBox="1"/>
          <p:nvPr/>
        </p:nvSpPr>
        <p:spPr>
          <a:xfrm>
            <a:off x="2541814" y="5002986"/>
            <a:ext cx="7108371" cy="461665"/>
          </a:xfrm>
          <a:prstGeom prst="rect">
            <a:avLst/>
          </a:prstGeom>
          <a:noFill/>
        </p:spPr>
        <p:txBody>
          <a:bodyPr wrap="square">
            <a:spAutoFit/>
          </a:bodyPr>
          <a:lstStyle/>
          <a:p>
            <a:pPr algn="ctr"/>
            <a:r>
              <a:rPr lang="en-US" sz="2400" dirty="0">
                <a:latin typeface="Arial Black" panose="020B0A04020102020204" pitchFamily="34" charset="0"/>
              </a:rPr>
              <a:t>That’s a wrap up — now let’s talk data!</a:t>
            </a:r>
            <a:endParaRPr lang="en-IN" sz="2400" dirty="0">
              <a:latin typeface="Arial Black" panose="020B0A04020102020204" pitchFamily="34" charset="0"/>
            </a:endParaRPr>
          </a:p>
        </p:txBody>
      </p:sp>
    </p:spTree>
    <p:extLst>
      <p:ext uri="{BB962C8B-B14F-4D97-AF65-F5344CB8AC3E}">
        <p14:creationId xmlns:p14="http://schemas.microsoft.com/office/powerpoint/2010/main" val="605060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91CA1F6-F26A-B68E-C25D-DE291D07A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DA7A6667-3F0A-207C-3EBD-B97ABCE6F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044" y="299601"/>
            <a:ext cx="11183911" cy="6258798"/>
          </a:xfrm>
          <a:prstGeom prst="rect">
            <a:avLst/>
          </a:prstGeom>
        </p:spPr>
      </p:pic>
    </p:spTree>
    <p:extLst>
      <p:ext uri="{BB962C8B-B14F-4D97-AF65-F5344CB8AC3E}">
        <p14:creationId xmlns:p14="http://schemas.microsoft.com/office/powerpoint/2010/main" val="767143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BBFA7-767A-6482-3A89-660C322D3C5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EF88EA2-71A8-E9B8-6C84-53B4E696B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F291B28A-2777-710E-BF18-2593C0A12320}"/>
              </a:ext>
            </a:extLst>
          </p:cNvPr>
          <p:cNvSpPr txBox="1"/>
          <p:nvPr/>
        </p:nvSpPr>
        <p:spPr>
          <a:xfrm>
            <a:off x="1186544" y="591195"/>
            <a:ext cx="6988628" cy="707886"/>
          </a:xfrm>
          <a:prstGeom prst="rect">
            <a:avLst/>
          </a:prstGeom>
          <a:noFill/>
        </p:spPr>
        <p:txBody>
          <a:bodyPr wrap="square">
            <a:spAutoFit/>
          </a:bodyPr>
          <a:lstStyle/>
          <a:p>
            <a:r>
              <a:rPr lang="en-IN" sz="4000" dirty="0">
                <a:latin typeface="Arial Black" panose="020B0A04020102020204" pitchFamily="34" charset="0"/>
              </a:rPr>
              <a:t>Main Report Structure</a:t>
            </a:r>
          </a:p>
        </p:txBody>
      </p:sp>
      <p:sp>
        <p:nvSpPr>
          <p:cNvPr id="4" name="TextBox 3">
            <a:extLst>
              <a:ext uri="{FF2B5EF4-FFF2-40B4-BE49-F238E27FC236}">
                <a16:creationId xmlns:a16="http://schemas.microsoft.com/office/drawing/2014/main" id="{EE9DD1D0-1305-18C1-4C56-3FE5E8198420}"/>
              </a:ext>
            </a:extLst>
          </p:cNvPr>
          <p:cNvSpPr txBox="1"/>
          <p:nvPr/>
        </p:nvSpPr>
        <p:spPr>
          <a:xfrm>
            <a:off x="1219202" y="1474777"/>
            <a:ext cx="9753598" cy="707886"/>
          </a:xfrm>
          <a:prstGeom prst="rect">
            <a:avLst/>
          </a:prstGeom>
          <a:noFill/>
        </p:spPr>
        <p:txBody>
          <a:bodyPr wrap="square">
            <a:spAutoFit/>
          </a:bodyPr>
          <a:lstStyle/>
          <a:p>
            <a:r>
              <a:rPr lang="en-US" sz="2000" dirty="0">
                <a:latin typeface="Aptos" panose="020B0004020202020204" pitchFamily="34" charset="0"/>
              </a:rPr>
              <a:t>The report provides an integrated perspective of sales performance across multiple business dimensions:</a:t>
            </a:r>
            <a:endParaRPr lang="en-IN" sz="2000" dirty="0">
              <a:latin typeface="Aptos" panose="020B0004020202020204" pitchFamily="34" charset="0"/>
            </a:endParaRPr>
          </a:p>
        </p:txBody>
      </p:sp>
      <p:sp>
        <p:nvSpPr>
          <p:cNvPr id="2" name="TextBox 1">
            <a:extLst>
              <a:ext uri="{FF2B5EF4-FFF2-40B4-BE49-F238E27FC236}">
                <a16:creationId xmlns:a16="http://schemas.microsoft.com/office/drawing/2014/main" id="{D3221E40-2E3B-B328-86BF-7FE756742758}"/>
              </a:ext>
            </a:extLst>
          </p:cNvPr>
          <p:cNvSpPr txBox="1"/>
          <p:nvPr/>
        </p:nvSpPr>
        <p:spPr>
          <a:xfrm>
            <a:off x="1219202" y="2358359"/>
            <a:ext cx="9753599" cy="2246769"/>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ptos" panose="020B0004020202020204" pitchFamily="34" charset="0"/>
              </a:rPr>
              <a:t>KPIs like </a:t>
            </a:r>
            <a:r>
              <a:rPr lang="en-US" sz="2000" b="1" dirty="0">
                <a:latin typeface="Aptos" panose="020B0004020202020204" pitchFamily="34" charset="0"/>
              </a:rPr>
              <a:t>Sales</a:t>
            </a:r>
            <a:r>
              <a:rPr lang="en-US" sz="2000" dirty="0">
                <a:latin typeface="Aptos" panose="020B0004020202020204" pitchFamily="34" charset="0"/>
              </a:rPr>
              <a:t> (1.6M), </a:t>
            </a:r>
            <a:r>
              <a:rPr lang="en-US" sz="2000" b="1" dirty="0">
                <a:latin typeface="Aptos" panose="020B0004020202020204" pitchFamily="34" charset="0"/>
              </a:rPr>
              <a:t>Quantity Sold </a:t>
            </a:r>
            <a:r>
              <a:rPr lang="en-US" sz="2000" dirty="0">
                <a:latin typeface="Aptos" panose="020B0004020202020204" pitchFamily="34" charset="0"/>
              </a:rPr>
              <a:t>(22K), </a:t>
            </a:r>
            <a:r>
              <a:rPr lang="en-US" sz="2000" b="1" dirty="0">
                <a:latin typeface="Aptos" panose="020B0004020202020204" pitchFamily="34" charset="0"/>
              </a:rPr>
              <a:t>Profit</a:t>
            </a:r>
            <a:r>
              <a:rPr lang="en-US" sz="2000" dirty="0">
                <a:latin typeface="Aptos" panose="020B0004020202020204" pitchFamily="34" charset="0"/>
              </a:rPr>
              <a:t> (175K), and Number of </a:t>
            </a:r>
            <a:r>
              <a:rPr lang="en-US" sz="2000" b="1" dirty="0">
                <a:latin typeface="Aptos" panose="020B0004020202020204" pitchFamily="34" charset="0"/>
              </a:rPr>
              <a:t>Ship Dates </a:t>
            </a:r>
            <a:r>
              <a:rPr lang="en-US" sz="2000" dirty="0">
                <a:latin typeface="Aptos" panose="020B0004020202020204" pitchFamily="34" charset="0"/>
              </a:rPr>
              <a:t>(4).</a:t>
            </a:r>
          </a:p>
          <a:p>
            <a:pPr marL="342900" indent="-342900">
              <a:buFont typeface="Arial" panose="020B0604020202020204" pitchFamily="34" charset="0"/>
              <a:buChar char="•"/>
            </a:pPr>
            <a:r>
              <a:rPr lang="en-US" sz="2000" dirty="0">
                <a:latin typeface="Aptos" panose="020B0004020202020204" pitchFamily="34" charset="0"/>
              </a:rPr>
              <a:t>Sales Distribution by </a:t>
            </a:r>
            <a:r>
              <a:rPr lang="en-US" sz="2000" b="1" dirty="0">
                <a:latin typeface="Aptos" panose="020B0004020202020204" pitchFamily="34" charset="0"/>
              </a:rPr>
              <a:t>Region</a:t>
            </a:r>
            <a:r>
              <a:rPr lang="en-US" sz="2000" dirty="0">
                <a:latin typeface="Aptos" panose="020B0004020202020204" pitchFamily="34" charset="0"/>
              </a:rPr>
              <a:t>, </a:t>
            </a:r>
            <a:r>
              <a:rPr lang="en-US" sz="2000" b="1" dirty="0">
                <a:latin typeface="Aptos" panose="020B0004020202020204" pitchFamily="34" charset="0"/>
              </a:rPr>
              <a:t>Segment</a:t>
            </a:r>
            <a:r>
              <a:rPr lang="en-US" sz="2000" dirty="0">
                <a:latin typeface="Aptos" panose="020B0004020202020204" pitchFamily="34" charset="0"/>
              </a:rPr>
              <a:t>, and </a:t>
            </a:r>
            <a:r>
              <a:rPr lang="en-US" sz="2000" b="1" dirty="0">
                <a:latin typeface="Aptos" panose="020B0004020202020204" pitchFamily="34" charset="0"/>
              </a:rPr>
              <a:t>Payment Mode </a:t>
            </a:r>
            <a:r>
              <a:rPr lang="en-US" sz="2000" dirty="0">
                <a:latin typeface="Aptos" panose="020B0004020202020204" pitchFamily="34" charset="0"/>
              </a:rPr>
              <a:t>(Donut charts).</a:t>
            </a:r>
          </a:p>
          <a:p>
            <a:pPr marL="342900" indent="-342900">
              <a:buFont typeface="Arial" panose="020B0604020202020204" pitchFamily="34" charset="0"/>
              <a:buChar char="•"/>
            </a:pPr>
            <a:r>
              <a:rPr lang="en-US" sz="2000" dirty="0">
                <a:latin typeface="Aptos" panose="020B0004020202020204" pitchFamily="34" charset="0"/>
              </a:rPr>
              <a:t>Time-based Trends shown using </a:t>
            </a:r>
            <a:r>
              <a:rPr lang="en-US" sz="2000" b="1" dirty="0">
                <a:latin typeface="Aptos" panose="020B0004020202020204" pitchFamily="34" charset="0"/>
              </a:rPr>
              <a:t>YoY</a:t>
            </a:r>
            <a:r>
              <a:rPr lang="en-US" sz="2000" dirty="0">
                <a:latin typeface="Aptos" panose="020B0004020202020204" pitchFamily="34" charset="0"/>
              </a:rPr>
              <a:t> comparison for Monthly </a:t>
            </a:r>
            <a:r>
              <a:rPr lang="en-US" sz="2000" b="1" dirty="0">
                <a:latin typeface="Aptos" panose="020B0004020202020204" pitchFamily="34" charset="0"/>
              </a:rPr>
              <a:t>Sales</a:t>
            </a:r>
            <a:r>
              <a:rPr lang="en-US" sz="2000" dirty="0">
                <a:latin typeface="Aptos" panose="020B0004020202020204" pitchFamily="34" charset="0"/>
              </a:rPr>
              <a:t> and Monthly </a:t>
            </a:r>
            <a:r>
              <a:rPr lang="en-US" sz="2000" b="1" dirty="0">
                <a:latin typeface="Aptos" panose="020B0004020202020204" pitchFamily="34" charset="0"/>
              </a:rPr>
              <a:t>Profit</a:t>
            </a:r>
            <a:r>
              <a:rPr lang="en-US" sz="2000" dirty="0">
                <a:latin typeface="Aptos" panose="020B0004020202020204" pitchFamily="34" charset="0"/>
              </a:rPr>
              <a:t>.</a:t>
            </a:r>
          </a:p>
          <a:p>
            <a:pPr marL="342900" indent="-342900">
              <a:buFont typeface="Arial" panose="020B0604020202020204" pitchFamily="34" charset="0"/>
              <a:buChar char="•"/>
            </a:pPr>
            <a:r>
              <a:rPr lang="en-US" sz="2000" b="1" dirty="0">
                <a:latin typeface="Aptos" panose="020B0004020202020204" pitchFamily="34" charset="0"/>
              </a:rPr>
              <a:t>Category-Level Breakdown including:</a:t>
            </a:r>
          </a:p>
          <a:p>
            <a:pPr marL="342900" indent="-342900">
              <a:buFont typeface="Arial" panose="020B0604020202020204" pitchFamily="34" charset="0"/>
              <a:buChar char="•"/>
            </a:pPr>
            <a:endParaRPr lang="en-IN" sz="2000" dirty="0">
              <a:latin typeface="Aptos" panose="020B0004020202020204" pitchFamily="34" charset="0"/>
            </a:endParaRPr>
          </a:p>
        </p:txBody>
      </p:sp>
      <p:sp>
        <p:nvSpPr>
          <p:cNvPr id="5" name="TextBox 4">
            <a:extLst>
              <a:ext uri="{FF2B5EF4-FFF2-40B4-BE49-F238E27FC236}">
                <a16:creationId xmlns:a16="http://schemas.microsoft.com/office/drawing/2014/main" id="{3D3DEA38-CD64-E14D-C6CC-134A8E1E75BC}"/>
              </a:ext>
            </a:extLst>
          </p:cNvPr>
          <p:cNvSpPr txBox="1"/>
          <p:nvPr/>
        </p:nvSpPr>
        <p:spPr>
          <a:xfrm>
            <a:off x="1828801" y="4367560"/>
            <a:ext cx="9753599" cy="1015663"/>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ptos" panose="020B0004020202020204" pitchFamily="34" charset="0"/>
              </a:rPr>
              <a:t>Top Performing Subcategories: </a:t>
            </a:r>
            <a:r>
              <a:rPr lang="en-US" sz="2000" b="1" dirty="0">
                <a:latin typeface="Aptos" panose="020B0004020202020204" pitchFamily="34" charset="0"/>
              </a:rPr>
              <a:t>Phones</a:t>
            </a:r>
            <a:r>
              <a:rPr lang="en-US" sz="2000" dirty="0">
                <a:latin typeface="Aptos" panose="020B0004020202020204" pitchFamily="34" charset="0"/>
              </a:rPr>
              <a:t> (197K), </a:t>
            </a:r>
            <a:r>
              <a:rPr lang="en-US" sz="2000" b="1" dirty="0">
                <a:latin typeface="Aptos" panose="020B0004020202020204" pitchFamily="34" charset="0"/>
              </a:rPr>
              <a:t>Chairs</a:t>
            </a:r>
            <a:r>
              <a:rPr lang="en-US" sz="2000" dirty="0">
                <a:latin typeface="Aptos" panose="020B0004020202020204" pitchFamily="34" charset="0"/>
              </a:rPr>
              <a:t> (182K), </a:t>
            </a:r>
            <a:r>
              <a:rPr lang="en-US" sz="2000" b="1" dirty="0">
                <a:latin typeface="Aptos" panose="020B0004020202020204" pitchFamily="34" charset="0"/>
              </a:rPr>
              <a:t>Binders</a:t>
            </a:r>
            <a:r>
              <a:rPr lang="en-US" sz="2000" dirty="0">
                <a:latin typeface="Aptos" panose="020B0004020202020204" pitchFamily="34" charset="0"/>
              </a:rPr>
              <a:t> (175K)</a:t>
            </a:r>
          </a:p>
          <a:p>
            <a:pPr marL="342900" indent="-342900">
              <a:buFont typeface="Arial" panose="020B0604020202020204" pitchFamily="34" charset="0"/>
              <a:buChar char="•"/>
            </a:pPr>
            <a:r>
              <a:rPr lang="en-US" sz="2000" dirty="0">
                <a:latin typeface="Aptos" panose="020B0004020202020204" pitchFamily="34" charset="0"/>
              </a:rPr>
              <a:t>Category-Wise Sales: </a:t>
            </a:r>
            <a:r>
              <a:rPr lang="en-US" sz="2000" b="1" dirty="0">
                <a:latin typeface="Aptos" panose="020B0004020202020204" pitchFamily="34" charset="0"/>
              </a:rPr>
              <a:t>Office Supplies</a:t>
            </a:r>
            <a:r>
              <a:rPr lang="en-US" sz="2000" dirty="0">
                <a:latin typeface="Aptos" panose="020B0004020202020204" pitchFamily="34" charset="0"/>
              </a:rPr>
              <a:t>, </a:t>
            </a:r>
            <a:r>
              <a:rPr lang="en-US" sz="2000" b="1" dirty="0">
                <a:latin typeface="Aptos" panose="020B0004020202020204" pitchFamily="34" charset="0"/>
              </a:rPr>
              <a:t>Technology</a:t>
            </a:r>
            <a:r>
              <a:rPr lang="en-US" sz="2000" dirty="0">
                <a:latin typeface="Aptos" panose="020B0004020202020204" pitchFamily="34" charset="0"/>
              </a:rPr>
              <a:t>, </a:t>
            </a:r>
            <a:r>
              <a:rPr lang="en-US" sz="2000" b="1" dirty="0">
                <a:latin typeface="Aptos" panose="020B0004020202020204" pitchFamily="34" charset="0"/>
              </a:rPr>
              <a:t>Furniture</a:t>
            </a:r>
          </a:p>
          <a:p>
            <a:pPr marL="342900" indent="-342900">
              <a:buFont typeface="Arial" panose="020B0604020202020204" pitchFamily="34" charset="0"/>
              <a:buChar char="•"/>
            </a:pPr>
            <a:r>
              <a:rPr lang="en-US" sz="2000" dirty="0">
                <a:latin typeface="Aptos" panose="020B0004020202020204" pitchFamily="34" charset="0"/>
              </a:rPr>
              <a:t>Shipping Preferences: </a:t>
            </a:r>
            <a:r>
              <a:rPr lang="en-US" sz="2000" b="1" dirty="0">
                <a:latin typeface="Aptos" panose="020B0004020202020204" pitchFamily="34" charset="0"/>
              </a:rPr>
              <a:t>Standard</a:t>
            </a:r>
            <a:r>
              <a:rPr lang="en-US" sz="2000" dirty="0">
                <a:latin typeface="Aptos" panose="020B0004020202020204" pitchFamily="34" charset="0"/>
              </a:rPr>
              <a:t> (330K), </a:t>
            </a:r>
            <a:r>
              <a:rPr lang="en-US" sz="2000" b="1" dirty="0">
                <a:latin typeface="Aptos" panose="020B0004020202020204" pitchFamily="34" charset="0"/>
              </a:rPr>
              <a:t>Second Class</a:t>
            </a:r>
            <a:r>
              <a:rPr lang="en-US" sz="2000" dirty="0">
                <a:latin typeface="Aptos" panose="020B0004020202020204" pitchFamily="34" charset="0"/>
              </a:rPr>
              <a:t>, </a:t>
            </a:r>
            <a:r>
              <a:rPr lang="en-US" sz="2000" b="1" dirty="0">
                <a:latin typeface="Aptos" panose="020B0004020202020204" pitchFamily="34" charset="0"/>
              </a:rPr>
              <a:t>First Class</a:t>
            </a:r>
            <a:r>
              <a:rPr lang="en-US" sz="2000" dirty="0">
                <a:latin typeface="Aptos" panose="020B0004020202020204" pitchFamily="34" charset="0"/>
              </a:rPr>
              <a:t>, </a:t>
            </a:r>
            <a:r>
              <a:rPr lang="en-US" sz="2000" b="1" dirty="0">
                <a:latin typeface="Aptos" panose="020B0004020202020204" pitchFamily="34" charset="0"/>
              </a:rPr>
              <a:t>Same Day</a:t>
            </a:r>
            <a:endParaRPr lang="en-IN" sz="2000" b="1" dirty="0">
              <a:latin typeface="Aptos" panose="020B0004020202020204" pitchFamily="34" charset="0"/>
            </a:endParaRPr>
          </a:p>
        </p:txBody>
      </p:sp>
      <p:sp>
        <p:nvSpPr>
          <p:cNvPr id="6" name="TextBox 5">
            <a:extLst>
              <a:ext uri="{FF2B5EF4-FFF2-40B4-BE49-F238E27FC236}">
                <a16:creationId xmlns:a16="http://schemas.microsoft.com/office/drawing/2014/main" id="{86C292E1-C552-8A71-734F-61089EFC2857}"/>
              </a:ext>
            </a:extLst>
          </p:cNvPr>
          <p:cNvSpPr txBox="1"/>
          <p:nvPr/>
        </p:nvSpPr>
        <p:spPr>
          <a:xfrm>
            <a:off x="1219201" y="5436824"/>
            <a:ext cx="9753599" cy="707886"/>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ptos" panose="020B0004020202020204" pitchFamily="34" charset="0"/>
              </a:rPr>
              <a:t>Map Visualization showing </a:t>
            </a:r>
            <a:r>
              <a:rPr lang="en-US" sz="2000" b="1" dirty="0">
                <a:latin typeface="Aptos" panose="020B0004020202020204" pitchFamily="34" charset="0"/>
              </a:rPr>
              <a:t>Profit</a:t>
            </a:r>
            <a:r>
              <a:rPr lang="en-US" sz="2000" dirty="0">
                <a:latin typeface="Aptos" panose="020B0004020202020204" pitchFamily="34" charset="0"/>
              </a:rPr>
              <a:t> by </a:t>
            </a:r>
            <a:r>
              <a:rPr lang="en-US" sz="2000" b="1" dirty="0">
                <a:latin typeface="Aptos" panose="020B0004020202020204" pitchFamily="34" charset="0"/>
              </a:rPr>
              <a:t>State</a:t>
            </a:r>
            <a:r>
              <a:rPr lang="en-US" sz="2000" dirty="0">
                <a:latin typeface="Aptos" panose="020B0004020202020204" pitchFamily="34" charset="0"/>
              </a:rPr>
              <a:t>, highlighting states like </a:t>
            </a:r>
            <a:r>
              <a:rPr lang="en-US" sz="2000" b="1" dirty="0">
                <a:latin typeface="Aptos" panose="020B0004020202020204" pitchFamily="34" charset="0"/>
              </a:rPr>
              <a:t>California</a:t>
            </a:r>
            <a:r>
              <a:rPr lang="en-US" sz="2000" dirty="0">
                <a:latin typeface="Aptos" panose="020B0004020202020204" pitchFamily="34" charset="0"/>
              </a:rPr>
              <a:t> and </a:t>
            </a:r>
            <a:r>
              <a:rPr lang="en-US" sz="2000" b="1" dirty="0">
                <a:latin typeface="Aptos" panose="020B0004020202020204" pitchFamily="34" charset="0"/>
              </a:rPr>
              <a:t>New York </a:t>
            </a:r>
            <a:r>
              <a:rPr lang="en-US" sz="2000" dirty="0">
                <a:latin typeface="Aptos" panose="020B0004020202020204" pitchFamily="34" charset="0"/>
              </a:rPr>
              <a:t>as top contributors.</a:t>
            </a:r>
            <a:endParaRPr lang="en-IN" sz="2000" dirty="0">
              <a:latin typeface="Aptos" panose="020B0004020202020204" pitchFamily="34" charset="0"/>
            </a:endParaRPr>
          </a:p>
        </p:txBody>
      </p:sp>
    </p:spTree>
    <p:extLst>
      <p:ext uri="{BB962C8B-B14F-4D97-AF65-F5344CB8AC3E}">
        <p14:creationId xmlns:p14="http://schemas.microsoft.com/office/powerpoint/2010/main" val="4031001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F007F-DF63-A5BB-218F-880826A720F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89C2A28-1B82-31F7-26F5-B91BE9CFC4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9C782F25-BEB1-95E1-A012-F578577C5953}"/>
              </a:ext>
            </a:extLst>
          </p:cNvPr>
          <p:cNvPicPr>
            <a:picLocks noChangeAspect="1"/>
          </p:cNvPicPr>
          <p:nvPr/>
        </p:nvPicPr>
        <p:blipFill>
          <a:blip r:embed="rId3"/>
          <a:stretch>
            <a:fillRect/>
          </a:stretch>
        </p:blipFill>
        <p:spPr>
          <a:xfrm>
            <a:off x="518334" y="318653"/>
            <a:ext cx="11155332" cy="6220693"/>
          </a:xfrm>
          <a:prstGeom prst="rect">
            <a:avLst/>
          </a:prstGeom>
        </p:spPr>
      </p:pic>
    </p:spTree>
    <p:extLst>
      <p:ext uri="{BB962C8B-B14F-4D97-AF65-F5344CB8AC3E}">
        <p14:creationId xmlns:p14="http://schemas.microsoft.com/office/powerpoint/2010/main" val="3135602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8C8C0-68B3-68D1-D44A-9C8E54EB371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09A44D9-7933-FA2D-800A-AE5D4366D1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939FB4F5-8902-0D73-11CC-FC19041FDB8E}"/>
              </a:ext>
            </a:extLst>
          </p:cNvPr>
          <p:cNvSpPr txBox="1"/>
          <p:nvPr/>
        </p:nvSpPr>
        <p:spPr>
          <a:xfrm>
            <a:off x="1186544" y="591195"/>
            <a:ext cx="9492342" cy="707886"/>
          </a:xfrm>
          <a:prstGeom prst="rect">
            <a:avLst/>
          </a:prstGeom>
          <a:noFill/>
        </p:spPr>
        <p:txBody>
          <a:bodyPr wrap="square">
            <a:spAutoFit/>
          </a:bodyPr>
          <a:lstStyle/>
          <a:p>
            <a:r>
              <a:rPr lang="en-IN" sz="4000">
                <a:latin typeface="Arial Black" panose="020B0A04020102020204" pitchFamily="34" charset="0"/>
              </a:rPr>
              <a:t>Forecast Structure – 15 Days</a:t>
            </a:r>
            <a:endParaRPr lang="en-IN" sz="4000" dirty="0">
              <a:latin typeface="Arial Black" panose="020B0A04020102020204" pitchFamily="34" charset="0"/>
            </a:endParaRPr>
          </a:p>
        </p:txBody>
      </p:sp>
      <p:sp>
        <p:nvSpPr>
          <p:cNvPr id="4" name="TextBox 3">
            <a:extLst>
              <a:ext uri="{FF2B5EF4-FFF2-40B4-BE49-F238E27FC236}">
                <a16:creationId xmlns:a16="http://schemas.microsoft.com/office/drawing/2014/main" id="{8CAAE3F5-39B3-D328-7D4D-F4AA5323D751}"/>
              </a:ext>
            </a:extLst>
          </p:cNvPr>
          <p:cNvSpPr txBox="1"/>
          <p:nvPr/>
        </p:nvSpPr>
        <p:spPr>
          <a:xfrm>
            <a:off x="1219202" y="1474777"/>
            <a:ext cx="9753598" cy="1323439"/>
          </a:xfrm>
          <a:prstGeom prst="rect">
            <a:avLst/>
          </a:prstGeom>
          <a:noFill/>
        </p:spPr>
        <p:txBody>
          <a:bodyPr wrap="square">
            <a:spAutoFit/>
          </a:bodyPr>
          <a:lstStyle/>
          <a:p>
            <a:r>
              <a:rPr lang="en-US" sz="2000" dirty="0">
                <a:latin typeface="Aptos" panose="020B0004020202020204" pitchFamily="34" charset="0"/>
              </a:rPr>
              <a:t>The Forecasting tab uses historical sales data from </a:t>
            </a:r>
            <a:r>
              <a:rPr lang="en-US" sz="2000" b="1" dirty="0">
                <a:latin typeface="Aptos" panose="020B0004020202020204" pitchFamily="34" charset="0"/>
              </a:rPr>
              <a:t>Jan 2019 </a:t>
            </a:r>
            <a:r>
              <a:rPr lang="en-US" sz="2000" dirty="0">
                <a:latin typeface="Aptos" panose="020B0004020202020204" pitchFamily="34" charset="0"/>
              </a:rPr>
              <a:t>to </a:t>
            </a:r>
            <a:r>
              <a:rPr lang="en-US" sz="2000" b="1" dirty="0">
                <a:latin typeface="Aptos" panose="020B0004020202020204" pitchFamily="34" charset="0"/>
              </a:rPr>
              <a:t>Dec 2020 </a:t>
            </a:r>
            <a:r>
              <a:rPr lang="en-US" sz="2000" dirty="0">
                <a:latin typeface="Aptos" panose="020B0004020202020204" pitchFamily="34" charset="0"/>
              </a:rPr>
              <a:t>to predict the next 15 days of sales (</a:t>
            </a:r>
            <a:r>
              <a:rPr lang="en-US" sz="2000" b="1" dirty="0">
                <a:latin typeface="Aptos" panose="020B0004020202020204" pitchFamily="34" charset="0"/>
              </a:rPr>
              <a:t>Jan 2021</a:t>
            </a:r>
            <a:r>
              <a:rPr lang="en-US" sz="2000" dirty="0">
                <a:latin typeface="Aptos" panose="020B0004020202020204" pitchFamily="34" charset="0"/>
              </a:rPr>
              <a:t>). </a:t>
            </a:r>
          </a:p>
          <a:p>
            <a:endParaRPr lang="en-US" sz="2000" dirty="0">
              <a:latin typeface="Aptos" panose="020B0004020202020204" pitchFamily="34" charset="0"/>
            </a:endParaRPr>
          </a:p>
          <a:p>
            <a:r>
              <a:rPr lang="en-US" sz="2000" dirty="0">
                <a:latin typeface="Aptos" panose="020B0004020202020204" pitchFamily="34" charset="0"/>
              </a:rPr>
              <a:t>It consists of a single forecast line chart, represented in two zoom levels:</a:t>
            </a:r>
            <a:endParaRPr lang="en-IN" sz="2000" dirty="0">
              <a:latin typeface="Aptos" panose="020B0004020202020204" pitchFamily="34" charset="0"/>
            </a:endParaRPr>
          </a:p>
        </p:txBody>
      </p:sp>
      <p:sp>
        <p:nvSpPr>
          <p:cNvPr id="2" name="TextBox 1">
            <a:extLst>
              <a:ext uri="{FF2B5EF4-FFF2-40B4-BE49-F238E27FC236}">
                <a16:creationId xmlns:a16="http://schemas.microsoft.com/office/drawing/2014/main" id="{28177CC0-EB78-5622-6854-2837BDA5A369}"/>
              </a:ext>
            </a:extLst>
          </p:cNvPr>
          <p:cNvSpPr txBox="1"/>
          <p:nvPr/>
        </p:nvSpPr>
        <p:spPr>
          <a:xfrm>
            <a:off x="1219202" y="2973912"/>
            <a:ext cx="9753599" cy="2246769"/>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ptos" panose="020B0004020202020204" pitchFamily="34" charset="0"/>
              </a:rPr>
              <a:t>The top chart provides a full-length trend view over the entire time span (for pattern visibility).</a:t>
            </a:r>
          </a:p>
          <a:p>
            <a:pPr marL="342900" indent="-342900">
              <a:buFont typeface="Arial" panose="020B0604020202020204" pitchFamily="34" charset="0"/>
              <a:buChar char="•"/>
            </a:pPr>
            <a:r>
              <a:rPr lang="en-US" sz="2000" dirty="0">
                <a:latin typeface="Aptos" panose="020B0004020202020204" pitchFamily="34" charset="0"/>
              </a:rPr>
              <a:t>The bottom chart zooms in on the most recent few weeks, including the 15-day forecast zone, making the trend clearer and easier to interpret.</a:t>
            </a:r>
          </a:p>
          <a:p>
            <a:pPr marL="342900" indent="-342900">
              <a:buFont typeface="Arial" panose="020B0604020202020204" pitchFamily="34" charset="0"/>
              <a:buChar char="•"/>
            </a:pPr>
            <a:r>
              <a:rPr lang="en-US" sz="2000" dirty="0">
                <a:latin typeface="Aptos" panose="020B0004020202020204" pitchFamily="34" charset="0"/>
              </a:rPr>
              <a:t>The bar chart beside highlights </a:t>
            </a:r>
            <a:r>
              <a:rPr lang="en-US" sz="2000" b="1" dirty="0">
                <a:latin typeface="Aptos" panose="020B0004020202020204" pitchFamily="34" charset="0"/>
              </a:rPr>
              <a:t>state-wise</a:t>
            </a:r>
            <a:r>
              <a:rPr lang="en-US" sz="2000" dirty="0">
                <a:latin typeface="Aptos" panose="020B0004020202020204" pitchFamily="34" charset="0"/>
              </a:rPr>
              <a:t> performance with </a:t>
            </a:r>
            <a:r>
              <a:rPr lang="en-US" sz="2000" b="1" dirty="0">
                <a:latin typeface="Aptos" panose="020B0004020202020204" pitchFamily="34" charset="0"/>
              </a:rPr>
              <a:t>California</a:t>
            </a:r>
            <a:r>
              <a:rPr lang="en-US" sz="2000" dirty="0">
                <a:latin typeface="Aptos" panose="020B0004020202020204" pitchFamily="34" charset="0"/>
              </a:rPr>
              <a:t> (335K), </a:t>
            </a:r>
            <a:r>
              <a:rPr lang="en-US" sz="2000" b="1" dirty="0">
                <a:latin typeface="Aptos" panose="020B0004020202020204" pitchFamily="34" charset="0"/>
              </a:rPr>
              <a:t>New York </a:t>
            </a:r>
            <a:r>
              <a:rPr lang="en-US" sz="2000" dirty="0">
                <a:latin typeface="Aptos" panose="020B0004020202020204" pitchFamily="34" charset="0"/>
              </a:rPr>
              <a:t>(187K), and </a:t>
            </a:r>
            <a:r>
              <a:rPr lang="en-US" sz="2000" b="1" dirty="0">
                <a:latin typeface="Aptos" panose="020B0004020202020204" pitchFamily="34" charset="0"/>
              </a:rPr>
              <a:t>Texas</a:t>
            </a:r>
            <a:r>
              <a:rPr lang="en-US" sz="2000" dirty="0">
                <a:latin typeface="Aptos" panose="020B0004020202020204" pitchFamily="34" charset="0"/>
              </a:rPr>
              <a:t> (116K) as the leading contributors (Only the Top-10 states are displayed for clarity and focus).</a:t>
            </a:r>
            <a:endParaRPr lang="en-IN" sz="2000" dirty="0">
              <a:latin typeface="Aptos" panose="020B0004020202020204" pitchFamily="34" charset="0"/>
            </a:endParaRPr>
          </a:p>
        </p:txBody>
      </p:sp>
      <p:sp>
        <p:nvSpPr>
          <p:cNvPr id="7" name="TextBox 6">
            <a:extLst>
              <a:ext uri="{FF2B5EF4-FFF2-40B4-BE49-F238E27FC236}">
                <a16:creationId xmlns:a16="http://schemas.microsoft.com/office/drawing/2014/main" id="{1273E975-EB83-B0B5-69CF-69537514AA07}"/>
              </a:ext>
            </a:extLst>
          </p:cNvPr>
          <p:cNvSpPr txBox="1"/>
          <p:nvPr/>
        </p:nvSpPr>
        <p:spPr>
          <a:xfrm>
            <a:off x="1219201" y="5220681"/>
            <a:ext cx="9753598" cy="1015663"/>
          </a:xfrm>
          <a:prstGeom prst="rect">
            <a:avLst/>
          </a:prstGeom>
          <a:noFill/>
        </p:spPr>
        <p:txBody>
          <a:bodyPr wrap="square">
            <a:spAutoFit/>
          </a:bodyPr>
          <a:lstStyle/>
          <a:p>
            <a:r>
              <a:rPr lang="en-US" sz="2000" dirty="0">
                <a:latin typeface="Aptos" panose="020B0004020202020204" pitchFamily="34" charset="0"/>
              </a:rPr>
              <a:t>The dual zoom approach ensures users see both the big picture and the actionable short-term forecast. And the state-wise breakdown quickly identifies high-performing regions, supporting targeted decision-making.</a:t>
            </a:r>
            <a:endParaRPr lang="en-IN" sz="2000" dirty="0">
              <a:latin typeface="Aptos" panose="020B0004020202020204" pitchFamily="34" charset="0"/>
            </a:endParaRPr>
          </a:p>
        </p:txBody>
      </p:sp>
    </p:spTree>
    <p:extLst>
      <p:ext uri="{BB962C8B-B14F-4D97-AF65-F5344CB8AC3E}">
        <p14:creationId xmlns:p14="http://schemas.microsoft.com/office/powerpoint/2010/main" val="2782500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A20D0-F731-470C-E45A-FEC8CA29990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42A11E5-62BB-1F43-18F5-095E1F813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42118779-9D62-6F01-0E19-41B7A24F712E}"/>
              </a:ext>
            </a:extLst>
          </p:cNvPr>
          <p:cNvSpPr txBox="1"/>
          <p:nvPr/>
        </p:nvSpPr>
        <p:spPr>
          <a:xfrm>
            <a:off x="1186544" y="591195"/>
            <a:ext cx="6030685" cy="707886"/>
          </a:xfrm>
          <a:prstGeom prst="rect">
            <a:avLst/>
          </a:prstGeom>
          <a:noFill/>
        </p:spPr>
        <p:txBody>
          <a:bodyPr wrap="square">
            <a:spAutoFit/>
          </a:bodyPr>
          <a:lstStyle/>
          <a:p>
            <a:r>
              <a:rPr lang="en-IN" sz="4000">
                <a:latin typeface="Arial Black" panose="020B0A04020102020204" pitchFamily="34" charset="0"/>
              </a:rPr>
              <a:t>Key Metrics</a:t>
            </a:r>
            <a:endParaRPr lang="en-IN" sz="4000"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B92F31F9-96F7-C446-34AB-3BA7F54EEE53}"/>
              </a:ext>
            </a:extLst>
          </p:cNvPr>
          <p:cNvGraphicFramePr>
            <a:graphicFrameLocks noGrp="1"/>
          </p:cNvGraphicFramePr>
          <p:nvPr>
            <p:extLst>
              <p:ext uri="{D42A27DB-BD31-4B8C-83A1-F6EECF244321}">
                <p14:modId xmlns:p14="http://schemas.microsoft.com/office/powerpoint/2010/main" val="613236854"/>
              </p:ext>
            </p:extLst>
          </p:nvPr>
        </p:nvGraphicFramePr>
        <p:xfrm>
          <a:off x="1219200" y="1447074"/>
          <a:ext cx="9753599" cy="3219993"/>
        </p:xfrm>
        <a:graphic>
          <a:graphicData uri="http://schemas.openxmlformats.org/drawingml/2006/table">
            <a:tbl>
              <a:tblPr firstRow="1" bandRow="1">
                <a:tableStyleId>{2A488322-F2BA-4B5B-9748-0D474271808F}</a:tableStyleId>
              </a:tblPr>
              <a:tblGrid>
                <a:gridCol w="2620992">
                  <a:extLst>
                    <a:ext uri="{9D8B030D-6E8A-4147-A177-3AD203B41FA5}">
                      <a16:colId xmlns:a16="http://schemas.microsoft.com/office/drawing/2014/main" val="1091184983"/>
                    </a:ext>
                  </a:extLst>
                </a:gridCol>
                <a:gridCol w="1360052">
                  <a:extLst>
                    <a:ext uri="{9D8B030D-6E8A-4147-A177-3AD203B41FA5}">
                      <a16:colId xmlns:a16="http://schemas.microsoft.com/office/drawing/2014/main" val="176353813"/>
                    </a:ext>
                  </a:extLst>
                </a:gridCol>
                <a:gridCol w="5772555">
                  <a:extLst>
                    <a:ext uri="{9D8B030D-6E8A-4147-A177-3AD203B41FA5}">
                      <a16:colId xmlns:a16="http://schemas.microsoft.com/office/drawing/2014/main" val="4089115584"/>
                    </a:ext>
                  </a:extLst>
                </a:gridCol>
              </a:tblGrid>
              <a:tr h="605971">
                <a:tc>
                  <a:txBody>
                    <a:bodyPr/>
                    <a:lstStyle/>
                    <a:p>
                      <a:r>
                        <a:rPr lang="en-IN" sz="2400" dirty="0">
                          <a:solidFill>
                            <a:schemeClr val="bg1"/>
                          </a:solidFill>
                          <a:latin typeface="Arial Black" panose="020B0A04020102020204" pitchFamily="34" charset="0"/>
                        </a:rPr>
                        <a:t>Metric</a:t>
                      </a:r>
                    </a:p>
                  </a:txBody>
                  <a:tcPr/>
                </a:tc>
                <a:tc>
                  <a:txBody>
                    <a:bodyPr/>
                    <a:lstStyle/>
                    <a:p>
                      <a:r>
                        <a:rPr lang="en-IN" sz="2400" dirty="0">
                          <a:solidFill>
                            <a:schemeClr val="bg1"/>
                          </a:solidFill>
                          <a:latin typeface="Arial Black" panose="020B0A04020102020204" pitchFamily="34" charset="0"/>
                        </a:rPr>
                        <a:t>Value</a:t>
                      </a:r>
                    </a:p>
                  </a:txBody>
                  <a:tcPr/>
                </a:tc>
                <a:tc>
                  <a:txBody>
                    <a:bodyPr/>
                    <a:lstStyle/>
                    <a:p>
                      <a:r>
                        <a:rPr lang="en-IN" sz="2400" dirty="0">
                          <a:solidFill>
                            <a:schemeClr val="bg1"/>
                          </a:solidFill>
                          <a:latin typeface="Arial Black" panose="020B0A04020102020204" pitchFamily="34" charset="0"/>
                        </a:rPr>
                        <a:t>Insights</a:t>
                      </a:r>
                    </a:p>
                  </a:txBody>
                  <a:tcPr/>
                </a:tc>
                <a:extLst>
                  <a:ext uri="{0D108BD9-81ED-4DB2-BD59-A6C34878D82A}">
                    <a16:rowId xmlns:a16="http://schemas.microsoft.com/office/drawing/2014/main" val="1953833323"/>
                  </a:ext>
                </a:extLst>
              </a:tr>
              <a:tr h="605971">
                <a:tc>
                  <a:txBody>
                    <a:bodyPr/>
                    <a:lstStyle/>
                    <a:p>
                      <a:r>
                        <a:rPr lang="en-IN" sz="2000" b="1" dirty="0"/>
                        <a:t>Total Sales</a:t>
                      </a:r>
                    </a:p>
                  </a:txBody>
                  <a:tcPr/>
                </a:tc>
                <a:tc>
                  <a:txBody>
                    <a:bodyPr/>
                    <a:lstStyle/>
                    <a:p>
                      <a:r>
                        <a:rPr lang="en-IN" sz="2000" b="1" dirty="0"/>
                        <a:t>1.6M</a:t>
                      </a:r>
                    </a:p>
                  </a:txBody>
                  <a:tcPr/>
                </a:tc>
                <a:tc>
                  <a:txBody>
                    <a:bodyPr/>
                    <a:lstStyle/>
                    <a:p>
                      <a:r>
                        <a:rPr lang="en-US" sz="2000" b="1" dirty="0"/>
                        <a:t>Reflects strong revenue generation across all regions.</a:t>
                      </a:r>
                      <a:endParaRPr lang="en-IN" sz="2000" b="1" dirty="0"/>
                    </a:p>
                  </a:txBody>
                  <a:tcPr/>
                </a:tc>
                <a:extLst>
                  <a:ext uri="{0D108BD9-81ED-4DB2-BD59-A6C34878D82A}">
                    <a16:rowId xmlns:a16="http://schemas.microsoft.com/office/drawing/2014/main" val="2668459208"/>
                  </a:ext>
                </a:extLst>
              </a:tr>
              <a:tr h="605971">
                <a:tc>
                  <a:txBody>
                    <a:bodyPr/>
                    <a:lstStyle/>
                    <a:p>
                      <a:r>
                        <a:rPr lang="en-IN" sz="2000" b="1" dirty="0"/>
                        <a:t>Quantity Sold</a:t>
                      </a:r>
                    </a:p>
                  </a:txBody>
                  <a:tcPr/>
                </a:tc>
                <a:tc>
                  <a:txBody>
                    <a:bodyPr/>
                    <a:lstStyle/>
                    <a:p>
                      <a:r>
                        <a:rPr lang="en-IN" sz="2000" b="1" dirty="0"/>
                        <a:t>22K</a:t>
                      </a:r>
                    </a:p>
                  </a:txBody>
                  <a:tcPr/>
                </a:tc>
                <a:tc>
                  <a:txBody>
                    <a:bodyPr/>
                    <a:lstStyle/>
                    <a:p>
                      <a:r>
                        <a:rPr lang="en-US" sz="2000" b="1" dirty="0"/>
                        <a:t>High product volume suggests steady demand.</a:t>
                      </a:r>
                      <a:endParaRPr lang="en-IN" sz="2000" b="1" dirty="0"/>
                    </a:p>
                  </a:txBody>
                  <a:tcPr/>
                </a:tc>
                <a:extLst>
                  <a:ext uri="{0D108BD9-81ED-4DB2-BD59-A6C34878D82A}">
                    <a16:rowId xmlns:a16="http://schemas.microsoft.com/office/drawing/2014/main" val="4162656876"/>
                  </a:ext>
                </a:extLst>
              </a:tr>
              <a:tr h="605971">
                <a:tc>
                  <a:txBody>
                    <a:bodyPr/>
                    <a:lstStyle/>
                    <a:p>
                      <a:r>
                        <a:rPr lang="en-IN" sz="2000" b="1" dirty="0"/>
                        <a:t>Total Profit</a:t>
                      </a:r>
                    </a:p>
                  </a:txBody>
                  <a:tcPr/>
                </a:tc>
                <a:tc>
                  <a:txBody>
                    <a:bodyPr/>
                    <a:lstStyle/>
                    <a:p>
                      <a:r>
                        <a:rPr lang="en-IN" sz="2000" b="1" dirty="0"/>
                        <a:t>175K</a:t>
                      </a:r>
                    </a:p>
                  </a:txBody>
                  <a:tcPr/>
                </a:tc>
                <a:tc>
                  <a:txBody>
                    <a:bodyPr/>
                    <a:lstStyle/>
                    <a:p>
                      <a:r>
                        <a:rPr lang="en-IN" sz="2000" b="1" dirty="0"/>
                        <a:t>Profitability margin indicates efficient cost control.</a:t>
                      </a:r>
                    </a:p>
                  </a:txBody>
                  <a:tcPr/>
                </a:tc>
                <a:extLst>
                  <a:ext uri="{0D108BD9-81ED-4DB2-BD59-A6C34878D82A}">
                    <a16:rowId xmlns:a16="http://schemas.microsoft.com/office/drawing/2014/main" val="959108188"/>
                  </a:ext>
                </a:extLst>
              </a:tr>
              <a:tr h="605971">
                <a:tc>
                  <a:txBody>
                    <a:bodyPr/>
                    <a:lstStyle/>
                    <a:p>
                      <a:r>
                        <a:rPr lang="en-IN" sz="2000" b="1" dirty="0"/>
                        <a:t>Average Delivery Time </a:t>
                      </a:r>
                    </a:p>
                  </a:txBody>
                  <a:tcPr/>
                </a:tc>
                <a:tc>
                  <a:txBody>
                    <a:bodyPr/>
                    <a:lstStyle/>
                    <a:p>
                      <a:r>
                        <a:rPr lang="en-IN" sz="2000" b="1" dirty="0"/>
                        <a:t>4 Days</a:t>
                      </a:r>
                    </a:p>
                  </a:txBody>
                  <a:tcPr/>
                </a:tc>
                <a:tc>
                  <a:txBody>
                    <a:bodyPr/>
                    <a:lstStyle/>
                    <a:p>
                      <a:r>
                        <a:rPr lang="en-US" sz="2000" b="1" dirty="0"/>
                        <a:t>On average, orders are shipped within 4 days of </a:t>
                      </a:r>
                    </a:p>
                    <a:p>
                      <a:r>
                        <a:rPr lang="en-US" sz="2000" b="1" dirty="0"/>
                        <a:t>being placed.</a:t>
                      </a:r>
                      <a:endParaRPr lang="en-IN" sz="2000" b="1" dirty="0"/>
                    </a:p>
                  </a:txBody>
                  <a:tcPr/>
                </a:tc>
                <a:extLst>
                  <a:ext uri="{0D108BD9-81ED-4DB2-BD59-A6C34878D82A}">
                    <a16:rowId xmlns:a16="http://schemas.microsoft.com/office/drawing/2014/main" val="308106639"/>
                  </a:ext>
                </a:extLst>
              </a:tr>
            </a:tbl>
          </a:graphicData>
        </a:graphic>
      </p:graphicFrame>
      <p:sp>
        <p:nvSpPr>
          <p:cNvPr id="6" name="TextBox 5">
            <a:extLst>
              <a:ext uri="{FF2B5EF4-FFF2-40B4-BE49-F238E27FC236}">
                <a16:creationId xmlns:a16="http://schemas.microsoft.com/office/drawing/2014/main" id="{ED7BBE63-CBD3-3511-92D3-DDBB5462DE02}"/>
              </a:ext>
            </a:extLst>
          </p:cNvPr>
          <p:cNvSpPr txBox="1"/>
          <p:nvPr/>
        </p:nvSpPr>
        <p:spPr>
          <a:xfrm>
            <a:off x="1186544" y="4815060"/>
            <a:ext cx="9753598" cy="1200329"/>
          </a:xfrm>
          <a:prstGeom prst="rect">
            <a:avLst/>
          </a:prstGeom>
          <a:noFill/>
        </p:spPr>
        <p:txBody>
          <a:bodyPr wrap="square">
            <a:spAutoFit/>
          </a:bodyPr>
          <a:lstStyle/>
          <a:p>
            <a:r>
              <a:rPr lang="en-US" sz="2400" dirty="0">
                <a:latin typeface="Aptos" panose="020B0004020202020204" pitchFamily="34" charset="0"/>
              </a:rPr>
              <a:t>The last one calculates the difference in days between the </a:t>
            </a:r>
            <a:r>
              <a:rPr lang="en-US" sz="2400" b="1" dirty="0">
                <a:latin typeface="Aptos" panose="020B0004020202020204" pitchFamily="34" charset="0"/>
              </a:rPr>
              <a:t>Order Date </a:t>
            </a:r>
            <a:r>
              <a:rPr lang="en-US" sz="2400" dirty="0">
                <a:latin typeface="Aptos" panose="020B0004020202020204" pitchFamily="34" charset="0"/>
              </a:rPr>
              <a:t>and the </a:t>
            </a:r>
            <a:r>
              <a:rPr lang="en-US" sz="2400" b="1" dirty="0">
                <a:latin typeface="Aptos" panose="020B0004020202020204" pitchFamily="34" charset="0"/>
              </a:rPr>
              <a:t>Ship Date </a:t>
            </a:r>
            <a:r>
              <a:rPr lang="en-US" sz="2400" dirty="0">
                <a:latin typeface="Aptos" panose="020B0004020202020204" pitchFamily="34" charset="0"/>
              </a:rPr>
              <a:t>for each order. Here, it's </a:t>
            </a:r>
            <a:r>
              <a:rPr lang="en-US" sz="2400" b="1" dirty="0">
                <a:latin typeface="Aptos" panose="020B0004020202020204" pitchFamily="34" charset="0"/>
              </a:rPr>
              <a:t>4</a:t>
            </a:r>
            <a:r>
              <a:rPr lang="en-US" sz="2400" dirty="0">
                <a:latin typeface="Aptos" panose="020B0004020202020204" pitchFamily="34" charset="0"/>
              </a:rPr>
              <a:t>, which means on average, it takes </a:t>
            </a:r>
            <a:r>
              <a:rPr lang="en-US" sz="2400" b="1" dirty="0">
                <a:latin typeface="Aptos" panose="020B0004020202020204" pitchFamily="34" charset="0"/>
              </a:rPr>
              <a:t>4 days </a:t>
            </a:r>
            <a:r>
              <a:rPr lang="en-US" sz="2400" dirty="0">
                <a:latin typeface="Aptos" panose="020B0004020202020204" pitchFamily="34" charset="0"/>
              </a:rPr>
              <a:t>from when an order is placed to when it is shipped.</a:t>
            </a:r>
            <a:endParaRPr lang="en-IN" sz="2400" dirty="0">
              <a:latin typeface="Aptos" panose="020B0004020202020204" pitchFamily="34" charset="0"/>
            </a:endParaRPr>
          </a:p>
        </p:txBody>
      </p:sp>
    </p:spTree>
    <p:extLst>
      <p:ext uri="{BB962C8B-B14F-4D97-AF65-F5344CB8AC3E}">
        <p14:creationId xmlns:p14="http://schemas.microsoft.com/office/powerpoint/2010/main" val="1135171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E9628-076B-93DC-BA16-E22D16841DA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21313245-2EDB-8BD7-7828-E1C1D7A5B2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5E64E354-6057-153C-C9DD-A030DFC3B7F5}"/>
              </a:ext>
            </a:extLst>
          </p:cNvPr>
          <p:cNvPicPr preferRelativeResize="0">
            <a:picLocks/>
          </p:cNvPicPr>
          <p:nvPr/>
        </p:nvPicPr>
        <p:blipFill>
          <a:blip r:embed="rId3"/>
          <a:stretch>
            <a:fillRect/>
          </a:stretch>
        </p:blipFill>
        <p:spPr>
          <a:xfrm>
            <a:off x="1799484" y="582321"/>
            <a:ext cx="8593031" cy="5263309"/>
          </a:xfrm>
          <a:prstGeom prst="rect">
            <a:avLst/>
          </a:prstGeom>
        </p:spPr>
      </p:pic>
      <p:sp>
        <p:nvSpPr>
          <p:cNvPr id="9" name="TextBox 8">
            <a:extLst>
              <a:ext uri="{FF2B5EF4-FFF2-40B4-BE49-F238E27FC236}">
                <a16:creationId xmlns:a16="http://schemas.microsoft.com/office/drawing/2014/main" id="{D793750D-09E3-8F91-90E0-30C0E7BFAB79}"/>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Total Sales by Segment</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5DB45DCF-C9D3-EEA4-3027-E788A22A06F0}"/>
              </a:ext>
            </a:extLst>
          </p:cNvPr>
          <p:cNvSpPr txBox="1"/>
          <p:nvPr/>
        </p:nvSpPr>
        <p:spPr>
          <a:xfrm>
            <a:off x="1679269" y="5609123"/>
            <a:ext cx="8833459" cy="1015663"/>
          </a:xfrm>
          <a:prstGeom prst="rect">
            <a:avLst/>
          </a:prstGeom>
          <a:noFill/>
        </p:spPr>
        <p:txBody>
          <a:bodyPr wrap="square">
            <a:spAutoFit/>
          </a:bodyPr>
          <a:lstStyle/>
          <a:p>
            <a:pPr algn="ctr"/>
            <a:r>
              <a:rPr lang="en-US" sz="2000" b="1" dirty="0">
                <a:ln w="0"/>
                <a:latin typeface="Book Antiqua" panose="02040602050305030304" pitchFamily="18" charset="0"/>
              </a:rPr>
              <a:t>Consumer segment leads in sales (dominating 48% alone, nearly half of total sales), followed by Corporate (33%) and Home Office (19%). This shows individual customers are our main buyers.</a:t>
            </a:r>
            <a:endParaRPr lang="en-IN" sz="2000" b="1" dirty="0">
              <a:ln w="0"/>
              <a:latin typeface="Book Antiqua" panose="02040602050305030304" pitchFamily="18" charset="0"/>
            </a:endParaRPr>
          </a:p>
        </p:txBody>
      </p:sp>
      <p:pic>
        <p:nvPicPr>
          <p:cNvPr id="15" name="Picture 14">
            <a:extLst>
              <a:ext uri="{FF2B5EF4-FFF2-40B4-BE49-F238E27FC236}">
                <a16:creationId xmlns:a16="http://schemas.microsoft.com/office/drawing/2014/main" id="{A3968A5D-71B8-9848-79AA-52E147B3D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564295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8A3F4-1F8B-C514-7A89-BF916F5506D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E684BC8-CA1E-8E3F-C176-D12312E7EDBB}"/>
              </a:ext>
            </a:extLst>
          </p:cNvPr>
          <p:cNvPicPr preferRelativeResize="0">
            <a:picLocks/>
          </p:cNvPicPr>
          <p:nvPr/>
        </p:nvPicPr>
        <p:blipFill>
          <a:blip r:embed="rId2"/>
          <a:stretch>
            <a:fillRect/>
          </a:stretch>
        </p:blipFill>
        <p:spPr>
          <a:xfrm>
            <a:off x="1595998" y="396911"/>
            <a:ext cx="9000000" cy="5601118"/>
          </a:xfrm>
          <a:prstGeom prst="rect">
            <a:avLst/>
          </a:prstGeom>
        </p:spPr>
      </p:pic>
      <p:sp>
        <p:nvSpPr>
          <p:cNvPr id="9" name="TextBox 8">
            <a:extLst>
              <a:ext uri="{FF2B5EF4-FFF2-40B4-BE49-F238E27FC236}">
                <a16:creationId xmlns:a16="http://schemas.microsoft.com/office/drawing/2014/main" id="{B1E9194B-C720-2BD7-7D1D-05C66B7552FD}"/>
              </a:ext>
            </a:extLst>
          </p:cNvPr>
          <p:cNvSpPr txBox="1"/>
          <p:nvPr/>
        </p:nvSpPr>
        <p:spPr>
          <a:xfrm>
            <a:off x="1382486" y="135301"/>
            <a:ext cx="9427027" cy="523220"/>
          </a:xfrm>
          <a:prstGeom prst="rect">
            <a:avLst/>
          </a:prstGeom>
          <a:noFill/>
        </p:spPr>
        <p:txBody>
          <a:bodyPr wrap="square">
            <a:spAutoFit/>
          </a:bodyPr>
          <a:lstStyle/>
          <a:p>
            <a:pPr algn="ctr"/>
            <a:r>
              <a:rPr lang="en-US" sz="2800" dirty="0">
                <a:latin typeface="Arial Black" panose="020B0A04020102020204" pitchFamily="34" charset="0"/>
              </a:rPr>
              <a:t>Total Profit by Segment</a:t>
            </a:r>
            <a:endParaRPr lang="en-IN" sz="2800" dirty="0">
              <a:latin typeface="Arial Black" panose="020B0A04020102020204" pitchFamily="34" charset="0"/>
            </a:endParaRPr>
          </a:p>
        </p:txBody>
      </p:sp>
      <p:sp>
        <p:nvSpPr>
          <p:cNvPr id="8" name="TextBox 7">
            <a:extLst>
              <a:ext uri="{FF2B5EF4-FFF2-40B4-BE49-F238E27FC236}">
                <a16:creationId xmlns:a16="http://schemas.microsoft.com/office/drawing/2014/main" id="{F69C52E4-EE6D-F001-F96E-34616F236814}"/>
              </a:ext>
            </a:extLst>
          </p:cNvPr>
          <p:cNvSpPr txBox="1"/>
          <p:nvPr/>
        </p:nvSpPr>
        <p:spPr>
          <a:xfrm>
            <a:off x="1679270" y="5753203"/>
            <a:ext cx="8833459" cy="707886"/>
          </a:xfrm>
          <a:prstGeom prst="rect">
            <a:avLst/>
          </a:prstGeom>
          <a:noFill/>
        </p:spPr>
        <p:txBody>
          <a:bodyPr wrap="square">
            <a:spAutoFit/>
          </a:bodyPr>
          <a:lstStyle/>
          <a:p>
            <a:pPr algn="ctr"/>
            <a:r>
              <a:rPr lang="en-US" sz="2000" b="1" dirty="0">
                <a:ln w="0"/>
                <a:latin typeface="Book Antiqua" panose="02040602050305030304" pitchFamily="18" charset="0"/>
              </a:rPr>
              <a:t>Despite high sales, the Consumer segment (46%) also shows the highest profit, making it both the revenue and profit driver.</a:t>
            </a:r>
            <a:endParaRPr lang="en-IN" sz="2000" b="1" dirty="0">
              <a:ln w="0"/>
              <a:latin typeface="Book Antiqua" panose="02040602050305030304" pitchFamily="18" charset="0"/>
            </a:endParaRPr>
          </a:p>
        </p:txBody>
      </p:sp>
      <p:pic>
        <p:nvPicPr>
          <p:cNvPr id="10" name="Picture 9">
            <a:extLst>
              <a:ext uri="{FF2B5EF4-FFF2-40B4-BE49-F238E27FC236}">
                <a16:creationId xmlns:a16="http://schemas.microsoft.com/office/drawing/2014/main" id="{00E9889E-D8C3-52B7-4C85-84C5DFEDD5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2987114" y="2987112"/>
            <a:ext cx="6858000" cy="883776"/>
          </a:xfrm>
          <a:prstGeom prst="rect">
            <a:avLst/>
          </a:prstGeom>
        </p:spPr>
      </p:pic>
      <p:pic>
        <p:nvPicPr>
          <p:cNvPr id="11" name="Picture 10">
            <a:extLst>
              <a:ext uri="{FF2B5EF4-FFF2-40B4-BE49-F238E27FC236}">
                <a16:creationId xmlns:a16="http://schemas.microsoft.com/office/drawing/2014/main" id="{D8F266B4-392A-974E-01F1-8B7FC4E377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8321112" y="2987112"/>
            <a:ext cx="6858000" cy="883776"/>
          </a:xfrm>
          <a:prstGeom prst="rect">
            <a:avLst/>
          </a:prstGeom>
        </p:spPr>
      </p:pic>
    </p:spTree>
    <p:extLst>
      <p:ext uri="{BB962C8B-B14F-4D97-AF65-F5344CB8AC3E}">
        <p14:creationId xmlns:p14="http://schemas.microsoft.com/office/powerpoint/2010/main" val="2487626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357</TotalTime>
  <Words>1194</Words>
  <Application>Microsoft Office PowerPoint</Application>
  <PresentationFormat>Widescreen</PresentationFormat>
  <Paragraphs>79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Algerian</vt:lpstr>
      <vt:lpstr>Aptos</vt:lpstr>
      <vt:lpstr>Arial</vt:lpstr>
      <vt:lpstr>Arial Black</vt:lpstr>
      <vt:lpstr>Bodoni MT Black</vt:lpstr>
      <vt:lpstr>Book Antiqua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Nibedita Sahu</dc:creator>
  <cp:lastModifiedBy>Nibedita Sahu</cp:lastModifiedBy>
  <cp:revision>1</cp:revision>
  <dcterms:created xsi:type="dcterms:W3CDTF">2025-04-25T07:26:01Z</dcterms:created>
  <dcterms:modified xsi:type="dcterms:W3CDTF">2025-05-10T09:15:02Z</dcterms:modified>
</cp:coreProperties>
</file>