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64" r:id="rId3"/>
    <p:sldId id="566" r:id="rId4"/>
    <p:sldId id="563" r:id="rId5"/>
    <p:sldId id="565" r:id="rId6"/>
    <p:sldId id="570" r:id="rId7"/>
    <p:sldId id="567" r:id="rId8"/>
    <p:sldId id="568" r:id="rId9"/>
    <p:sldId id="569" r:id="rId10"/>
    <p:sldId id="542" r:id="rId11"/>
    <p:sldId id="545" r:id="rId12"/>
    <p:sldId id="543" r:id="rId13"/>
    <p:sldId id="546" r:id="rId14"/>
    <p:sldId id="544" r:id="rId15"/>
    <p:sldId id="5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74221" autoAdjust="0"/>
  </p:normalViewPr>
  <p:slideViewPr>
    <p:cSldViewPr snapToGrid="0" showGuides="1">
      <p:cViewPr varScale="1">
        <p:scale>
          <a:sx n="38" d="100"/>
          <a:sy n="38" d="100"/>
        </p:scale>
        <p:origin x="858" y="48"/>
      </p:cViewPr>
      <p:guideLst>
        <p:guide orient="horz" pos="20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A1A77-535C-421A-BCF5-D42CAC0A381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6B44-EF68-4704-B129-62CD2726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4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7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4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A6B47-3918-BBC1-FE8D-9D0A1C7F3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61026E-958F-C84A-0082-A1197AB08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6F29A1-BE80-B282-6D1F-EB72280A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CAC2AD-09BE-7B55-B1F8-9FFE327C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CC1A82-DB7C-0CCA-26A0-4298C990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30E34-1F37-265F-ACBE-E3037841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76233F-AD4F-A476-E692-E90D4D143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1C1381-56F2-27AA-C284-9208B4A6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3FAC03-9DB8-8792-C309-0A244607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FD232-8F3E-566F-333F-A5A8FF27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8DC345-A7A9-D829-DD8F-E13ED9BC7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2DCCF1-DF70-EC19-613C-E117506C8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0E8748-051B-024D-008E-71773419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FEA66-EC8E-AC57-CC5D-441D860C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8F93B-EFDF-A09C-480E-079CB919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лайд-разделитель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76608" y="1616537"/>
            <a:ext cx="7945286" cy="248668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641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79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1">
          <p15:clr>
            <a:srgbClr val="FBAE40"/>
          </p15:clr>
        </p15:guide>
        <p15:guide id="2" orient="horz" pos="291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2 объект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256" y="405066"/>
            <a:ext cx="10672605" cy="785494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5191173" cy="4352815"/>
          </a:xfrm>
        </p:spPr>
        <p:txBody>
          <a:bodyPr tIns="10800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/>
          </p:nvPr>
        </p:nvSpPr>
        <p:spPr>
          <a:xfrm>
            <a:off x="6240571" y="1616537"/>
            <a:ext cx="5192290" cy="4352815"/>
          </a:xfrm>
        </p:spPr>
        <p:txBody>
          <a:bodyPr tIns="10800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60256" y="6316119"/>
            <a:ext cx="8847321" cy="227744"/>
          </a:xfrm>
          <a:prstGeom prst="rect">
            <a:avLst/>
          </a:prstGeom>
        </p:spPr>
        <p:txBody>
          <a:bodyPr lIns="0" tIns="0" rIns="0" bIns="61200" anchor="b"/>
          <a:lstStyle>
            <a:lvl1pPr>
              <a:lnSpc>
                <a:spcPct val="100000"/>
              </a:lnSpc>
              <a:defRPr sz="984"/>
            </a:lvl1pPr>
          </a:lstStyle>
          <a:p>
            <a:endParaRPr lang="ru-RU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4070" y="6308735"/>
            <a:ext cx="643036" cy="235128"/>
          </a:xfrm>
          <a:prstGeom prst="rect">
            <a:avLst/>
          </a:prstGeom>
          <a:noFill/>
          <a:ln w="25400">
            <a:noFill/>
          </a:ln>
        </p:spPr>
        <p:txBody>
          <a:bodyPr vert="horz" lIns="36000" tIns="0" rIns="36000" bIns="54000" rtlCol="0" anchor="b"/>
          <a:lstStyle>
            <a:lvl1pPr algn="r">
              <a:lnSpc>
                <a:spcPct val="100000"/>
              </a:lnSpc>
              <a:defRPr sz="984" b="1">
                <a:solidFill>
                  <a:schemeClr val="tx1"/>
                </a:solidFill>
              </a:defRPr>
            </a:lvl1pPr>
          </a:lstStyle>
          <a:p>
            <a:fld id="{B4CBCABD-A162-4C47-826F-E69D63ADF83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90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53DC1-E96B-5C19-26AB-E04620F9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25AA5-F644-1B94-34B1-0BA8C00C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BA98B-9A2D-84ED-5F4A-C03AEE15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E473F-6DCB-51DA-7B32-2C78D7FE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CBEBE1-BA16-043E-6F32-83DD1DB9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8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1833A-E7B3-5E17-13B5-715124F5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5647A0-7701-AB21-530C-92FF356BD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FF054-673D-1ED6-7868-9549C48E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DA8C0E-7987-8D4A-5238-00F1C74B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F6976-2BEF-7906-D0F5-00FCA1F8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1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44737-64ED-BA67-530D-6FA935F6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5A304E-762A-06E2-327C-B78D0D2EA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11A69E-A266-6E4A-7CA2-95F270C07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19EF05-2A16-2ED2-A7C9-E6DBC4B1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F5E0F8-D8F5-94FB-5973-4AD18EFA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9B0A0F-221B-0560-91CA-639E7B4D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71D38-85A2-13AB-159B-2B0EDA42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A54E99-1EC0-CF16-C069-3AFB69DC0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2CE485-1E8F-EAA8-55F7-166792519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7487D4-047E-871F-1262-D3E0FAC95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7628F3-C16C-CCC3-7EA6-E7BA64A06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C392A7-D596-203F-C692-A4BB20AB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58F1FB-50AC-A300-B90C-F3E8FA66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B1B093-4D5F-E586-2D4E-FE38142B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3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9CD94-8EE9-FCEA-F2F4-372F306A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8C72FD-43E5-3C00-036B-3111A193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7B8D35-F167-A0EB-B8AD-15E7B8AF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39CBF4-1B91-8830-4A3A-14122086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2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E40954-065A-C5D5-5882-F0B0EDE3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BD3927-53A1-8C26-AE73-56C1A606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9A4C06-FDF2-279E-0985-E7194CA9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F1CCF-F5ED-6045-134A-629D493F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C0962D-1376-E22A-5FA4-7325DFAF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FFC555-007B-4202-959C-CDD053A8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4090DD-3EAA-6334-B5A9-CF787CD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08BFF6-4392-4B86-C734-CEE57498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1354DB-67B4-E697-DD45-30DC72C0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C6745-AAF2-C20C-3F7D-867A4DC7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03ADEC-ADE5-88C9-7E50-E1EFF1D75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18AD2C-9C9F-AD23-A5CD-A7D0E2EAD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ECC34F-C937-3A1F-C853-A4C32FED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CF346A-9994-3EAF-5556-6F57DEE7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7265FF-D548-B8C0-7D7B-6823C70A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53D5F-B4E4-A978-D458-80042B79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A44FD3-F5F3-6B1F-CCE7-F853C58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F4310-C671-ADF3-C546-37C793171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3E7B-DBE1-48DE-8BB9-C95FC8DD493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04876B-41E2-D457-9243-2258D075B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3DF5A5-C23E-4CB4-CA72-A27CB4DFD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ontrolflow.html#keyword-only-arguments" TargetMode="External"/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list_reverse.asp" TargetMode="External"/><Relationship Id="rId7" Type="http://schemas.openxmlformats.org/officeDocument/2006/relationships/hyperlink" Target="https://www.w3schools.com/python/ref_list_remove.asp" TargetMode="External"/><Relationship Id="rId2" Type="http://schemas.openxmlformats.org/officeDocument/2006/relationships/hyperlink" Target="https://www.w3schools.com/python/ref_list_sort.asp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schools.com/python/ref_list_pop.asp" TargetMode="External"/><Relationship Id="rId5" Type="http://schemas.openxmlformats.org/officeDocument/2006/relationships/hyperlink" Target="https://www.w3schools.com/python/ref_list_insert.asp" TargetMode="External"/><Relationship Id="rId4" Type="http://schemas.openxmlformats.org/officeDocument/2006/relationships/hyperlink" Target="https://www.w3schools.com/python/ref_list_index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63BBB-0B14-8C6F-1A8E-D0CA21D28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 и процедуры. Рекурсия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C57C4F-78CD-2F0F-E9D4-6592DB7E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3597" y="3575405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Бекасов Никита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0BB5B9-415C-9160-554E-686A5E49F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97" y="894643"/>
            <a:ext cx="2248353" cy="8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4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 в </a:t>
            </a:r>
            <a:r>
              <a:rPr lang="en-US" dirty="0"/>
              <a:t>Python.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952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Читаем то, что и так знаем – идём дальше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r>
              <a:rPr lang="ru-RU" dirty="0"/>
              <a:t>Функции </a:t>
            </a:r>
          </a:p>
          <a:p>
            <a:pPr algn="l"/>
            <a:r>
              <a:rPr lang="en-US" dirty="0">
                <a:hlinkClick r:id="rId2"/>
              </a:rPr>
              <a:t>https://docs.python.org/3/tutorial/controlflow.html#defining-functions</a:t>
            </a:r>
            <a:endParaRPr lang="ru-RU" dirty="0"/>
          </a:p>
          <a:p>
            <a:pPr algn="l"/>
            <a:r>
              <a:rPr lang="ru-RU" dirty="0"/>
              <a:t>Лямбда функции</a:t>
            </a:r>
          </a:p>
          <a:p>
            <a:pPr algn="l"/>
            <a:r>
              <a:rPr lang="en-US" b="0" i="0" u="sng" dirty="0">
                <a:solidFill>
                  <a:srgbClr val="00B0E4"/>
                </a:solidFill>
                <a:effectLst/>
                <a:latin typeface="Lucida Grande"/>
                <a:hlinkClick r:id="rId3"/>
              </a:rPr>
              <a:t>Keyword-Only Arguments</a:t>
            </a:r>
            <a:endParaRPr lang="ru-RU" b="0" i="0" u="sng" dirty="0">
              <a:solidFill>
                <a:srgbClr val="00B0E4"/>
              </a:solidFill>
              <a:effectLst/>
              <a:latin typeface="Lucida Grande"/>
            </a:endParaRPr>
          </a:p>
          <a:p>
            <a:pPr algn="l"/>
            <a:endParaRPr lang="ru-RU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4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Оценка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66453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Асимптотика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4A0B525-A3A2-775E-DFB9-E4834E3F6D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Рекурсия </a:t>
            </a:r>
          </a:p>
        </p:txBody>
      </p:sp>
    </p:spTree>
    <p:extLst>
      <p:ext uri="{BB962C8B-B14F-4D97-AF65-F5344CB8AC3E}">
        <p14:creationId xmlns:p14="http://schemas.microsoft.com/office/powerpoint/2010/main" val="49790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 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90565A-2C65-7C04-182A-B61089B552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3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Возвращаем долги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r>
              <a:rPr lang="ru-RU" dirty="0"/>
              <a:t>Треугольник Паскаля</a:t>
            </a:r>
          </a:p>
          <a:p>
            <a:pPr algn="l"/>
            <a:r>
              <a:rPr lang="ru-RU" dirty="0"/>
              <a:t>Ещё раз про формулу</a:t>
            </a:r>
          </a:p>
          <a:p>
            <a:pPr algn="l"/>
            <a:r>
              <a:rPr lang="ru-RU" dirty="0"/>
              <a:t>Ещё раз решаем, через функцию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6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  <a:r>
              <a:rPr lang="en-US" dirty="0"/>
              <a:t>: </a:t>
            </a:r>
            <a:r>
              <a:rPr lang="ru-RU" dirty="0"/>
              <a:t>Множества(</a:t>
            </a:r>
            <a:r>
              <a:rPr lang="en-US" dirty="0"/>
              <a:t>Arrays).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68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Мистер </a:t>
            </a:r>
            <a:r>
              <a:rPr lang="ru-RU" dirty="0" err="1"/>
              <a:t>Кортежри</a:t>
            </a:r>
            <a:r>
              <a:rPr lang="ru-RU" dirty="0"/>
              <a:t> передаёт вам привет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endParaRPr lang="ru-RU" dirty="0"/>
          </a:p>
          <a:p>
            <a:pPr algn="l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D0183B-FF97-523F-42A4-220CEE34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39" y="1309869"/>
            <a:ext cx="6096000" cy="3219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E64EFE-9C3A-2F97-C956-02DFC4D8B6AF}"/>
              </a:ext>
            </a:extLst>
          </p:cNvPr>
          <p:cNvSpPr txBox="1"/>
          <p:nvPr/>
        </p:nvSpPr>
        <p:spPr>
          <a:xfrm>
            <a:off x="759138" y="4835987"/>
            <a:ext cx="91214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tuple((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или ((),)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a, b = b, a</a:t>
            </a:r>
            <a:r>
              <a:rPr lang="ru-RU" dirty="0"/>
              <a:t> – как ни странно это тоже операция с кортежами, только это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tuple unpacking</a:t>
            </a:r>
            <a:endParaRPr lang="ru-RU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ru-RU" dirty="0">
                <a:solidFill>
                  <a:srgbClr val="232629"/>
                </a:solidFill>
                <a:latin typeface="-apple-system"/>
              </a:rPr>
              <a:t>Пример (</a:t>
            </a:r>
            <a:r>
              <a:rPr lang="en-US" dirty="0" err="1">
                <a:solidFill>
                  <a:srgbClr val="232629"/>
                </a:solidFill>
                <a:latin typeface="-apple-system"/>
              </a:rPr>
              <a:t>a,b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) = (</a:t>
            </a:r>
            <a:r>
              <a:rPr lang="en-US" dirty="0" err="1">
                <a:solidFill>
                  <a:srgbClr val="232629"/>
                </a:solidFill>
                <a:latin typeface="-apple-system"/>
              </a:rPr>
              <a:t>b,a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)</a:t>
            </a:r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- </a:t>
            </a:r>
            <a:r>
              <a:rPr lang="ru-RU" dirty="0">
                <a:solidFill>
                  <a:srgbClr val="232629"/>
                </a:solidFill>
                <a:latin typeface="-apple-system"/>
              </a:rPr>
              <a:t>Посмотреть реализацию </a:t>
            </a:r>
            <a:r>
              <a:rPr lang="ru-RU" dirty="0" err="1">
                <a:solidFill>
                  <a:srgbClr val="232629"/>
                </a:solidFill>
                <a:latin typeface="-apple-system"/>
              </a:rPr>
              <a:t>фибоначи</a:t>
            </a:r>
            <a:r>
              <a:rPr lang="ru-RU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https://ru.stackoverflow.com/questions/438740/%D1%87%D1%82%D0%BE-%D0%BE%D0%B7%D0%BD%D0%B0%D1%87%D0%B0%D0%B5%D1%82-a-b-b-a-b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Снова говорим про словари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r>
              <a:rPr lang="en-US" dirty="0" err="1"/>
              <a:t>Dict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Ordered </a:t>
            </a:r>
            <a:r>
              <a:rPr lang="en-US" dirty="0" err="1"/>
              <a:t>dict</a:t>
            </a:r>
            <a:r>
              <a:rPr lang="en-US" dirty="0"/>
              <a:t> – </a:t>
            </a:r>
            <a:r>
              <a:rPr lang="ru-RU" dirty="0"/>
              <a:t>про их сравнения в питоне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6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Снова говорим про словари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r>
              <a:rPr lang="ru-RU" dirty="0"/>
              <a:t>Показываем разницу </a:t>
            </a:r>
          </a:p>
          <a:p>
            <a:pPr algn="l"/>
            <a:r>
              <a:rPr lang="en-US" dirty="0"/>
              <a:t>https://www.geeksforgeeks.org/map-vs-unordered_map-c/</a:t>
            </a:r>
            <a:endParaRPr lang="ru-RU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set((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set1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(set1) -&gt; &lt;class 'set’&gt;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Множество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операций, как с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диаграмами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Виенна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и изменять множества </a:t>
            </a:r>
            <a:r>
              <a:rPr lang="en-US" b="1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pop</a:t>
            </a:r>
            <a:r>
              <a:rPr lang="en-US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remove</a:t>
            </a:r>
            <a:r>
              <a:rPr lang="en-US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en-US" b="0" i="0" dirty="0" err="1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elem</a:t>
            </a:r>
            <a:r>
              <a:rPr lang="en-US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)</a:t>
            </a:r>
            <a:r>
              <a:rPr lang="ru-RU" dirty="0">
                <a:solidFill>
                  <a:srgbClr val="454545"/>
                </a:solidFill>
                <a:latin typeface="Helvetica" panose="020B0604020202020204" pitchFamily="34" charset="0"/>
              </a:rPr>
              <a:t>,</a:t>
            </a:r>
            <a:r>
              <a:rPr lang="en-US" b="1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 add</a:t>
            </a:r>
            <a:r>
              <a:rPr lang="en-US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en-US" b="0" i="0" dirty="0" err="1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elem</a:t>
            </a:r>
            <a:r>
              <a:rPr lang="en-US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) </a:t>
            </a:r>
            <a:endParaRPr lang="ru-RU" dirty="0">
              <a:solidFill>
                <a:srgbClr val="454545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b="1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Frozenset</a:t>
            </a:r>
            <a:r>
              <a:rPr lang="en-US" b="1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ru-RU" b="1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что-то типа кортежа, но для множества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неизменяем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6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 и к самому простому</a:t>
            </a:r>
            <a:r>
              <a:rPr lang="en-US" dirty="0"/>
              <a:t>…</a:t>
            </a:r>
            <a:r>
              <a:rPr lang="ru-RU" dirty="0"/>
              <a:t>К спискам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list((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3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Type(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&lt;class 'list’&gt;</a:t>
            </a:r>
          </a:p>
          <a:p>
            <a:pPr algn="l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Индексируется с 0, сортируем, есть дубликаты</a:t>
            </a:r>
          </a:p>
          <a:p>
            <a:pPr algn="l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Множество методов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0" i="0" dirty="0">
                <a:effectLst/>
                <a:latin typeface="Verdana" panose="020B0604030504040204" pitchFamily="34" charset="0"/>
                <a:hlinkClick r:id="rId2"/>
              </a:rPr>
              <a:t>sort()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effectLst/>
                <a:latin typeface="Verdana" panose="020B0604030504040204" pitchFamily="34" charset="0"/>
                <a:hlinkClick r:id="rId3"/>
              </a:rPr>
              <a:t>reverse()</a:t>
            </a:r>
            <a:r>
              <a:rPr lang="en-US" b="0" i="0" dirty="0"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>
                <a:effectLst/>
                <a:latin typeface="Verdana" panose="020B0604030504040204" pitchFamily="34" charset="0"/>
                <a:hlinkClick r:id="rId4"/>
              </a:rPr>
              <a:t>index()</a:t>
            </a:r>
            <a:r>
              <a:rPr lang="en-US" b="0" i="0" dirty="0"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>
                <a:effectLst/>
                <a:latin typeface="Verdana" panose="020B0604030504040204" pitchFamily="34" charset="0"/>
                <a:hlinkClick r:id="rId5"/>
              </a:rPr>
              <a:t>insert()</a:t>
            </a:r>
            <a:r>
              <a:rPr lang="en-US" b="0" i="0" dirty="0">
                <a:effectLst/>
                <a:latin typeface="Verdana" panose="020B0604030504040204" pitchFamily="34" charset="0"/>
              </a:rPr>
              <a:t>, 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Verdana" panose="020B0604030504040204" pitchFamily="34" charset="0"/>
                <a:hlinkClick r:id="rId6"/>
              </a:rPr>
              <a:t>  pop()</a:t>
            </a:r>
            <a:r>
              <a:rPr lang="en-US" b="0" i="0" dirty="0"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>
                <a:effectLst/>
                <a:latin typeface="Verdana" panose="020B0604030504040204" pitchFamily="34" charset="0"/>
                <a:hlinkClick r:id="rId7"/>
              </a:rPr>
              <a:t>remove()</a:t>
            </a:r>
            <a:r>
              <a:rPr lang="en-US" b="0" i="0" dirty="0"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>
                <a:effectLst/>
                <a:latin typeface="Verdana" panose="020B0604030504040204" pitchFamily="34" charset="0"/>
              </a:rPr>
              <a:t>и многие другие </a:t>
            </a:r>
            <a:r>
              <a:rPr lang="en-US" b="0" i="0" dirty="0">
                <a:effectLst/>
                <a:latin typeface="Verdana" panose="020B0604030504040204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4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Решим задачку на реверс списка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r>
              <a:rPr lang="ru-RU" dirty="0"/>
              <a:t>Не используем метод, о котором узнали</a:t>
            </a:r>
            <a:r>
              <a:rPr lang="en-US" dirty="0"/>
              <a:t> – </a:t>
            </a:r>
            <a:r>
              <a:rPr lang="ru-RU" dirty="0"/>
              <a:t>намекаем на </a:t>
            </a:r>
            <a:r>
              <a:rPr lang="en-US" dirty="0"/>
              <a:t>reverse()</a:t>
            </a:r>
          </a:p>
          <a:p>
            <a:pPr algn="l"/>
            <a:r>
              <a:rPr lang="ru-RU" dirty="0"/>
              <a:t>Обращаем внимание на разницу </a:t>
            </a:r>
            <a:r>
              <a:rPr lang="en-US" dirty="0"/>
              <a:t>Reverse </a:t>
            </a:r>
            <a:r>
              <a:rPr lang="ru-RU" dirty="0"/>
              <a:t>и </a:t>
            </a:r>
            <a:r>
              <a:rPr lang="en-US" dirty="0"/>
              <a:t>reversed</a:t>
            </a:r>
          </a:p>
        </p:txBody>
      </p:sp>
    </p:spTree>
    <p:extLst>
      <p:ext uri="{BB962C8B-B14F-4D97-AF65-F5344CB8AC3E}">
        <p14:creationId xmlns:p14="http://schemas.microsoft.com/office/powerpoint/2010/main" val="768472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402</Words>
  <Application>Microsoft Office PowerPoint</Application>
  <PresentationFormat>Широкоэкранный</PresentationFormat>
  <Paragraphs>63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Consolas</vt:lpstr>
      <vt:lpstr>Courier New</vt:lpstr>
      <vt:lpstr>Helvetica</vt:lpstr>
      <vt:lpstr>Lucida Grande</vt:lpstr>
      <vt:lpstr>Verdana</vt:lpstr>
      <vt:lpstr>Тема Office</vt:lpstr>
      <vt:lpstr>Функции и процедуры. Рекурсия</vt:lpstr>
      <vt:lpstr>Возвращаем долги</vt:lpstr>
      <vt:lpstr>Структуры данных: Множества(Arrays).</vt:lpstr>
      <vt:lpstr>Мистер Кортежри передаёт вам привет</vt:lpstr>
      <vt:lpstr>Снова говорим про словари</vt:lpstr>
      <vt:lpstr>Снова говорим про словари</vt:lpstr>
      <vt:lpstr>Множества</vt:lpstr>
      <vt:lpstr>Ну и к самому простому…К спискам</vt:lpstr>
      <vt:lpstr>Решим задачку на реверс списка </vt:lpstr>
      <vt:lpstr>Функции в Python.</vt:lpstr>
      <vt:lpstr>Читаем то, что и так знаем – идём дальше</vt:lpstr>
      <vt:lpstr>Оценка алгоритмов</vt:lpstr>
      <vt:lpstr>Асимптотика </vt:lpstr>
      <vt:lpstr>Рекурсия </vt:lpstr>
      <vt:lpstr>Цикл For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Python</dc:title>
  <dc:creator>Никита Бекасов</dc:creator>
  <cp:lastModifiedBy>Никита Бекасов</cp:lastModifiedBy>
  <cp:revision>7</cp:revision>
  <dcterms:created xsi:type="dcterms:W3CDTF">2022-10-15T18:45:39Z</dcterms:created>
  <dcterms:modified xsi:type="dcterms:W3CDTF">2022-10-25T23:00:13Z</dcterms:modified>
</cp:coreProperties>
</file>