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64" r:id="rId3"/>
    <p:sldId id="566" r:id="rId4"/>
    <p:sldId id="563" r:id="rId5"/>
    <p:sldId id="565" r:id="rId6"/>
    <p:sldId id="570" r:id="rId7"/>
    <p:sldId id="567" r:id="rId8"/>
    <p:sldId id="568" r:id="rId9"/>
    <p:sldId id="569" r:id="rId10"/>
    <p:sldId id="542" r:id="rId11"/>
    <p:sldId id="545" r:id="rId12"/>
    <p:sldId id="571" r:id="rId13"/>
    <p:sldId id="580" r:id="rId14"/>
    <p:sldId id="572" r:id="rId15"/>
    <p:sldId id="581" r:id="rId16"/>
    <p:sldId id="543" r:id="rId17"/>
    <p:sldId id="546" r:id="rId18"/>
    <p:sldId id="577" r:id="rId19"/>
    <p:sldId id="578" r:id="rId20"/>
    <p:sldId id="579" r:id="rId21"/>
    <p:sldId id="573" r:id="rId22"/>
    <p:sldId id="575" r:id="rId23"/>
    <p:sldId id="544" r:id="rId24"/>
    <p:sldId id="547" r:id="rId25"/>
    <p:sldId id="574" r:id="rId26"/>
    <p:sldId id="576" r:id="rId27"/>
    <p:sldId id="582" r:id="rId28"/>
    <p:sldId id="583" r:id="rId29"/>
    <p:sldId id="584" r:id="rId30"/>
    <p:sldId id="5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kasov Nikita" initials="BN" lastIdx="2" clrIdx="0">
    <p:extLst>
      <p:ext uri="{19B8F6BF-5375-455C-9EA6-DF929625EA0E}">
        <p15:presenceInfo xmlns:p15="http://schemas.microsoft.com/office/powerpoint/2012/main" userId="S-1-5-21-1951119408-2350074515-3313104345-88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74221" autoAdjust="0"/>
  </p:normalViewPr>
  <p:slideViewPr>
    <p:cSldViewPr snapToGrid="0" showGuides="1">
      <p:cViewPr varScale="1">
        <p:scale>
          <a:sx n="66" d="100"/>
          <a:sy n="66" d="100"/>
        </p:scale>
        <p:origin x="36" y="320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1:50:03.645" idx="1">
    <p:pos x="1075" y="4935"/>
    <p:text>https://docs.python.org/3/tutorial/controlflow.html#defining-functions
Лямбда функции
Лямбда-функция в Python простыми словами / Хабр (habr.com)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1:50:03.645" idx="1">
    <p:pos x="1075" y="4935"/>
    <p:text>https://docs.python.org/3/tutorial/controlflow.html#defining-functions
Лямбда функции
Лямбда-функция в Python простыми словами / Хабр (habr.com)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2:16:14.634" idx="2">
    <p:pos x="378" y="4498"/>
    <p:text>https://habr.com/ru/company/ruvds/blog/482464/?ysclid=l9q0kwsipn469882630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22:16:14.634" idx="2">
    <p:pos x="378" y="4498"/>
    <p:text>https://habr.com/ru/company/ruvds/blog/482464/?ysclid=l9q0kwsipn469882630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1A77-535C-421A-BCF5-D42CAC0A381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6B44-EF68-4704-B129-62CD2726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90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51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4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6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6B44-EF68-4704-B129-62CD2726C8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A6B47-3918-BBC1-FE8D-9D0A1C7F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1026E-958F-C84A-0082-A1197AB0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F29A1-BE80-B282-6D1F-EB72280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AC2AD-09BE-7B55-B1F8-9FFE327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C1A82-DB7C-0CCA-26A0-4298C990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30E34-1F37-265F-ACBE-E3037841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76233F-AD4F-A476-E692-E90D4D14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C1381-56F2-27AA-C284-9208B4A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FAC03-9DB8-8792-C309-0A244607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FD232-8F3E-566F-333F-A5A8FF2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8DC345-A7A9-D829-DD8F-E13ED9BC7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2DCCF1-DF70-EC19-613C-E117506C8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E8748-051B-024D-008E-71773419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FEA66-EC8E-AC57-CC5D-441D860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8F93B-EFDF-A09C-480E-079CB919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-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76608" y="1616537"/>
            <a:ext cx="7945286" cy="24866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641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1">
          <p15:clr>
            <a:srgbClr val="FBAE40"/>
          </p15:clr>
        </p15:guide>
        <p15:guide id="2" orient="horz" pos="29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2 объект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56" y="405066"/>
            <a:ext cx="10672605" cy="785494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5191173" cy="4352815"/>
          </a:xfrm>
        </p:spPr>
        <p:txBody>
          <a:bodyPr tIns="10800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/>
          </p:nvPr>
        </p:nvSpPr>
        <p:spPr>
          <a:xfrm>
            <a:off x="6240571" y="1616537"/>
            <a:ext cx="5192290" cy="4352815"/>
          </a:xfrm>
        </p:spPr>
        <p:txBody>
          <a:bodyPr tIns="10800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60256" y="6316119"/>
            <a:ext cx="8847321" cy="227744"/>
          </a:xfrm>
          <a:prstGeom prst="rect">
            <a:avLst/>
          </a:prstGeom>
        </p:spPr>
        <p:txBody>
          <a:bodyPr lIns="0" tIns="0" rIns="0" bIns="61200" anchor="b"/>
          <a:lstStyle>
            <a:lvl1pPr>
              <a:lnSpc>
                <a:spcPct val="100000"/>
              </a:lnSpc>
              <a:defRPr sz="984"/>
            </a:lvl1pPr>
          </a:lstStyle>
          <a:p>
            <a:endParaRPr lang="ru-R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4070" y="6308735"/>
            <a:ext cx="643036" cy="235128"/>
          </a:xfrm>
          <a:prstGeom prst="rect">
            <a:avLst/>
          </a:prstGeom>
          <a:noFill/>
          <a:ln w="25400">
            <a:noFill/>
          </a:ln>
        </p:spPr>
        <p:txBody>
          <a:bodyPr vert="horz" lIns="36000" tIns="0" rIns="36000" bIns="54000" rtlCol="0" anchor="b"/>
          <a:lstStyle>
            <a:lvl1pPr algn="r">
              <a:lnSpc>
                <a:spcPct val="100000"/>
              </a:lnSpc>
              <a:defRPr sz="984" b="1">
                <a:solidFill>
                  <a:schemeClr val="tx1"/>
                </a:solidFill>
              </a:defRPr>
            </a:lvl1pPr>
          </a:lstStyle>
          <a:p>
            <a:fld id="{B4CBCABD-A162-4C47-826F-E69D63ADF83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9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53DC1-E96B-5C19-26AB-E04620F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5AA5-F644-1B94-34B1-0BA8C00C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BA98B-9A2D-84ED-5F4A-C03AEE1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E473F-6DCB-51DA-7B32-2C78D7FE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BEBE1-BA16-043E-6F32-83DD1DB9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1833A-E7B3-5E17-13B5-715124F5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647A0-7701-AB21-530C-92FF356B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FF054-673D-1ED6-7868-9549C48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A8C0E-7987-8D4A-5238-00F1C74B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F6976-2BEF-7906-D0F5-00FCA1F8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44737-64ED-BA67-530D-6FA935F6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A304E-762A-06E2-327C-B78D0D2E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11A69E-A266-6E4A-7CA2-95F270C0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19EF05-2A16-2ED2-A7C9-E6DBC4B1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5E0F8-D8F5-94FB-5973-4AD18EFA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B0A0F-221B-0560-91CA-639E7B4D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1D38-85A2-13AB-159B-2B0EDA4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A54E99-1EC0-CF16-C069-3AFB69DC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2CE485-1E8F-EAA8-55F7-16679251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7487D4-047E-871F-1262-D3E0FAC9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628F3-C16C-CCC3-7EA6-E7BA64A0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C392A7-D596-203F-C692-A4BB20AB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58F1FB-50AC-A300-B90C-F3E8FA66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B1B093-4D5F-E586-2D4E-FE38142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CD94-8EE9-FCEA-F2F4-372F306A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8C72FD-43E5-3C00-036B-3111A193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7B8D35-F167-A0EB-B8AD-15E7B8A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9CBF4-1B91-8830-4A3A-14122086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2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E40954-065A-C5D5-5882-F0B0EDE3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D3927-53A1-8C26-AE73-56C1A60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A4C06-FDF2-279E-0985-E7194CA9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F1CCF-F5ED-6045-134A-629D493F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0962D-1376-E22A-5FA4-7325DFAF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FC555-007B-4202-959C-CDD053A8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090DD-3EAA-6334-B5A9-CF787CD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8BFF6-4392-4B86-C734-CEE57498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1354DB-67B4-E697-DD45-30DC72C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C6745-AAF2-C20C-3F7D-867A4DC7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03ADEC-ADE5-88C9-7E50-E1EFF1D7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8AD2C-9C9F-AD23-A5CD-A7D0E2EAD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C34F-C937-3A1F-C853-A4C32FE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CF346A-9994-3EAF-5556-6F57DEE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265FF-D548-B8C0-7D7B-6823C70A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53D5F-B4E4-A978-D458-80042B79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A44FD3-F5F3-6B1F-CCE7-F853C58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F4310-C671-ADF3-C546-37C79317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3E7B-DBE1-48DE-8BB9-C95FC8DD493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4876B-41E2-D457-9243-2258D075B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DF5A5-C23E-4CB4-CA72-A27CB4DF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AFF2-3FC3-47DC-A3A1-559A0EC38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lgocode.ru/index.php?title=O-%D0%BD%D0%BE%D1%82%D0%B0%D1%86%D0%B8%D1%8F_light_ver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lgocode.ru/index.php?title=%D0%A0%D0%B0%D0%B1%D0%BE%D1%82%D0%B0_%D1%81%D0%BE_%D0%B2%D1%80%D0%B5%D0%BC%D0%B5%D0%BD%D0%B5%D0%BC_%D0%B8_%D0%BF%D0%B0%D0%BC%D1%8F%D1%82%D1%8C%D1%8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reverse.asp" TargetMode="External"/><Relationship Id="rId7" Type="http://schemas.openxmlformats.org/officeDocument/2006/relationships/hyperlink" Target="https://www.w3schools.com/python/ref_list_remove.asp" TargetMode="External"/><Relationship Id="rId2" Type="http://schemas.openxmlformats.org/officeDocument/2006/relationships/hyperlink" Target="https://www.w3schools.com/python/ref_list_sort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python/ref_list_pop.asp" TargetMode="External"/><Relationship Id="rId5" Type="http://schemas.openxmlformats.org/officeDocument/2006/relationships/hyperlink" Target="https://www.w3schools.com/python/ref_list_insert.asp" TargetMode="External"/><Relationship Id="rId4" Type="http://schemas.openxmlformats.org/officeDocument/2006/relationships/hyperlink" Target="https://www.w3schools.com/python/ref_list_index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63BBB-0B14-8C6F-1A8E-D0CA21D28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и процедуры. Рекурсия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C57C4F-78CD-2F0F-E9D4-6592DB7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597" y="3575405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Бекасов Никита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0BB5B9-415C-9160-554E-686A5E49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97" y="894643"/>
            <a:ext cx="2248353" cy="8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4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52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Смотрим, как задавать функции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endParaRPr lang="ru-RU" dirty="0"/>
          </a:p>
          <a:p>
            <a:pPr algn="l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63E3E2-CF56-482E-B21D-0333793C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9" y="1646729"/>
            <a:ext cx="10834764" cy="323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4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Лямбда-функции…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r>
              <a:rPr lang="en-US" dirty="0">
                <a:hlinkClick r:id="rId2"/>
              </a:rPr>
              <a:t>Small anonymous functions can be created with the lambda keyword.</a:t>
            </a:r>
          </a:p>
          <a:p>
            <a:r>
              <a:rPr lang="en-US" dirty="0">
                <a:hlinkClick r:id="rId2"/>
              </a:rPr>
              <a:t>Semantically, they are just syntactic sugar for a normal function definition.</a:t>
            </a:r>
            <a:endParaRPr lang="ru-RU" dirty="0">
              <a:hlinkClick r:id="rId2"/>
            </a:endParaRPr>
          </a:p>
          <a:p>
            <a:pPr algn="l"/>
            <a:endParaRPr lang="ru-RU" dirty="0">
              <a:hlinkClick r:id="rId2"/>
            </a:endParaRPr>
          </a:p>
          <a:p>
            <a:pPr marL="0" indent="0" algn="l">
              <a:buNone/>
            </a:pPr>
            <a:endParaRPr lang="ru-RU" b="0" i="0" u="sng" dirty="0">
              <a:solidFill>
                <a:srgbClr val="00B0E4"/>
              </a:solidFill>
              <a:effectLst/>
              <a:latin typeface="Lucida Grande"/>
            </a:endParaRPr>
          </a:p>
          <a:p>
            <a:pPr algn="l"/>
            <a:endParaRPr lang="ru-RU" dirty="0"/>
          </a:p>
          <a:p>
            <a:pPr algn="l"/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516097-B9EE-41B0-9E99-8E23C8A72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682875"/>
            <a:ext cx="4961912" cy="3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3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Лямбда-функции…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E1FB1C2-2682-4913-93C7-DE46F6D6A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655862"/>
            <a:ext cx="7913687" cy="2127933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626B24-57D3-4625-A186-C8B04F908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4051550"/>
            <a:ext cx="7913687" cy="21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4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ещё одна фишка про функции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  <a:p>
            <a:pPr algn="l"/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  <a:p>
            <a:pPr algn="l"/>
            <a:endParaRPr lang="ru-RU" dirty="0"/>
          </a:p>
          <a:p>
            <a:pPr algn="l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F174C5-50F3-4595-A1F1-C51AF93B2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88" y="1190560"/>
            <a:ext cx="6138424" cy="50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6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ещё одна фишка про функции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  <a:p>
            <a:pPr algn="l"/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  <a:p>
            <a:pPr algn="l"/>
            <a:endParaRPr lang="ru-RU" dirty="0"/>
          </a:p>
          <a:p>
            <a:pPr algn="l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FFB08B-9AC8-4F04-BA96-DDD60CEB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34" y="1382868"/>
            <a:ext cx="6422931" cy="46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6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66453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A0B525-A3A2-775E-DFB9-E4834E3F6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O-</a:t>
            </a:r>
            <a:r>
              <a:rPr lang="ru-RU" dirty="0">
                <a:hlinkClick r:id="rId3"/>
              </a:rPr>
              <a:t>нотация </a:t>
            </a:r>
            <a:r>
              <a:rPr lang="en-US" dirty="0">
                <a:hlinkClick r:id="rId3"/>
              </a:rPr>
              <a:t>light version — </a:t>
            </a:r>
            <a:r>
              <a:rPr lang="en-US" dirty="0" err="1">
                <a:hlinkClick r:id="rId3"/>
              </a:rPr>
              <a:t>Algocode</a:t>
            </a:r>
            <a:r>
              <a:rPr lang="en-US" dirty="0">
                <a:hlinkClick r:id="rId3"/>
              </a:rPr>
              <a:t>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8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FE173E1C-BD2E-4276-95AC-171813438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60256" y="1839229"/>
            <a:ext cx="10467659" cy="25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62CE00-D4A9-405E-A7E2-8D6C1B09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16" y="2200832"/>
            <a:ext cx="4551715" cy="38308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47A527B-12E1-4868-9F28-2699AD5EFE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2" y="1759423"/>
            <a:ext cx="4578238" cy="3987832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7790103-71CA-44AC-92D2-541CAA825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185" y="510764"/>
            <a:ext cx="4266783" cy="22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 долги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ru-RU" dirty="0"/>
              <a:t>Треугольник Паскаля</a:t>
            </a:r>
          </a:p>
          <a:p>
            <a:pPr algn="l"/>
            <a:r>
              <a:rPr lang="ru-RU" dirty="0"/>
              <a:t>Ещё раз про формулу</a:t>
            </a:r>
          </a:p>
          <a:p>
            <a:pPr algn="l"/>
            <a:r>
              <a:rPr lang="ru-RU" dirty="0"/>
              <a:t>Смотрим другие реализации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Через функцию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Через рекурсию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6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D0DE6D-4EBE-4E78-A29F-C77E237E63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B3BD1B-F803-4032-B2AF-61B1D4B5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3" y="1596890"/>
            <a:ext cx="12661179" cy="20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A0B525-A3A2-775E-DFB9-E4834E3F6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Более </a:t>
            </a:r>
            <a:r>
              <a:rPr lang="en-US" dirty="0"/>
              <a:t>advanced </a:t>
            </a:r>
            <a:r>
              <a:rPr lang="ru-RU" dirty="0"/>
              <a:t>про асимптотику</a:t>
            </a:r>
            <a:r>
              <a:rPr lang="en-US" dirty="0"/>
              <a:t>? </a:t>
            </a:r>
            <a:r>
              <a:rPr lang="ru-RU" dirty="0"/>
              <a:t>Разделяй и властвуй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3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hlinkClick r:id="rId3"/>
              </a:rPr>
              <a:t>Работа со временем и памятью — </a:t>
            </a:r>
            <a:r>
              <a:rPr lang="ru-RU" dirty="0" err="1">
                <a:hlinkClick r:id="rId3"/>
              </a:rPr>
              <a:t>Algocode</a:t>
            </a:r>
            <a:r>
              <a:rPr lang="ru-RU" dirty="0">
                <a:hlinkClick r:id="rId3"/>
              </a:rPr>
              <a:t> </a:t>
            </a:r>
            <a:r>
              <a:rPr lang="ru-RU" dirty="0" err="1">
                <a:hlinkClick r:id="rId3"/>
              </a:rPr>
              <a:t>wiki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A0B525-A3A2-775E-DFB9-E4834E3F6D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033814" cy="435281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Зачастую, задачи просят решить не только за определенное время, но и за определенное затраченное место в памяти.</a:t>
            </a:r>
          </a:p>
          <a:p>
            <a:r>
              <a:rPr lang="ru-RU" dirty="0"/>
              <a:t> Про время мы уже знаем, тут нас спасает асимптотика – на константу вы все равно не сможете повлиять, тем более мы оцениваем сверху, а не пытаемся сделать код, как </a:t>
            </a:r>
            <a:r>
              <a:rPr lang="ru-RU" dirty="0" err="1"/>
              <a:t>плюсовики</a:t>
            </a:r>
            <a:r>
              <a:rPr lang="ru-RU" dirty="0"/>
              <a:t> ракетостроители </a:t>
            </a:r>
          </a:p>
          <a:p>
            <a:r>
              <a:rPr lang="ru-RU" dirty="0"/>
              <a:t>Память оценивать сложнее, но нужно понимать, что на хранение каждой переменной, в зависимости от ее типа выделяется разное количество байт</a:t>
            </a:r>
          </a:p>
          <a:p>
            <a:r>
              <a:rPr lang="ru-RU" dirty="0"/>
              <a:t>Следует также помнить, что если ваше решение использует рекурсию, то это приводит к дополнительным небольшим, но всё же затратам памяти, о чём важно помнить, если вы пишете чувствительное к ограничениям по памяти решение.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Рекурсия </a:t>
            </a:r>
          </a:p>
        </p:txBody>
      </p:sp>
    </p:spTree>
    <p:extLst>
      <p:ext uri="{BB962C8B-B14F-4D97-AF65-F5344CB8AC3E}">
        <p14:creationId xmlns:p14="http://schemas.microsoft.com/office/powerpoint/2010/main" val="497906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по рекурсии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r>
              <a:rPr lang="ru-RU" dirty="0"/>
              <a:t>Процедуры, вызывающие себя в процессе работы называются </a:t>
            </a:r>
            <a:r>
              <a:rPr lang="ru-RU" i="1" dirty="0"/>
              <a:t>рекурсивными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34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 задачи на рекурсию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 классике решаем Ханойские Башни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Пытаемся оценить сложность рекурсии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r>
              <a:rPr lang="ru-RU" dirty="0"/>
              <a:t>На примере </a:t>
            </a:r>
            <a:r>
              <a:rPr lang="en-US" dirty="0"/>
              <a:t>Merge Sort </a:t>
            </a:r>
            <a:r>
              <a:rPr lang="ru-RU" dirty="0"/>
              <a:t>попробуем оценить рекурсию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5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Пытаемся оценить сложность рекурсии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r>
              <a:rPr lang="ru-RU" dirty="0"/>
              <a:t>На примере </a:t>
            </a:r>
            <a:r>
              <a:rPr lang="en-US" dirty="0"/>
              <a:t>Merge Sort </a:t>
            </a:r>
            <a:r>
              <a:rPr lang="ru-RU" dirty="0"/>
              <a:t>попробуем оценить рекурсию,</a:t>
            </a:r>
          </a:p>
          <a:p>
            <a:pPr marL="0" indent="0">
              <a:buNone/>
            </a:pPr>
            <a:r>
              <a:rPr lang="ru-RU" dirty="0"/>
              <a:t>но сначала смотрю на принцип разделяй и властвуй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Разделение</a:t>
            </a:r>
            <a:r>
              <a:rPr lang="en-US" dirty="0"/>
              <a:t>:</a:t>
            </a:r>
            <a:r>
              <a:rPr lang="ru-RU" dirty="0"/>
              <a:t> Делим </a:t>
            </a:r>
            <a:r>
              <a:rPr lang="en-US" dirty="0"/>
              <a:t>n- </a:t>
            </a:r>
            <a:r>
              <a:rPr lang="ru-RU" dirty="0"/>
              <a:t>элементный на </a:t>
            </a:r>
            <a:r>
              <a:rPr lang="en-US" dirty="0"/>
              <a:t>n/2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Властвование</a:t>
            </a:r>
            <a:r>
              <a:rPr lang="en-US" dirty="0"/>
              <a:t>: </a:t>
            </a:r>
            <a:r>
              <a:rPr lang="ru-RU" dirty="0"/>
              <a:t>Рекурсивно решаем каждую задачу</a:t>
            </a:r>
          </a:p>
          <a:p>
            <a:pPr marL="0" indent="0">
              <a:buNone/>
            </a:pPr>
            <a:r>
              <a:rPr lang="ru-RU" dirty="0"/>
              <a:t>Комбинирование</a:t>
            </a:r>
            <a:r>
              <a:rPr lang="en-US" dirty="0"/>
              <a:t>:</a:t>
            </a:r>
            <a:r>
              <a:rPr lang="ru-RU" dirty="0"/>
              <a:t> Соединяем две отсортированные последовательности</a:t>
            </a:r>
          </a:p>
          <a:p>
            <a:r>
              <a:rPr lang="ru-RU" dirty="0"/>
              <a:t>1 элементная последовательность уже </a:t>
            </a:r>
            <a:r>
              <a:rPr lang="ru-RU" dirty="0" err="1"/>
              <a:t>остортирована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48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Пытаемся оценить сложность рекурсии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FFC7A1-6A2D-437D-ABA7-DC1BB9AD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89" y="1190560"/>
            <a:ext cx="7692724" cy="51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5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Пытаемся оценить сложность рекурсии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B612FF-6802-4C97-8096-7A156C8F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4" y="1616537"/>
            <a:ext cx="4696480" cy="10002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F2E097-3C7C-47E9-8680-146795057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3" y="3292811"/>
            <a:ext cx="4248743" cy="10002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7AC3DF-4830-457C-A760-0C6890DF6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318" y="4969085"/>
            <a:ext cx="1125656" cy="29455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7A99F3-88E3-454D-899F-CDE475FA5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24" y="4742142"/>
            <a:ext cx="1703322" cy="31304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5C70F3-C5D3-4059-A7A8-81AC96861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045" y="1698847"/>
            <a:ext cx="4023637" cy="33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: </a:t>
            </a:r>
            <a:r>
              <a:rPr lang="ru-RU" dirty="0"/>
              <a:t>Множества(</a:t>
            </a:r>
            <a:r>
              <a:rPr lang="en-US" dirty="0"/>
              <a:t>Arrays).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680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Пытаемся оценить сложность рекурсии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90565A-2C65-7C04-182A-B61089B552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51AAC8-5DE2-403C-BA07-0C5D011A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23" y="1190560"/>
            <a:ext cx="5975917" cy="54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Мистер </a:t>
            </a:r>
            <a:r>
              <a:rPr lang="ru-RU" dirty="0" err="1"/>
              <a:t>Кортежри</a:t>
            </a:r>
            <a:r>
              <a:rPr lang="ru-RU" dirty="0"/>
              <a:t> передаёт вам привет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endParaRPr lang="ru-RU" dirty="0"/>
          </a:p>
          <a:p>
            <a:pPr algn="l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D0183B-FF97-523F-42A4-220CEE34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9" y="1309869"/>
            <a:ext cx="6096000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E64EFE-9C3A-2F97-C956-02DFC4D8B6AF}"/>
              </a:ext>
            </a:extLst>
          </p:cNvPr>
          <p:cNvSpPr txBox="1"/>
          <p:nvPr/>
        </p:nvSpPr>
        <p:spPr>
          <a:xfrm>
            <a:off x="759138" y="4835987"/>
            <a:ext cx="91214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tuple((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или ((),)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a, b = b, a</a:t>
            </a:r>
            <a:r>
              <a:rPr lang="ru-RU" dirty="0"/>
              <a:t> – как ни странно это тоже операция с кортежами, только это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tuple unpacking</a:t>
            </a:r>
            <a:endParaRPr lang="ru-RU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ru-RU" dirty="0">
                <a:solidFill>
                  <a:srgbClr val="232629"/>
                </a:solidFill>
                <a:latin typeface="-apple-system"/>
              </a:rPr>
              <a:t>Пример (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a,b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) = (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b,a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)</a:t>
            </a: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- </a:t>
            </a:r>
            <a:r>
              <a:rPr lang="ru-RU" dirty="0">
                <a:solidFill>
                  <a:srgbClr val="232629"/>
                </a:solidFill>
                <a:latin typeface="-apple-system"/>
              </a:rPr>
              <a:t>Посмотреть реализацию </a:t>
            </a:r>
            <a:r>
              <a:rPr lang="ru-RU" dirty="0" err="1">
                <a:solidFill>
                  <a:srgbClr val="232629"/>
                </a:solidFill>
                <a:latin typeface="-apple-system"/>
              </a:rPr>
              <a:t>фибоначи</a:t>
            </a:r>
            <a:r>
              <a:rPr lang="ru-RU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https://ru.stackoverflow.com/questions/438740/%D1%87%D1%82%D0%BE-%D0%BE%D0%B7%D0%BD%D0%B0%D1%87%D0%B0%D0%B5%D1%82-a-b-b-a-b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Снова говорим про словари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реализовано несколько видов словарей</a:t>
            </a:r>
            <a:r>
              <a:rPr lang="en-US" dirty="0"/>
              <a:t>:</a:t>
            </a:r>
            <a:endParaRPr lang="ru-RU" dirty="0"/>
          </a:p>
          <a:p>
            <a:pPr algn="l"/>
            <a:r>
              <a:rPr lang="en-US" dirty="0" err="1"/>
              <a:t>Dict</a:t>
            </a:r>
            <a:r>
              <a:rPr lang="en-US" dirty="0"/>
              <a:t> – </a:t>
            </a:r>
            <a:r>
              <a:rPr lang="ru-RU" dirty="0"/>
              <a:t>самый обычный, о котором мы уже говорили</a:t>
            </a:r>
            <a:endParaRPr lang="en-US" dirty="0"/>
          </a:p>
          <a:p>
            <a:pPr algn="l"/>
            <a:r>
              <a:rPr lang="en-US" dirty="0"/>
              <a:t>Ordered </a:t>
            </a:r>
            <a:r>
              <a:rPr lang="en-US" dirty="0" err="1"/>
              <a:t>dict</a:t>
            </a:r>
            <a:r>
              <a:rPr lang="ru-RU" dirty="0"/>
              <a:t> – словарь, в котором ключи упорядочены, но…</a:t>
            </a:r>
          </a:p>
          <a:p>
            <a:pPr marL="0" indent="0" algn="l">
              <a:buNone/>
            </a:pPr>
            <a:r>
              <a:rPr lang="ru-RU" dirty="0"/>
              <a:t>Есть одно уточнение, с </a:t>
            </a:r>
            <a:r>
              <a:rPr lang="en-US" dirty="0"/>
              <a:t>Python </a:t>
            </a:r>
            <a:r>
              <a:rPr lang="ru-RU" dirty="0"/>
              <a:t>3.</a:t>
            </a:r>
            <a:r>
              <a:rPr lang="en-US" dirty="0"/>
              <a:t>7 </a:t>
            </a:r>
            <a:r>
              <a:rPr lang="ru-RU" dirty="0"/>
              <a:t>вы почти не увидите в них разницы, кроме отдельных методов, которые реализованы в </a:t>
            </a:r>
            <a:r>
              <a:rPr lang="en-US" dirty="0"/>
              <a:t>OD</a:t>
            </a:r>
          </a:p>
          <a:p>
            <a:r>
              <a:rPr lang="en-US" dirty="0" err="1"/>
              <a:t>OrderedDict</a:t>
            </a:r>
            <a:r>
              <a:rPr lang="en-US" dirty="0"/>
              <a:t> – </a:t>
            </a:r>
            <a:r>
              <a:rPr lang="ru-RU" dirty="0"/>
              <a:t>реализован в классе </a:t>
            </a:r>
            <a:r>
              <a:rPr lang="en-US" dirty="0"/>
              <a:t>Collections; </a:t>
            </a:r>
          </a:p>
          <a:p>
            <a:r>
              <a:rPr lang="ru-RU" dirty="0"/>
              <a:t>Изначально </a:t>
            </a:r>
            <a:r>
              <a:rPr lang="en-US" dirty="0" err="1"/>
              <a:t>Dict</a:t>
            </a:r>
            <a:r>
              <a:rPr lang="en-US" dirty="0"/>
              <a:t> –</a:t>
            </a:r>
            <a:r>
              <a:rPr lang="ru-RU" dirty="0"/>
              <a:t> для </a:t>
            </a:r>
            <a:r>
              <a:rPr lang="ru-RU" dirty="0" err="1"/>
              <a:t>оппераций</a:t>
            </a:r>
            <a:r>
              <a:rPr lang="ru-RU" dirty="0"/>
              <a:t> </a:t>
            </a:r>
            <a:r>
              <a:rPr lang="ru-RU" dirty="0" err="1"/>
              <a:t>мэппинга</a:t>
            </a:r>
            <a:r>
              <a:rPr lang="ru-RU" dirty="0"/>
              <a:t>, не для отслеживания порядка</a:t>
            </a:r>
          </a:p>
          <a:p>
            <a:r>
              <a:rPr lang="en-US" dirty="0"/>
              <a:t>Ordered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ru-RU" dirty="0"/>
              <a:t>для эффективного изменения порядка, при частой его смене</a:t>
            </a:r>
            <a:r>
              <a:rPr lang="en-US" dirty="0"/>
              <a:t>, </a:t>
            </a:r>
            <a:r>
              <a:rPr lang="ru-RU" dirty="0"/>
              <a:t>что может быть полезно для реализации некоторых </a:t>
            </a:r>
            <a:r>
              <a:rPr lang="ru-RU" dirty="0" err="1"/>
              <a:t>алго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Снова говорим про словари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en-US" dirty="0"/>
              <a:t>C</a:t>
            </a:r>
            <a:r>
              <a:rPr lang="ru-RU" dirty="0" err="1"/>
              <a:t>мотрим</a:t>
            </a:r>
            <a:r>
              <a:rPr lang="ru-RU" dirty="0"/>
              <a:t> на реализацию словарей в </a:t>
            </a:r>
            <a:r>
              <a:rPr lang="en-US" dirty="0"/>
              <a:t>C++</a:t>
            </a:r>
          </a:p>
          <a:p>
            <a:pPr algn="l"/>
            <a:r>
              <a:rPr lang="ru-RU" dirty="0"/>
              <a:t>Аналог </a:t>
            </a:r>
            <a:r>
              <a:rPr lang="en-US" dirty="0"/>
              <a:t>Ordered dictionary – map</a:t>
            </a:r>
          </a:p>
          <a:p>
            <a:pPr algn="l"/>
            <a:r>
              <a:rPr lang="ru-RU" dirty="0"/>
              <a:t>Аналог </a:t>
            </a:r>
            <a:r>
              <a:rPr lang="en-US" dirty="0"/>
              <a:t>Dictionary - </a:t>
            </a:r>
            <a:r>
              <a:rPr lang="en-US" dirty="0" err="1"/>
              <a:t>Unorder_map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ru-RU" dirty="0"/>
              <a:t>Многое в </a:t>
            </a:r>
            <a:r>
              <a:rPr lang="en-US" dirty="0" err="1"/>
              <a:t>CPython</a:t>
            </a:r>
            <a:r>
              <a:rPr lang="ru-RU" dirty="0"/>
              <a:t>, как ни странно</a:t>
            </a:r>
          </a:p>
          <a:p>
            <a:pPr marL="0" indent="0" algn="l">
              <a:buNone/>
            </a:pPr>
            <a:r>
              <a:rPr lang="ru-RU" dirty="0"/>
              <a:t>Наследуется из </a:t>
            </a:r>
            <a:r>
              <a:rPr lang="en-US" dirty="0"/>
              <a:t>C++</a:t>
            </a:r>
            <a:r>
              <a:rPr lang="ru-RU" dirty="0"/>
              <a:t>, но словари, </a:t>
            </a:r>
          </a:p>
          <a:p>
            <a:pPr marL="0" indent="0" algn="l">
              <a:buNone/>
            </a:pPr>
            <a:r>
              <a:rPr lang="ru-RU" dirty="0"/>
              <a:t>Как можно понять из документации</a:t>
            </a:r>
          </a:p>
          <a:p>
            <a:pPr marL="0" indent="0" algn="l">
              <a:buNone/>
            </a:pPr>
            <a:r>
              <a:rPr lang="ru-RU" dirty="0"/>
              <a:t>Все же реализованы несколько </a:t>
            </a:r>
          </a:p>
          <a:p>
            <a:pPr marL="0" indent="0" algn="l">
              <a:buNone/>
            </a:pPr>
            <a:r>
              <a:rPr lang="ru-RU" dirty="0"/>
              <a:t>Иначе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FD58AD-A56B-4318-B5D7-A5B443AA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42" y="2086713"/>
            <a:ext cx="527758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set((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(set1) -&gt; &lt;class 'set’&gt;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Множество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операций, как с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диаграмами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Виенна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и изменять множества 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pop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remove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elem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ru-RU" dirty="0">
                <a:solidFill>
                  <a:srgbClr val="454545"/>
                </a:solidFill>
                <a:latin typeface="Helvetica" panose="020B0604020202020204" pitchFamily="34" charset="0"/>
              </a:rPr>
              <a:t>,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 add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b="0" i="0" dirty="0" err="1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elem</a:t>
            </a:r>
            <a:r>
              <a:rPr lang="en-US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) </a:t>
            </a:r>
            <a:endParaRPr lang="ru-RU" dirty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b="1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Frozenset</a:t>
            </a:r>
            <a:r>
              <a:rPr lang="en-US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ru-RU" b="1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что-то типа кортежа, но для множества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неизменяем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6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 и к самому простому</a:t>
            </a:r>
            <a:r>
              <a:rPr lang="en-US" dirty="0"/>
              <a:t>…</a:t>
            </a:r>
            <a:r>
              <a:rPr lang="ru-RU" dirty="0"/>
              <a:t>К спискам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list((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&lt;class 'list’&gt;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Индексируется с 0, сортируем, есть дубликаты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Множество методов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0" i="0" dirty="0">
                <a:effectLst/>
                <a:latin typeface="Verdana" panose="020B0604030504040204" pitchFamily="34" charset="0"/>
                <a:hlinkClick r:id="rId2"/>
              </a:rPr>
              <a:t>sort()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3"/>
              </a:rPr>
              <a:t>reverse()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4"/>
              </a:rPr>
              <a:t>index()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5"/>
              </a:rPr>
              <a:t>insert()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Verdana" panose="020B0604030504040204" pitchFamily="34" charset="0"/>
                <a:hlinkClick r:id="rId6"/>
              </a:rPr>
              <a:t>  pop()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effectLst/>
                <a:latin typeface="Verdana" panose="020B0604030504040204" pitchFamily="34" charset="0"/>
                <a:hlinkClick r:id="rId7"/>
              </a:rPr>
              <a:t>remove()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effectLst/>
                <a:latin typeface="Verdana" panose="020B0604030504040204" pitchFamily="34" charset="0"/>
              </a:rPr>
              <a:t>и многие другие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4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E1C0-72B3-094B-B5C0-684D13D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Решим задачку на реверс списка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02B2-3C1F-3F4D-9E71-27741D64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5440A-60C8-E84B-AB33-FD0ED1F9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BCABD-A162-4C47-826F-E69D63ADF83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080E914-FFEC-0E5E-C06F-136866934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0256" y="1616537"/>
            <a:ext cx="10672605" cy="4352815"/>
          </a:xfrm>
        </p:spPr>
        <p:txBody>
          <a:bodyPr/>
          <a:lstStyle/>
          <a:p>
            <a:pPr algn="l"/>
            <a:r>
              <a:rPr lang="ru-RU" dirty="0"/>
              <a:t>Не используем метод, о котором узнали</a:t>
            </a:r>
            <a:r>
              <a:rPr lang="en-US" dirty="0"/>
              <a:t> – </a:t>
            </a:r>
            <a:r>
              <a:rPr lang="ru-RU" dirty="0"/>
              <a:t>намекаем на </a:t>
            </a:r>
            <a:r>
              <a:rPr lang="en-US" dirty="0"/>
              <a:t>reverse()</a:t>
            </a:r>
          </a:p>
          <a:p>
            <a:pPr algn="l"/>
            <a:r>
              <a:rPr lang="ru-RU" dirty="0"/>
              <a:t>Обращаем внимание на разницу </a:t>
            </a:r>
            <a:r>
              <a:rPr lang="en-US" dirty="0"/>
              <a:t>Reverse </a:t>
            </a:r>
            <a:r>
              <a:rPr lang="ru-RU" dirty="0"/>
              <a:t>и </a:t>
            </a:r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76847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838</Words>
  <Application>Microsoft Office PowerPoint</Application>
  <PresentationFormat>Широкоэкранный</PresentationFormat>
  <Paragraphs>157</Paragraphs>
  <Slides>30</Slides>
  <Notes>13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Consolas</vt:lpstr>
      <vt:lpstr>Courier New</vt:lpstr>
      <vt:lpstr>Helvetica</vt:lpstr>
      <vt:lpstr>Lucida Grande</vt:lpstr>
      <vt:lpstr>Verdana</vt:lpstr>
      <vt:lpstr>Тема Office</vt:lpstr>
      <vt:lpstr>Функции и процедуры. Рекурсия</vt:lpstr>
      <vt:lpstr>Возвращаем долги</vt:lpstr>
      <vt:lpstr>Структуры данных: Множества(Arrays).</vt:lpstr>
      <vt:lpstr>Мистер Кортежри передаёт вам привет</vt:lpstr>
      <vt:lpstr>Снова говорим про словари</vt:lpstr>
      <vt:lpstr>Снова говорим про словари</vt:lpstr>
      <vt:lpstr>Множества</vt:lpstr>
      <vt:lpstr>Ну и к самому простому…К спискам</vt:lpstr>
      <vt:lpstr>Решим задачку на реверс списка </vt:lpstr>
      <vt:lpstr>Функции в Python.</vt:lpstr>
      <vt:lpstr>Смотрим, как задавать функции</vt:lpstr>
      <vt:lpstr>А Лямбда-функции…</vt:lpstr>
      <vt:lpstr>А Лямбда-функции…</vt:lpstr>
      <vt:lpstr>И ещё одна фишка про функции</vt:lpstr>
      <vt:lpstr>И ещё одна фишка про функции</vt:lpstr>
      <vt:lpstr>Оценка алгоритмов</vt:lpstr>
      <vt:lpstr>Асимптотика </vt:lpstr>
      <vt:lpstr>Асимптотика </vt:lpstr>
      <vt:lpstr>Асимптотика </vt:lpstr>
      <vt:lpstr>Асимптотика </vt:lpstr>
      <vt:lpstr>Асимптотика </vt:lpstr>
      <vt:lpstr>Работа со временем и памятью — Algocode wiki</vt:lpstr>
      <vt:lpstr>Рекурсия </vt:lpstr>
      <vt:lpstr>Теория по рекурсии</vt:lpstr>
      <vt:lpstr>Решаем задачи на рекурсию</vt:lpstr>
      <vt:lpstr>Пытаемся оценить сложность рекурсии</vt:lpstr>
      <vt:lpstr>Пытаемся оценить сложность рекурсии</vt:lpstr>
      <vt:lpstr>Пытаемся оценить сложность рекурсии</vt:lpstr>
      <vt:lpstr>Пытаемся оценить сложность рекурсии</vt:lpstr>
      <vt:lpstr>Пытаемся оценить сложность рекурсии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</dc:title>
  <dc:creator>Никита Бекасов</dc:creator>
  <cp:lastModifiedBy>Bekasov Nikita</cp:lastModifiedBy>
  <cp:revision>29</cp:revision>
  <dcterms:created xsi:type="dcterms:W3CDTF">2022-10-15T18:45:39Z</dcterms:created>
  <dcterms:modified xsi:type="dcterms:W3CDTF">2022-10-26T21:02:37Z</dcterms:modified>
</cp:coreProperties>
</file>