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48" r:id="rId3"/>
    <p:sldId id="542" r:id="rId4"/>
    <p:sldId id="545" r:id="rId5"/>
    <p:sldId id="549" r:id="rId6"/>
    <p:sldId id="550" r:id="rId7"/>
    <p:sldId id="551" r:id="rId8"/>
    <p:sldId id="552" r:id="rId9"/>
    <p:sldId id="543" r:id="rId10"/>
    <p:sldId id="546" r:id="rId11"/>
    <p:sldId id="553" r:id="rId12"/>
    <p:sldId id="554" r:id="rId13"/>
    <p:sldId id="544" r:id="rId14"/>
    <p:sldId id="555" r:id="rId15"/>
    <p:sldId id="547" r:id="rId16"/>
    <p:sldId id="556" r:id="rId17"/>
    <p:sldId id="562" r:id="rId18"/>
    <p:sldId id="557" r:id="rId19"/>
    <p:sldId id="558" r:id="rId20"/>
    <p:sldId id="560" r:id="rId21"/>
    <p:sldId id="559" r:id="rId22"/>
    <p:sldId id="5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221" autoAdjust="0"/>
  </p:normalViewPr>
  <p:slideViewPr>
    <p:cSldViewPr snapToGrid="0" showGuides="1">
      <p:cViewPr varScale="1">
        <p:scale>
          <a:sx n="39" d="100"/>
          <a:sy n="39" d="100"/>
        </p:scale>
        <p:origin x="84" y="942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1A77-535C-421A-BCF5-D42CAC0A381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6B44-EF68-4704-B129-62CD2726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python_compil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отличия </a:t>
            </a:r>
            <a:r>
              <a:rPr lang="en-US" dirty="0"/>
              <a:t>Python 2.* </a:t>
            </a:r>
            <a:r>
              <a:rPr lang="ru-RU" dirty="0"/>
              <a:t>и </a:t>
            </a:r>
            <a:r>
              <a:rPr lang="en-US" dirty="0"/>
              <a:t>Python</a:t>
            </a:r>
            <a:r>
              <a:rPr lang="ru-RU" dirty="0"/>
              <a:t> 3.*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5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3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Вводим код в онлайн компилятор, например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https://www.onlinegdb.com/online_python_compiler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Прислать в чат</a:t>
            </a:r>
          </a:p>
          <a:p>
            <a:endParaRPr lang="ru-RU" dirty="0"/>
          </a:p>
          <a:p>
            <a:r>
              <a:rPr lang="en-US" dirty="0"/>
              <a:t>import sys</a:t>
            </a:r>
          </a:p>
          <a:p>
            <a:endParaRPr lang="en-US" dirty="0"/>
          </a:p>
          <a:p>
            <a:r>
              <a:rPr lang="en-US" dirty="0"/>
              <a:t>print('This message will be displayed on the screen.')</a:t>
            </a:r>
          </a:p>
          <a:p>
            <a:endParaRPr lang="en-US" dirty="0"/>
          </a:p>
          <a:p>
            <a:r>
              <a:rPr lang="en-US" dirty="0"/>
              <a:t>with open('filename.txt', 'w') as f:</a:t>
            </a:r>
          </a:p>
          <a:p>
            <a:r>
              <a:rPr lang="en-US" dirty="0"/>
              <a:t>    print('This message will be written to a file.', file=f)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Добавить появление 2 скрина</a:t>
            </a:r>
          </a:p>
          <a:p>
            <a:r>
              <a:rPr lang="ru-RU" dirty="0"/>
              <a:t>Объясняем что произошло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4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https://docs.python.org/3/tutorial/inputoutput.html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3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версии 2.</a:t>
            </a:r>
            <a:r>
              <a:rPr lang="en-US" dirty="0"/>
              <a:t>X </a:t>
            </a:r>
            <a:r>
              <a:rPr lang="ru-RU" dirty="0"/>
              <a:t>по мимо != была </a:t>
            </a:r>
            <a:r>
              <a:rPr lang="en-US" dirty="0"/>
              <a:t>&lt;&gt; </a:t>
            </a:r>
            <a:r>
              <a:rPr lang="ru-RU" dirty="0"/>
              <a:t>для обозначения неравенства значений, но все равно отдавалось предпочтение !=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X is Y – </a:t>
            </a:r>
            <a:r>
              <a:rPr lang="ru-RU" sz="1800" b="0" i="0" u="none" strike="noStrike" baseline="0" dirty="0">
                <a:solidFill>
                  <a:srgbClr val="000000"/>
                </a:solidFill>
              </a:rPr>
              <a:t>проверка что один и тот же объект</a:t>
            </a:r>
          </a:p>
          <a:p>
            <a:pPr algn="l"/>
            <a:endParaRPr lang="ru-RU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ru-RU" sz="1800" b="0" i="0" u="none" strike="noStrike" baseline="0" dirty="0" err="1">
                <a:solidFill>
                  <a:srgbClr val="000000"/>
                </a:solidFill>
              </a:rPr>
              <a:t>Т.е</a:t>
            </a:r>
            <a:r>
              <a:rPr lang="ru-RU" sz="1800" b="0" i="0" u="none" strike="noStrike" baseline="0" dirty="0">
                <a:solidFill>
                  <a:srgbClr val="000000"/>
                </a:solidFill>
              </a:rPr>
              <a:t> проверку на идентичность, а оператор == - сравнение значений, и поэтому в целом он намного более полезный</a:t>
            </a:r>
          </a:p>
          <a:p>
            <a:pPr algn="l"/>
            <a:endParaRPr lang="ru-RU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ru-RU" sz="1800" b="0" i="0" u="none" strike="noStrike" baseline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A6B47-3918-BBC1-FE8D-9D0A1C7F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1026E-958F-C84A-0082-A1197AB0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F29A1-BE80-B282-6D1F-EB72280A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AC2AD-09BE-7B55-B1F8-9FFE327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C1A82-DB7C-0CCA-26A0-4298C990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30E34-1F37-265F-ACBE-E3037841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76233F-AD4F-A476-E692-E90D4D14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C1381-56F2-27AA-C284-9208B4A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FAC03-9DB8-8792-C309-0A244607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FD232-8F3E-566F-333F-A5A8FF2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8DC345-A7A9-D829-DD8F-E13ED9BC7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2DCCF1-DF70-EC19-613C-E117506C8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E8748-051B-024D-008E-71773419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FEA66-EC8E-AC57-CC5D-441D860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8F93B-EFDF-A09C-480E-079CB919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76608" y="1616537"/>
            <a:ext cx="7945286" cy="24866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641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7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1">
          <p15:clr>
            <a:srgbClr val="FBAE40"/>
          </p15:clr>
        </p15:guide>
        <p15:guide id="2" orient="horz" pos="29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2 объект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56" y="405066"/>
            <a:ext cx="10672605" cy="785494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5191173" cy="4352815"/>
          </a:xfrm>
        </p:spPr>
        <p:txBody>
          <a:bodyPr tIns="10800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/>
          </p:nvPr>
        </p:nvSpPr>
        <p:spPr>
          <a:xfrm>
            <a:off x="6240571" y="1616537"/>
            <a:ext cx="5192290" cy="4352815"/>
          </a:xfrm>
        </p:spPr>
        <p:txBody>
          <a:bodyPr tIns="10800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60256" y="6316119"/>
            <a:ext cx="8847321" cy="227744"/>
          </a:xfrm>
          <a:prstGeom prst="rect">
            <a:avLst/>
          </a:prstGeom>
        </p:spPr>
        <p:txBody>
          <a:bodyPr lIns="0" tIns="0" rIns="0" bIns="61200" anchor="b"/>
          <a:lstStyle>
            <a:lvl1pPr>
              <a:lnSpc>
                <a:spcPct val="100000"/>
              </a:lnSpc>
              <a:defRPr sz="984"/>
            </a:lvl1pPr>
          </a:lstStyle>
          <a:p>
            <a:endParaRPr lang="ru-R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4070" y="6308735"/>
            <a:ext cx="643036" cy="235128"/>
          </a:xfrm>
          <a:prstGeom prst="rect">
            <a:avLst/>
          </a:prstGeom>
          <a:noFill/>
          <a:ln w="25400">
            <a:noFill/>
          </a:ln>
        </p:spPr>
        <p:txBody>
          <a:bodyPr vert="horz" lIns="36000" tIns="0" rIns="36000" bIns="54000" rtlCol="0" anchor="b"/>
          <a:lstStyle>
            <a:lvl1pPr algn="r">
              <a:lnSpc>
                <a:spcPct val="100000"/>
              </a:lnSpc>
              <a:defRPr sz="984" b="1">
                <a:solidFill>
                  <a:schemeClr val="tx1"/>
                </a:solidFill>
              </a:defRPr>
            </a:lvl1pPr>
          </a:lstStyle>
          <a:p>
            <a:fld id="{B4CBCABD-A162-4C47-826F-E69D63ADF83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9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53DC1-E96B-5C19-26AB-E04620F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25AA5-F644-1B94-34B1-0BA8C00C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BA98B-9A2D-84ED-5F4A-C03AEE15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E473F-6DCB-51DA-7B32-2C78D7FE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BEBE1-BA16-043E-6F32-83DD1DB9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1833A-E7B3-5E17-13B5-715124F5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647A0-7701-AB21-530C-92FF356B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FF054-673D-1ED6-7868-9549C48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A8C0E-7987-8D4A-5238-00F1C74B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F6976-2BEF-7906-D0F5-00FCA1F8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44737-64ED-BA67-530D-6FA935F6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A304E-762A-06E2-327C-B78D0D2E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11A69E-A266-6E4A-7CA2-95F270C0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19EF05-2A16-2ED2-A7C9-E6DBC4B1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5E0F8-D8F5-94FB-5973-4AD18EFA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9B0A0F-221B-0560-91CA-639E7B4D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1D38-85A2-13AB-159B-2B0EDA42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54E99-1EC0-CF16-C069-3AFB69DC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2CE485-1E8F-EAA8-55F7-16679251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7487D4-047E-871F-1262-D3E0FAC9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628F3-C16C-CCC3-7EA6-E7BA64A0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C392A7-D596-203F-C692-A4BB20AB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58F1FB-50AC-A300-B90C-F3E8FA66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B1B093-4D5F-E586-2D4E-FE38142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CD94-8EE9-FCEA-F2F4-372F306A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8C72FD-43E5-3C00-036B-3111A193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7B8D35-F167-A0EB-B8AD-15E7B8A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9CBF4-1B91-8830-4A3A-14122086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2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E40954-065A-C5D5-5882-F0B0EDE3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D3927-53A1-8C26-AE73-56C1A60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A4C06-FDF2-279E-0985-E7194CA9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F1CCF-F5ED-6045-134A-629D493F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0962D-1376-E22A-5FA4-7325DFAF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FC555-007B-4202-959C-CDD053A8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090DD-3EAA-6334-B5A9-CF787CD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8BFF6-4392-4B86-C734-CEE57498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1354DB-67B4-E697-DD45-30DC72C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C6745-AAF2-C20C-3F7D-867A4DC7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03ADEC-ADE5-88C9-7E50-E1EFF1D7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18AD2C-9C9F-AD23-A5CD-A7D0E2EAD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CC34F-C937-3A1F-C853-A4C32FE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CF346A-9994-3EAF-5556-6F57DEE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265FF-D548-B8C0-7D7B-6823C70A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53D5F-B4E4-A978-D458-80042B79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A44FD3-F5F3-6B1F-CCE7-F853C58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F4310-C671-ADF3-C546-37C793171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3E7B-DBE1-48DE-8BB9-C95FC8DD493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4876B-41E2-D457-9243-2258D075B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DF5A5-C23E-4CB4-CA72-A27CB4DF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onlinegdb.com/online_python_compiler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nibekasov/Algoritms_Ranepa_2022/tree/main/Week01" TargetMode="External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f-strin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63BBB-0B14-8C6F-1A8E-D0CA21D28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Python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C57C4F-78CD-2F0F-E9D4-6592DB7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597" y="357540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Бекасов Никита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0BB5B9-415C-9160-554E-686A5E49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97" y="894643"/>
            <a:ext cx="2248353" cy="8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4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8F2B9D4-634B-FD60-639F-A0AA288F18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6" y="1356873"/>
            <a:ext cx="5191125" cy="33417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CB9ED-AAF7-0C21-05A1-3B0AFC050A92}"/>
              </a:ext>
            </a:extLst>
          </p:cNvPr>
          <p:cNvSpPr txBox="1"/>
          <p:nvPr/>
        </p:nvSpPr>
        <p:spPr>
          <a:xfrm>
            <a:off x="914400" y="5157294"/>
            <a:ext cx="584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вы знаете операторы так же могут быть вложенными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8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Операторы сравнения…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2B7C41-CFB1-2F2A-4B4C-C3EA5C05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43" y="2021661"/>
            <a:ext cx="5729286" cy="2814678"/>
          </a:xfrm>
          <a:prstGeom prst="rect">
            <a:avLst/>
          </a:prstGeom>
        </p:spPr>
      </p:pic>
      <p:pic>
        <p:nvPicPr>
          <p:cNvPr id="15" name="Объект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C6D4C9-D81C-F9DA-4377-697C1ED842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" y="1986565"/>
            <a:ext cx="5872162" cy="288487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C345-1C3C-477F-EE76-B6EDD5FC2E04}"/>
              </a:ext>
            </a:extLst>
          </p:cNvPr>
          <p:cNvSpPr txBox="1"/>
          <p:nvPr/>
        </p:nvSpPr>
        <p:spPr>
          <a:xfrm>
            <a:off x="284105" y="5482774"/>
            <a:ext cx="1176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версии 2.</a:t>
            </a:r>
            <a:r>
              <a:rPr lang="en-US" dirty="0"/>
              <a:t>X </a:t>
            </a:r>
            <a:r>
              <a:rPr lang="ru-RU" dirty="0"/>
              <a:t>по мимо != была </a:t>
            </a:r>
            <a:r>
              <a:rPr lang="en-US" dirty="0"/>
              <a:t>&lt;&gt; </a:t>
            </a:r>
            <a:r>
              <a:rPr lang="ru-RU" dirty="0"/>
              <a:t>для обозначения неравенства значений, но все равно отдавалось предпочтение !=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3FA9B-F242-A469-A66F-B97AC4A031FE}"/>
              </a:ext>
            </a:extLst>
          </p:cNvPr>
          <p:cNvSpPr txBox="1"/>
          <p:nvPr/>
        </p:nvSpPr>
        <p:spPr>
          <a:xfrm>
            <a:off x="284105" y="5113442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Fan fact:</a:t>
            </a:r>
          </a:p>
        </p:txBody>
      </p:sp>
    </p:spTree>
    <p:extLst>
      <p:ext uri="{BB962C8B-B14F-4D97-AF65-F5344CB8AC3E}">
        <p14:creationId xmlns:p14="http://schemas.microsoft.com/office/powerpoint/2010/main" val="316755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…И логические операторы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Как быть в ситуации, когда у нас есть несколько условий? В Python есть три логических оператора, которые позволяют создавать сложные условия: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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not —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логическое отрицание.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"/>
            </a:pPr>
            <a:r>
              <a:rPr lang="ru-RU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— логическое умножение; выполнение обоих условий одновременно </a:t>
            </a:r>
          </a:p>
          <a:p>
            <a:pPr>
              <a:buFont typeface="Wingdings" panose="05000000000000000000" pitchFamily="2" charset="2"/>
              <a:buChar char=""/>
            </a:pPr>
            <a:r>
              <a:rPr lang="ru-RU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— логическое сложение; выполнение хотя бы одного из условий.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9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Циклы.</a:t>
            </a:r>
          </a:p>
        </p:txBody>
      </p:sp>
    </p:spTree>
    <p:extLst>
      <p:ext uri="{BB962C8B-B14F-4D97-AF65-F5344CB8AC3E}">
        <p14:creationId xmlns:p14="http://schemas.microsoft.com/office/powerpoint/2010/main" val="49790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  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CD811F2-2F45-AF27-9641-8B117A0B7F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0255" y="1307972"/>
            <a:ext cx="9116459" cy="4697412"/>
          </a:xfrm>
        </p:spPr>
      </p:pic>
    </p:spTree>
    <p:extLst>
      <p:ext uri="{BB962C8B-B14F-4D97-AF65-F5344CB8AC3E}">
        <p14:creationId xmlns:p14="http://schemas.microsoft.com/office/powerpoint/2010/main" val="167532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2" name="Объект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3687E2-F0F6-4DD1-1DF7-381CF80AF1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6" y="1190560"/>
            <a:ext cx="10033814" cy="368443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BFC951-E4DB-E695-5602-CC2F8CB3C626}"/>
              </a:ext>
            </a:extLst>
          </p:cNvPr>
          <p:cNvSpPr txBox="1"/>
          <p:nvPr/>
        </p:nvSpPr>
        <p:spPr>
          <a:xfrm>
            <a:off x="963168" y="5596128"/>
            <a:ext cx="9012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Теперь вы знаете, как можно задавать минимальное количество символов, в </a:t>
            </a:r>
            <a:r>
              <a:rPr lang="en-US" dirty="0"/>
              <a:t>Print’</a:t>
            </a:r>
            <a:r>
              <a:rPr lang="ru-RU" dirty="0"/>
              <a:t>е</a:t>
            </a:r>
          </a:p>
          <a:p>
            <a:r>
              <a:rPr lang="ru-RU" dirty="0"/>
              <a:t>Что итерироваться можно не только по массиву чисел, но и по любому массиву из строк, </a:t>
            </a:r>
          </a:p>
          <a:p>
            <a:r>
              <a:rPr lang="ru-RU" dirty="0"/>
              <a:t>и даже по  элементам словаря, как ключам и значениям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3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такое словарь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78290-6FAF-161E-B80A-4D2D558CEC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r>
              <a:rPr lang="ru-RU" dirty="0"/>
              <a:t>Что бы объяснить что такое словарь, нам нужно понимать что такое хэш-таблица, так как словари зачастую и конкретно в </a:t>
            </a:r>
            <a:r>
              <a:rPr lang="en-US" dirty="0"/>
              <a:t>Python </a:t>
            </a:r>
            <a:r>
              <a:rPr lang="ru-RU" dirty="0"/>
              <a:t>реализованы при помощи них.</a:t>
            </a:r>
          </a:p>
          <a:p>
            <a:r>
              <a:rPr lang="ru-RU" dirty="0"/>
              <a:t>Главная эффективность хеш-таблицы заключается в том, что любой элемент массива, обобщением которого является </a:t>
            </a:r>
            <a:r>
              <a:rPr lang="ru-RU" dirty="0" err="1"/>
              <a:t>хеш</a:t>
            </a:r>
            <a:r>
              <a:rPr lang="ru-RU" dirty="0"/>
              <a:t> таблица, что доступ к произвольной позиции в массиве производится за </a:t>
            </a:r>
            <a:r>
              <a:rPr lang="en-US" dirty="0"/>
              <a:t>O(1) </a:t>
            </a:r>
          </a:p>
          <a:p>
            <a:r>
              <a:rPr lang="ru-RU" dirty="0"/>
              <a:t>В наихудшем случае ϴ(</a:t>
            </a:r>
            <a:r>
              <a:rPr lang="en-US" dirty="0"/>
              <a:t>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как и обычный проход по всему массиву</a:t>
            </a:r>
          </a:p>
          <a:p>
            <a:r>
              <a:rPr lang="ru-RU" dirty="0"/>
              <a:t>Идеальное хеширование решает эту проблему, давая доступ за</a:t>
            </a:r>
            <a:r>
              <a:rPr lang="en-US" dirty="0"/>
              <a:t> O(1) </a:t>
            </a:r>
            <a:r>
              <a:rPr lang="ru-RU" dirty="0"/>
              <a:t>в худшем случае</a:t>
            </a:r>
            <a:r>
              <a:rPr lang="en-US" dirty="0"/>
              <a:t>; </a:t>
            </a:r>
            <a:r>
              <a:rPr lang="ru-RU" dirty="0"/>
              <a:t>Не говоря о том, что среднее всегда </a:t>
            </a:r>
            <a:r>
              <a:rPr lang="en-US" dirty="0"/>
              <a:t>O(1)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0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такое словарь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78290-6FAF-161E-B80A-4D2D558CEC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r>
              <a:rPr lang="ru-RU" dirty="0"/>
              <a:t>Проще всего представить словарь так же, как словарь выглядит в жизни</a:t>
            </a:r>
            <a:r>
              <a:rPr lang="en-US" dirty="0"/>
              <a:t>: </a:t>
            </a:r>
            <a:r>
              <a:rPr lang="ru-RU" dirty="0"/>
              <a:t>На примере толкового словаря. Ключ у нас слово, а значение это его дефиниция</a:t>
            </a:r>
          </a:p>
          <a:p>
            <a:r>
              <a:rPr lang="ru-RU" dirty="0"/>
              <a:t>Говоря более строго Словарь - это изменяемый (как список) неупорядоченный (в отличие от строк, списков и кортежей) набор элементов "</a:t>
            </a:r>
            <a:r>
              <a:rPr lang="ru-RU" dirty="0" err="1"/>
              <a:t>ключ:значение</a:t>
            </a:r>
            <a:r>
              <a:rPr lang="ru-RU" dirty="0"/>
              <a:t>".</a:t>
            </a:r>
          </a:p>
          <a:p>
            <a:r>
              <a:rPr lang="ru-RU" dirty="0"/>
              <a:t>Изначально словарь можно создать пустым (например, d = {}) и потом заполнить его элементами.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40AE7-2232-D791-9272-D4697432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Изначально словарь можно создать пустым (например,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d = {}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) и потом заполнить его элементами.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9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Pass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5EDE8C-DAE1-F5FE-271C-E071A212F4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6" y="4448866"/>
            <a:ext cx="6134814" cy="153075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BB0CB8-8AFA-7D5B-1D09-B2036362A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56" y="1526701"/>
            <a:ext cx="7486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78290-6FAF-161E-B80A-4D2D558CEC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he break statement works in Python">
            <a:extLst>
              <a:ext uri="{FF2B5EF4-FFF2-40B4-BE49-F238E27FC236}">
                <a16:creationId xmlns:a16="http://schemas.microsoft.com/office/drawing/2014/main" id="{5E6231AC-657C-ECD6-893C-99FEE5193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6" y="1616537"/>
            <a:ext cx="3797558" cy="41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lowchart of break statement in Python">
            <a:extLst>
              <a:ext uri="{FF2B5EF4-FFF2-40B4-BE49-F238E27FC236}">
                <a16:creationId xmlns:a16="http://schemas.microsoft.com/office/drawing/2014/main" id="{C31B5801-9955-1051-673F-7D963912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16" y="1678791"/>
            <a:ext cx="3539925" cy="41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6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Необходимое программное обеспечение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Временно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ru-RU" b="0" i="1" dirty="0">
                <a:solidFill>
                  <a:srgbClr val="24292F"/>
                </a:solidFill>
                <a:effectLst/>
                <a:latin typeface="-apple-system"/>
              </a:rPr>
              <a:t>можно пользоваться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 каким-нибудь </a:t>
            </a:r>
            <a:r>
              <a:rPr lang="ru-RU" b="0" i="1" dirty="0">
                <a:solidFill>
                  <a:srgbClr val="24292F"/>
                </a:solidFill>
                <a:effectLst/>
                <a:latin typeface="-apple-system"/>
              </a:rPr>
              <a:t>онлайн-интерпретатором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, например, </a:t>
            </a:r>
            <a:r>
              <a:rPr lang="ru-RU" b="0" i="0" u="none" strike="noStrike" dirty="0">
                <a:effectLst/>
                <a:latin typeface="-apple-system"/>
                <a:hlinkClick r:id="rId3"/>
              </a:rPr>
              <a:t>https://www.onlinegdb.com/online_python_compiler</a:t>
            </a:r>
            <a:endParaRPr lang="ru-RU" b="0" i="0" u="none" strike="noStrike" dirty="0">
              <a:effectLst/>
              <a:latin typeface="-apple-system"/>
            </a:endParaRPr>
          </a:p>
          <a:p>
            <a:r>
              <a:rPr lang="ru-RU" b="0" i="0" u="none" strike="noStrike" dirty="0">
                <a:effectLst/>
                <a:latin typeface="-apple-system"/>
                <a:hlinkClick r:id="rId4"/>
              </a:rPr>
              <a:t>Инструкция</a:t>
            </a:r>
            <a:r>
              <a:rPr lang="ru-RU" b="0" i="0" u="none" strike="noStrike" dirty="0">
                <a:effectLst/>
                <a:latin typeface="-apple-system"/>
              </a:rPr>
              <a:t> в репозитории на установку интерпретатора и </a:t>
            </a:r>
            <a:r>
              <a:rPr lang="ru-RU" dirty="0">
                <a:latin typeface="-apple-system"/>
              </a:rPr>
              <a:t>среды разработки</a:t>
            </a:r>
            <a:endParaRPr lang="en-US" dirty="0">
              <a:latin typeface="-apple-system"/>
            </a:endParaRPr>
          </a:p>
          <a:p>
            <a:r>
              <a:rPr lang="ru-RU" dirty="0">
                <a:latin typeface="-apple-system"/>
              </a:rPr>
              <a:t>Наш Курс про </a:t>
            </a:r>
            <a:r>
              <a:rPr lang="en-US" dirty="0">
                <a:latin typeface="-apple-system"/>
              </a:rPr>
              <a:t>Python 3.*</a:t>
            </a:r>
            <a:r>
              <a:rPr lang="ru-RU" dirty="0">
                <a:latin typeface="-apple-system"/>
              </a:rPr>
              <a:t> </a:t>
            </a:r>
            <a:endParaRPr lang="ru-RU" b="0" i="0" u="none" strike="noStrike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1888084A-4522-9772-4A0F-46936461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10" y="1288946"/>
            <a:ext cx="2099232" cy="23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st Python IDEs and Code Editors You Should Know - KDnuggets">
            <a:extLst>
              <a:ext uri="{FF2B5EF4-FFF2-40B4-BE49-F238E27FC236}">
                <a16:creationId xmlns:a16="http://schemas.microsoft.com/office/drawing/2014/main" id="{8DCA0D76-6813-BE9D-8E3F-2201146E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51" y="1033830"/>
            <a:ext cx="2879132" cy="28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54D41BF-D1B5-3AF4-E216-949FDE3A0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10" y="3812121"/>
            <a:ext cx="2099232" cy="20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 descr="Значок &quot;Вопросительный знак&quot; контур">
            <a:extLst>
              <a:ext uri="{FF2B5EF4-FFF2-40B4-BE49-F238E27FC236}">
                <a16:creationId xmlns:a16="http://schemas.microsoft.com/office/drawing/2014/main" id="{639E8FE1-952F-81C3-C434-4D823CEBBD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63910" y="3870120"/>
            <a:ext cx="2099232" cy="20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7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B69FE8-4B3C-2886-0988-4A6F6CC0E2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6" y="1450780"/>
            <a:ext cx="6847552" cy="4290554"/>
          </a:xfrm>
        </p:spPr>
      </p:pic>
    </p:spTree>
    <p:extLst>
      <p:ext uri="{BB962C8B-B14F-4D97-AF65-F5344CB8AC3E}">
        <p14:creationId xmlns:p14="http://schemas.microsoft.com/office/powerpoint/2010/main" val="4108344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 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9C710C-CA03-0314-B31D-E640FCA488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6" y="1442572"/>
            <a:ext cx="6879882" cy="4614151"/>
          </a:xfrm>
        </p:spPr>
      </p:pic>
    </p:spTree>
    <p:extLst>
      <p:ext uri="{BB962C8B-B14F-4D97-AF65-F5344CB8AC3E}">
        <p14:creationId xmlns:p14="http://schemas.microsoft.com/office/powerpoint/2010/main" val="412532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Узнаем ещё и про кортеж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78290-6FAF-161E-B80A-4D2D558CEC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EEDB5F-8C22-55CF-8E84-12F7F5F7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6" y="1616536"/>
            <a:ext cx="6332522" cy="45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Знакомство с языком программирования Python</a:t>
            </a:r>
          </a:p>
        </p:txBody>
      </p:sp>
    </p:spTree>
    <p:extLst>
      <p:ext uri="{BB962C8B-B14F-4D97-AF65-F5344CB8AC3E}">
        <p14:creationId xmlns:p14="http://schemas.microsoft.com/office/powerpoint/2010/main" val="188952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Читаем то, что и так знаем – идём дальше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Компьютерная программа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— список команд (инструкций) для компьютера. Команды могут быть любыми, например: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считать информацию с клавиатуры;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произвести арифметические вычисления (+,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*, /);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вывести информацию на экран.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4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данных… на экран через </a:t>
            </a:r>
            <a:r>
              <a:rPr lang="en-US" b="1" dirty="0"/>
              <a:t>Print()</a:t>
            </a:r>
            <a:endParaRPr lang="ru-RU" b="1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811060" cy="4352815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Для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вывода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данных на экран используется команда </a:t>
            </a:r>
            <a:r>
              <a:rPr lang="ru-RU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print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При необходимости вывести на экран несколько символов или переменных через пробел, мы перечисляем их через запятую.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013BD4-F227-4175-B1B0-FCE54018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6" y="3088572"/>
            <a:ext cx="7828778" cy="31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4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Используем метод пристального взгляда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824A77E-5CA6-4E70-CAC6-7952863984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0256" y="1355659"/>
            <a:ext cx="8364397" cy="159599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9D515-A267-53EE-1193-79D4737E97AC}"/>
              </a:ext>
            </a:extLst>
          </p:cNvPr>
          <p:cNvSpPr txBox="1"/>
          <p:nvPr/>
        </p:nvSpPr>
        <p:spPr>
          <a:xfrm>
            <a:off x="914400" y="3233393"/>
            <a:ext cx="9653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нам это говорит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Print() </a:t>
            </a:r>
            <a:r>
              <a:rPr lang="ru-RU" dirty="0"/>
              <a:t>не такая простая встроенная функция, как нам казалось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 </a:t>
            </a:r>
            <a:r>
              <a:rPr lang="ru-RU" dirty="0"/>
              <a:t>- </a:t>
            </a:r>
            <a:r>
              <a:rPr lang="en-US" dirty="0"/>
              <a:t> </a:t>
            </a:r>
            <a:r>
              <a:rPr lang="ru-RU" dirty="0"/>
              <a:t>разделитель по умолчанию – пробел, но может быть другим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вывода мы переходим на другую строку в ручную это приписывается так </a:t>
            </a:r>
            <a:r>
              <a:rPr lang="en-US" dirty="0"/>
              <a:t>\n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Мы можем вывести не только на экран, но и в 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Flush -??? </a:t>
            </a:r>
            <a:r>
              <a:rPr lang="ru-RU" dirty="0"/>
              <a:t>Что за зверь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4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Минутка интерактива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A4897B-0508-706F-2822-1AA774D1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6" y="1616537"/>
            <a:ext cx="6886575" cy="1914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5C6F36-6FC3-BDA0-D94F-EFB44D633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33" y="4623715"/>
            <a:ext cx="6885398" cy="1637088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636D99-F281-B74D-F5DD-D33D588924DC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203544" y="3531062"/>
            <a:ext cx="588" cy="10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3A00889-A273-3091-E2A3-F9594FEF4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241" y="3942877"/>
            <a:ext cx="828675" cy="266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8F2D69-8557-FD9A-EE5B-B730611CD785}"/>
              </a:ext>
            </a:extLst>
          </p:cNvPr>
          <p:cNvSpPr txBox="1"/>
          <p:nvPr/>
        </p:nvSpPr>
        <p:spPr>
          <a:xfrm>
            <a:off x="5493641" y="3907616"/>
            <a:ext cx="132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 </a:t>
            </a:r>
            <a:r>
              <a:rPr lang="en-US" dirty="0"/>
              <a:t>F9</a:t>
            </a:r>
          </a:p>
        </p:txBody>
      </p:sp>
    </p:spTree>
    <p:extLst>
      <p:ext uri="{BB962C8B-B14F-4D97-AF65-F5344CB8AC3E}">
        <p14:creationId xmlns:p14="http://schemas.microsoft.com/office/powerpoint/2010/main" val="347464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Упрощаем вывод, если есть переменные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5" y="1190560"/>
            <a:ext cx="8583249" cy="4352815"/>
          </a:xfrm>
        </p:spPr>
        <p:txBody>
          <a:bodyPr/>
          <a:lstStyle/>
          <a:p>
            <a:r>
              <a:rPr lang="en-US" dirty="0"/>
              <a:t>F-string </a:t>
            </a:r>
            <a:r>
              <a:rPr lang="ru-RU" dirty="0"/>
              <a:t>- </a:t>
            </a:r>
            <a:r>
              <a:rPr lang="en-US" b="0" i="0" u="none" strike="noStrike" dirty="0">
                <a:solidFill>
                  <a:srgbClr val="0072AA"/>
                </a:solidFill>
                <a:effectLst/>
                <a:latin typeface="Lucida Grande"/>
                <a:hlinkClick r:id="rId3"/>
              </a:rPr>
              <a:t>Formatted string literals</a:t>
            </a:r>
            <a:endParaRPr lang="en-US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1524AA-635B-8119-B104-1AA1C1611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4" y="1846635"/>
            <a:ext cx="6991350" cy="2857500"/>
          </a:xfrm>
          <a:prstGeom prst="rect">
            <a:avLst/>
          </a:prstGeom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E0C861A9-46D4-F141-EF38-C2CB45626250}"/>
              </a:ext>
            </a:extLst>
          </p:cNvPr>
          <p:cNvSpPr txBox="1">
            <a:spLocks/>
          </p:cNvSpPr>
          <p:nvPr/>
        </p:nvSpPr>
        <p:spPr>
          <a:xfrm>
            <a:off x="754894" y="4800367"/>
            <a:ext cx="8583249" cy="4352815"/>
          </a:xfrm>
          <a:prstGeom prst="rect">
            <a:avLst/>
          </a:prstGeom>
        </p:spPr>
        <p:txBody>
          <a:bodyPr vert="horz" lIns="91440" tIns="10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Модификации</a:t>
            </a:r>
            <a:r>
              <a:rPr lang="en-US" dirty="0"/>
              <a:t>: </a:t>
            </a:r>
            <a:r>
              <a:rPr lang="ru-RU" dirty="0"/>
              <a:t>!а, !</a:t>
            </a:r>
            <a:r>
              <a:rPr lang="en-US" dirty="0"/>
              <a:t>s, !r; </a:t>
            </a:r>
            <a:endParaRPr lang="ru-RU" dirty="0"/>
          </a:p>
          <a:p>
            <a:r>
              <a:rPr lang="en-US" dirty="0"/>
              <a:t>:</a:t>
            </a:r>
            <a:endParaRPr lang="ru-RU" dirty="0"/>
          </a:p>
          <a:p>
            <a:r>
              <a:rPr lang="en-US" dirty="0"/>
              <a:t>print(</a:t>
            </a:r>
            <a:r>
              <a:rPr lang="en-US" dirty="0" err="1"/>
              <a:t>f'In</a:t>
            </a:r>
            <a:r>
              <a:rPr lang="en-US" dirty="0"/>
              <a:t> 2016 {event=}’)</a:t>
            </a:r>
          </a:p>
        </p:txBody>
      </p:sp>
    </p:spTree>
    <p:extLst>
      <p:ext uri="{BB962C8B-B14F-4D97-AF65-F5344CB8AC3E}">
        <p14:creationId xmlns:p14="http://schemas.microsoft.com/office/powerpoint/2010/main" val="165414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Условные конструкции.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1664532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791</Words>
  <Application>Microsoft Office PowerPoint</Application>
  <PresentationFormat>Широкоэкранный</PresentationFormat>
  <Paragraphs>140</Paragraphs>
  <Slides>22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Lucida Grande</vt:lpstr>
      <vt:lpstr>Roboto</vt:lpstr>
      <vt:lpstr>Roboto Mono</vt:lpstr>
      <vt:lpstr>Wingdings</vt:lpstr>
      <vt:lpstr>Тема Office</vt:lpstr>
      <vt:lpstr>Введение в Python </vt:lpstr>
      <vt:lpstr>Необходимое программное обеспечение</vt:lpstr>
      <vt:lpstr>Знакомство с языком программирования Python</vt:lpstr>
      <vt:lpstr>Читаем то, что и так знаем – идём дальше</vt:lpstr>
      <vt:lpstr>Вывод данных… на экран через Print()</vt:lpstr>
      <vt:lpstr>Используем метод пристального взгляда </vt:lpstr>
      <vt:lpstr>Минутка интерактива </vt:lpstr>
      <vt:lpstr>Упрощаем вывод, если есть переменные</vt:lpstr>
      <vt:lpstr>Условные конструкции.</vt:lpstr>
      <vt:lpstr>IF-ELSE</vt:lpstr>
      <vt:lpstr>Операторы сравнения…</vt:lpstr>
      <vt:lpstr>…И логические операторы</vt:lpstr>
      <vt:lpstr>Циклы.</vt:lpstr>
      <vt:lpstr>Цикл While  </vt:lpstr>
      <vt:lpstr>Цикл For </vt:lpstr>
      <vt:lpstr>Что же такое словарь </vt:lpstr>
      <vt:lpstr>Что же такое словарь </vt:lpstr>
      <vt:lpstr>Оператор Pass</vt:lpstr>
      <vt:lpstr>Оператор Break</vt:lpstr>
      <vt:lpstr>Оператор Break</vt:lpstr>
      <vt:lpstr>Оператор Continue </vt:lpstr>
      <vt:lpstr>Узнаем ещё и про кортеж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Python </dc:title>
  <dc:creator>Никита Бекасов</dc:creator>
  <cp:lastModifiedBy>Никита Бекасов</cp:lastModifiedBy>
  <cp:revision>4</cp:revision>
  <dcterms:created xsi:type="dcterms:W3CDTF">2022-10-15T18:45:39Z</dcterms:created>
  <dcterms:modified xsi:type="dcterms:W3CDTF">2022-10-15T22:47:02Z</dcterms:modified>
</cp:coreProperties>
</file>